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CD91542" w14:textId="77777777" w:rsidR="00430861" w:rsidRPr="00830A49" w:rsidRDefault="00430861" w:rsidP="00430861">
      <w:pPr>
        <w:spacing w:after="0" w:line="240" w:lineRule="auto"/>
        <w:rPr>
          <w:szCs w:val="22"/>
        </w:rPr>
      </w:pPr>
    </w:p>
    <w:p w14:paraId="0F116184" w14:textId="77777777" w:rsidR="00430861" w:rsidRPr="00830A49" w:rsidRDefault="00430861" w:rsidP="00430861">
      <w:pPr>
        <w:spacing w:after="0" w:line="240" w:lineRule="auto"/>
        <w:rPr>
          <w:szCs w:val="22"/>
        </w:rPr>
      </w:pPr>
    </w:p>
    <w:p w14:paraId="28D6C4F2" w14:textId="77777777" w:rsidR="00430861" w:rsidRPr="00830A49" w:rsidRDefault="00430861" w:rsidP="00430861">
      <w:pPr>
        <w:spacing w:after="0" w:line="240" w:lineRule="auto"/>
        <w:rPr>
          <w:szCs w:val="22"/>
        </w:rPr>
      </w:pPr>
    </w:p>
    <w:p w14:paraId="524E3009" w14:textId="71A860DE" w:rsidR="007B4F6D" w:rsidRDefault="00430861" w:rsidP="00B07A37">
      <w:pPr>
        <w:jc w:val="center"/>
        <w:rPr>
          <w:color w:val="000066"/>
          <w:sz w:val="40"/>
          <w:szCs w:val="40"/>
        </w:rPr>
      </w:pPr>
      <w:r w:rsidRPr="00830A49">
        <w:rPr>
          <w:szCs w:val="22"/>
        </w:rPr>
        <w:br/>
      </w:r>
      <w:r w:rsidRPr="00830A49">
        <w:rPr>
          <w:szCs w:val="22"/>
        </w:rPr>
        <w:br/>
      </w:r>
      <w:r w:rsidRPr="00830A49">
        <w:rPr>
          <w:szCs w:val="22"/>
        </w:rPr>
        <w:br/>
      </w:r>
      <w:r w:rsidRPr="00830A49">
        <w:br/>
      </w:r>
      <w:r w:rsidR="00842FB8">
        <w:rPr>
          <w:color w:val="000066"/>
          <w:sz w:val="40"/>
          <w:szCs w:val="40"/>
        </w:rPr>
        <w:t>Request for Information</w:t>
      </w:r>
      <w:r w:rsidR="000547A9" w:rsidRPr="00E741CC">
        <w:rPr>
          <w:color w:val="000066"/>
          <w:sz w:val="40"/>
          <w:szCs w:val="40"/>
        </w:rPr>
        <w:t xml:space="preserve"> dated</w:t>
      </w:r>
    </w:p>
    <w:p w14:paraId="1C95A4FC" w14:textId="68C13994" w:rsidR="006B49AF" w:rsidRPr="00E741CC" w:rsidRDefault="00EA64D6" w:rsidP="00B07A37">
      <w:pPr>
        <w:jc w:val="center"/>
        <w:rPr>
          <w:color w:val="000066"/>
          <w:sz w:val="40"/>
          <w:szCs w:val="40"/>
        </w:rPr>
      </w:pPr>
      <w:r w:rsidRPr="00E741CC">
        <w:rPr>
          <w:color w:val="000066"/>
          <w:sz w:val="40"/>
          <w:szCs w:val="40"/>
        </w:rPr>
        <w:t xml:space="preserve"> </w:t>
      </w:r>
      <w:sdt>
        <w:sdtPr>
          <w:rPr>
            <w:color w:val="000066"/>
            <w:sz w:val="40"/>
            <w:szCs w:val="40"/>
          </w:rPr>
          <w:id w:val="1105697075"/>
          <w:placeholder>
            <w:docPart w:val="5A7164F6F5574EC594830AE997620BB0"/>
          </w:placeholder>
          <w:date w:fullDate="2026-05-29T12:00:00Z">
            <w:dateFormat w:val="dd/MM/yyyy HH:mm"/>
            <w:lid w:val="en-IE"/>
            <w:storeMappedDataAs w:val="dateTime"/>
            <w:calendar w:val="gregorian"/>
          </w:date>
        </w:sdtPr>
        <w:sdtContent>
          <w:r w:rsidR="00BB39BE">
            <w:rPr>
              <w:color w:val="000066"/>
              <w:sz w:val="40"/>
              <w:szCs w:val="40"/>
              <w:lang w:val="en-IE"/>
            </w:rPr>
            <w:t>29</w:t>
          </w:r>
          <w:r w:rsidR="00BB39BE">
            <w:rPr>
              <w:color w:val="000066"/>
              <w:sz w:val="40"/>
              <w:szCs w:val="40"/>
              <w:lang w:val="en-IE"/>
            </w:rPr>
            <w:t>/05/2026 12:00</w:t>
          </w:r>
        </w:sdtContent>
      </w:sdt>
    </w:p>
    <w:p w14:paraId="33E7179D" w14:textId="77777777" w:rsidR="006314AD" w:rsidRPr="00E741CC" w:rsidRDefault="006314AD" w:rsidP="00B07A37">
      <w:pPr>
        <w:jc w:val="center"/>
        <w:rPr>
          <w:color w:val="000066"/>
          <w:sz w:val="40"/>
          <w:szCs w:val="40"/>
        </w:rPr>
      </w:pPr>
    </w:p>
    <w:p w14:paraId="4381A120" w14:textId="3BC11FF9" w:rsidR="00430861" w:rsidRPr="00E741CC" w:rsidRDefault="006314AD" w:rsidP="00B07A37">
      <w:pPr>
        <w:jc w:val="center"/>
        <w:rPr>
          <w:color w:val="000066"/>
          <w:sz w:val="40"/>
          <w:szCs w:val="40"/>
        </w:rPr>
      </w:pPr>
      <w:r w:rsidRPr="00E741CC">
        <w:rPr>
          <w:color w:val="000066"/>
          <w:sz w:val="40"/>
          <w:szCs w:val="40"/>
        </w:rPr>
        <w:t xml:space="preserve">Seeking </w:t>
      </w:r>
      <w:r w:rsidR="000547A9" w:rsidRPr="00E741CC">
        <w:rPr>
          <w:color w:val="000066"/>
          <w:sz w:val="40"/>
          <w:szCs w:val="40"/>
        </w:rPr>
        <w:t xml:space="preserve">requests </w:t>
      </w:r>
      <w:r w:rsidR="009F0AD8" w:rsidRPr="00E741CC">
        <w:rPr>
          <w:color w:val="000066"/>
          <w:sz w:val="40"/>
          <w:szCs w:val="40"/>
        </w:rPr>
        <w:t>for the provision of</w:t>
      </w:r>
      <w:r w:rsidR="00430861" w:rsidRPr="00E741CC">
        <w:rPr>
          <w:color w:val="000066"/>
          <w:sz w:val="40"/>
          <w:szCs w:val="40"/>
        </w:rPr>
        <w:t xml:space="preserve"> </w:t>
      </w:r>
      <w:r w:rsidR="006F2ED5" w:rsidRPr="006F2ED5">
        <w:rPr>
          <w:color w:val="000066"/>
          <w:sz w:val="40"/>
          <w:szCs w:val="40"/>
        </w:rPr>
        <w:t>IT &amp; Telecommunications Managed Services for the National Emergency Co-ordination Centre</w:t>
      </w:r>
      <w:r w:rsidR="00430861" w:rsidRPr="00E741CC">
        <w:rPr>
          <w:color w:val="000066"/>
          <w:sz w:val="40"/>
          <w:szCs w:val="40"/>
        </w:rPr>
        <w:br/>
      </w:r>
      <w:r w:rsidR="00E907C2" w:rsidRPr="00E741CC">
        <w:rPr>
          <w:color w:val="000066"/>
          <w:sz w:val="40"/>
          <w:szCs w:val="40"/>
        </w:rPr>
        <w:br/>
      </w:r>
      <w:r w:rsidR="00430861" w:rsidRPr="00E741CC">
        <w:rPr>
          <w:color w:val="000066"/>
          <w:sz w:val="40"/>
          <w:szCs w:val="40"/>
        </w:rPr>
        <w:br/>
        <w:t xml:space="preserve">Tender procedure: </w:t>
      </w:r>
      <w:r w:rsidR="00EA64D6" w:rsidRPr="00E741CC">
        <w:rPr>
          <w:color w:val="000066"/>
          <w:sz w:val="40"/>
          <w:szCs w:val="40"/>
        </w:rPr>
        <w:t>Restricted Procedure (Stage One)</w:t>
      </w:r>
      <w:bookmarkStart w:id="0" w:name="bkRFTdate"/>
      <w:r w:rsidR="009F0AD8" w:rsidRPr="00E741CC">
        <w:rPr>
          <w:color w:val="000066"/>
          <w:sz w:val="40"/>
          <w:szCs w:val="40"/>
        </w:rPr>
        <w:br/>
      </w:r>
    </w:p>
    <w:p w14:paraId="5F0F2037" w14:textId="3D073086" w:rsidR="00430861" w:rsidRPr="00830A49" w:rsidRDefault="0021399E" w:rsidP="00B07A37">
      <w:pPr>
        <w:jc w:val="center"/>
        <w:rPr>
          <w:szCs w:val="22"/>
        </w:rPr>
      </w:pPr>
      <w:r w:rsidRPr="00E741CC">
        <w:rPr>
          <w:color w:val="000066"/>
          <w:sz w:val="40"/>
          <w:szCs w:val="40"/>
        </w:rPr>
        <w:t>Response</w:t>
      </w:r>
      <w:r w:rsidR="00430861" w:rsidRPr="00E741CC">
        <w:rPr>
          <w:color w:val="000066"/>
          <w:sz w:val="40"/>
          <w:szCs w:val="40"/>
        </w:rPr>
        <w:t xml:space="preserve"> Deadline:  </w:t>
      </w:r>
      <w:bookmarkEnd w:id="0"/>
      <w:sdt>
        <w:sdtPr>
          <w:rPr>
            <w:color w:val="000066"/>
            <w:sz w:val="40"/>
            <w:szCs w:val="40"/>
          </w:rPr>
          <w:id w:val="1374727333"/>
          <w:placeholder>
            <w:docPart w:val="B8BB506C7F8A450D8E304C5AA3449209"/>
          </w:placeholder>
          <w:date w:fullDate="2026-07-10T12:00:00Z">
            <w:dateFormat w:val="dd/MM/yyyy HH:mm"/>
            <w:lid w:val="en-IE"/>
            <w:storeMappedDataAs w:val="dateTime"/>
            <w:calendar w:val="gregorian"/>
          </w:date>
        </w:sdtPr>
        <w:sdtEndPr/>
        <w:sdtContent>
          <w:r w:rsidR="00BB39BE">
            <w:rPr>
              <w:color w:val="000066"/>
              <w:sz w:val="40"/>
              <w:szCs w:val="40"/>
              <w:lang w:val="en-IE"/>
            </w:rPr>
            <w:t>10/07/2026 12:00</w:t>
          </w:r>
        </w:sdtContent>
      </w:sdt>
      <w:r w:rsidR="00430861" w:rsidRPr="00E741CC">
        <w:rPr>
          <w:color w:val="000066"/>
          <w:sz w:val="40"/>
          <w:szCs w:val="40"/>
        </w:rPr>
        <w:br/>
      </w:r>
      <w:r w:rsidR="00430861" w:rsidRPr="00830A49">
        <w:rPr>
          <w:szCs w:val="22"/>
        </w:rPr>
        <w:br/>
      </w:r>
    </w:p>
    <w:p w14:paraId="6253C4C8" w14:textId="77777777" w:rsidR="00430861" w:rsidRPr="00830A49" w:rsidRDefault="00430861" w:rsidP="00B07A37">
      <w:pPr>
        <w:rPr>
          <w:szCs w:val="22"/>
        </w:rPr>
      </w:pPr>
    </w:p>
    <w:p w14:paraId="42B10E96" w14:textId="0AF106E0" w:rsidR="00230DEB" w:rsidRDefault="00230DEB" w:rsidP="00B07A37">
      <w:pPr>
        <w:spacing w:after="0" w:line="240" w:lineRule="auto"/>
        <w:jc w:val="left"/>
        <w:rPr>
          <w:color w:val="333399"/>
          <w:sz w:val="32"/>
          <w:szCs w:val="32"/>
        </w:rPr>
      </w:pPr>
    </w:p>
    <w:p w14:paraId="302F2BB2" w14:textId="77777777" w:rsidR="00230DEB" w:rsidRPr="00484BFC" w:rsidRDefault="00230DEB" w:rsidP="00B07A37">
      <w:pPr>
        <w:rPr>
          <w:sz w:val="32"/>
          <w:szCs w:val="32"/>
        </w:rPr>
      </w:pPr>
    </w:p>
    <w:p w14:paraId="0F61C2FE" w14:textId="77777777" w:rsidR="00230DEB" w:rsidRPr="00484BFC" w:rsidRDefault="00230DEB" w:rsidP="00B07A37">
      <w:pPr>
        <w:rPr>
          <w:sz w:val="32"/>
          <w:szCs w:val="32"/>
        </w:rPr>
      </w:pPr>
    </w:p>
    <w:p w14:paraId="04007AFE" w14:textId="77777777" w:rsidR="00230DEB" w:rsidRPr="00484BFC" w:rsidRDefault="00230DEB" w:rsidP="00B07A37">
      <w:pPr>
        <w:rPr>
          <w:sz w:val="32"/>
          <w:szCs w:val="32"/>
        </w:rPr>
      </w:pPr>
    </w:p>
    <w:p w14:paraId="0CBB98DF" w14:textId="77777777" w:rsidR="00230DEB" w:rsidRPr="00484BFC" w:rsidRDefault="00230DEB" w:rsidP="00B07A37">
      <w:pPr>
        <w:rPr>
          <w:sz w:val="32"/>
          <w:szCs w:val="32"/>
        </w:rPr>
      </w:pPr>
    </w:p>
    <w:p w14:paraId="388F19D3" w14:textId="77777777" w:rsidR="00230DEB" w:rsidRPr="00484BFC" w:rsidRDefault="00230DEB" w:rsidP="00B07A37">
      <w:pPr>
        <w:rPr>
          <w:sz w:val="32"/>
          <w:szCs w:val="32"/>
        </w:rPr>
      </w:pPr>
    </w:p>
    <w:p w14:paraId="5BA18894" w14:textId="69833BD9" w:rsidR="00230DEB" w:rsidRDefault="00230DEB" w:rsidP="00B07A37">
      <w:pPr>
        <w:spacing w:after="0" w:line="240" w:lineRule="auto"/>
        <w:jc w:val="left"/>
        <w:rPr>
          <w:sz w:val="32"/>
          <w:szCs w:val="32"/>
        </w:rPr>
      </w:pPr>
    </w:p>
    <w:p w14:paraId="6A9BF036" w14:textId="43C26659" w:rsidR="00230DEB" w:rsidRDefault="00230DEB" w:rsidP="00B07A37">
      <w:pPr>
        <w:tabs>
          <w:tab w:val="left" w:pos="6816"/>
        </w:tabs>
        <w:spacing w:after="0" w:line="240" w:lineRule="auto"/>
        <w:jc w:val="left"/>
        <w:rPr>
          <w:sz w:val="32"/>
          <w:szCs w:val="32"/>
        </w:rPr>
      </w:pPr>
      <w:r>
        <w:rPr>
          <w:sz w:val="32"/>
          <w:szCs w:val="32"/>
        </w:rPr>
        <w:tab/>
      </w:r>
    </w:p>
    <w:p w14:paraId="45E753DA" w14:textId="2DC1198F" w:rsidR="00230DEB" w:rsidRDefault="00230DEB" w:rsidP="00B07A37">
      <w:pPr>
        <w:spacing w:after="0" w:line="240" w:lineRule="auto"/>
        <w:jc w:val="left"/>
        <w:rPr>
          <w:sz w:val="32"/>
          <w:szCs w:val="32"/>
        </w:rPr>
      </w:pPr>
    </w:p>
    <w:p w14:paraId="1D8979D8" w14:textId="4C535A43" w:rsidR="008223F2" w:rsidRPr="00E741CC" w:rsidRDefault="00E741CC" w:rsidP="00B07A37">
      <w:pPr>
        <w:spacing w:after="0" w:line="240" w:lineRule="auto"/>
        <w:jc w:val="left"/>
        <w:rPr>
          <w:color w:val="333399"/>
          <w:sz w:val="32"/>
          <w:szCs w:val="32"/>
        </w:rPr>
      </w:pPr>
      <w:r w:rsidRPr="00484BFC">
        <w:rPr>
          <w:sz w:val="32"/>
          <w:szCs w:val="32"/>
        </w:rPr>
        <w:br w:type="page"/>
      </w:r>
      <w:r w:rsidR="008223F2" w:rsidRPr="00E741CC">
        <w:rPr>
          <w:color w:val="333399"/>
          <w:sz w:val="32"/>
          <w:szCs w:val="32"/>
        </w:rPr>
        <w:lastRenderedPageBreak/>
        <w:t>Contents</w:t>
      </w:r>
    </w:p>
    <w:p w14:paraId="0A5C58F4" w14:textId="07BA400D" w:rsidR="004553F1" w:rsidRDefault="00E741CC" w:rsidP="00B07A37">
      <w:pPr>
        <w:pStyle w:val="TOC1"/>
        <w:tabs>
          <w:tab w:val="right" w:leader="dot" w:pos="9061"/>
        </w:tabs>
        <w:rPr>
          <w:rFonts w:asciiTheme="minorHAnsi" w:eastAsiaTheme="minorEastAsia" w:hAnsiTheme="minorHAnsi" w:cstheme="minorBidi"/>
          <w:noProof/>
          <w:szCs w:val="22"/>
          <w:lang w:val="en-IE" w:eastAsia="en-IE"/>
        </w:rPr>
      </w:pPr>
      <w:r>
        <w:rPr>
          <w:szCs w:val="22"/>
        </w:rPr>
        <w:fldChar w:fldCharType="begin"/>
      </w:r>
      <w:r>
        <w:rPr>
          <w:szCs w:val="22"/>
        </w:rPr>
        <w:instrText xml:space="preserve"> TOC \o "1-1" \h \z \u </w:instrText>
      </w:r>
      <w:r>
        <w:rPr>
          <w:szCs w:val="22"/>
        </w:rPr>
        <w:fldChar w:fldCharType="separate"/>
      </w:r>
      <w:hyperlink w:anchor="_Toc68793149" w:history="1">
        <w:r w:rsidR="004553F1" w:rsidRPr="00A736FD">
          <w:rPr>
            <w:rStyle w:val="Hyperlink"/>
            <w:noProof/>
          </w:rPr>
          <w:t>Part 1: Introduction</w:t>
        </w:r>
        <w:r w:rsidR="004553F1">
          <w:rPr>
            <w:noProof/>
            <w:webHidden/>
          </w:rPr>
          <w:tab/>
        </w:r>
        <w:r w:rsidR="004553F1">
          <w:rPr>
            <w:noProof/>
            <w:webHidden/>
          </w:rPr>
          <w:fldChar w:fldCharType="begin"/>
        </w:r>
        <w:r w:rsidR="004553F1">
          <w:rPr>
            <w:noProof/>
            <w:webHidden/>
          </w:rPr>
          <w:instrText xml:space="preserve"> PAGEREF _Toc68793149 \h </w:instrText>
        </w:r>
        <w:r w:rsidR="004553F1">
          <w:rPr>
            <w:noProof/>
            <w:webHidden/>
          </w:rPr>
        </w:r>
        <w:r w:rsidR="004553F1">
          <w:rPr>
            <w:noProof/>
            <w:webHidden/>
          </w:rPr>
          <w:fldChar w:fldCharType="separate"/>
        </w:r>
        <w:r w:rsidR="004553F1">
          <w:rPr>
            <w:noProof/>
            <w:webHidden/>
          </w:rPr>
          <w:t>3</w:t>
        </w:r>
        <w:r w:rsidR="004553F1">
          <w:rPr>
            <w:noProof/>
            <w:webHidden/>
          </w:rPr>
          <w:fldChar w:fldCharType="end"/>
        </w:r>
      </w:hyperlink>
    </w:p>
    <w:p w14:paraId="13CD4B8E" w14:textId="28E6310C" w:rsidR="004553F1" w:rsidRDefault="004553F1" w:rsidP="00B07A37">
      <w:pPr>
        <w:pStyle w:val="TOC1"/>
        <w:tabs>
          <w:tab w:val="right" w:leader="dot" w:pos="9061"/>
        </w:tabs>
        <w:rPr>
          <w:rFonts w:asciiTheme="minorHAnsi" w:eastAsiaTheme="minorEastAsia" w:hAnsiTheme="minorHAnsi" w:cstheme="minorBidi"/>
          <w:noProof/>
          <w:szCs w:val="22"/>
          <w:lang w:val="en-IE" w:eastAsia="en-IE"/>
        </w:rPr>
      </w:pPr>
      <w:hyperlink w:anchor="_Toc68793150" w:history="1">
        <w:r w:rsidRPr="00A736FD">
          <w:rPr>
            <w:rStyle w:val="Hyperlink"/>
            <w:noProof/>
          </w:rPr>
          <w:t>Part 2: Instructions to Candidates</w:t>
        </w:r>
        <w:r>
          <w:rPr>
            <w:noProof/>
            <w:webHidden/>
          </w:rPr>
          <w:tab/>
        </w:r>
        <w:r>
          <w:rPr>
            <w:noProof/>
            <w:webHidden/>
          </w:rPr>
          <w:fldChar w:fldCharType="begin"/>
        </w:r>
        <w:r>
          <w:rPr>
            <w:noProof/>
            <w:webHidden/>
          </w:rPr>
          <w:instrText xml:space="preserve"> PAGEREF _Toc68793150 \h </w:instrText>
        </w:r>
        <w:r>
          <w:rPr>
            <w:noProof/>
            <w:webHidden/>
          </w:rPr>
        </w:r>
        <w:r>
          <w:rPr>
            <w:noProof/>
            <w:webHidden/>
          </w:rPr>
          <w:fldChar w:fldCharType="separate"/>
        </w:r>
        <w:r>
          <w:rPr>
            <w:noProof/>
            <w:webHidden/>
          </w:rPr>
          <w:t>5</w:t>
        </w:r>
        <w:r>
          <w:rPr>
            <w:noProof/>
            <w:webHidden/>
          </w:rPr>
          <w:fldChar w:fldCharType="end"/>
        </w:r>
      </w:hyperlink>
    </w:p>
    <w:p w14:paraId="45D841EE" w14:textId="73797D24" w:rsidR="004553F1" w:rsidRDefault="004553F1" w:rsidP="00B07A37">
      <w:pPr>
        <w:pStyle w:val="TOC1"/>
        <w:tabs>
          <w:tab w:val="right" w:leader="dot" w:pos="9061"/>
        </w:tabs>
        <w:rPr>
          <w:rFonts w:asciiTheme="minorHAnsi" w:eastAsiaTheme="minorEastAsia" w:hAnsiTheme="minorHAnsi" w:cstheme="minorBidi"/>
          <w:noProof/>
          <w:szCs w:val="22"/>
          <w:lang w:val="en-IE" w:eastAsia="en-IE"/>
        </w:rPr>
      </w:pPr>
      <w:hyperlink w:anchor="_Toc68793151" w:history="1">
        <w:r w:rsidRPr="00A736FD">
          <w:rPr>
            <w:rStyle w:val="Hyperlink"/>
            <w:noProof/>
          </w:rPr>
          <w:t>Part 3: Selection Criteria</w:t>
        </w:r>
        <w:r>
          <w:rPr>
            <w:noProof/>
            <w:webHidden/>
          </w:rPr>
          <w:tab/>
        </w:r>
        <w:r>
          <w:rPr>
            <w:noProof/>
            <w:webHidden/>
          </w:rPr>
          <w:fldChar w:fldCharType="begin"/>
        </w:r>
        <w:r>
          <w:rPr>
            <w:noProof/>
            <w:webHidden/>
          </w:rPr>
          <w:instrText xml:space="preserve"> PAGEREF _Toc68793151 \h </w:instrText>
        </w:r>
        <w:r>
          <w:rPr>
            <w:noProof/>
            <w:webHidden/>
          </w:rPr>
        </w:r>
        <w:r>
          <w:rPr>
            <w:noProof/>
            <w:webHidden/>
          </w:rPr>
          <w:fldChar w:fldCharType="separate"/>
        </w:r>
        <w:r>
          <w:rPr>
            <w:noProof/>
            <w:webHidden/>
          </w:rPr>
          <w:t>13</w:t>
        </w:r>
        <w:r>
          <w:rPr>
            <w:noProof/>
            <w:webHidden/>
          </w:rPr>
          <w:fldChar w:fldCharType="end"/>
        </w:r>
      </w:hyperlink>
    </w:p>
    <w:p w14:paraId="14661BE8" w14:textId="6F8F9A20" w:rsidR="004553F1" w:rsidRDefault="004553F1" w:rsidP="00B07A37">
      <w:pPr>
        <w:pStyle w:val="TOC1"/>
        <w:tabs>
          <w:tab w:val="right" w:leader="dot" w:pos="9061"/>
        </w:tabs>
        <w:rPr>
          <w:rFonts w:asciiTheme="minorHAnsi" w:eastAsiaTheme="minorEastAsia" w:hAnsiTheme="minorHAnsi" w:cstheme="minorBidi"/>
          <w:noProof/>
          <w:szCs w:val="22"/>
          <w:lang w:val="en-IE" w:eastAsia="en-IE"/>
        </w:rPr>
      </w:pPr>
      <w:hyperlink w:anchor="_Toc68793152" w:history="1">
        <w:r w:rsidRPr="00A736FD">
          <w:rPr>
            <w:rStyle w:val="Hyperlink"/>
            <w:noProof/>
          </w:rPr>
          <w:t>Appendix 1: Requirements and Specifications</w:t>
        </w:r>
        <w:r>
          <w:rPr>
            <w:noProof/>
            <w:webHidden/>
          </w:rPr>
          <w:tab/>
        </w:r>
        <w:r>
          <w:rPr>
            <w:noProof/>
            <w:webHidden/>
          </w:rPr>
          <w:fldChar w:fldCharType="begin"/>
        </w:r>
        <w:r>
          <w:rPr>
            <w:noProof/>
            <w:webHidden/>
          </w:rPr>
          <w:instrText xml:space="preserve"> PAGEREF _Toc68793152 \h </w:instrText>
        </w:r>
        <w:r>
          <w:rPr>
            <w:noProof/>
            <w:webHidden/>
          </w:rPr>
        </w:r>
        <w:r>
          <w:rPr>
            <w:noProof/>
            <w:webHidden/>
          </w:rPr>
          <w:fldChar w:fldCharType="separate"/>
        </w:r>
        <w:r>
          <w:rPr>
            <w:noProof/>
            <w:webHidden/>
          </w:rPr>
          <w:t>41</w:t>
        </w:r>
        <w:r>
          <w:rPr>
            <w:noProof/>
            <w:webHidden/>
          </w:rPr>
          <w:fldChar w:fldCharType="end"/>
        </w:r>
      </w:hyperlink>
    </w:p>
    <w:p w14:paraId="2C4961F5" w14:textId="23817017" w:rsidR="004553F1" w:rsidRDefault="004553F1" w:rsidP="00B07A37">
      <w:pPr>
        <w:pStyle w:val="TOC1"/>
        <w:tabs>
          <w:tab w:val="right" w:leader="dot" w:pos="9061"/>
        </w:tabs>
        <w:rPr>
          <w:rFonts w:asciiTheme="minorHAnsi" w:eastAsiaTheme="minorEastAsia" w:hAnsiTheme="minorHAnsi" w:cstheme="minorBidi"/>
          <w:noProof/>
          <w:szCs w:val="22"/>
          <w:lang w:val="en-IE" w:eastAsia="en-IE"/>
        </w:rPr>
      </w:pPr>
      <w:hyperlink w:anchor="_Toc68793153" w:history="1">
        <w:r w:rsidRPr="00A736FD">
          <w:rPr>
            <w:rStyle w:val="Hyperlink"/>
            <w:noProof/>
          </w:rPr>
          <w:t>Appendix 2: Candidate’s Statement</w:t>
        </w:r>
        <w:r>
          <w:rPr>
            <w:noProof/>
            <w:webHidden/>
          </w:rPr>
          <w:tab/>
        </w:r>
        <w:r>
          <w:rPr>
            <w:noProof/>
            <w:webHidden/>
          </w:rPr>
          <w:fldChar w:fldCharType="begin"/>
        </w:r>
        <w:r>
          <w:rPr>
            <w:noProof/>
            <w:webHidden/>
          </w:rPr>
          <w:instrText xml:space="preserve"> PAGEREF _Toc68793153 \h </w:instrText>
        </w:r>
        <w:r>
          <w:rPr>
            <w:noProof/>
            <w:webHidden/>
          </w:rPr>
        </w:r>
        <w:r>
          <w:rPr>
            <w:noProof/>
            <w:webHidden/>
          </w:rPr>
          <w:fldChar w:fldCharType="separate"/>
        </w:r>
        <w:r>
          <w:rPr>
            <w:noProof/>
            <w:webHidden/>
          </w:rPr>
          <w:t>43</w:t>
        </w:r>
        <w:r>
          <w:rPr>
            <w:noProof/>
            <w:webHidden/>
          </w:rPr>
          <w:fldChar w:fldCharType="end"/>
        </w:r>
      </w:hyperlink>
    </w:p>
    <w:p w14:paraId="163FC335" w14:textId="58F2E2DA" w:rsidR="004553F1" w:rsidRDefault="004553F1" w:rsidP="00B07A37">
      <w:pPr>
        <w:pStyle w:val="TOC1"/>
        <w:tabs>
          <w:tab w:val="right" w:leader="dot" w:pos="9061"/>
        </w:tabs>
        <w:rPr>
          <w:rFonts w:asciiTheme="minorHAnsi" w:eastAsiaTheme="minorEastAsia" w:hAnsiTheme="minorHAnsi" w:cstheme="minorBidi"/>
          <w:noProof/>
          <w:szCs w:val="22"/>
          <w:lang w:val="en-IE" w:eastAsia="en-IE"/>
        </w:rPr>
      </w:pPr>
      <w:hyperlink w:anchor="_Toc68793154" w:history="1">
        <w:r w:rsidRPr="00A736FD">
          <w:rPr>
            <w:rStyle w:val="Hyperlink"/>
            <w:rFonts w:eastAsiaTheme="minorHAnsi"/>
            <w:noProof/>
          </w:rPr>
          <w:t>Appendix 3:  Confidentiality Agreement</w:t>
        </w:r>
        <w:r>
          <w:rPr>
            <w:noProof/>
            <w:webHidden/>
          </w:rPr>
          <w:tab/>
        </w:r>
        <w:r>
          <w:rPr>
            <w:noProof/>
            <w:webHidden/>
          </w:rPr>
          <w:fldChar w:fldCharType="begin"/>
        </w:r>
        <w:r>
          <w:rPr>
            <w:noProof/>
            <w:webHidden/>
          </w:rPr>
          <w:instrText xml:space="preserve"> PAGEREF _Toc68793154 \h </w:instrText>
        </w:r>
        <w:r>
          <w:rPr>
            <w:noProof/>
            <w:webHidden/>
          </w:rPr>
        </w:r>
        <w:r>
          <w:rPr>
            <w:noProof/>
            <w:webHidden/>
          </w:rPr>
          <w:fldChar w:fldCharType="separate"/>
        </w:r>
        <w:r>
          <w:rPr>
            <w:noProof/>
            <w:webHidden/>
          </w:rPr>
          <w:t>44</w:t>
        </w:r>
        <w:r>
          <w:rPr>
            <w:noProof/>
            <w:webHidden/>
          </w:rPr>
          <w:fldChar w:fldCharType="end"/>
        </w:r>
      </w:hyperlink>
    </w:p>
    <w:p w14:paraId="2732F476" w14:textId="77777777" w:rsidR="00176B58" w:rsidRDefault="00E741CC" w:rsidP="00B07A37">
      <w:pPr>
        <w:tabs>
          <w:tab w:val="left" w:pos="2268"/>
          <w:tab w:val="right" w:leader="dot" w:pos="8789"/>
        </w:tabs>
        <w:spacing w:after="240"/>
        <w:rPr>
          <w:szCs w:val="22"/>
        </w:rPr>
      </w:pPr>
      <w:r>
        <w:rPr>
          <w:szCs w:val="22"/>
        </w:rPr>
        <w:fldChar w:fldCharType="end"/>
      </w:r>
    </w:p>
    <w:p w14:paraId="68D92C08" w14:textId="77777777" w:rsidR="007A5C7D" w:rsidRDefault="007A5C7D" w:rsidP="00B07A37">
      <w:pPr>
        <w:tabs>
          <w:tab w:val="left" w:pos="2268"/>
          <w:tab w:val="right" w:leader="dot" w:pos="8789"/>
        </w:tabs>
        <w:spacing w:after="240"/>
        <w:rPr>
          <w:rFonts w:asciiTheme="minorHAnsi" w:hAnsiTheme="minorHAnsi"/>
          <w:color w:val="FF0000"/>
        </w:rPr>
      </w:pPr>
    </w:p>
    <w:p w14:paraId="6E7B0E96" w14:textId="77777777" w:rsidR="007A5C7D" w:rsidRDefault="007A5C7D" w:rsidP="00B07A37">
      <w:pPr>
        <w:tabs>
          <w:tab w:val="left" w:pos="2268"/>
          <w:tab w:val="right" w:leader="dot" w:pos="8789"/>
        </w:tabs>
        <w:spacing w:after="240"/>
        <w:rPr>
          <w:rFonts w:asciiTheme="minorHAnsi" w:hAnsiTheme="minorHAnsi"/>
          <w:color w:val="FF0000"/>
        </w:rPr>
      </w:pPr>
    </w:p>
    <w:p w14:paraId="01EB8EFA" w14:textId="77777777" w:rsidR="007A5C7D" w:rsidRDefault="007A5C7D" w:rsidP="00B07A37">
      <w:pPr>
        <w:tabs>
          <w:tab w:val="left" w:pos="2268"/>
          <w:tab w:val="right" w:leader="dot" w:pos="8789"/>
        </w:tabs>
        <w:spacing w:after="240"/>
        <w:rPr>
          <w:rFonts w:asciiTheme="minorHAnsi" w:hAnsiTheme="minorHAnsi"/>
          <w:color w:val="FF0000"/>
        </w:rPr>
      </w:pPr>
    </w:p>
    <w:p w14:paraId="44D8B14F" w14:textId="77777777" w:rsidR="008223F2" w:rsidRPr="00830A49" w:rsidRDefault="008223F2" w:rsidP="00B07A37">
      <w:pPr>
        <w:pStyle w:val="Heading1"/>
        <w:rPr>
          <w:rFonts w:ascii="Calibri" w:hAnsi="Calibri"/>
        </w:rPr>
      </w:pPr>
      <w:bookmarkStart w:id="1" w:name="_Toc68793149"/>
      <w:r w:rsidRPr="00830A49">
        <w:rPr>
          <w:rFonts w:ascii="Calibri" w:hAnsi="Calibri"/>
        </w:rPr>
        <w:lastRenderedPageBreak/>
        <w:t>Part 1: Introduction</w:t>
      </w:r>
      <w:bookmarkEnd w:id="1"/>
    </w:p>
    <w:tbl>
      <w:tblPr>
        <w:tblW w:w="5000" w:type="pct"/>
        <w:tblLayout w:type="fixed"/>
        <w:tblLook w:val="01E0" w:firstRow="1" w:lastRow="1" w:firstColumn="1" w:lastColumn="1" w:noHBand="0" w:noVBand="0"/>
      </w:tblPr>
      <w:tblGrid>
        <w:gridCol w:w="780"/>
        <w:gridCol w:w="8291"/>
      </w:tblGrid>
      <w:tr w:rsidR="008223F2" w:rsidRPr="00830A49" w14:paraId="031C2CD5" w14:textId="77777777" w:rsidTr="00822992">
        <w:tc>
          <w:tcPr>
            <w:tcW w:w="430" w:type="pct"/>
          </w:tcPr>
          <w:p w14:paraId="48170F26" w14:textId="77777777" w:rsidR="008223F2" w:rsidRPr="00830A49" w:rsidRDefault="008223F2" w:rsidP="00B07A37">
            <w:pPr>
              <w:rPr>
                <w:color w:val="0000FF"/>
                <w:szCs w:val="22"/>
              </w:rPr>
            </w:pPr>
            <w:r w:rsidRPr="00830A49">
              <w:rPr>
                <w:color w:val="0000FF"/>
                <w:szCs w:val="22"/>
              </w:rPr>
              <w:t>1.1</w:t>
            </w:r>
          </w:p>
        </w:tc>
        <w:tc>
          <w:tcPr>
            <w:tcW w:w="4570" w:type="pct"/>
          </w:tcPr>
          <w:p w14:paraId="37AD016B" w14:textId="11B8A60E" w:rsidR="008223F2" w:rsidRPr="00830A49" w:rsidRDefault="00B07A37" w:rsidP="00B07A37">
            <w:pPr>
              <w:rPr>
                <w:szCs w:val="22"/>
              </w:rPr>
            </w:pPr>
            <w:sdt>
              <w:sdtPr>
                <w:rPr>
                  <w:szCs w:val="22"/>
                </w:rPr>
                <w:alias w:val="Name"/>
                <w:tag w:val="Nane"/>
                <w:id w:val="1662425419"/>
                <w:placeholder>
                  <w:docPart w:val="2C03234ADD2A4AF8A2E1E809DFCFB554"/>
                </w:placeholder>
                <w:dataBinding w:prefixMappings="xmlns:ns0='http://schemas.microsoft.com/office/2006/coverPageProps' " w:xpath="/ns0:CoverPageProperties[1]/ns0:Abstract[1]" w:storeItemID="{55AF091B-3C7A-41E3-B477-F2FDAA23CFDA}"/>
                <w:text/>
              </w:sdtPr>
              <w:sdtEndPr/>
              <w:sdtContent>
                <w:r w:rsidR="00132067">
                  <w:rPr>
                    <w:szCs w:val="22"/>
                  </w:rPr>
                  <w:t xml:space="preserve">The Minister for Defence </w:t>
                </w:r>
              </w:sdtContent>
            </w:sdt>
            <w:r w:rsidR="000F6E09" w:rsidRPr="00830A49">
              <w:rPr>
                <w:szCs w:val="22"/>
              </w:rPr>
              <w:t xml:space="preserve"> </w:t>
            </w:r>
            <w:r w:rsidR="00266953">
              <w:t>(</w:t>
            </w:r>
            <w:r w:rsidR="006D460E">
              <w:t>“</w:t>
            </w:r>
            <w:r w:rsidR="00266953">
              <w:t xml:space="preserve">Contracting Authority”) </w:t>
            </w:r>
            <w:r w:rsidR="00CE6153">
              <w:t>i</w:t>
            </w:r>
            <w:r w:rsidR="00CE6153" w:rsidRPr="0013382E">
              <w:rPr>
                <w:rFonts w:asciiTheme="minorHAnsi" w:hAnsiTheme="minorHAnsi"/>
                <w:szCs w:val="22"/>
              </w:rPr>
              <w:t xml:space="preserve">nvites </w:t>
            </w:r>
            <w:r w:rsidR="00534A34">
              <w:rPr>
                <w:rFonts w:asciiTheme="minorHAnsi" w:hAnsiTheme="minorHAnsi"/>
                <w:szCs w:val="22"/>
              </w:rPr>
              <w:t xml:space="preserve">responses </w:t>
            </w:r>
            <w:r w:rsidR="00CE6153" w:rsidRPr="0013382E">
              <w:rPr>
                <w:rFonts w:asciiTheme="minorHAnsi" w:hAnsiTheme="minorHAnsi"/>
                <w:szCs w:val="22"/>
              </w:rPr>
              <w:t xml:space="preserve">(“Responses”) to this </w:t>
            </w:r>
            <w:r w:rsidR="00842FB8">
              <w:rPr>
                <w:rFonts w:asciiTheme="minorHAnsi" w:hAnsiTheme="minorHAnsi"/>
                <w:szCs w:val="22"/>
              </w:rPr>
              <w:t>request for information</w:t>
            </w:r>
            <w:r w:rsidR="00CE6153" w:rsidRPr="0013382E">
              <w:rPr>
                <w:rFonts w:asciiTheme="minorHAnsi" w:hAnsiTheme="minorHAnsi"/>
                <w:szCs w:val="22"/>
              </w:rPr>
              <w:t xml:space="preserve"> (“</w:t>
            </w:r>
            <w:r w:rsidR="00842FB8">
              <w:rPr>
                <w:rFonts w:asciiTheme="minorHAnsi" w:hAnsiTheme="minorHAnsi"/>
                <w:szCs w:val="22"/>
              </w:rPr>
              <w:t>RFI</w:t>
            </w:r>
            <w:r w:rsidR="00CE6153" w:rsidRPr="0013382E">
              <w:rPr>
                <w:rFonts w:asciiTheme="minorHAnsi" w:hAnsiTheme="minorHAnsi"/>
                <w:szCs w:val="22"/>
              </w:rPr>
              <w:t xml:space="preserve">”) from economic operators (“Candidates”) for the </w:t>
            </w:r>
            <w:r w:rsidR="009F0AD8">
              <w:rPr>
                <w:rFonts w:asciiTheme="minorHAnsi" w:hAnsiTheme="minorHAnsi"/>
                <w:szCs w:val="22"/>
              </w:rPr>
              <w:t xml:space="preserve">provision of </w:t>
            </w:r>
            <w:r w:rsidR="00EF4F4D">
              <w:rPr>
                <w:rFonts w:asciiTheme="minorHAnsi" w:hAnsiTheme="minorHAnsi"/>
                <w:szCs w:val="22"/>
              </w:rPr>
              <w:t xml:space="preserve">the </w:t>
            </w:r>
            <w:r w:rsidR="009F0AD8">
              <w:rPr>
                <w:rFonts w:asciiTheme="minorHAnsi" w:hAnsiTheme="minorHAnsi"/>
                <w:szCs w:val="22"/>
              </w:rPr>
              <w:t>services</w:t>
            </w:r>
            <w:r w:rsidR="00790666">
              <w:rPr>
                <w:rFonts w:asciiTheme="minorHAnsi" w:hAnsiTheme="minorHAnsi"/>
                <w:szCs w:val="22"/>
              </w:rPr>
              <w:t xml:space="preserve"> </w:t>
            </w:r>
            <w:r w:rsidR="00500F81">
              <w:rPr>
                <w:rFonts w:asciiTheme="minorHAnsi" w:hAnsiTheme="minorHAnsi"/>
                <w:szCs w:val="22"/>
              </w:rPr>
              <w:t xml:space="preserve">described in Appendix </w:t>
            </w:r>
            <w:r w:rsidR="009F0AD8">
              <w:rPr>
                <w:rFonts w:asciiTheme="minorHAnsi" w:hAnsiTheme="minorHAnsi"/>
                <w:szCs w:val="22"/>
              </w:rPr>
              <w:t>1</w:t>
            </w:r>
            <w:r w:rsidR="00790666">
              <w:rPr>
                <w:rFonts w:asciiTheme="minorHAnsi" w:hAnsiTheme="minorHAnsi"/>
                <w:szCs w:val="22"/>
              </w:rPr>
              <w:t xml:space="preserve"> of this </w:t>
            </w:r>
            <w:r w:rsidR="00842FB8">
              <w:rPr>
                <w:rFonts w:asciiTheme="minorHAnsi" w:hAnsiTheme="minorHAnsi"/>
                <w:szCs w:val="22"/>
              </w:rPr>
              <w:t>RFI</w:t>
            </w:r>
            <w:r w:rsidR="00837901">
              <w:rPr>
                <w:rFonts w:asciiTheme="minorHAnsi" w:hAnsiTheme="minorHAnsi"/>
                <w:szCs w:val="22"/>
              </w:rPr>
              <w:t xml:space="preserve"> (the “</w:t>
            </w:r>
            <w:r w:rsidR="009F0AD8">
              <w:rPr>
                <w:rFonts w:asciiTheme="minorHAnsi" w:hAnsiTheme="minorHAnsi"/>
                <w:szCs w:val="22"/>
              </w:rPr>
              <w:t>Services</w:t>
            </w:r>
            <w:r w:rsidR="00837901">
              <w:rPr>
                <w:rFonts w:asciiTheme="minorHAnsi" w:hAnsiTheme="minorHAnsi"/>
                <w:szCs w:val="22"/>
              </w:rPr>
              <w:t>”)</w:t>
            </w:r>
            <w:r w:rsidR="00901463">
              <w:rPr>
                <w:rFonts w:asciiTheme="minorHAnsi" w:hAnsiTheme="minorHAnsi"/>
                <w:szCs w:val="22"/>
              </w:rPr>
              <w:t xml:space="preserve">. </w:t>
            </w:r>
            <w:r w:rsidR="000B7A02">
              <w:rPr>
                <w:szCs w:val="22"/>
              </w:rPr>
              <w:tab/>
            </w:r>
          </w:p>
        </w:tc>
      </w:tr>
      <w:tr w:rsidR="00E73B98" w:rsidRPr="00830A49" w14:paraId="635E9EFE" w14:textId="77777777" w:rsidTr="00822992">
        <w:tc>
          <w:tcPr>
            <w:tcW w:w="430" w:type="pct"/>
          </w:tcPr>
          <w:p w14:paraId="6AF09B60" w14:textId="77777777" w:rsidR="00E73B98" w:rsidRPr="00830A49" w:rsidRDefault="00E73B98" w:rsidP="00B07A37">
            <w:pPr>
              <w:rPr>
                <w:color w:val="0000FF"/>
                <w:szCs w:val="22"/>
              </w:rPr>
            </w:pPr>
            <w:r>
              <w:rPr>
                <w:color w:val="0000FF"/>
                <w:szCs w:val="22"/>
              </w:rPr>
              <w:t>1.2</w:t>
            </w:r>
          </w:p>
        </w:tc>
        <w:tc>
          <w:tcPr>
            <w:tcW w:w="4570" w:type="pct"/>
          </w:tcPr>
          <w:p w14:paraId="2B85B454" w14:textId="77777777" w:rsidR="00E73B98" w:rsidRDefault="00E73B98" w:rsidP="00B07A37">
            <w:r>
              <w:rPr>
                <w:rFonts w:asciiTheme="minorHAnsi" w:hAnsiTheme="minorHAnsi"/>
                <w:szCs w:val="22"/>
              </w:rPr>
              <w:t xml:space="preserve">This public procurement competition (“Competition”) is being </w:t>
            </w:r>
            <w:r>
              <w:t xml:space="preserve">conducted in accordance with the restricted procedure under the European Union (Award of Public Authority Contracts) Regulations 2016 (Statutory Instrument </w:t>
            </w:r>
            <w:r w:rsidRPr="00FC0783">
              <w:rPr>
                <w:rFonts w:asciiTheme="minorHAnsi" w:hAnsiTheme="minorHAnsi"/>
                <w:szCs w:val="22"/>
              </w:rPr>
              <w:t>284</w:t>
            </w:r>
            <w:r>
              <w:t xml:space="preserve"> of 2016) (the “Regulations”)</w:t>
            </w:r>
            <w:r w:rsidR="002339B5">
              <w:t>,</w:t>
            </w:r>
            <w:r>
              <w:t xml:space="preserve"> </w:t>
            </w:r>
            <w:proofErr w:type="gramStart"/>
            <w:r>
              <w:t>and  is</w:t>
            </w:r>
            <w:proofErr w:type="gramEnd"/>
            <w:r>
              <w:t xml:space="preserve"> conducted in two stages as follows:</w:t>
            </w:r>
          </w:p>
          <w:p w14:paraId="4363CE10" w14:textId="01927959" w:rsidR="00640EDC" w:rsidRDefault="00640EDC" w:rsidP="00B07A37">
            <w:pPr>
              <w:rPr>
                <w:b/>
              </w:rPr>
            </w:pPr>
            <w:r>
              <w:rPr>
                <w:b/>
              </w:rPr>
              <w:t>Stage 1</w:t>
            </w:r>
            <w:r w:rsidR="00EE646E">
              <w:rPr>
                <w:b/>
              </w:rPr>
              <w:t xml:space="preserve">: </w:t>
            </w:r>
            <w:r w:rsidR="00842FB8">
              <w:rPr>
                <w:b/>
              </w:rPr>
              <w:t>Request for Information</w:t>
            </w:r>
          </w:p>
          <w:p w14:paraId="66E50397" w14:textId="07EB9F23" w:rsidR="00E73B98" w:rsidRDefault="00E73B98" w:rsidP="00B07A37">
            <w:r w:rsidRPr="0013382E">
              <w:rPr>
                <w:rFonts w:asciiTheme="minorHAnsi" w:hAnsiTheme="minorHAnsi"/>
                <w:szCs w:val="22"/>
              </w:rPr>
              <w:t>The Contracting Authority</w:t>
            </w:r>
            <w:r w:rsidR="00BA0A34">
              <w:t xml:space="preserve"> invites Responses </w:t>
            </w:r>
            <w:r w:rsidR="00BA0A34" w:rsidRPr="0013382E">
              <w:rPr>
                <w:rFonts w:asciiTheme="minorHAnsi" w:hAnsiTheme="minorHAnsi"/>
                <w:szCs w:val="22"/>
              </w:rPr>
              <w:t xml:space="preserve">from Candidates </w:t>
            </w:r>
            <w:r w:rsidR="00BA0A34">
              <w:t xml:space="preserve">to this </w:t>
            </w:r>
            <w:r w:rsidR="00842FB8">
              <w:t>RFI</w:t>
            </w:r>
            <w:r w:rsidRPr="0094264C">
              <w:t xml:space="preserve">. </w:t>
            </w:r>
            <w:r>
              <w:t xml:space="preserve">Responses will be assessed in accordance with the compliance and selection criteria in Part 3 of this </w:t>
            </w:r>
            <w:r w:rsidR="00842FB8">
              <w:t>RFI</w:t>
            </w:r>
            <w:r>
              <w:t>. Candidates that are non-compliant or that fail one or more of the</w:t>
            </w:r>
            <w:r w:rsidR="00734188">
              <w:t xml:space="preserve"> </w:t>
            </w:r>
            <w:r w:rsidR="00734188" w:rsidRPr="0094264C">
              <w:t>selection cr</w:t>
            </w:r>
            <w:r w:rsidRPr="0094264C">
              <w:t>iteri</w:t>
            </w:r>
            <w:r w:rsidR="00734188">
              <w:t>a</w:t>
            </w:r>
            <w:r w:rsidRPr="0094264C">
              <w:t xml:space="preserve"> shall be </w:t>
            </w:r>
            <w:r>
              <w:t>eliminated from this Competition and shall not proceed to Stage 2</w:t>
            </w:r>
            <w:r w:rsidRPr="0094264C">
              <w:t xml:space="preserve">. Candidates </w:t>
            </w:r>
            <w:r>
              <w:t>that</w:t>
            </w:r>
            <w:r w:rsidRPr="0094264C">
              <w:t xml:space="preserve"> </w:t>
            </w:r>
            <w:r>
              <w:t xml:space="preserve">fulfil the compliance and selection criteria in this </w:t>
            </w:r>
            <w:r w:rsidR="00842FB8">
              <w:t>RFI</w:t>
            </w:r>
            <w:r>
              <w:t xml:space="preserve"> shall </w:t>
            </w:r>
            <w:r w:rsidRPr="00FC0783">
              <w:t xml:space="preserve">be </w:t>
            </w:r>
            <w:r w:rsidR="00986529" w:rsidRPr="00FC0783">
              <w:t xml:space="preserve">scored and the </w:t>
            </w:r>
            <w:r w:rsidR="00132067" w:rsidRPr="00FC0783">
              <w:t xml:space="preserve">top </w:t>
            </w:r>
            <w:r w:rsidR="003160C8">
              <w:t>3</w:t>
            </w:r>
            <w:r w:rsidR="00132067" w:rsidRPr="00FC0783">
              <w:t xml:space="preserve"> </w:t>
            </w:r>
            <w:r w:rsidRPr="00FC0783">
              <w:t xml:space="preserve">highest </w:t>
            </w:r>
            <w:r w:rsidR="00986529" w:rsidRPr="00FC0783">
              <w:t>scoring</w:t>
            </w:r>
            <w:r w:rsidRPr="00FC0783">
              <w:t xml:space="preserve"> Candidates shall proceed to Stage 2</w:t>
            </w:r>
            <w:r w:rsidR="00534A34" w:rsidRPr="00FC0783">
              <w:t xml:space="preserve"> of th</w:t>
            </w:r>
            <w:r w:rsidR="00B2539B" w:rsidRPr="00FC0783">
              <w:t>is</w:t>
            </w:r>
            <w:r w:rsidR="00534A34" w:rsidRPr="00FC0783">
              <w:t xml:space="preserve"> Competition</w:t>
            </w:r>
            <w:r w:rsidR="00882606">
              <w:t xml:space="preserve">. </w:t>
            </w:r>
          </w:p>
          <w:p w14:paraId="7AC7B881" w14:textId="77777777" w:rsidR="00640EDC" w:rsidRDefault="00EE646E" w:rsidP="00B07A37">
            <w:r>
              <w:rPr>
                <w:b/>
              </w:rPr>
              <w:t xml:space="preserve">Stage 2: </w:t>
            </w:r>
            <w:r w:rsidR="00F725E1">
              <w:rPr>
                <w:b/>
              </w:rPr>
              <w:t>Request for</w:t>
            </w:r>
            <w:r w:rsidR="002F3445">
              <w:rPr>
                <w:b/>
              </w:rPr>
              <w:t xml:space="preserve"> Tender</w:t>
            </w:r>
            <w:r w:rsidR="00F725E1">
              <w:rPr>
                <w:b/>
              </w:rPr>
              <w:t>s</w:t>
            </w:r>
          </w:p>
          <w:p w14:paraId="5AFE2858" w14:textId="77777777" w:rsidR="00E73B98" w:rsidRDefault="00E73B98" w:rsidP="00B07A37">
            <w:pPr>
              <w:rPr>
                <w:szCs w:val="22"/>
              </w:rPr>
            </w:pPr>
            <w:r>
              <w:t>It is intended the Contracting Authority shall i</w:t>
            </w:r>
            <w:r w:rsidR="001139FE">
              <w:t xml:space="preserve">ssue a Request for Tenders </w:t>
            </w:r>
            <w:r w:rsidR="001139FE" w:rsidRPr="0013382E">
              <w:rPr>
                <w:rFonts w:asciiTheme="minorHAnsi" w:hAnsiTheme="minorHAnsi"/>
                <w:szCs w:val="22"/>
              </w:rPr>
              <w:t>(“RFT”)</w:t>
            </w:r>
            <w:r w:rsidR="009F5046">
              <w:rPr>
                <w:rFonts w:asciiTheme="minorHAnsi" w:hAnsiTheme="minorHAnsi"/>
                <w:szCs w:val="22"/>
              </w:rPr>
              <w:t xml:space="preserve"> </w:t>
            </w:r>
            <w:r w:rsidR="009F5046" w:rsidRPr="0013382E">
              <w:rPr>
                <w:rFonts w:asciiTheme="minorHAnsi" w:hAnsiTheme="minorHAnsi"/>
                <w:szCs w:val="22"/>
              </w:rPr>
              <w:t xml:space="preserve">setting out </w:t>
            </w:r>
            <w:r w:rsidR="00842CF4">
              <w:rPr>
                <w:rFonts w:asciiTheme="minorHAnsi" w:hAnsiTheme="minorHAnsi"/>
                <w:szCs w:val="22"/>
              </w:rPr>
              <w:t xml:space="preserve">the </w:t>
            </w:r>
            <w:r w:rsidR="009F5046" w:rsidRPr="0013382E">
              <w:rPr>
                <w:rFonts w:asciiTheme="minorHAnsi" w:hAnsiTheme="minorHAnsi"/>
                <w:szCs w:val="22"/>
              </w:rPr>
              <w:t>award criteria</w:t>
            </w:r>
            <w:r w:rsidR="005D60CB">
              <w:rPr>
                <w:rFonts w:asciiTheme="minorHAnsi" w:hAnsiTheme="minorHAnsi"/>
                <w:szCs w:val="22"/>
              </w:rPr>
              <w:t xml:space="preserve"> and requirements</w:t>
            </w:r>
            <w:r w:rsidR="001139FE" w:rsidRPr="0013382E">
              <w:rPr>
                <w:rFonts w:asciiTheme="minorHAnsi" w:hAnsiTheme="minorHAnsi"/>
                <w:szCs w:val="22"/>
              </w:rPr>
              <w:t xml:space="preserve"> to those Candidates </w:t>
            </w:r>
            <w:r w:rsidR="009F5046">
              <w:rPr>
                <w:rFonts w:asciiTheme="minorHAnsi" w:hAnsiTheme="minorHAnsi"/>
                <w:szCs w:val="22"/>
              </w:rPr>
              <w:t xml:space="preserve">that pass through to Stage 2 </w:t>
            </w:r>
            <w:r w:rsidR="001139FE" w:rsidRPr="0013382E">
              <w:rPr>
                <w:rFonts w:asciiTheme="minorHAnsi" w:hAnsiTheme="minorHAnsi"/>
                <w:szCs w:val="22"/>
              </w:rPr>
              <w:t>of this Competition (</w:t>
            </w:r>
            <w:r w:rsidR="006540AC">
              <w:rPr>
                <w:rFonts w:asciiTheme="minorHAnsi" w:hAnsiTheme="minorHAnsi"/>
                <w:szCs w:val="22"/>
              </w:rPr>
              <w:t xml:space="preserve">the </w:t>
            </w:r>
            <w:r w:rsidR="001139FE" w:rsidRPr="0013382E">
              <w:rPr>
                <w:rFonts w:asciiTheme="minorHAnsi" w:hAnsiTheme="minorHAnsi"/>
                <w:szCs w:val="22"/>
              </w:rPr>
              <w:t xml:space="preserve">“Tenderers”). </w:t>
            </w:r>
            <w:r w:rsidRPr="0094264C">
              <w:t>Tenders</w:t>
            </w:r>
            <w:r>
              <w:t xml:space="preserve"> received in response to the </w:t>
            </w:r>
            <w:r w:rsidR="006540AC">
              <w:t xml:space="preserve">Stage 2 </w:t>
            </w:r>
            <w:r w:rsidR="00BA0A34">
              <w:t>RFT</w:t>
            </w:r>
            <w:r w:rsidRPr="0094264C">
              <w:t xml:space="preserve"> </w:t>
            </w:r>
            <w:r w:rsidR="00444F00">
              <w:t>may</w:t>
            </w:r>
            <w:r w:rsidRPr="0094264C">
              <w:t xml:space="preserve"> be assessed in accordance with the award criteria</w:t>
            </w:r>
            <w:r w:rsidR="00F725E1">
              <w:t xml:space="preserve"> </w:t>
            </w:r>
            <w:r w:rsidRPr="0094264C">
              <w:t xml:space="preserve">set out in the </w:t>
            </w:r>
            <w:r w:rsidR="00E30F1A">
              <w:t>RFT</w:t>
            </w:r>
            <w:r w:rsidRPr="0094264C">
              <w:t xml:space="preserve"> and the </w:t>
            </w:r>
            <w:r w:rsidR="004917EA" w:rsidRPr="0013382E">
              <w:rPr>
                <w:rFonts w:asciiTheme="minorHAnsi" w:hAnsiTheme="minorHAnsi"/>
                <w:szCs w:val="22"/>
              </w:rPr>
              <w:t xml:space="preserve">Contracting Authority may decide to award the </w:t>
            </w:r>
            <w:r w:rsidR="004917EA">
              <w:rPr>
                <w:rFonts w:asciiTheme="minorHAnsi" w:hAnsiTheme="minorHAnsi"/>
                <w:szCs w:val="22"/>
              </w:rPr>
              <w:t>Services</w:t>
            </w:r>
            <w:r w:rsidR="004917EA" w:rsidRPr="0013382E">
              <w:rPr>
                <w:rFonts w:asciiTheme="minorHAnsi" w:hAnsiTheme="minorHAnsi"/>
                <w:szCs w:val="22"/>
              </w:rPr>
              <w:t xml:space="preserve"> Contract</w:t>
            </w:r>
            <w:r w:rsidR="007E75B2">
              <w:rPr>
                <w:rFonts w:asciiTheme="minorHAnsi" w:hAnsiTheme="minorHAnsi"/>
                <w:szCs w:val="22"/>
              </w:rPr>
              <w:t>(s)</w:t>
            </w:r>
            <w:r w:rsidR="004917EA" w:rsidRPr="0013382E">
              <w:rPr>
                <w:rFonts w:asciiTheme="minorHAnsi" w:hAnsiTheme="minorHAnsi"/>
                <w:szCs w:val="22"/>
              </w:rPr>
              <w:t xml:space="preserve"> to the Tenderer that has submitted the most economically advantageous tender</w:t>
            </w:r>
            <w:r w:rsidR="00415F6A">
              <w:rPr>
                <w:rFonts w:asciiTheme="minorHAnsi" w:hAnsiTheme="minorHAnsi"/>
                <w:szCs w:val="22"/>
              </w:rPr>
              <w:t xml:space="preserve"> (the “Successful Tenderer”)</w:t>
            </w:r>
            <w:r w:rsidR="004917EA">
              <w:rPr>
                <w:rFonts w:asciiTheme="minorHAnsi" w:hAnsiTheme="minorHAnsi"/>
                <w:szCs w:val="22"/>
              </w:rPr>
              <w:t xml:space="preserve">. </w:t>
            </w:r>
          </w:p>
        </w:tc>
      </w:tr>
      <w:tr w:rsidR="008223F2" w:rsidRPr="00830A49" w14:paraId="6527B2A3" w14:textId="77777777" w:rsidTr="00822992">
        <w:trPr>
          <w:trHeight w:val="574"/>
        </w:trPr>
        <w:tc>
          <w:tcPr>
            <w:tcW w:w="430" w:type="pct"/>
          </w:tcPr>
          <w:p w14:paraId="40066D1C" w14:textId="77777777" w:rsidR="008223F2" w:rsidRPr="00830A49" w:rsidRDefault="00E73B98" w:rsidP="00B07A37">
            <w:pPr>
              <w:rPr>
                <w:color w:val="0000FF"/>
                <w:szCs w:val="22"/>
              </w:rPr>
            </w:pPr>
            <w:r>
              <w:rPr>
                <w:color w:val="0000FF"/>
                <w:szCs w:val="22"/>
              </w:rPr>
              <w:t>1.3</w:t>
            </w:r>
          </w:p>
        </w:tc>
        <w:tc>
          <w:tcPr>
            <w:tcW w:w="4570" w:type="pct"/>
          </w:tcPr>
          <w:p w14:paraId="5194A828" w14:textId="77777777" w:rsidR="00A507AF" w:rsidRDefault="00F25531" w:rsidP="00B07A37">
            <w:pPr>
              <w:rPr>
                <w:szCs w:val="22"/>
              </w:rPr>
            </w:pPr>
            <w:r w:rsidRPr="00830A49">
              <w:rPr>
                <w:szCs w:val="22"/>
              </w:rPr>
              <w:t xml:space="preserve">In summary, the </w:t>
            </w:r>
            <w:r w:rsidR="009F0AD8">
              <w:rPr>
                <w:szCs w:val="22"/>
              </w:rPr>
              <w:t>Services</w:t>
            </w:r>
            <w:r w:rsidRPr="00830A49">
              <w:rPr>
                <w:szCs w:val="22"/>
              </w:rPr>
              <w:t xml:space="preserve"> comprise:</w:t>
            </w:r>
          </w:p>
          <w:p w14:paraId="51FB3B4B" w14:textId="3425828C" w:rsidR="00B5781D" w:rsidRPr="00B5781D" w:rsidRDefault="00B5781D" w:rsidP="00B07A37">
            <w:pPr>
              <w:rPr>
                <w:szCs w:val="22"/>
              </w:rPr>
            </w:pPr>
            <w:r w:rsidRPr="00B5781D">
              <w:rPr>
                <w:szCs w:val="22"/>
              </w:rPr>
              <w:t xml:space="preserve">The successful </w:t>
            </w:r>
            <w:r w:rsidR="0093624A" w:rsidRPr="0093624A">
              <w:rPr>
                <w:szCs w:val="22"/>
              </w:rPr>
              <w:t xml:space="preserve">Candidate </w:t>
            </w:r>
            <w:r w:rsidRPr="00B5781D">
              <w:rPr>
                <w:szCs w:val="22"/>
              </w:rPr>
              <w:t>will be responsible for the day-to-day service availability and management of the infrastructure to facilitate the Office of Emergency Planning</w:t>
            </w:r>
            <w:r w:rsidR="001C44E8">
              <w:rPr>
                <w:szCs w:val="22"/>
              </w:rPr>
              <w:t xml:space="preserve"> in the</w:t>
            </w:r>
            <w:r w:rsidRPr="00B5781D">
              <w:rPr>
                <w:szCs w:val="22"/>
              </w:rPr>
              <w:t xml:space="preserve"> </w:t>
            </w:r>
            <w:r w:rsidR="002459B8" w:rsidRPr="00B5781D">
              <w:rPr>
                <w:szCs w:val="22"/>
              </w:rPr>
              <w:t xml:space="preserve">efficient and effective </w:t>
            </w:r>
            <w:r w:rsidRPr="00B5781D">
              <w:rPr>
                <w:szCs w:val="22"/>
              </w:rPr>
              <w:t xml:space="preserve">operation of the </w:t>
            </w:r>
            <w:r w:rsidR="00C15684">
              <w:rPr>
                <w:szCs w:val="22"/>
              </w:rPr>
              <w:t xml:space="preserve">National Emergency Co-ordination </w:t>
            </w:r>
            <w:r w:rsidR="002459B8">
              <w:rPr>
                <w:szCs w:val="22"/>
              </w:rPr>
              <w:t>C</w:t>
            </w:r>
            <w:r w:rsidR="00C15684">
              <w:rPr>
                <w:szCs w:val="22"/>
              </w:rPr>
              <w:t xml:space="preserve">entre (herein after referred to </w:t>
            </w:r>
            <w:r w:rsidR="003160C8">
              <w:rPr>
                <w:szCs w:val="22"/>
              </w:rPr>
              <w:t xml:space="preserve">as the </w:t>
            </w:r>
            <w:r w:rsidRPr="00B5781D">
              <w:rPr>
                <w:szCs w:val="22"/>
              </w:rPr>
              <w:t>NECC</w:t>
            </w:r>
            <w:r w:rsidR="00C15684">
              <w:rPr>
                <w:szCs w:val="22"/>
              </w:rPr>
              <w:t>)</w:t>
            </w:r>
            <w:r w:rsidR="002459B8">
              <w:rPr>
                <w:szCs w:val="22"/>
              </w:rPr>
              <w:t xml:space="preserve">. </w:t>
            </w:r>
            <w:r w:rsidRPr="00B5781D">
              <w:rPr>
                <w:szCs w:val="22"/>
              </w:rPr>
              <w:t>The NECC was established in 2006. It has robust communications systems</w:t>
            </w:r>
            <w:r w:rsidR="001C44E8">
              <w:rPr>
                <w:szCs w:val="22"/>
              </w:rPr>
              <w:t>, infrastructure</w:t>
            </w:r>
            <w:r w:rsidRPr="00B5781D">
              <w:rPr>
                <w:szCs w:val="22"/>
              </w:rPr>
              <w:t xml:space="preserve"> and facilities </w:t>
            </w:r>
            <w:r w:rsidR="001C44E8">
              <w:rPr>
                <w:szCs w:val="22"/>
              </w:rPr>
              <w:t xml:space="preserve">such as </w:t>
            </w:r>
            <w:r w:rsidRPr="00B5781D">
              <w:rPr>
                <w:szCs w:val="22"/>
              </w:rPr>
              <w:t>an incident</w:t>
            </w:r>
            <w:r w:rsidR="001C44E8">
              <w:rPr>
                <w:szCs w:val="22"/>
              </w:rPr>
              <w:t>/crisis</w:t>
            </w:r>
            <w:r w:rsidRPr="00B5781D">
              <w:rPr>
                <w:szCs w:val="22"/>
              </w:rPr>
              <w:t xml:space="preserve"> </w:t>
            </w:r>
            <w:r w:rsidR="001C44E8">
              <w:rPr>
                <w:szCs w:val="22"/>
              </w:rPr>
              <w:t>centre</w:t>
            </w:r>
            <w:r w:rsidR="001C44E8" w:rsidRPr="00B5781D">
              <w:rPr>
                <w:szCs w:val="22"/>
              </w:rPr>
              <w:t xml:space="preserve"> </w:t>
            </w:r>
            <w:r w:rsidRPr="00B5781D">
              <w:rPr>
                <w:szCs w:val="22"/>
              </w:rPr>
              <w:t>and meeting</w:t>
            </w:r>
            <w:r w:rsidR="001C44E8">
              <w:rPr>
                <w:szCs w:val="22"/>
              </w:rPr>
              <w:t xml:space="preserve"> </w:t>
            </w:r>
            <w:r w:rsidRPr="00B5781D">
              <w:rPr>
                <w:szCs w:val="22"/>
              </w:rPr>
              <w:t xml:space="preserve">rooms for coordinating </w:t>
            </w:r>
            <w:r w:rsidR="001C44E8">
              <w:rPr>
                <w:szCs w:val="22"/>
              </w:rPr>
              <w:t>the</w:t>
            </w:r>
            <w:r w:rsidRPr="00B5781D">
              <w:rPr>
                <w:szCs w:val="22"/>
              </w:rPr>
              <w:t xml:space="preserve"> strategic response to major emergenc</w:t>
            </w:r>
            <w:r w:rsidR="001C44E8">
              <w:rPr>
                <w:szCs w:val="22"/>
              </w:rPr>
              <w:t>ies</w:t>
            </w:r>
            <w:r w:rsidRPr="00B5781D">
              <w:rPr>
                <w:szCs w:val="22"/>
              </w:rPr>
              <w:t xml:space="preserve"> </w:t>
            </w:r>
            <w:r w:rsidR="001C44E8">
              <w:rPr>
                <w:szCs w:val="22"/>
              </w:rPr>
              <w:t>which</w:t>
            </w:r>
            <w:r w:rsidR="001C44E8" w:rsidRPr="00B5781D">
              <w:rPr>
                <w:szCs w:val="22"/>
              </w:rPr>
              <w:t xml:space="preserve"> </w:t>
            </w:r>
            <w:r w:rsidRPr="00B5781D">
              <w:rPr>
                <w:szCs w:val="22"/>
              </w:rPr>
              <w:t xml:space="preserve">has been activated on </w:t>
            </w:r>
            <w:r w:rsidR="001C44E8">
              <w:rPr>
                <w:szCs w:val="22"/>
              </w:rPr>
              <w:t>multiple</w:t>
            </w:r>
            <w:r w:rsidRPr="00B5781D">
              <w:rPr>
                <w:szCs w:val="22"/>
              </w:rPr>
              <w:t xml:space="preserve"> occasions </w:t>
            </w:r>
            <w:r w:rsidR="001C44E8">
              <w:rPr>
                <w:szCs w:val="22"/>
              </w:rPr>
              <w:t xml:space="preserve">for responses </w:t>
            </w:r>
            <w:r w:rsidR="00F80DC9">
              <w:rPr>
                <w:szCs w:val="22"/>
              </w:rPr>
              <w:t>to events such as severe weather</w:t>
            </w:r>
            <w:r w:rsidR="001C44E8">
              <w:rPr>
                <w:szCs w:val="22"/>
              </w:rPr>
              <w:t xml:space="preserve"> and others</w:t>
            </w:r>
            <w:r w:rsidR="00F80DC9">
              <w:rPr>
                <w:szCs w:val="22"/>
              </w:rPr>
              <w:t>.</w:t>
            </w:r>
            <w:r w:rsidR="0093624A">
              <w:t xml:space="preserve"> </w:t>
            </w:r>
            <w:r w:rsidR="0093624A" w:rsidRPr="0093624A">
              <w:rPr>
                <w:szCs w:val="22"/>
              </w:rPr>
              <w:t>The facility is used for the strategic management of designated emergencies.</w:t>
            </w:r>
            <w:r w:rsidR="00C15684" w:rsidRPr="00B5781D">
              <w:rPr>
                <w:szCs w:val="22"/>
              </w:rPr>
              <w:t xml:space="preserve"> The NECC is available to all government departments</w:t>
            </w:r>
            <w:r w:rsidR="001C44E8">
              <w:rPr>
                <w:szCs w:val="22"/>
              </w:rPr>
              <w:t>, 24/7/365</w:t>
            </w:r>
            <w:r w:rsidR="00C15684" w:rsidRPr="00B5781D">
              <w:rPr>
                <w:szCs w:val="22"/>
              </w:rPr>
              <w:t xml:space="preserve"> to support their emergency planning and management requirements.</w:t>
            </w:r>
          </w:p>
          <w:p w14:paraId="47239116" w14:textId="2CCF5668" w:rsidR="00B5781D" w:rsidRDefault="00B5781D" w:rsidP="00B07A37">
            <w:pPr>
              <w:rPr>
                <w:szCs w:val="22"/>
              </w:rPr>
            </w:pPr>
            <w:r w:rsidRPr="00B5781D">
              <w:rPr>
                <w:szCs w:val="22"/>
              </w:rPr>
              <w:t xml:space="preserve">The NECC is located at Agriculture House, Kildare Street, Dublin 2. </w:t>
            </w:r>
          </w:p>
          <w:p w14:paraId="1014EE07" w14:textId="1C73678C" w:rsidR="009C3F75" w:rsidRPr="009C3F75" w:rsidRDefault="009C3F75" w:rsidP="00B07A37">
            <w:pPr>
              <w:rPr>
                <w:szCs w:val="22"/>
              </w:rPr>
            </w:pPr>
            <w:r w:rsidRPr="009C3F75">
              <w:rPr>
                <w:szCs w:val="22"/>
              </w:rPr>
              <w:t>The NECC operates at two status levels:</w:t>
            </w:r>
          </w:p>
          <w:p w14:paraId="0DFC32BA" w14:textId="77777777" w:rsidR="009C3F75" w:rsidRPr="009C3F75" w:rsidRDefault="009C3F75" w:rsidP="00B07A37">
            <w:pPr>
              <w:rPr>
                <w:szCs w:val="22"/>
              </w:rPr>
            </w:pPr>
            <w:r w:rsidRPr="009C3F75">
              <w:rPr>
                <w:szCs w:val="22"/>
              </w:rPr>
              <w:t>a)</w:t>
            </w:r>
            <w:r w:rsidRPr="009C3F75">
              <w:rPr>
                <w:szCs w:val="22"/>
              </w:rPr>
              <w:tab/>
              <w:t>Lit – activated with a live emergency being coordinated from the facility.</w:t>
            </w:r>
          </w:p>
          <w:p w14:paraId="1F32B52E" w14:textId="1E0E136C" w:rsidR="009C3F75" w:rsidRPr="009C3F75" w:rsidRDefault="009C3F75" w:rsidP="00B07A37">
            <w:pPr>
              <w:rPr>
                <w:szCs w:val="22"/>
              </w:rPr>
            </w:pPr>
            <w:r w:rsidRPr="009C3F75">
              <w:rPr>
                <w:szCs w:val="22"/>
              </w:rPr>
              <w:t>b)</w:t>
            </w:r>
            <w:r w:rsidRPr="009C3F75">
              <w:rPr>
                <w:szCs w:val="22"/>
              </w:rPr>
              <w:tab/>
              <w:t xml:space="preserve">Unlit – operational supporting the </w:t>
            </w:r>
            <w:r w:rsidR="001C44E8" w:rsidRPr="009C3F75">
              <w:rPr>
                <w:szCs w:val="22"/>
              </w:rPr>
              <w:t>day-to-day</w:t>
            </w:r>
            <w:r w:rsidRPr="009C3F75">
              <w:rPr>
                <w:szCs w:val="22"/>
              </w:rPr>
              <w:t xml:space="preserve"> operational emergency planning requirements of government departments and agencies (including but not limited to training exercises, inter-departmental working groups on emergency planning etc.) but not supporting the co-ordination of a live emergency.</w:t>
            </w:r>
          </w:p>
          <w:p w14:paraId="775D749B" w14:textId="77777777" w:rsidR="009C3F75" w:rsidRPr="009C3F75" w:rsidRDefault="009C3F75" w:rsidP="00B07A37">
            <w:pPr>
              <w:rPr>
                <w:szCs w:val="22"/>
              </w:rPr>
            </w:pPr>
          </w:p>
          <w:p w14:paraId="4F03F054" w14:textId="205AAB2C" w:rsidR="008223F2" w:rsidRPr="00992B61" w:rsidRDefault="001C44E8" w:rsidP="00B07A37">
            <w:pPr>
              <w:rPr>
                <w:rFonts w:asciiTheme="minorHAnsi" w:hAnsiTheme="minorHAnsi"/>
              </w:rPr>
            </w:pPr>
            <w:r w:rsidRPr="009C3F75">
              <w:rPr>
                <w:szCs w:val="22"/>
              </w:rPr>
              <w:t>Several</w:t>
            </w:r>
            <w:r w:rsidR="009C3F75" w:rsidRPr="009C3F75">
              <w:rPr>
                <w:szCs w:val="22"/>
              </w:rPr>
              <w:t xml:space="preserve"> private microwave radio wireless and fibre wide area network (WAN) connections have been established to and from the various offices of </w:t>
            </w:r>
            <w:r w:rsidR="002459B8">
              <w:rPr>
                <w:szCs w:val="22"/>
              </w:rPr>
              <w:t>Government</w:t>
            </w:r>
            <w:r w:rsidR="002459B8" w:rsidRPr="009C3F75">
              <w:rPr>
                <w:szCs w:val="22"/>
              </w:rPr>
              <w:t xml:space="preserve"> </w:t>
            </w:r>
            <w:r w:rsidR="009C3F75" w:rsidRPr="009C3F75">
              <w:rPr>
                <w:szCs w:val="22"/>
              </w:rPr>
              <w:t>departments and agencies in the Dublin area.  A voice and data network has been provided</w:t>
            </w:r>
            <w:r w:rsidR="009C3F75" w:rsidRPr="005C3744">
              <w:rPr>
                <w:szCs w:val="22"/>
              </w:rPr>
              <w:t xml:space="preserve"> with</w:t>
            </w:r>
            <w:r w:rsidR="00963056">
              <w:rPr>
                <w:szCs w:val="22"/>
              </w:rPr>
              <w:t xml:space="preserve"> </w:t>
            </w:r>
            <w:r w:rsidR="009C3F75" w:rsidRPr="009C3F75">
              <w:rPr>
                <w:szCs w:val="22"/>
              </w:rPr>
              <w:t xml:space="preserve">resilient switching architecture for redundancy of data networking. A perimeter of security appliances is used to manage traffic between the external WAN equipment and the internal LAN. The microwave radio infrastructure was first installed in 2007 and was reviewed and upgraded with hardware replacement of agreed nodes completed </w:t>
            </w:r>
            <w:r w:rsidR="009C3F75" w:rsidRPr="00963056">
              <w:rPr>
                <w:szCs w:val="22"/>
              </w:rPr>
              <w:t xml:space="preserve">in </w:t>
            </w:r>
            <w:r w:rsidR="00374411" w:rsidRPr="00963056">
              <w:rPr>
                <w:szCs w:val="22"/>
              </w:rPr>
              <w:t xml:space="preserve">stages </w:t>
            </w:r>
            <w:r w:rsidR="009C3F75" w:rsidRPr="009C3F75">
              <w:rPr>
                <w:szCs w:val="22"/>
              </w:rPr>
              <w:t>for increased demand for capacity and resiliency</w:t>
            </w:r>
            <w:r w:rsidR="00856176">
              <w:rPr>
                <w:szCs w:val="22"/>
              </w:rPr>
              <w:t xml:space="preserve">, </w:t>
            </w:r>
            <w:r w:rsidR="00856176" w:rsidRPr="00856176">
              <w:rPr>
                <w:szCs w:val="22"/>
              </w:rPr>
              <w:t>the latest upgrade taking place throughout 2026.</w:t>
            </w:r>
            <w:r w:rsidR="009C3F75" w:rsidRPr="009C3F75">
              <w:rPr>
                <w:szCs w:val="22"/>
              </w:rPr>
              <w:t xml:space="preserve"> The wireless transmission spectrum </w:t>
            </w:r>
            <w:r w:rsidR="009C3F75">
              <w:rPr>
                <w:szCs w:val="22"/>
              </w:rPr>
              <w:t xml:space="preserve">is </w:t>
            </w:r>
            <w:r w:rsidR="009C3F75" w:rsidRPr="009C3F75">
              <w:rPr>
                <w:szCs w:val="22"/>
              </w:rPr>
              <w:t>licenced by ComReg.</w:t>
            </w:r>
          </w:p>
        </w:tc>
      </w:tr>
      <w:tr w:rsidR="00CF2172" w:rsidRPr="00830A49" w14:paraId="58F7E6DA" w14:textId="77777777" w:rsidTr="00822992">
        <w:tc>
          <w:tcPr>
            <w:tcW w:w="430" w:type="pct"/>
          </w:tcPr>
          <w:p w14:paraId="3EFCF52D" w14:textId="77777777" w:rsidR="00CF2172" w:rsidRPr="00830A49" w:rsidRDefault="00992B61" w:rsidP="00B07A37">
            <w:pPr>
              <w:rPr>
                <w:color w:val="0000FF"/>
                <w:szCs w:val="22"/>
              </w:rPr>
            </w:pPr>
            <w:r>
              <w:rPr>
                <w:color w:val="0000FF"/>
                <w:szCs w:val="22"/>
              </w:rPr>
              <w:lastRenderedPageBreak/>
              <w:t>1.4</w:t>
            </w:r>
          </w:p>
        </w:tc>
        <w:tc>
          <w:tcPr>
            <w:tcW w:w="4570" w:type="pct"/>
          </w:tcPr>
          <w:p w14:paraId="095690A6" w14:textId="77777777" w:rsidR="00992B61" w:rsidRPr="002A5CE4" w:rsidRDefault="00992B61" w:rsidP="00B07A37">
            <w:pPr>
              <w:rPr>
                <w:i/>
                <w:iCs/>
                <w:color w:val="FF0000"/>
              </w:rPr>
            </w:pPr>
            <w:r>
              <w:rPr>
                <w:i/>
                <w:iCs/>
                <w:color w:val="FF0000"/>
              </w:rPr>
              <w:t>“Not Used"</w:t>
            </w:r>
          </w:p>
        </w:tc>
      </w:tr>
      <w:tr w:rsidR="00CF2172" w:rsidRPr="00830A49" w14:paraId="6209C6D1" w14:textId="77777777" w:rsidTr="00822992">
        <w:tc>
          <w:tcPr>
            <w:tcW w:w="430" w:type="pct"/>
          </w:tcPr>
          <w:p w14:paraId="39601C07" w14:textId="77777777" w:rsidR="00CF2172" w:rsidRPr="00830A49" w:rsidRDefault="00E73B98" w:rsidP="00B07A37">
            <w:pPr>
              <w:rPr>
                <w:color w:val="0000FF"/>
                <w:szCs w:val="22"/>
              </w:rPr>
            </w:pPr>
            <w:r>
              <w:rPr>
                <w:color w:val="0000FF"/>
                <w:szCs w:val="22"/>
              </w:rPr>
              <w:t>1.5</w:t>
            </w:r>
          </w:p>
        </w:tc>
        <w:tc>
          <w:tcPr>
            <w:tcW w:w="4570" w:type="pct"/>
          </w:tcPr>
          <w:p w14:paraId="3720026C" w14:textId="0EA7480A" w:rsidR="00CF2172" w:rsidRPr="00830A49" w:rsidRDefault="00CF2172" w:rsidP="00B07A37">
            <w:pPr>
              <w:rPr>
                <w:szCs w:val="22"/>
              </w:rPr>
            </w:pPr>
            <w:r>
              <w:rPr>
                <w:szCs w:val="22"/>
              </w:rPr>
              <w:t xml:space="preserve">Any contract </w:t>
            </w:r>
            <w:r w:rsidRPr="00830A49">
              <w:rPr>
                <w:szCs w:val="22"/>
              </w:rPr>
              <w:t>that may result from this</w:t>
            </w:r>
            <w:r>
              <w:rPr>
                <w:szCs w:val="22"/>
              </w:rPr>
              <w:t xml:space="preserve"> Competition (the “</w:t>
            </w:r>
            <w:r w:rsidR="009F0AD8">
              <w:rPr>
                <w:szCs w:val="22"/>
              </w:rPr>
              <w:t>Services</w:t>
            </w:r>
            <w:r>
              <w:rPr>
                <w:szCs w:val="22"/>
              </w:rPr>
              <w:t xml:space="preserve"> Contract”) </w:t>
            </w:r>
            <w:r w:rsidRPr="00830A49">
              <w:rPr>
                <w:szCs w:val="22"/>
              </w:rPr>
              <w:t>will be issued</w:t>
            </w:r>
            <w:r w:rsidR="00300121">
              <w:rPr>
                <w:szCs w:val="22"/>
              </w:rPr>
              <w:t>, subject to par</w:t>
            </w:r>
            <w:r w:rsidR="00E73B98">
              <w:rPr>
                <w:szCs w:val="22"/>
              </w:rPr>
              <w:t>agraph 1.6</w:t>
            </w:r>
            <w:r w:rsidR="00300121">
              <w:rPr>
                <w:szCs w:val="22"/>
              </w:rPr>
              <w:t xml:space="preserve"> below,</w:t>
            </w:r>
            <w:r w:rsidRPr="00830A49">
              <w:rPr>
                <w:szCs w:val="22"/>
              </w:rPr>
              <w:t xml:space="preserve"> for a term </w:t>
            </w:r>
            <w:r w:rsidRPr="004553F1">
              <w:rPr>
                <w:szCs w:val="22"/>
              </w:rPr>
              <w:t>of</w:t>
            </w:r>
            <w:r w:rsidR="004553F1">
              <w:rPr>
                <w:szCs w:val="22"/>
              </w:rPr>
              <w:t xml:space="preserve"> </w:t>
            </w:r>
            <w:r w:rsidR="00305873">
              <w:rPr>
                <w:szCs w:val="22"/>
              </w:rPr>
              <w:t>three</w:t>
            </w:r>
            <w:r w:rsidR="004553F1">
              <w:rPr>
                <w:szCs w:val="22"/>
              </w:rPr>
              <w:t xml:space="preserve"> (</w:t>
            </w:r>
            <w:r w:rsidR="00652292">
              <w:rPr>
                <w:szCs w:val="22"/>
              </w:rPr>
              <w:t>3</w:t>
            </w:r>
            <w:r w:rsidR="004553F1">
              <w:rPr>
                <w:szCs w:val="22"/>
              </w:rPr>
              <w:t xml:space="preserve">) years </w:t>
            </w:r>
            <w:r w:rsidRPr="00830A49">
              <w:rPr>
                <w:szCs w:val="22"/>
              </w:rPr>
              <w:t xml:space="preserve">(“the Term”). </w:t>
            </w:r>
          </w:p>
        </w:tc>
      </w:tr>
      <w:tr w:rsidR="00CF2172" w:rsidRPr="00830A49" w14:paraId="32558D1C" w14:textId="77777777" w:rsidTr="00822992">
        <w:tc>
          <w:tcPr>
            <w:tcW w:w="430" w:type="pct"/>
          </w:tcPr>
          <w:p w14:paraId="2C1D3B1C" w14:textId="77777777" w:rsidR="00CF2172" w:rsidRPr="00830A49" w:rsidRDefault="00E73B98" w:rsidP="00B07A37">
            <w:pPr>
              <w:rPr>
                <w:color w:val="0000FF"/>
                <w:szCs w:val="22"/>
              </w:rPr>
            </w:pPr>
            <w:r>
              <w:rPr>
                <w:color w:val="0000FF"/>
                <w:szCs w:val="22"/>
              </w:rPr>
              <w:t>1.6</w:t>
            </w:r>
          </w:p>
        </w:tc>
        <w:tc>
          <w:tcPr>
            <w:tcW w:w="4570" w:type="pct"/>
          </w:tcPr>
          <w:p w14:paraId="78716C52" w14:textId="5196EABB" w:rsidR="00CF2172" w:rsidRPr="00830A49" w:rsidRDefault="00CF2172" w:rsidP="00B07A37">
            <w:pPr>
              <w:rPr>
                <w:szCs w:val="22"/>
              </w:rPr>
            </w:pPr>
            <w:r w:rsidRPr="00BE4F7F">
              <w:t xml:space="preserve">The Contracting Authority reserves the right to extend the Term for a period or periods of up </w:t>
            </w:r>
            <w:r w:rsidRPr="004553F1">
              <w:t xml:space="preserve">to </w:t>
            </w:r>
            <w:r w:rsidR="004553F1">
              <w:t xml:space="preserve">one (1) year </w:t>
            </w:r>
            <w:r w:rsidRPr="004553F1">
              <w:t>with a maximum of</w:t>
            </w:r>
            <w:r w:rsidR="004553F1">
              <w:t xml:space="preserve"> </w:t>
            </w:r>
            <w:r w:rsidR="00652292">
              <w:t>two</w:t>
            </w:r>
            <w:r w:rsidR="004553F1">
              <w:t xml:space="preserve"> (</w:t>
            </w:r>
            <w:r w:rsidR="00652292">
              <w:t>2</w:t>
            </w:r>
            <w:r w:rsidR="004553F1">
              <w:t xml:space="preserve">) </w:t>
            </w:r>
            <w:r w:rsidRPr="00BE4F7F">
              <w:t>such extensions on the same terms and conditions, subject to the Contracting Authority’s obligations at law.</w:t>
            </w:r>
          </w:p>
        </w:tc>
      </w:tr>
      <w:tr w:rsidR="00CF2172" w:rsidRPr="00830A49" w14:paraId="10BFE09C" w14:textId="77777777" w:rsidTr="00822992">
        <w:tc>
          <w:tcPr>
            <w:tcW w:w="430" w:type="pct"/>
          </w:tcPr>
          <w:p w14:paraId="171346D0" w14:textId="77777777" w:rsidR="00CF2172" w:rsidRPr="00830A49" w:rsidRDefault="00CF2172" w:rsidP="00B07A37">
            <w:pPr>
              <w:spacing w:line="360" w:lineRule="auto"/>
              <w:rPr>
                <w:color w:val="0000FF"/>
                <w:szCs w:val="22"/>
              </w:rPr>
            </w:pPr>
            <w:r w:rsidRPr="00830A49">
              <w:rPr>
                <w:color w:val="0000FF"/>
                <w:szCs w:val="22"/>
              </w:rPr>
              <w:t>1.</w:t>
            </w:r>
            <w:r w:rsidR="00E73B98">
              <w:rPr>
                <w:color w:val="0000FF"/>
                <w:szCs w:val="22"/>
              </w:rPr>
              <w:t>7</w:t>
            </w:r>
          </w:p>
        </w:tc>
        <w:tc>
          <w:tcPr>
            <w:tcW w:w="4570" w:type="pct"/>
          </w:tcPr>
          <w:p w14:paraId="599052A8" w14:textId="00DD38FA" w:rsidR="00CF2172" w:rsidRPr="002D2C5B" w:rsidRDefault="00CF2172" w:rsidP="00B07A37">
            <w:r w:rsidRPr="00830A49">
              <w:t xml:space="preserve">The Contracting Authority estimates that the expenditure on the </w:t>
            </w:r>
            <w:r w:rsidR="009F0AD8">
              <w:t>Services</w:t>
            </w:r>
            <w:r w:rsidRPr="00830A49">
              <w:t xml:space="preserve"> to be covered by the</w:t>
            </w:r>
            <w:r>
              <w:t xml:space="preserve"> </w:t>
            </w:r>
            <w:r w:rsidRPr="00830A49">
              <w:t>proposed</w:t>
            </w:r>
            <w:r w:rsidR="005162F0">
              <w:t xml:space="preserve"> </w:t>
            </w:r>
            <w:r w:rsidR="005162F0" w:rsidRPr="004553F1">
              <w:t xml:space="preserve">Goods </w:t>
            </w:r>
            <w:r w:rsidR="004553F1">
              <w:t xml:space="preserve">and Services Contract </w:t>
            </w:r>
            <w:r w:rsidRPr="004553F1">
              <w:t xml:space="preserve">may amount to </w:t>
            </w:r>
            <w:r w:rsidR="005162F0" w:rsidRPr="004553F1">
              <w:t>some €</w:t>
            </w:r>
            <w:r w:rsidR="00652292">
              <w:rPr>
                <w:noProof/>
              </w:rPr>
              <w:t>1</w:t>
            </w:r>
            <w:r w:rsidR="00E84B2C" w:rsidRPr="004553F1">
              <w:rPr>
                <w:noProof/>
              </w:rPr>
              <w:t>m</w:t>
            </w:r>
            <w:r w:rsidR="004553F1">
              <w:rPr>
                <w:noProof/>
              </w:rPr>
              <w:t xml:space="preserve"> </w:t>
            </w:r>
            <w:r w:rsidRPr="004553F1">
              <w:t>(excl</w:t>
            </w:r>
            <w:r w:rsidRPr="008D0C95">
              <w:t xml:space="preserve">. VAT) over the Term and any possible extensions. </w:t>
            </w:r>
            <w:r w:rsidR="0044707E">
              <w:rPr>
                <w:szCs w:val="22"/>
              </w:rPr>
              <w:t>Candidates</w:t>
            </w:r>
            <w:r w:rsidR="00C62134" w:rsidRPr="00830A49">
              <w:rPr>
                <w:szCs w:val="22"/>
              </w:rPr>
              <w:t xml:space="preserve"> must understand that this figure is an estimate </w:t>
            </w:r>
            <w:r w:rsidR="00C62134">
              <w:rPr>
                <w:szCs w:val="22"/>
              </w:rPr>
              <w:t xml:space="preserve">only </w:t>
            </w:r>
            <w:r w:rsidR="00C62134" w:rsidRPr="00830A49">
              <w:rPr>
                <w:szCs w:val="22"/>
              </w:rPr>
              <w:t>based on current and future expected usage.</w:t>
            </w:r>
            <w:r w:rsidR="008D0C95">
              <w:t xml:space="preserve"> </w:t>
            </w:r>
          </w:p>
        </w:tc>
      </w:tr>
    </w:tbl>
    <w:p w14:paraId="2C187187" w14:textId="77777777" w:rsidR="005162F0" w:rsidRDefault="005162F0" w:rsidP="00B07A37">
      <w:r>
        <w:br w:type="page"/>
      </w:r>
    </w:p>
    <w:tbl>
      <w:tblPr>
        <w:tblW w:w="5000" w:type="pct"/>
        <w:tblLayout w:type="fixed"/>
        <w:tblLook w:val="01E0" w:firstRow="1" w:lastRow="1" w:firstColumn="1" w:lastColumn="1" w:noHBand="0" w:noVBand="0"/>
      </w:tblPr>
      <w:tblGrid>
        <w:gridCol w:w="780"/>
        <w:gridCol w:w="8291"/>
      </w:tblGrid>
      <w:tr w:rsidR="00CF2172" w:rsidRPr="00830A49" w14:paraId="36C8F9CF" w14:textId="77777777" w:rsidTr="00822992">
        <w:tc>
          <w:tcPr>
            <w:tcW w:w="430" w:type="pct"/>
          </w:tcPr>
          <w:p w14:paraId="40C80C01" w14:textId="77777777" w:rsidR="00CF2172" w:rsidRPr="00830A49" w:rsidRDefault="00CF2172" w:rsidP="00B07A37">
            <w:pPr>
              <w:spacing w:line="360" w:lineRule="auto"/>
              <w:rPr>
                <w:color w:val="0000FF"/>
                <w:szCs w:val="22"/>
              </w:rPr>
            </w:pPr>
            <w:r w:rsidRPr="00830A49">
              <w:rPr>
                <w:color w:val="0000FF"/>
                <w:szCs w:val="22"/>
              </w:rPr>
              <w:lastRenderedPageBreak/>
              <w:t>1.</w:t>
            </w:r>
            <w:r w:rsidR="00E73B98">
              <w:rPr>
                <w:color w:val="0000FF"/>
                <w:szCs w:val="22"/>
              </w:rPr>
              <w:t>8</w:t>
            </w:r>
          </w:p>
        </w:tc>
        <w:tc>
          <w:tcPr>
            <w:tcW w:w="4570" w:type="pct"/>
          </w:tcPr>
          <w:p w14:paraId="55815289" w14:textId="77777777" w:rsidR="00CF2172" w:rsidRDefault="00CF2172" w:rsidP="00B07A37">
            <w:pPr>
              <w:rPr>
                <w:szCs w:val="22"/>
              </w:rPr>
            </w:pPr>
            <w:r w:rsidRPr="00830A49">
              <w:rPr>
                <w:szCs w:val="22"/>
              </w:rPr>
              <w:t>Contracting Authority policy seeks to encourage participation on a fair and equal basis by Small and Medium Enterprises (“</w:t>
            </w:r>
            <w:proofErr w:type="gramStart"/>
            <w:r w:rsidRPr="00830A49">
              <w:rPr>
                <w:szCs w:val="22"/>
              </w:rPr>
              <w:t>SME”s</w:t>
            </w:r>
            <w:proofErr w:type="gramEnd"/>
            <w:r w:rsidRPr="00830A49">
              <w:rPr>
                <w:szCs w:val="22"/>
              </w:rPr>
              <w:t xml:space="preserve">) in this Competition.  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w:t>
            </w:r>
            <w:r w:rsidR="009F0AD8">
              <w:rPr>
                <w:szCs w:val="22"/>
              </w:rPr>
              <w:t>Services</w:t>
            </w:r>
            <w:r w:rsidRPr="00830A49">
              <w:rPr>
                <w:szCs w:val="22"/>
              </w:rPr>
              <w:t xml:space="preserve"> Contract that may result from this Competition and therefore increase their social and economic benefits. </w:t>
            </w:r>
          </w:p>
          <w:p w14:paraId="5D48393E" w14:textId="77777777" w:rsidR="00CF2172" w:rsidRPr="00830A49" w:rsidRDefault="00CF2172" w:rsidP="00B07A37">
            <w:pPr>
              <w:rPr>
                <w:szCs w:val="22"/>
              </w:rPr>
            </w:pPr>
            <w:r>
              <w:rPr>
                <w:szCs w:val="22"/>
              </w:rPr>
              <w:t>L</w:t>
            </w:r>
            <w:r w:rsidRPr="00830A49">
              <w:rPr>
                <w:szCs w:val="22"/>
              </w:rPr>
              <w:t>arger enterprises are also encouraged, subject to paragraph 2.5, to consider the practical ways that SMEs can be included in their proposals to maximise the soc</w:t>
            </w:r>
            <w:r>
              <w:rPr>
                <w:szCs w:val="22"/>
              </w:rPr>
              <w:t>ial and economic benefits of any</w:t>
            </w:r>
            <w:r w:rsidRPr="00830A49">
              <w:rPr>
                <w:szCs w:val="22"/>
              </w:rPr>
              <w:t xml:space="preserve"> </w:t>
            </w:r>
            <w:r w:rsidR="009F0AD8">
              <w:rPr>
                <w:szCs w:val="22"/>
              </w:rPr>
              <w:t>Services</w:t>
            </w:r>
            <w:r w:rsidRPr="00830A49">
              <w:rPr>
                <w:szCs w:val="22"/>
              </w:rPr>
              <w:t xml:space="preserve"> Contract that</w:t>
            </w:r>
            <w:r>
              <w:rPr>
                <w:szCs w:val="22"/>
              </w:rPr>
              <w:t xml:space="preserve"> may</w:t>
            </w:r>
            <w:r w:rsidRPr="00830A49">
              <w:rPr>
                <w:szCs w:val="22"/>
              </w:rPr>
              <w:t xml:space="preserve"> result from this Competition. </w:t>
            </w:r>
          </w:p>
        </w:tc>
      </w:tr>
      <w:tr w:rsidR="00586391" w:rsidRPr="00830A49" w14:paraId="69A4CA36" w14:textId="77777777" w:rsidTr="00822992">
        <w:tc>
          <w:tcPr>
            <w:tcW w:w="430" w:type="pct"/>
          </w:tcPr>
          <w:p w14:paraId="57243E75" w14:textId="77777777" w:rsidR="00586391" w:rsidRPr="00830A49" w:rsidRDefault="00586391" w:rsidP="00B07A37">
            <w:pPr>
              <w:spacing w:line="360" w:lineRule="auto"/>
              <w:rPr>
                <w:color w:val="0000FF"/>
                <w:szCs w:val="22"/>
              </w:rPr>
            </w:pPr>
          </w:p>
        </w:tc>
        <w:tc>
          <w:tcPr>
            <w:tcW w:w="4570" w:type="pct"/>
          </w:tcPr>
          <w:p w14:paraId="247CFA8D" w14:textId="77777777" w:rsidR="00586391" w:rsidRPr="00830A49" w:rsidRDefault="00586391" w:rsidP="00B07A37">
            <w:pPr>
              <w:rPr>
                <w:szCs w:val="22"/>
              </w:rPr>
            </w:pPr>
          </w:p>
        </w:tc>
      </w:tr>
    </w:tbl>
    <w:p w14:paraId="71EE7565" w14:textId="77777777" w:rsidR="008223F2" w:rsidRPr="00830A49" w:rsidRDefault="008223F2" w:rsidP="00B07A37">
      <w:pPr>
        <w:pStyle w:val="Heading1"/>
        <w:rPr>
          <w:rFonts w:ascii="Calibri" w:hAnsi="Calibri"/>
        </w:rPr>
      </w:pPr>
      <w:bookmarkStart w:id="2" w:name="_Toc68793150"/>
      <w:r w:rsidRPr="00830A49">
        <w:rPr>
          <w:rFonts w:ascii="Calibri" w:hAnsi="Calibri"/>
        </w:rPr>
        <w:lastRenderedPageBreak/>
        <w:t xml:space="preserve">Part 2: Instructions to </w:t>
      </w:r>
      <w:r w:rsidR="006A0502">
        <w:rPr>
          <w:rFonts w:ascii="Calibri" w:hAnsi="Calibri"/>
        </w:rPr>
        <w:t>Candidates</w:t>
      </w:r>
      <w:bookmarkEnd w:id="2"/>
    </w:p>
    <w:p w14:paraId="641AA697" w14:textId="77777777" w:rsidR="008223F2" w:rsidRPr="00830A49" w:rsidRDefault="008223F2" w:rsidP="00B07A37">
      <w:pPr>
        <w:pStyle w:val="Heading2"/>
      </w:pPr>
      <w:r w:rsidRPr="00830A49">
        <w:t>2.1</w:t>
      </w:r>
      <w:r w:rsidRPr="00830A49">
        <w:tab/>
      </w:r>
      <w:r w:rsidR="007F7AF7" w:rsidRPr="00830A49">
        <w:t>Important Notices</w:t>
      </w:r>
    </w:p>
    <w:tbl>
      <w:tblPr>
        <w:tblW w:w="9072" w:type="dxa"/>
        <w:tblLayout w:type="fixed"/>
        <w:tblLook w:val="01E0" w:firstRow="1" w:lastRow="1" w:firstColumn="1" w:lastColumn="1" w:noHBand="0" w:noVBand="0"/>
      </w:tblPr>
      <w:tblGrid>
        <w:gridCol w:w="794"/>
        <w:gridCol w:w="8278"/>
      </w:tblGrid>
      <w:tr w:rsidR="008223F2" w:rsidRPr="00830A49" w14:paraId="517E086A" w14:textId="77777777" w:rsidTr="002061BE">
        <w:tc>
          <w:tcPr>
            <w:tcW w:w="794" w:type="dxa"/>
          </w:tcPr>
          <w:p w14:paraId="6D75D548" w14:textId="77777777" w:rsidR="008223F2" w:rsidRPr="00830A49" w:rsidRDefault="008223F2" w:rsidP="00B07A37">
            <w:pPr>
              <w:rPr>
                <w:color w:val="0000FF"/>
                <w:szCs w:val="22"/>
              </w:rPr>
            </w:pPr>
            <w:r w:rsidRPr="00830A49">
              <w:rPr>
                <w:color w:val="0000FF"/>
                <w:szCs w:val="22"/>
              </w:rPr>
              <w:t>2.1.1</w:t>
            </w:r>
          </w:p>
        </w:tc>
        <w:tc>
          <w:tcPr>
            <w:tcW w:w="8278" w:type="dxa"/>
          </w:tcPr>
          <w:p w14:paraId="5C84109C" w14:textId="63E142B5" w:rsidR="008223F2" w:rsidRPr="00830A49" w:rsidRDefault="007F7AF7" w:rsidP="00B07A37">
            <w:pPr>
              <w:rPr>
                <w:szCs w:val="22"/>
              </w:rPr>
            </w:pPr>
            <w:r w:rsidRPr="00830A49">
              <w:rPr>
                <w:szCs w:val="22"/>
              </w:rPr>
              <w:t>While every effort has been made to pro</w:t>
            </w:r>
            <w:r w:rsidR="009A1A5F" w:rsidRPr="00830A49">
              <w:rPr>
                <w:szCs w:val="22"/>
              </w:rPr>
              <w:t>vide comprehensive and accurate</w:t>
            </w:r>
            <w:r w:rsidRPr="00830A49">
              <w:rPr>
                <w:szCs w:val="22"/>
              </w:rPr>
              <w:t xml:space="preserve"> information in all notices and documents prepared for the purposes of this Competition, the Contracting Authority does not accept any liability or provide any express or implied warranty in res</w:t>
            </w:r>
            <w:r w:rsidR="00EB5EDE">
              <w:rPr>
                <w:szCs w:val="22"/>
              </w:rPr>
              <w:t xml:space="preserve">pect of any such information. </w:t>
            </w:r>
            <w:r w:rsidR="00FC0C98">
              <w:rPr>
                <w:szCs w:val="22"/>
              </w:rPr>
              <w:t>Candidates</w:t>
            </w:r>
            <w:r w:rsidRPr="00830A49">
              <w:rPr>
                <w:szCs w:val="22"/>
              </w:rPr>
              <w:t xml:space="preserve"> must form their own conclusions about the solution needed to meet the requirements set out in this </w:t>
            </w:r>
            <w:r w:rsidR="00842FB8">
              <w:rPr>
                <w:szCs w:val="22"/>
              </w:rPr>
              <w:t>RFI</w:t>
            </w:r>
            <w:r w:rsidRPr="00830A49">
              <w:rPr>
                <w:szCs w:val="22"/>
              </w:rPr>
              <w:t xml:space="preserve"> and may wish to consult their legal advisers. </w:t>
            </w:r>
          </w:p>
        </w:tc>
      </w:tr>
      <w:tr w:rsidR="008223F2" w:rsidRPr="00830A49" w14:paraId="7BF2448B" w14:textId="77777777" w:rsidTr="002061BE">
        <w:tc>
          <w:tcPr>
            <w:tcW w:w="794" w:type="dxa"/>
          </w:tcPr>
          <w:p w14:paraId="6B1598E1" w14:textId="77777777" w:rsidR="008223F2" w:rsidRPr="00830A49" w:rsidRDefault="008223F2" w:rsidP="00B07A37">
            <w:pPr>
              <w:rPr>
                <w:color w:val="0000FF"/>
                <w:szCs w:val="22"/>
              </w:rPr>
            </w:pPr>
            <w:r w:rsidRPr="00830A49">
              <w:rPr>
                <w:color w:val="0000FF"/>
                <w:szCs w:val="22"/>
              </w:rPr>
              <w:t>2.1.</w:t>
            </w:r>
            <w:r w:rsidR="009A1A5F" w:rsidRPr="00830A49">
              <w:rPr>
                <w:color w:val="0000FF"/>
                <w:szCs w:val="22"/>
              </w:rPr>
              <w:t>2</w:t>
            </w:r>
          </w:p>
        </w:tc>
        <w:tc>
          <w:tcPr>
            <w:tcW w:w="8278" w:type="dxa"/>
          </w:tcPr>
          <w:p w14:paraId="3696EFCB" w14:textId="572A0061" w:rsidR="007F7AF7" w:rsidRPr="00830A49" w:rsidRDefault="007F7AF7" w:rsidP="00B07A37">
            <w:pPr>
              <w:rPr>
                <w:szCs w:val="22"/>
              </w:rPr>
            </w:pPr>
            <w:r w:rsidRPr="00830A49">
              <w:rPr>
                <w:szCs w:val="22"/>
              </w:rPr>
              <w:t xml:space="preserve">This </w:t>
            </w:r>
            <w:r w:rsidR="00842FB8">
              <w:rPr>
                <w:szCs w:val="22"/>
              </w:rPr>
              <w:t>RFI</w:t>
            </w:r>
            <w:r w:rsidRPr="00830A49">
              <w:rPr>
                <w:szCs w:val="22"/>
              </w:rPr>
              <w:t xml:space="preserve"> does not constitute an offer or commitment to </w:t>
            </w:r>
            <w:proofErr w:type="gramStart"/>
            <w:r w:rsidRPr="00830A49">
              <w:rPr>
                <w:szCs w:val="22"/>
              </w:rPr>
              <w:t>enter into</w:t>
            </w:r>
            <w:proofErr w:type="gramEnd"/>
            <w:r w:rsidRPr="00830A49">
              <w:rPr>
                <w:szCs w:val="22"/>
              </w:rPr>
              <w:t xml:space="preserve"> a </w:t>
            </w:r>
            <w:r w:rsidR="009F0AD8">
              <w:rPr>
                <w:szCs w:val="22"/>
              </w:rPr>
              <w:t>Services</w:t>
            </w:r>
            <w:r w:rsidRPr="00830A49">
              <w:rPr>
                <w:szCs w:val="22"/>
              </w:rPr>
              <w:t xml:space="preserve"> Contract.  </w:t>
            </w:r>
          </w:p>
          <w:p w14:paraId="577A028E" w14:textId="77777777" w:rsidR="00FF059F" w:rsidRPr="00830A49" w:rsidRDefault="00FF059F" w:rsidP="00B07A37">
            <w:pPr>
              <w:rPr>
                <w:szCs w:val="22"/>
              </w:rPr>
            </w:pPr>
            <w:r w:rsidRPr="00830A49">
              <w:rPr>
                <w:szCs w:val="22"/>
              </w:rPr>
              <w:t xml:space="preserve">No contractual rights in relation to the Contracting Authority will exist unless and until a formal written </w:t>
            </w:r>
            <w:r w:rsidR="009F0AD8">
              <w:rPr>
                <w:szCs w:val="22"/>
              </w:rPr>
              <w:t>Services</w:t>
            </w:r>
            <w:r w:rsidRPr="00830A49">
              <w:rPr>
                <w:szCs w:val="22"/>
              </w:rPr>
              <w:t xml:space="preserve"> Contract has been executed by or on behalf of the Contracting Authority.</w:t>
            </w:r>
          </w:p>
          <w:p w14:paraId="7EC0EA2F" w14:textId="77777777" w:rsidR="007849AC" w:rsidRPr="00830A49" w:rsidRDefault="007F7AF7" w:rsidP="00B07A37">
            <w:pPr>
              <w:rPr>
                <w:szCs w:val="22"/>
              </w:rPr>
            </w:pPr>
            <w:r w:rsidRPr="00830A49">
              <w:rPr>
                <w:szCs w:val="22"/>
              </w:rPr>
              <w:t xml:space="preserve">Any notification by the Contracting Authority </w:t>
            </w:r>
            <w:r w:rsidR="007849AC" w:rsidRPr="007849AC">
              <w:rPr>
                <w:szCs w:val="22"/>
              </w:rPr>
              <w:t xml:space="preserve">that a Candidate has </w:t>
            </w:r>
            <w:r w:rsidR="0038394D" w:rsidRPr="0038394D">
              <w:rPr>
                <w:szCs w:val="22"/>
              </w:rPr>
              <w:t>ach</w:t>
            </w:r>
            <w:r w:rsidR="0038394D">
              <w:rPr>
                <w:szCs w:val="22"/>
              </w:rPr>
              <w:t xml:space="preserve">ieved a particular </w:t>
            </w:r>
            <w:r w:rsidR="002339B5">
              <w:rPr>
                <w:szCs w:val="22"/>
              </w:rPr>
              <w:t>result</w:t>
            </w:r>
            <w:r w:rsidR="0038394D">
              <w:rPr>
                <w:szCs w:val="22"/>
              </w:rPr>
              <w:t xml:space="preserve"> </w:t>
            </w:r>
            <w:r w:rsidR="007849AC" w:rsidRPr="007849AC">
              <w:rPr>
                <w:szCs w:val="22"/>
              </w:rPr>
              <w:t>shall not give rise to any enforceable rights by the Candidate</w:t>
            </w:r>
            <w:r w:rsidR="00882D3F">
              <w:rPr>
                <w:szCs w:val="22"/>
              </w:rPr>
              <w:t>.</w:t>
            </w:r>
          </w:p>
          <w:p w14:paraId="49E4FCCB" w14:textId="77777777" w:rsidR="008223F2" w:rsidRDefault="007F7AF7" w:rsidP="00B07A37">
            <w:pPr>
              <w:rPr>
                <w:szCs w:val="22"/>
              </w:rPr>
            </w:pPr>
            <w:r w:rsidRPr="00830A49">
              <w:rPr>
                <w:szCs w:val="22"/>
              </w:rPr>
              <w:t>The Contracting Authority may cancel this Competition</w:t>
            </w:r>
            <w:r w:rsidR="00EA109F">
              <w:t xml:space="preserve"> </w:t>
            </w:r>
            <w:r w:rsidRPr="00830A49">
              <w:rPr>
                <w:szCs w:val="22"/>
              </w:rPr>
              <w:t xml:space="preserve">at any time prior to a formal written </w:t>
            </w:r>
            <w:r w:rsidR="009F0AD8">
              <w:rPr>
                <w:szCs w:val="22"/>
              </w:rPr>
              <w:t>Services</w:t>
            </w:r>
            <w:r w:rsidR="00BD61AB" w:rsidRPr="00830A49">
              <w:rPr>
                <w:szCs w:val="22"/>
              </w:rPr>
              <w:t xml:space="preserve"> Contract</w:t>
            </w:r>
            <w:r w:rsidRPr="00830A49">
              <w:rPr>
                <w:szCs w:val="22"/>
              </w:rPr>
              <w:t xml:space="preserve"> being executed by or on behalf of the Contracting Authority.  </w:t>
            </w:r>
          </w:p>
          <w:p w14:paraId="70C2CAFD" w14:textId="77777777" w:rsidR="007849AC" w:rsidRPr="00830A49" w:rsidRDefault="007849AC" w:rsidP="00B07A37">
            <w:pPr>
              <w:rPr>
                <w:szCs w:val="22"/>
              </w:rPr>
            </w:pPr>
            <w:r>
              <w:rPr>
                <w:rFonts w:asciiTheme="minorHAnsi" w:hAnsiTheme="minorHAnsi"/>
                <w:szCs w:val="22"/>
              </w:rPr>
              <w:t>Candidates</w:t>
            </w:r>
            <w:r w:rsidRPr="005C5227">
              <w:rPr>
                <w:rFonts w:asciiTheme="minorHAnsi" w:hAnsiTheme="minorHAnsi"/>
                <w:szCs w:val="22"/>
              </w:rPr>
              <w:t xml:space="preserve"> should note that the Contracting Authority</w:t>
            </w:r>
            <w:r>
              <w:rPr>
                <w:rFonts w:asciiTheme="minorHAnsi" w:hAnsiTheme="minorHAnsi"/>
                <w:szCs w:val="22"/>
              </w:rPr>
              <w:t xml:space="preserve"> </w:t>
            </w:r>
            <w:r w:rsidRPr="005C5227">
              <w:rPr>
                <w:rFonts w:asciiTheme="minorHAnsi" w:hAnsiTheme="minorHAnsi"/>
                <w:szCs w:val="22"/>
              </w:rPr>
              <w:t xml:space="preserve">shall </w:t>
            </w:r>
            <w:r>
              <w:rPr>
                <w:rFonts w:asciiTheme="minorHAnsi" w:hAnsiTheme="minorHAnsi"/>
                <w:szCs w:val="22"/>
              </w:rPr>
              <w:t xml:space="preserve">not </w:t>
            </w:r>
            <w:r w:rsidRPr="005C5227">
              <w:rPr>
                <w:rFonts w:asciiTheme="minorHAnsi" w:hAnsiTheme="minorHAnsi"/>
                <w:szCs w:val="22"/>
              </w:rPr>
              <w:t xml:space="preserve">be under </w:t>
            </w:r>
            <w:r>
              <w:rPr>
                <w:rFonts w:asciiTheme="minorHAnsi" w:hAnsiTheme="minorHAnsi"/>
                <w:szCs w:val="22"/>
              </w:rPr>
              <w:t>any</w:t>
            </w:r>
            <w:r w:rsidRPr="005C5227">
              <w:rPr>
                <w:rFonts w:asciiTheme="minorHAnsi" w:hAnsiTheme="minorHAnsi"/>
                <w:szCs w:val="22"/>
              </w:rPr>
              <w:t xml:space="preserve"> obligation to purchase any minimum value of </w:t>
            </w:r>
            <w:r w:rsidR="009F0AD8">
              <w:rPr>
                <w:rFonts w:asciiTheme="minorHAnsi" w:hAnsiTheme="minorHAnsi"/>
                <w:szCs w:val="22"/>
              </w:rPr>
              <w:t>Services</w:t>
            </w:r>
            <w:r w:rsidRPr="005C5227">
              <w:rPr>
                <w:rFonts w:asciiTheme="minorHAnsi" w:hAnsiTheme="minorHAnsi"/>
                <w:szCs w:val="22"/>
              </w:rPr>
              <w:t xml:space="preserve"> under </w:t>
            </w:r>
            <w:r>
              <w:rPr>
                <w:rFonts w:asciiTheme="minorHAnsi" w:hAnsiTheme="minorHAnsi"/>
                <w:szCs w:val="22"/>
              </w:rPr>
              <w:t>the</w:t>
            </w:r>
            <w:r w:rsidRPr="005C5227">
              <w:rPr>
                <w:rFonts w:asciiTheme="minorHAnsi" w:hAnsiTheme="minorHAnsi"/>
                <w:szCs w:val="22"/>
              </w:rPr>
              <w:t xml:space="preserve"> </w:t>
            </w:r>
            <w:r w:rsidR="009F0AD8">
              <w:rPr>
                <w:rFonts w:asciiTheme="minorHAnsi" w:hAnsiTheme="minorHAnsi"/>
                <w:szCs w:val="22"/>
              </w:rPr>
              <w:t>Services</w:t>
            </w:r>
            <w:r w:rsidRPr="005C5227">
              <w:rPr>
                <w:rFonts w:asciiTheme="minorHAnsi" w:hAnsiTheme="minorHAnsi"/>
                <w:szCs w:val="22"/>
              </w:rPr>
              <w:t xml:space="preserve"> Contract</w:t>
            </w:r>
            <w:r>
              <w:rPr>
                <w:rFonts w:asciiTheme="minorHAnsi" w:hAnsiTheme="minorHAnsi"/>
                <w:szCs w:val="22"/>
              </w:rPr>
              <w:t xml:space="preserve"> and the award of a </w:t>
            </w:r>
            <w:r w:rsidR="009F0AD8">
              <w:rPr>
                <w:rFonts w:asciiTheme="minorHAnsi" w:hAnsiTheme="minorHAnsi"/>
                <w:szCs w:val="22"/>
              </w:rPr>
              <w:t>Services</w:t>
            </w:r>
            <w:r>
              <w:rPr>
                <w:rFonts w:asciiTheme="minorHAnsi" w:hAnsiTheme="minorHAnsi"/>
                <w:szCs w:val="22"/>
              </w:rPr>
              <w:t xml:space="preserve"> Contract will not confer exclusivity on the successful Tenderer</w:t>
            </w:r>
            <w:r w:rsidRPr="005C5227">
              <w:rPr>
                <w:rFonts w:asciiTheme="minorHAnsi" w:hAnsiTheme="minorHAnsi"/>
                <w:szCs w:val="22"/>
              </w:rPr>
              <w:t>.</w:t>
            </w:r>
          </w:p>
        </w:tc>
      </w:tr>
      <w:tr w:rsidR="008223F2" w:rsidRPr="00830A49" w14:paraId="34BA6F57" w14:textId="77777777" w:rsidTr="002061BE">
        <w:tc>
          <w:tcPr>
            <w:tcW w:w="794" w:type="dxa"/>
          </w:tcPr>
          <w:p w14:paraId="183C736C" w14:textId="77777777" w:rsidR="008223F2" w:rsidRPr="00830A49" w:rsidRDefault="008223F2" w:rsidP="00B07A37">
            <w:pPr>
              <w:rPr>
                <w:color w:val="0000FF"/>
                <w:szCs w:val="22"/>
              </w:rPr>
            </w:pPr>
            <w:r w:rsidRPr="00830A49">
              <w:rPr>
                <w:color w:val="0000FF"/>
                <w:szCs w:val="22"/>
              </w:rPr>
              <w:t>2.1.</w:t>
            </w:r>
            <w:r w:rsidR="009A1A5F" w:rsidRPr="00830A49">
              <w:rPr>
                <w:color w:val="0000FF"/>
                <w:szCs w:val="22"/>
              </w:rPr>
              <w:t>3</w:t>
            </w:r>
          </w:p>
        </w:tc>
        <w:tc>
          <w:tcPr>
            <w:tcW w:w="8278" w:type="dxa"/>
          </w:tcPr>
          <w:p w14:paraId="6224B180" w14:textId="6D667CB2" w:rsidR="00882812" w:rsidRPr="00830A49" w:rsidRDefault="008223F2" w:rsidP="00B07A37">
            <w:pPr>
              <w:rPr>
                <w:szCs w:val="22"/>
              </w:rPr>
            </w:pPr>
            <w:r w:rsidRPr="00830A49">
              <w:rPr>
                <w:szCs w:val="22"/>
              </w:rPr>
              <w:t xml:space="preserve">This </w:t>
            </w:r>
            <w:r w:rsidR="00842FB8">
              <w:rPr>
                <w:szCs w:val="22"/>
              </w:rPr>
              <w:t>RFI</w:t>
            </w:r>
            <w:r w:rsidRPr="00830A49">
              <w:rPr>
                <w:szCs w:val="22"/>
              </w:rPr>
              <w:t xml:space="preserve"> supersedes and replaces</w:t>
            </w:r>
            <w:r w:rsidR="00BD61AB" w:rsidRPr="00830A49">
              <w:rPr>
                <w:szCs w:val="22"/>
              </w:rPr>
              <w:t xml:space="preserve"> </w:t>
            </w:r>
            <w:proofErr w:type="gramStart"/>
            <w:r w:rsidR="00BD61AB" w:rsidRPr="00830A49">
              <w:rPr>
                <w:szCs w:val="22"/>
              </w:rPr>
              <w:t>any and</w:t>
            </w:r>
            <w:r w:rsidRPr="00830A49">
              <w:rPr>
                <w:szCs w:val="22"/>
              </w:rPr>
              <w:t xml:space="preserve"> all</w:t>
            </w:r>
            <w:proofErr w:type="gramEnd"/>
            <w:r w:rsidRPr="00830A49">
              <w:rPr>
                <w:szCs w:val="22"/>
              </w:rPr>
              <w:t xml:space="preserve"> previous documentation, communications and correspondence between the Contracting Authority and </w:t>
            </w:r>
            <w:r w:rsidR="007849AC">
              <w:rPr>
                <w:rFonts w:asciiTheme="minorHAnsi" w:hAnsiTheme="minorHAnsi"/>
                <w:szCs w:val="22"/>
              </w:rPr>
              <w:t>Candidates</w:t>
            </w:r>
            <w:r w:rsidRPr="00830A49">
              <w:rPr>
                <w:szCs w:val="22"/>
              </w:rPr>
              <w:t xml:space="preserve">, and </w:t>
            </w:r>
            <w:r w:rsidR="007849AC">
              <w:rPr>
                <w:rFonts w:asciiTheme="minorHAnsi" w:hAnsiTheme="minorHAnsi"/>
                <w:szCs w:val="22"/>
              </w:rPr>
              <w:t>Candidates</w:t>
            </w:r>
            <w:r w:rsidR="007849AC" w:rsidRPr="00830A49">
              <w:rPr>
                <w:szCs w:val="22"/>
              </w:rPr>
              <w:t xml:space="preserve"> </w:t>
            </w:r>
            <w:r w:rsidRPr="00830A49">
              <w:rPr>
                <w:szCs w:val="22"/>
              </w:rPr>
              <w:t xml:space="preserve">should place no reliance on such previous documentation and correspondence. </w:t>
            </w:r>
          </w:p>
        </w:tc>
      </w:tr>
      <w:tr w:rsidR="00882812" w:rsidRPr="00514373" w14:paraId="3F478B15" w14:textId="77777777" w:rsidTr="00882812">
        <w:tc>
          <w:tcPr>
            <w:tcW w:w="794" w:type="dxa"/>
          </w:tcPr>
          <w:p w14:paraId="6F4E2F66" w14:textId="77777777" w:rsidR="00882812" w:rsidRPr="00514373" w:rsidRDefault="00882812" w:rsidP="00B07A37">
            <w:pPr>
              <w:rPr>
                <w:color w:val="0000FF"/>
                <w:szCs w:val="22"/>
              </w:rPr>
            </w:pPr>
            <w:r>
              <w:rPr>
                <w:color w:val="0000FF"/>
                <w:szCs w:val="22"/>
              </w:rPr>
              <w:t>2.1.4</w:t>
            </w:r>
          </w:p>
        </w:tc>
        <w:tc>
          <w:tcPr>
            <w:tcW w:w="8278" w:type="dxa"/>
          </w:tcPr>
          <w:p w14:paraId="257D513F" w14:textId="77777777" w:rsidR="00882812" w:rsidRPr="00882812" w:rsidRDefault="00882812" w:rsidP="00B07A37">
            <w:pPr>
              <w:rPr>
                <w:szCs w:val="22"/>
              </w:rPr>
            </w:pPr>
            <w:r w:rsidRPr="0041479D">
              <w:rPr>
                <w:szCs w:val="22"/>
              </w:rPr>
              <w:t>In this clause 2.1.4,</w:t>
            </w:r>
            <w:r w:rsidRPr="007325C7">
              <w:rPr>
                <w:szCs w:val="22"/>
              </w:rPr>
              <w:t xml:space="preserve"> </w:t>
            </w:r>
            <w:r w:rsidRPr="00882812">
              <w:rPr>
                <w:szCs w:val="22"/>
              </w:rPr>
              <w:t xml:space="preserve">“Data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w:t>
            </w:r>
            <w:r w:rsidR="007729A9">
              <w:rPr>
                <w:szCs w:val="22"/>
              </w:rPr>
              <w:t xml:space="preserve">the Data Protection Act 2018 </w:t>
            </w:r>
            <w:r w:rsidRPr="00882812">
              <w:rPr>
                <w:szCs w:val="22"/>
              </w:rPr>
              <w:t xml:space="preserve">and any guidelines and codes of practice issued by the Office of </w:t>
            </w:r>
            <w:r w:rsidR="009A083C">
              <w:rPr>
                <w:szCs w:val="22"/>
              </w:rPr>
              <w:t>the Data Protection Commission</w:t>
            </w:r>
            <w:r w:rsidRPr="00882812">
              <w:rPr>
                <w:szCs w:val="22"/>
              </w:rPr>
              <w:t xml:space="preserve"> or other supervisory authority for data protection in Ireland from time to time.</w:t>
            </w:r>
          </w:p>
          <w:p w14:paraId="53A294A9" w14:textId="447A2A4E" w:rsidR="00882812" w:rsidRDefault="00882812" w:rsidP="00B07A37">
            <w:pPr>
              <w:rPr>
                <w:szCs w:val="22"/>
              </w:rPr>
            </w:pPr>
            <w:r>
              <w:rPr>
                <w:szCs w:val="22"/>
              </w:rPr>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w:t>
            </w:r>
            <w:r w:rsidR="00CA0490">
              <w:rPr>
                <w:szCs w:val="22"/>
              </w:rPr>
              <w:t xml:space="preserve">Candidate </w:t>
            </w:r>
            <w:r>
              <w:rPr>
                <w:szCs w:val="22"/>
              </w:rPr>
              <w:t xml:space="preserve">in response to this </w:t>
            </w:r>
            <w:r w:rsidR="00374411" w:rsidRPr="00963056">
              <w:rPr>
                <w:szCs w:val="22"/>
              </w:rPr>
              <w:t>RFI</w:t>
            </w:r>
            <w:r>
              <w:rPr>
                <w:szCs w:val="22"/>
              </w:rPr>
              <w:t xml:space="preserve">. </w:t>
            </w:r>
          </w:p>
          <w:p w14:paraId="1F2DE8C5" w14:textId="77777777" w:rsidR="00882812" w:rsidRPr="00514373" w:rsidRDefault="00882812" w:rsidP="00B07A37">
            <w:pPr>
              <w:rPr>
                <w:szCs w:val="22"/>
              </w:rPr>
            </w:pPr>
            <w:r>
              <w:rPr>
                <w:szCs w:val="22"/>
              </w:rPr>
              <w:t xml:space="preserve">The </w:t>
            </w:r>
            <w:r w:rsidR="00CA0490">
              <w:rPr>
                <w:szCs w:val="22"/>
              </w:rPr>
              <w:t>Candidate</w:t>
            </w:r>
            <w:r>
              <w:rPr>
                <w:szCs w:val="22"/>
              </w:rPr>
              <w:t xml:space="preserve">, as Data Controller in respect of any Personal Data provided by it in its </w:t>
            </w:r>
            <w:r w:rsidR="00F85A28">
              <w:rPr>
                <w:szCs w:val="22"/>
              </w:rPr>
              <w:t>Response</w:t>
            </w:r>
            <w:r>
              <w:rPr>
                <w:szCs w:val="22"/>
              </w:rPr>
              <w:t xml:space="preserve">, is required to confirm in the </w:t>
            </w:r>
            <w:r w:rsidRPr="003658B4">
              <w:rPr>
                <w:szCs w:val="22"/>
              </w:rPr>
              <w:t>statement required under paragraph 2.4 below</w:t>
            </w:r>
            <w:r>
              <w:rPr>
                <w:szCs w:val="22"/>
              </w:rPr>
              <w:t xml:space="preserve"> that all Data Subjects (where Data Subject has the meaning given under the Data Protection Laws) whose Personal Data is provided by the </w:t>
            </w:r>
            <w:r w:rsidR="00F85A28">
              <w:rPr>
                <w:szCs w:val="22"/>
              </w:rPr>
              <w:t xml:space="preserve">Candidate </w:t>
            </w:r>
            <w:r>
              <w:rPr>
                <w:szCs w:val="22"/>
              </w:rPr>
              <w:t xml:space="preserve">have consented to the processing of such Personal Data by the </w:t>
            </w:r>
            <w:r w:rsidR="00CA0490">
              <w:rPr>
                <w:szCs w:val="22"/>
              </w:rPr>
              <w:t>Candidate</w:t>
            </w:r>
            <w:r>
              <w:rPr>
                <w:szCs w:val="22"/>
              </w:rPr>
              <w:t xml:space="preserve">, the Contracting Authority, the Evaluation Team and the supplier of the etenders.gov.ie website, for the purposes of the participation of the </w:t>
            </w:r>
            <w:r w:rsidR="00CA0490">
              <w:rPr>
                <w:szCs w:val="22"/>
              </w:rPr>
              <w:t xml:space="preserve">Candidate </w:t>
            </w:r>
            <w:r>
              <w:rPr>
                <w:szCs w:val="22"/>
              </w:rPr>
              <w:t xml:space="preserve">in this Competition or that the </w:t>
            </w:r>
            <w:r w:rsidR="00CA0490">
              <w:rPr>
                <w:szCs w:val="22"/>
              </w:rPr>
              <w:t>Candidate</w:t>
            </w:r>
            <w:r w:rsidR="00F85A28">
              <w:rPr>
                <w:szCs w:val="22"/>
              </w:rPr>
              <w:t xml:space="preserve"> </w:t>
            </w:r>
            <w:r>
              <w:rPr>
                <w:szCs w:val="22"/>
              </w:rPr>
              <w:t xml:space="preserve">otherwise has a legal basis for </w:t>
            </w:r>
            <w:r>
              <w:rPr>
                <w:szCs w:val="22"/>
              </w:rPr>
              <w:lastRenderedPageBreak/>
              <w:t xml:space="preserve">providing such Personal Data to the Contracting Authority for the purposes of its participation in this Competition.  </w:t>
            </w:r>
          </w:p>
        </w:tc>
      </w:tr>
    </w:tbl>
    <w:p w14:paraId="36AF8357" w14:textId="77777777" w:rsidR="008223F2" w:rsidRPr="00830A49" w:rsidRDefault="008223F2" w:rsidP="00B07A37">
      <w:pPr>
        <w:pStyle w:val="Heading2"/>
      </w:pPr>
      <w:r w:rsidRPr="00830A49">
        <w:lastRenderedPageBreak/>
        <w:t>2.2</w:t>
      </w:r>
      <w:r w:rsidRPr="00830A49">
        <w:tab/>
        <w:t xml:space="preserve">Compliant </w:t>
      </w:r>
      <w:r w:rsidR="006A0502">
        <w:t>Responses</w:t>
      </w:r>
      <w:r w:rsidRPr="00830A49">
        <w:t xml:space="preserve"> </w:t>
      </w:r>
    </w:p>
    <w:tbl>
      <w:tblPr>
        <w:tblW w:w="0" w:type="auto"/>
        <w:tblLook w:val="01E0" w:firstRow="1" w:lastRow="1" w:firstColumn="1" w:lastColumn="1" w:noHBand="0" w:noVBand="0"/>
      </w:tblPr>
      <w:tblGrid>
        <w:gridCol w:w="665"/>
        <w:gridCol w:w="710"/>
        <w:gridCol w:w="7696"/>
      </w:tblGrid>
      <w:tr w:rsidR="008223F2" w:rsidRPr="00830A49" w14:paraId="01577D41" w14:textId="77777777" w:rsidTr="000C6939">
        <w:tc>
          <w:tcPr>
            <w:tcW w:w="665" w:type="dxa"/>
          </w:tcPr>
          <w:p w14:paraId="064E6ADD" w14:textId="77777777" w:rsidR="008223F2" w:rsidRPr="00830A49" w:rsidRDefault="008223F2" w:rsidP="00B07A37">
            <w:pPr>
              <w:rPr>
                <w:color w:val="0000FF"/>
                <w:szCs w:val="22"/>
              </w:rPr>
            </w:pPr>
            <w:r w:rsidRPr="00830A49">
              <w:rPr>
                <w:color w:val="0000FF"/>
                <w:szCs w:val="22"/>
              </w:rPr>
              <w:t>2.2.1</w:t>
            </w:r>
          </w:p>
        </w:tc>
        <w:tc>
          <w:tcPr>
            <w:tcW w:w="8622" w:type="dxa"/>
            <w:gridSpan w:val="2"/>
          </w:tcPr>
          <w:p w14:paraId="096653FD" w14:textId="77777777" w:rsidR="00406A04" w:rsidRPr="00830A49" w:rsidRDefault="00406A04" w:rsidP="00B07A37">
            <w:pPr>
              <w:rPr>
                <w:szCs w:val="22"/>
              </w:rPr>
            </w:pPr>
            <w:r w:rsidRPr="00830A49">
              <w:rPr>
                <w:szCs w:val="22"/>
              </w:rPr>
              <w:t xml:space="preserve">If a </w:t>
            </w:r>
            <w:r w:rsidR="00CA0490">
              <w:rPr>
                <w:szCs w:val="22"/>
              </w:rPr>
              <w:t xml:space="preserve">Candidate </w:t>
            </w:r>
            <w:r w:rsidRPr="00830A49">
              <w:rPr>
                <w:szCs w:val="22"/>
              </w:rPr>
              <w:t>fails to comply in any respect with the requirements</w:t>
            </w:r>
            <w:r w:rsidR="009A1A5F" w:rsidRPr="00830A49">
              <w:rPr>
                <w:szCs w:val="22"/>
              </w:rPr>
              <w:t xml:space="preserve"> of this paragraph 2.2.1</w:t>
            </w:r>
            <w:r w:rsidRPr="00830A49">
              <w:rPr>
                <w:szCs w:val="22"/>
              </w:rPr>
              <w:t>, the Con</w:t>
            </w:r>
            <w:r w:rsidR="009A1A5F" w:rsidRPr="00830A49">
              <w:rPr>
                <w:szCs w:val="22"/>
              </w:rPr>
              <w:t xml:space="preserve">tracting Authority reserves the </w:t>
            </w:r>
            <w:r w:rsidRPr="00830A49">
              <w:rPr>
                <w:szCs w:val="22"/>
              </w:rPr>
              <w:t xml:space="preserve">right to reject the </w:t>
            </w:r>
            <w:r w:rsidR="0089516F">
              <w:rPr>
                <w:szCs w:val="22"/>
              </w:rPr>
              <w:t>Candidate’s Response</w:t>
            </w:r>
            <w:r w:rsidRPr="00830A49">
              <w:rPr>
                <w:szCs w:val="22"/>
              </w:rPr>
              <w:t xml:space="preserve"> as non-compliant or, without prejudice to this right and subject to its obligations at </w:t>
            </w:r>
            <w:r w:rsidR="009A1A5F" w:rsidRPr="00830A49">
              <w:rPr>
                <w:szCs w:val="22"/>
              </w:rPr>
              <w:t>law, to take any other action</w:t>
            </w:r>
            <w:r w:rsidRPr="00830A49">
              <w:rPr>
                <w:szCs w:val="22"/>
              </w:rPr>
              <w:t xml:space="preserve"> it considers appropriate including but not limited to:</w:t>
            </w:r>
          </w:p>
          <w:p w14:paraId="35B0D120" w14:textId="77777777" w:rsidR="00406A04" w:rsidRPr="00830A49" w:rsidRDefault="00406A04" w:rsidP="00B07A37">
            <w:pPr>
              <w:numPr>
                <w:ilvl w:val="0"/>
                <w:numId w:val="3"/>
              </w:numPr>
              <w:rPr>
                <w:szCs w:val="22"/>
              </w:rPr>
            </w:pPr>
            <w:r w:rsidRPr="00830A49">
              <w:rPr>
                <w:szCs w:val="22"/>
              </w:rPr>
              <w:t xml:space="preserve">seeking written clarification from the </w:t>
            </w:r>
            <w:proofErr w:type="gramStart"/>
            <w:r w:rsidR="00FC0C98">
              <w:rPr>
                <w:szCs w:val="22"/>
              </w:rPr>
              <w:t>Candidate</w:t>
            </w:r>
            <w:r w:rsidRPr="00830A49">
              <w:rPr>
                <w:szCs w:val="22"/>
              </w:rPr>
              <w:t>;</w:t>
            </w:r>
            <w:proofErr w:type="gramEnd"/>
          </w:p>
          <w:p w14:paraId="5B5385A6" w14:textId="77777777" w:rsidR="00406A04" w:rsidRPr="00830A49" w:rsidRDefault="00406A04" w:rsidP="00B07A37">
            <w:pPr>
              <w:numPr>
                <w:ilvl w:val="0"/>
                <w:numId w:val="3"/>
              </w:numPr>
              <w:rPr>
                <w:szCs w:val="22"/>
              </w:rPr>
            </w:pPr>
            <w:r w:rsidRPr="00830A49">
              <w:rPr>
                <w:szCs w:val="22"/>
              </w:rPr>
              <w:t xml:space="preserve">seeking further information from the </w:t>
            </w:r>
            <w:r w:rsidR="00FC0C98">
              <w:rPr>
                <w:szCs w:val="22"/>
              </w:rPr>
              <w:t>Candidate</w:t>
            </w:r>
            <w:r w:rsidRPr="00830A49">
              <w:rPr>
                <w:szCs w:val="22"/>
              </w:rPr>
              <w:t>;</w:t>
            </w:r>
            <w:r w:rsidR="00957155">
              <w:rPr>
                <w:szCs w:val="22"/>
              </w:rPr>
              <w:t xml:space="preserve"> or</w:t>
            </w:r>
          </w:p>
          <w:p w14:paraId="2E3B2705" w14:textId="6B14E6B1" w:rsidR="008223F2" w:rsidRPr="00830A49" w:rsidRDefault="00406A04" w:rsidP="00B07A37">
            <w:pPr>
              <w:numPr>
                <w:ilvl w:val="0"/>
                <w:numId w:val="3"/>
              </w:numPr>
              <w:rPr>
                <w:szCs w:val="22"/>
              </w:rPr>
            </w:pPr>
            <w:r w:rsidRPr="00830A49">
              <w:rPr>
                <w:szCs w:val="22"/>
              </w:rPr>
              <w:t xml:space="preserve">waiving a requirement, which in </w:t>
            </w:r>
            <w:r w:rsidR="00360502">
              <w:rPr>
                <w:szCs w:val="22"/>
              </w:rPr>
              <w:t xml:space="preserve">the </w:t>
            </w:r>
            <w:r w:rsidRPr="00830A49">
              <w:rPr>
                <w:szCs w:val="22"/>
              </w:rPr>
              <w:t>Contracting Authority’s view, is non-material or procedural.</w:t>
            </w:r>
          </w:p>
          <w:p w14:paraId="2E54AC01" w14:textId="77777777" w:rsidR="00406A04" w:rsidRPr="00830A49" w:rsidRDefault="0089516F" w:rsidP="00B07A37">
            <w:pPr>
              <w:rPr>
                <w:szCs w:val="22"/>
              </w:rPr>
            </w:pPr>
            <w:r w:rsidRPr="0089516F">
              <w:rPr>
                <w:szCs w:val="22"/>
              </w:rPr>
              <w:t>Candidate</w:t>
            </w:r>
            <w:r>
              <w:rPr>
                <w:szCs w:val="22"/>
              </w:rPr>
              <w:t>s</w:t>
            </w:r>
            <w:r w:rsidRPr="0089516F">
              <w:rPr>
                <w:szCs w:val="22"/>
              </w:rPr>
              <w:t xml:space="preserve"> </w:t>
            </w:r>
            <w:r w:rsidR="00406A04" w:rsidRPr="00830A49">
              <w:rPr>
                <w:szCs w:val="22"/>
              </w:rPr>
              <w:t>are required:</w:t>
            </w:r>
          </w:p>
        </w:tc>
      </w:tr>
      <w:tr w:rsidR="008223F2" w:rsidRPr="00830A49" w14:paraId="77BC91CC" w14:textId="77777777" w:rsidTr="003275B6">
        <w:trPr>
          <w:trHeight w:val="1020"/>
        </w:trPr>
        <w:tc>
          <w:tcPr>
            <w:tcW w:w="665" w:type="dxa"/>
          </w:tcPr>
          <w:p w14:paraId="146CE6C1" w14:textId="77777777" w:rsidR="008223F2" w:rsidRPr="00830A49" w:rsidRDefault="008223F2" w:rsidP="00B07A37">
            <w:pPr>
              <w:rPr>
                <w:color w:val="0000FF"/>
                <w:szCs w:val="22"/>
              </w:rPr>
            </w:pPr>
          </w:p>
        </w:tc>
        <w:tc>
          <w:tcPr>
            <w:tcW w:w="719" w:type="dxa"/>
          </w:tcPr>
          <w:p w14:paraId="30DD402C" w14:textId="77777777" w:rsidR="0009611A" w:rsidRDefault="008506C8" w:rsidP="00B07A37">
            <w:pPr>
              <w:rPr>
                <w:szCs w:val="22"/>
              </w:rPr>
            </w:pPr>
            <w:r w:rsidRPr="008506C8">
              <w:rPr>
                <w:color w:val="0000FF"/>
                <w:szCs w:val="22"/>
              </w:rPr>
              <w:t>(a)</w:t>
            </w:r>
          </w:p>
        </w:tc>
        <w:tc>
          <w:tcPr>
            <w:tcW w:w="7903" w:type="dxa"/>
          </w:tcPr>
          <w:p w14:paraId="32F3B6F5" w14:textId="77777777" w:rsidR="0089516F" w:rsidRPr="00430861" w:rsidRDefault="00BC3E3A" w:rsidP="00B07A37">
            <w:pPr>
              <w:rPr>
                <w:rFonts w:asciiTheme="minorHAnsi" w:hAnsiTheme="minorHAnsi" w:cstheme="minorHAnsi"/>
                <w:szCs w:val="22"/>
              </w:rPr>
            </w:pPr>
            <w:r w:rsidRPr="00D02FE4">
              <w:rPr>
                <w:szCs w:val="22"/>
              </w:rPr>
              <w:t xml:space="preserve">To complete and submit with their </w:t>
            </w:r>
            <w:r w:rsidR="00FC0C98">
              <w:rPr>
                <w:szCs w:val="22"/>
              </w:rPr>
              <w:t xml:space="preserve">Response </w:t>
            </w:r>
            <w:r w:rsidRPr="00D02FE4">
              <w:rPr>
                <w:szCs w:val="22"/>
              </w:rPr>
              <w:t xml:space="preserve">the </w:t>
            </w:r>
            <w:r>
              <w:rPr>
                <w:szCs w:val="22"/>
              </w:rPr>
              <w:t xml:space="preserve">electronic version of the </w:t>
            </w:r>
            <w:r w:rsidRPr="00D02FE4">
              <w:rPr>
                <w:szCs w:val="22"/>
              </w:rPr>
              <w:t>European Single Procurement Document (“</w:t>
            </w:r>
            <w:proofErr w:type="spellStart"/>
            <w:r w:rsidR="002339B5" w:rsidRPr="002339B5">
              <w:rPr>
                <w:szCs w:val="22"/>
              </w:rPr>
              <w:t>eESPD</w:t>
            </w:r>
            <w:proofErr w:type="spellEnd"/>
            <w:r w:rsidRPr="00D02FE4">
              <w:rPr>
                <w:szCs w:val="22"/>
              </w:rPr>
              <w:t>”)</w:t>
            </w:r>
            <w:r w:rsidR="00DD60B2">
              <w:rPr>
                <w:szCs w:val="22"/>
              </w:rPr>
              <w:t>.</w:t>
            </w:r>
            <w:r w:rsidRPr="00911C8B">
              <w:rPr>
                <w:color w:val="FF0000"/>
                <w:szCs w:val="22"/>
              </w:rPr>
              <w:t xml:space="preserve"> </w:t>
            </w:r>
            <w:r w:rsidR="0089516F" w:rsidRPr="0089516F">
              <w:rPr>
                <w:szCs w:val="22"/>
              </w:rPr>
              <w:t>Candidate</w:t>
            </w:r>
            <w:r w:rsidR="0089516F">
              <w:rPr>
                <w:szCs w:val="22"/>
              </w:rPr>
              <w:t>’s</w:t>
            </w:r>
            <w:r w:rsidR="0089516F" w:rsidRPr="00D02FE4">
              <w:rPr>
                <w:szCs w:val="22"/>
              </w:rPr>
              <w:t xml:space="preserve"> </w:t>
            </w:r>
            <w:r w:rsidRPr="00D02FE4">
              <w:rPr>
                <w:szCs w:val="22"/>
              </w:rPr>
              <w:t xml:space="preserve">may submit an </w:t>
            </w:r>
            <w:proofErr w:type="spellStart"/>
            <w:r>
              <w:rPr>
                <w:szCs w:val="22"/>
              </w:rPr>
              <w:t>e</w:t>
            </w:r>
            <w:r w:rsidRPr="00D02FE4">
              <w:rPr>
                <w:szCs w:val="22"/>
              </w:rPr>
              <w:t>ESPD</w:t>
            </w:r>
            <w:proofErr w:type="spellEnd"/>
            <w:r w:rsidRPr="00D02FE4">
              <w:rPr>
                <w:szCs w:val="22"/>
              </w:rPr>
              <w:t xml:space="preserve"> which has already been used in a previous procurement procedure PROVIDED THAT they confirm that: </w:t>
            </w:r>
          </w:p>
          <w:p w14:paraId="4ABEA477" w14:textId="77777777" w:rsidR="00D443A8" w:rsidRPr="00430861" w:rsidRDefault="00D443A8" w:rsidP="00B07A37">
            <w:pPr>
              <w:pStyle w:val="Revision"/>
              <w:numPr>
                <w:ilvl w:val="0"/>
                <w:numId w:val="4"/>
              </w:numPr>
              <w:spacing w:after="120" w:line="276" w:lineRule="auto"/>
              <w:ind w:left="614" w:hanging="283"/>
              <w:jc w:val="both"/>
              <w:rPr>
                <w:rFonts w:asciiTheme="minorHAnsi" w:hAnsiTheme="minorHAnsi" w:cstheme="minorHAnsi"/>
                <w:sz w:val="22"/>
                <w:szCs w:val="22"/>
              </w:rPr>
            </w:pPr>
            <w:r w:rsidRPr="00430861">
              <w:rPr>
                <w:rFonts w:asciiTheme="minorHAnsi" w:hAnsiTheme="minorHAnsi" w:cstheme="minorHAnsi"/>
                <w:sz w:val="22"/>
                <w:szCs w:val="22"/>
              </w:rPr>
              <w:t xml:space="preserve"> </w:t>
            </w:r>
            <w:r w:rsidR="00406A04" w:rsidRPr="00430861">
              <w:rPr>
                <w:rFonts w:asciiTheme="minorHAnsi" w:hAnsiTheme="minorHAnsi" w:cstheme="minorHAnsi"/>
                <w:sz w:val="22"/>
                <w:szCs w:val="22"/>
              </w:rPr>
              <w:t>the information contained in it continues to be correct</w:t>
            </w:r>
            <w:r w:rsidRPr="00430861">
              <w:rPr>
                <w:rFonts w:asciiTheme="minorHAnsi" w:hAnsiTheme="minorHAnsi" w:cstheme="minorHAnsi"/>
                <w:sz w:val="22"/>
                <w:szCs w:val="22"/>
              </w:rPr>
              <w:t>;</w:t>
            </w:r>
            <w:r w:rsidR="00406A04" w:rsidRPr="00430861">
              <w:rPr>
                <w:rFonts w:asciiTheme="minorHAnsi" w:hAnsiTheme="minorHAnsi" w:cstheme="minorHAnsi"/>
                <w:sz w:val="22"/>
                <w:szCs w:val="22"/>
              </w:rPr>
              <w:t xml:space="preserve"> and </w:t>
            </w:r>
          </w:p>
          <w:p w14:paraId="0EB8480E" w14:textId="77777777" w:rsidR="008223F2" w:rsidRDefault="00D443A8" w:rsidP="00B07A37">
            <w:pPr>
              <w:pStyle w:val="Revision"/>
              <w:numPr>
                <w:ilvl w:val="0"/>
                <w:numId w:val="4"/>
              </w:numPr>
              <w:spacing w:line="276" w:lineRule="auto"/>
              <w:ind w:left="614" w:hanging="283"/>
              <w:jc w:val="both"/>
              <w:rPr>
                <w:rFonts w:asciiTheme="minorHAnsi" w:hAnsiTheme="minorHAnsi" w:cstheme="minorHAnsi"/>
                <w:sz w:val="22"/>
                <w:szCs w:val="22"/>
              </w:rPr>
            </w:pPr>
            <w:r w:rsidRPr="00430861">
              <w:rPr>
                <w:rFonts w:asciiTheme="minorHAnsi" w:hAnsiTheme="minorHAnsi" w:cstheme="minorHAnsi"/>
                <w:sz w:val="22"/>
                <w:szCs w:val="22"/>
              </w:rPr>
              <w:t xml:space="preserve"> </w:t>
            </w:r>
            <w:r w:rsidR="00406A04" w:rsidRPr="00430861">
              <w:rPr>
                <w:rFonts w:asciiTheme="minorHAnsi" w:hAnsiTheme="minorHAnsi" w:cstheme="minorHAnsi"/>
                <w:sz w:val="22"/>
                <w:szCs w:val="22"/>
              </w:rPr>
              <w:t xml:space="preserve">that they satisfy the Selection Criteria for this Competition as set out at </w:t>
            </w:r>
            <w:r w:rsidR="009A1A5F" w:rsidRPr="00430861">
              <w:rPr>
                <w:rFonts w:asciiTheme="minorHAnsi" w:hAnsiTheme="minorHAnsi" w:cstheme="minorHAnsi"/>
                <w:sz w:val="22"/>
                <w:szCs w:val="22"/>
              </w:rPr>
              <w:t xml:space="preserve">part </w:t>
            </w:r>
            <w:r w:rsidR="00406A04" w:rsidRPr="00430861">
              <w:rPr>
                <w:rFonts w:asciiTheme="minorHAnsi" w:hAnsiTheme="minorHAnsi" w:cstheme="minorHAnsi"/>
                <w:sz w:val="22"/>
                <w:szCs w:val="22"/>
              </w:rPr>
              <w:t>3.2 below</w:t>
            </w:r>
            <w:r w:rsidRPr="00430861">
              <w:rPr>
                <w:rFonts w:asciiTheme="minorHAnsi" w:hAnsiTheme="minorHAnsi" w:cstheme="minorHAnsi"/>
                <w:sz w:val="22"/>
                <w:szCs w:val="22"/>
              </w:rPr>
              <w:t>.</w:t>
            </w:r>
          </w:p>
          <w:p w14:paraId="4EB10293" w14:textId="77777777" w:rsidR="0005660C" w:rsidRPr="00430861" w:rsidRDefault="0005660C" w:rsidP="00B07A37">
            <w:pPr>
              <w:pStyle w:val="Revision"/>
              <w:spacing w:line="276" w:lineRule="auto"/>
              <w:ind w:left="614"/>
              <w:jc w:val="both"/>
              <w:rPr>
                <w:rFonts w:asciiTheme="minorHAnsi" w:hAnsiTheme="minorHAnsi" w:cstheme="minorHAnsi"/>
                <w:sz w:val="22"/>
                <w:szCs w:val="22"/>
              </w:rPr>
            </w:pPr>
          </w:p>
        </w:tc>
      </w:tr>
      <w:tr w:rsidR="00C86EE6" w:rsidRPr="00830A49" w14:paraId="575AFDD2" w14:textId="77777777" w:rsidTr="000C6939">
        <w:tc>
          <w:tcPr>
            <w:tcW w:w="665" w:type="dxa"/>
          </w:tcPr>
          <w:p w14:paraId="18323B7E" w14:textId="77777777" w:rsidR="00C86EE6" w:rsidRPr="00830A49" w:rsidRDefault="00C86EE6" w:rsidP="00B07A37">
            <w:pPr>
              <w:rPr>
                <w:color w:val="0000FF"/>
                <w:szCs w:val="22"/>
              </w:rPr>
            </w:pPr>
          </w:p>
        </w:tc>
        <w:tc>
          <w:tcPr>
            <w:tcW w:w="719" w:type="dxa"/>
          </w:tcPr>
          <w:p w14:paraId="5A211854" w14:textId="77777777" w:rsidR="00C86EE6" w:rsidRPr="00016CD3" w:rsidRDefault="00C86EE6" w:rsidP="00B07A37">
            <w:pPr>
              <w:rPr>
                <w:color w:val="0000FF"/>
                <w:szCs w:val="22"/>
              </w:rPr>
            </w:pPr>
            <w:r w:rsidRPr="00016CD3">
              <w:rPr>
                <w:color w:val="0000FF"/>
                <w:szCs w:val="22"/>
              </w:rPr>
              <w:t>(b)</w:t>
            </w:r>
          </w:p>
        </w:tc>
        <w:tc>
          <w:tcPr>
            <w:tcW w:w="7903" w:type="dxa"/>
          </w:tcPr>
          <w:p w14:paraId="42AF3A43" w14:textId="1A93B268" w:rsidR="00C86EE6" w:rsidRPr="003215FF" w:rsidRDefault="00C86EE6" w:rsidP="00B07A37">
            <w:pPr>
              <w:rPr>
                <w:szCs w:val="22"/>
              </w:rPr>
            </w:pPr>
            <w:r w:rsidRPr="003215FF">
              <w:rPr>
                <w:szCs w:val="22"/>
              </w:rPr>
              <w:t xml:space="preserve">To submit all documentation which this </w:t>
            </w:r>
            <w:r w:rsidR="00842FB8">
              <w:rPr>
                <w:szCs w:val="22"/>
              </w:rPr>
              <w:t>RFI</w:t>
            </w:r>
            <w:r w:rsidRPr="003215FF">
              <w:rPr>
                <w:szCs w:val="22"/>
              </w:rPr>
              <w:t xml:space="preserve"> requires to be submitted </w:t>
            </w:r>
            <w:r w:rsidRPr="003215FF">
              <w:rPr>
                <w:szCs w:val="22"/>
                <w:u w:val="single"/>
              </w:rPr>
              <w:t>with the</w:t>
            </w:r>
            <w:r>
              <w:rPr>
                <w:szCs w:val="22"/>
                <w:u w:val="single"/>
              </w:rPr>
              <w:t>ir</w:t>
            </w:r>
            <w:r w:rsidRPr="003215FF">
              <w:rPr>
                <w:szCs w:val="22"/>
                <w:u w:val="single"/>
              </w:rPr>
              <w:t xml:space="preserve"> </w:t>
            </w:r>
            <w:r w:rsidR="0089516F">
              <w:rPr>
                <w:szCs w:val="22"/>
                <w:u w:val="single"/>
              </w:rPr>
              <w:t>Response</w:t>
            </w:r>
            <w:r w:rsidRPr="003215FF">
              <w:rPr>
                <w:szCs w:val="22"/>
                <w:u w:val="single"/>
              </w:rPr>
              <w:t>;</w:t>
            </w:r>
          </w:p>
        </w:tc>
      </w:tr>
      <w:tr w:rsidR="008223F2" w:rsidRPr="00830A49" w14:paraId="5B799BE4" w14:textId="77777777" w:rsidTr="000C6939">
        <w:tc>
          <w:tcPr>
            <w:tcW w:w="665" w:type="dxa"/>
          </w:tcPr>
          <w:p w14:paraId="58C84731" w14:textId="77777777" w:rsidR="008223F2" w:rsidRPr="00830A49" w:rsidRDefault="008223F2" w:rsidP="00B07A37">
            <w:pPr>
              <w:rPr>
                <w:color w:val="0000FF"/>
                <w:szCs w:val="22"/>
              </w:rPr>
            </w:pPr>
          </w:p>
        </w:tc>
        <w:tc>
          <w:tcPr>
            <w:tcW w:w="719" w:type="dxa"/>
          </w:tcPr>
          <w:p w14:paraId="165FFDD7" w14:textId="77777777" w:rsidR="0009611A" w:rsidRDefault="00C86EE6" w:rsidP="00B07A37">
            <w:pPr>
              <w:rPr>
                <w:szCs w:val="22"/>
              </w:rPr>
            </w:pPr>
            <w:r>
              <w:rPr>
                <w:color w:val="0000FF"/>
                <w:szCs w:val="22"/>
              </w:rPr>
              <w:t>(c)</w:t>
            </w:r>
          </w:p>
        </w:tc>
        <w:tc>
          <w:tcPr>
            <w:tcW w:w="7903" w:type="dxa"/>
          </w:tcPr>
          <w:p w14:paraId="7B99EF2D" w14:textId="6CFCDF38" w:rsidR="008223F2" w:rsidRPr="003215FF" w:rsidRDefault="009A1A5F" w:rsidP="00B07A37">
            <w:pPr>
              <w:rPr>
                <w:szCs w:val="22"/>
              </w:rPr>
            </w:pPr>
            <w:r w:rsidRPr="003215FF">
              <w:rPr>
                <w:szCs w:val="22"/>
              </w:rPr>
              <w:t>To f</w:t>
            </w:r>
            <w:r w:rsidR="008223F2" w:rsidRPr="003215FF">
              <w:rPr>
                <w:szCs w:val="22"/>
              </w:rPr>
              <w:t xml:space="preserve">ollow the format of this </w:t>
            </w:r>
            <w:r w:rsidR="00842FB8">
              <w:rPr>
                <w:szCs w:val="22"/>
              </w:rPr>
              <w:t>RFI</w:t>
            </w:r>
            <w:r w:rsidR="008223F2" w:rsidRPr="003215FF">
              <w:rPr>
                <w:szCs w:val="22"/>
              </w:rPr>
              <w:t xml:space="preserve"> and respond to each element in the order as set out in this </w:t>
            </w:r>
            <w:r w:rsidR="00842FB8">
              <w:rPr>
                <w:szCs w:val="22"/>
              </w:rPr>
              <w:t>RFI</w:t>
            </w:r>
            <w:r w:rsidR="008223F2" w:rsidRPr="003215FF">
              <w:rPr>
                <w:szCs w:val="22"/>
              </w:rPr>
              <w:t>;</w:t>
            </w:r>
          </w:p>
        </w:tc>
      </w:tr>
      <w:tr w:rsidR="004C4B65" w:rsidRPr="00830A49" w14:paraId="7E4446EF" w14:textId="77777777" w:rsidTr="000C6939">
        <w:tc>
          <w:tcPr>
            <w:tcW w:w="665" w:type="dxa"/>
          </w:tcPr>
          <w:p w14:paraId="635E4E1F" w14:textId="77777777" w:rsidR="004C4B65" w:rsidRPr="00830A49" w:rsidRDefault="004C4B65" w:rsidP="00B07A37">
            <w:pPr>
              <w:rPr>
                <w:color w:val="0000FF"/>
                <w:szCs w:val="22"/>
              </w:rPr>
            </w:pPr>
          </w:p>
        </w:tc>
        <w:tc>
          <w:tcPr>
            <w:tcW w:w="719" w:type="dxa"/>
          </w:tcPr>
          <w:p w14:paraId="33E7E25D" w14:textId="77777777" w:rsidR="0009611A" w:rsidRDefault="008506C8" w:rsidP="00B07A37">
            <w:pPr>
              <w:rPr>
                <w:szCs w:val="22"/>
              </w:rPr>
            </w:pPr>
            <w:r w:rsidRPr="008506C8">
              <w:rPr>
                <w:color w:val="0000FF"/>
                <w:szCs w:val="22"/>
              </w:rPr>
              <w:t>(d)</w:t>
            </w:r>
          </w:p>
        </w:tc>
        <w:tc>
          <w:tcPr>
            <w:tcW w:w="7903" w:type="dxa"/>
          </w:tcPr>
          <w:p w14:paraId="61E3E13A" w14:textId="561298F4" w:rsidR="004C4B65" w:rsidRPr="003215FF" w:rsidRDefault="004C4B65" w:rsidP="00B07A37">
            <w:pPr>
              <w:rPr>
                <w:szCs w:val="22"/>
              </w:rPr>
            </w:pPr>
            <w:r w:rsidRPr="00830A49">
              <w:rPr>
                <w:szCs w:val="22"/>
              </w:rPr>
              <w:t xml:space="preserve">To conform to and comply with all instructions and requirements set out within this </w:t>
            </w:r>
            <w:r w:rsidR="00842FB8">
              <w:rPr>
                <w:szCs w:val="22"/>
              </w:rPr>
              <w:t>RFI</w:t>
            </w:r>
            <w:r w:rsidRPr="00830A49">
              <w:rPr>
                <w:szCs w:val="22"/>
              </w:rPr>
              <w:t>;</w:t>
            </w:r>
          </w:p>
        </w:tc>
      </w:tr>
      <w:tr w:rsidR="004C4B65" w:rsidRPr="00830A49" w14:paraId="10BD3D04" w14:textId="77777777" w:rsidTr="000C6939">
        <w:tc>
          <w:tcPr>
            <w:tcW w:w="665" w:type="dxa"/>
          </w:tcPr>
          <w:p w14:paraId="1C622900" w14:textId="77777777" w:rsidR="004C4B65" w:rsidRPr="00830A49" w:rsidRDefault="004C4B65" w:rsidP="00B07A37">
            <w:pPr>
              <w:rPr>
                <w:color w:val="0000FF"/>
                <w:szCs w:val="22"/>
              </w:rPr>
            </w:pPr>
          </w:p>
        </w:tc>
        <w:tc>
          <w:tcPr>
            <w:tcW w:w="719" w:type="dxa"/>
          </w:tcPr>
          <w:p w14:paraId="7CCBA74F" w14:textId="77777777" w:rsidR="0009611A" w:rsidRDefault="008506C8" w:rsidP="00B07A37">
            <w:pPr>
              <w:rPr>
                <w:szCs w:val="22"/>
              </w:rPr>
            </w:pPr>
            <w:r w:rsidRPr="008506C8">
              <w:rPr>
                <w:color w:val="0000FF"/>
                <w:szCs w:val="22"/>
              </w:rPr>
              <w:t>(e)</w:t>
            </w:r>
          </w:p>
        </w:tc>
        <w:tc>
          <w:tcPr>
            <w:tcW w:w="7903" w:type="dxa"/>
          </w:tcPr>
          <w:p w14:paraId="2BDE7863" w14:textId="77777777" w:rsidR="004C4B65" w:rsidRPr="003215FF" w:rsidRDefault="004C4B65" w:rsidP="00B07A37">
            <w:pPr>
              <w:rPr>
                <w:szCs w:val="22"/>
              </w:rPr>
            </w:pPr>
            <w:r w:rsidRPr="00830A49">
              <w:rPr>
                <w:szCs w:val="22"/>
              </w:rPr>
              <w:t>To submit the statement required under paragraph 2.4 below;</w:t>
            </w:r>
            <w:r w:rsidR="00BC33B0">
              <w:rPr>
                <w:szCs w:val="22"/>
              </w:rPr>
              <w:t xml:space="preserve"> and</w:t>
            </w:r>
          </w:p>
        </w:tc>
      </w:tr>
      <w:tr w:rsidR="004C4B65" w:rsidRPr="00830A49" w14:paraId="6906AABD" w14:textId="77777777" w:rsidTr="000C6939">
        <w:tc>
          <w:tcPr>
            <w:tcW w:w="665" w:type="dxa"/>
          </w:tcPr>
          <w:p w14:paraId="46DA8E21" w14:textId="77777777" w:rsidR="004C4B65" w:rsidRPr="00830A49" w:rsidRDefault="004C4B65" w:rsidP="00B07A37">
            <w:pPr>
              <w:rPr>
                <w:color w:val="0000FF"/>
                <w:szCs w:val="22"/>
              </w:rPr>
            </w:pPr>
          </w:p>
        </w:tc>
        <w:tc>
          <w:tcPr>
            <w:tcW w:w="719" w:type="dxa"/>
          </w:tcPr>
          <w:p w14:paraId="498B735C" w14:textId="77777777" w:rsidR="0009611A" w:rsidRDefault="008506C8" w:rsidP="00B07A37">
            <w:pPr>
              <w:rPr>
                <w:szCs w:val="22"/>
              </w:rPr>
            </w:pPr>
            <w:r w:rsidRPr="008506C8">
              <w:rPr>
                <w:color w:val="0000FF"/>
                <w:szCs w:val="22"/>
              </w:rPr>
              <w:t>(f)</w:t>
            </w:r>
          </w:p>
        </w:tc>
        <w:tc>
          <w:tcPr>
            <w:tcW w:w="7903" w:type="dxa"/>
          </w:tcPr>
          <w:p w14:paraId="05D5756E" w14:textId="74E8CEA8" w:rsidR="004C4B65" w:rsidRPr="003215FF" w:rsidRDefault="004C4B65" w:rsidP="00B07A37">
            <w:pPr>
              <w:rPr>
                <w:szCs w:val="22"/>
              </w:rPr>
            </w:pPr>
            <w:r w:rsidRPr="00830A49">
              <w:rPr>
                <w:szCs w:val="22"/>
              </w:rPr>
              <w:t xml:space="preserve">Not to alter or edit this </w:t>
            </w:r>
            <w:r w:rsidR="00842FB8">
              <w:rPr>
                <w:szCs w:val="22"/>
              </w:rPr>
              <w:t>RFI</w:t>
            </w:r>
            <w:r w:rsidRPr="00830A49">
              <w:rPr>
                <w:szCs w:val="22"/>
              </w:rPr>
              <w:t xml:space="preserve"> in any way.</w:t>
            </w:r>
          </w:p>
        </w:tc>
      </w:tr>
      <w:tr w:rsidR="008223F2" w:rsidRPr="00830A49" w14:paraId="4ECE5E60" w14:textId="77777777" w:rsidTr="000C6939">
        <w:tc>
          <w:tcPr>
            <w:tcW w:w="665" w:type="dxa"/>
          </w:tcPr>
          <w:p w14:paraId="3FD11430" w14:textId="77777777" w:rsidR="008223F2" w:rsidRPr="00830A49" w:rsidRDefault="009A1A5F" w:rsidP="00B07A37">
            <w:pPr>
              <w:rPr>
                <w:color w:val="0000FF"/>
                <w:szCs w:val="22"/>
              </w:rPr>
            </w:pPr>
            <w:r w:rsidRPr="00830A49">
              <w:rPr>
                <w:color w:val="0000FF"/>
                <w:szCs w:val="22"/>
              </w:rPr>
              <w:t>2.2.2</w:t>
            </w:r>
          </w:p>
        </w:tc>
        <w:tc>
          <w:tcPr>
            <w:tcW w:w="8622" w:type="dxa"/>
            <w:gridSpan w:val="2"/>
          </w:tcPr>
          <w:p w14:paraId="5300551F" w14:textId="77777777" w:rsidR="009A1A5F" w:rsidRPr="00830A49" w:rsidRDefault="009A1A5F" w:rsidP="00B07A37">
            <w:pPr>
              <w:rPr>
                <w:szCs w:val="22"/>
              </w:rPr>
            </w:pPr>
            <w:r w:rsidRPr="00830A49">
              <w:rPr>
                <w:szCs w:val="22"/>
              </w:rPr>
              <w:t>Without prejudice to the generality of paragraph 2.2.1, f</w:t>
            </w:r>
            <w:r w:rsidR="007B68A0">
              <w:rPr>
                <w:szCs w:val="22"/>
              </w:rPr>
              <w:t xml:space="preserve">ailure to comply with </w:t>
            </w:r>
            <w:proofErr w:type="gramStart"/>
            <w:r w:rsidR="007B68A0">
              <w:rPr>
                <w:szCs w:val="22"/>
              </w:rPr>
              <w:t>paragraph</w:t>
            </w:r>
            <w:proofErr w:type="gramEnd"/>
            <w:r w:rsidRPr="00830A49">
              <w:rPr>
                <w:szCs w:val="22"/>
              </w:rPr>
              <w:t xml:space="preserve"> 2.6.1, 2.6.2 or 2.6.3 below will render the </w:t>
            </w:r>
            <w:r w:rsidR="00FC0C98">
              <w:rPr>
                <w:szCs w:val="22"/>
              </w:rPr>
              <w:t>Response</w:t>
            </w:r>
            <w:r w:rsidRPr="00830A49">
              <w:rPr>
                <w:szCs w:val="22"/>
              </w:rPr>
              <w:t xml:space="preserve"> non-compliant and it will be rejected.</w:t>
            </w:r>
          </w:p>
        </w:tc>
      </w:tr>
    </w:tbl>
    <w:p w14:paraId="5E077A17" w14:textId="77777777" w:rsidR="008223F2" w:rsidRPr="00830A49" w:rsidRDefault="008223F2" w:rsidP="00B07A37">
      <w:pPr>
        <w:pStyle w:val="Heading2"/>
      </w:pPr>
      <w:r w:rsidRPr="00830A49">
        <w:t>2.3</w:t>
      </w:r>
      <w:r w:rsidRPr="00830A49">
        <w:tab/>
      </w:r>
      <w:r w:rsidR="009F0AD8">
        <w:t>Services</w:t>
      </w:r>
      <w:r w:rsidRPr="00830A49">
        <w:t xml:space="preserve"> Contract </w:t>
      </w:r>
    </w:p>
    <w:tbl>
      <w:tblPr>
        <w:tblW w:w="5000" w:type="pct"/>
        <w:tblLook w:val="01E0" w:firstRow="1" w:lastRow="1" w:firstColumn="1" w:lastColumn="1" w:noHBand="0" w:noVBand="0"/>
      </w:tblPr>
      <w:tblGrid>
        <w:gridCol w:w="795"/>
        <w:gridCol w:w="8276"/>
      </w:tblGrid>
      <w:tr w:rsidR="00AB12B9" w:rsidRPr="00830A49" w14:paraId="3CDC3772" w14:textId="77777777" w:rsidTr="00AB12B9">
        <w:trPr>
          <w:trHeight w:val="575"/>
        </w:trPr>
        <w:tc>
          <w:tcPr>
            <w:tcW w:w="5000" w:type="pct"/>
            <w:gridSpan w:val="2"/>
          </w:tcPr>
          <w:p w14:paraId="5FE3AFCD" w14:textId="77777777" w:rsidR="00AB12B9" w:rsidRPr="00830A49" w:rsidRDefault="00AB12B9" w:rsidP="00B07A37">
            <w:pPr>
              <w:rPr>
                <w:szCs w:val="22"/>
              </w:rPr>
            </w:pPr>
            <w:r>
              <w:rPr>
                <w:rFonts w:asciiTheme="minorHAnsi" w:hAnsiTheme="minorHAnsi"/>
                <w:szCs w:val="22"/>
              </w:rPr>
              <w:t>Candidates sh</w:t>
            </w:r>
            <w:r w:rsidR="002339B5">
              <w:rPr>
                <w:rFonts w:asciiTheme="minorHAnsi" w:hAnsiTheme="minorHAnsi"/>
                <w:szCs w:val="22"/>
              </w:rPr>
              <w:t>all</w:t>
            </w:r>
            <w:r>
              <w:rPr>
                <w:rFonts w:asciiTheme="minorHAnsi" w:hAnsiTheme="minorHAnsi"/>
                <w:szCs w:val="22"/>
              </w:rPr>
              <w:t xml:space="preserve"> note the terms and conditions of the Services Contract</w:t>
            </w:r>
            <w:r w:rsidR="002339B5">
              <w:rPr>
                <w:rFonts w:asciiTheme="minorHAnsi" w:hAnsiTheme="minorHAnsi"/>
                <w:szCs w:val="22"/>
              </w:rPr>
              <w:t xml:space="preserve"> that</w:t>
            </w:r>
            <w:r>
              <w:rPr>
                <w:rFonts w:asciiTheme="minorHAnsi" w:hAnsiTheme="minorHAnsi"/>
                <w:szCs w:val="22"/>
              </w:rPr>
              <w:t xml:space="preserve"> is appended to the </w:t>
            </w:r>
            <w:r w:rsidR="00E74B15">
              <w:rPr>
                <w:rFonts w:asciiTheme="minorHAnsi" w:hAnsiTheme="minorHAnsi"/>
                <w:szCs w:val="22"/>
              </w:rPr>
              <w:t>Request for Tenders</w:t>
            </w:r>
            <w:r>
              <w:rPr>
                <w:rFonts w:asciiTheme="minorHAnsi" w:hAnsiTheme="minorHAnsi"/>
                <w:szCs w:val="22"/>
              </w:rPr>
              <w:t>.</w:t>
            </w:r>
          </w:p>
        </w:tc>
      </w:tr>
      <w:tr w:rsidR="00072923" w:rsidRPr="00830A49" w14:paraId="22B4473C" w14:textId="77777777" w:rsidTr="003275B6">
        <w:trPr>
          <w:trHeight w:val="575"/>
        </w:trPr>
        <w:tc>
          <w:tcPr>
            <w:tcW w:w="438" w:type="pct"/>
          </w:tcPr>
          <w:p w14:paraId="6747E06F" w14:textId="77777777" w:rsidR="00072923" w:rsidRDefault="00072923" w:rsidP="00B07A37">
            <w:pPr>
              <w:rPr>
                <w:color w:val="0000FF"/>
                <w:szCs w:val="22"/>
              </w:rPr>
            </w:pPr>
          </w:p>
        </w:tc>
        <w:tc>
          <w:tcPr>
            <w:tcW w:w="4562" w:type="pct"/>
          </w:tcPr>
          <w:p w14:paraId="4B7A023A" w14:textId="77777777" w:rsidR="00072923" w:rsidRDefault="00072923" w:rsidP="00B07A37">
            <w:pPr>
              <w:rPr>
                <w:rFonts w:asciiTheme="minorHAnsi" w:hAnsiTheme="minorHAnsi"/>
                <w:szCs w:val="22"/>
              </w:rPr>
            </w:pPr>
          </w:p>
        </w:tc>
      </w:tr>
    </w:tbl>
    <w:p w14:paraId="791D8C4E" w14:textId="77777777" w:rsidR="008223F2" w:rsidRPr="00830A49" w:rsidRDefault="008223F2" w:rsidP="00B07A37">
      <w:pPr>
        <w:pStyle w:val="Heading2"/>
      </w:pPr>
      <w:r w:rsidRPr="00830A49">
        <w:lastRenderedPageBreak/>
        <w:t>2.4</w:t>
      </w:r>
      <w:r w:rsidRPr="00830A49">
        <w:tab/>
        <w:t>Acceptance of Requirements</w:t>
      </w:r>
    </w:p>
    <w:p w14:paraId="7D9C7F6C" w14:textId="76ED2380" w:rsidR="008223F2" w:rsidRPr="00830A49" w:rsidRDefault="008223F2" w:rsidP="00B07A37">
      <w:pPr>
        <w:rPr>
          <w:szCs w:val="22"/>
        </w:rPr>
      </w:pPr>
      <w:r w:rsidRPr="00830A49">
        <w:rPr>
          <w:szCs w:val="22"/>
        </w:rPr>
        <w:t xml:space="preserve">Each </w:t>
      </w:r>
      <w:r w:rsidR="00C377BD">
        <w:rPr>
          <w:rFonts w:asciiTheme="minorHAnsi" w:hAnsiTheme="minorHAnsi"/>
          <w:szCs w:val="22"/>
        </w:rPr>
        <w:t>Candidate</w:t>
      </w:r>
      <w:r w:rsidR="00C377BD" w:rsidRPr="00A441ED">
        <w:rPr>
          <w:rFonts w:asciiTheme="minorHAnsi" w:hAnsiTheme="minorHAnsi"/>
          <w:szCs w:val="22"/>
        </w:rPr>
        <w:t xml:space="preserve"> </w:t>
      </w:r>
      <w:r w:rsidRPr="00830A49">
        <w:rPr>
          <w:szCs w:val="22"/>
        </w:rPr>
        <w:t xml:space="preserve">is required to accept the provisions of this </w:t>
      </w:r>
      <w:r w:rsidR="00842FB8">
        <w:rPr>
          <w:szCs w:val="22"/>
        </w:rPr>
        <w:t>RFI</w:t>
      </w:r>
      <w:r w:rsidRPr="00830A49">
        <w:rPr>
          <w:szCs w:val="22"/>
        </w:rPr>
        <w:t xml:space="preserve">. ALL </w:t>
      </w:r>
      <w:r w:rsidR="00FC0C98">
        <w:rPr>
          <w:szCs w:val="22"/>
        </w:rPr>
        <w:t>CANDIDATES</w:t>
      </w:r>
      <w:r w:rsidRPr="00830A49">
        <w:rPr>
          <w:szCs w:val="22"/>
        </w:rPr>
        <w:t xml:space="preserve"> MUST RETURN, with their </w:t>
      </w:r>
      <w:r w:rsidR="00C377BD">
        <w:rPr>
          <w:szCs w:val="22"/>
        </w:rPr>
        <w:t>Response</w:t>
      </w:r>
      <w:r w:rsidRPr="00830A49">
        <w:rPr>
          <w:szCs w:val="22"/>
        </w:rPr>
        <w:t xml:space="preserve">, </w:t>
      </w:r>
      <w:r w:rsidR="00453423" w:rsidRPr="00830A49">
        <w:rPr>
          <w:szCs w:val="22"/>
        </w:rPr>
        <w:t xml:space="preserve">a scanned </w:t>
      </w:r>
      <w:r w:rsidRPr="00830A49">
        <w:rPr>
          <w:szCs w:val="22"/>
        </w:rPr>
        <w:t>signed</w:t>
      </w:r>
      <w:r w:rsidR="00453423" w:rsidRPr="00830A49">
        <w:rPr>
          <w:szCs w:val="22"/>
        </w:rPr>
        <w:t xml:space="preserve"> copy of the</w:t>
      </w:r>
      <w:r w:rsidRPr="00830A49">
        <w:rPr>
          <w:szCs w:val="22"/>
        </w:rPr>
        <w:t xml:space="preserve"> </w:t>
      </w:r>
      <w:r w:rsidR="00C377BD">
        <w:rPr>
          <w:rFonts w:asciiTheme="minorHAnsi" w:hAnsiTheme="minorHAnsi"/>
          <w:szCs w:val="22"/>
        </w:rPr>
        <w:t>Candidate</w:t>
      </w:r>
      <w:r w:rsidRPr="00830A49">
        <w:rPr>
          <w:szCs w:val="22"/>
        </w:rPr>
        <w:t xml:space="preserve">’s Statement, as set out in Appendix </w:t>
      </w:r>
      <w:r w:rsidR="0038394D">
        <w:rPr>
          <w:szCs w:val="22"/>
        </w:rPr>
        <w:t>2</w:t>
      </w:r>
      <w:r w:rsidRPr="00830A49">
        <w:rPr>
          <w:szCs w:val="22"/>
        </w:rPr>
        <w:t xml:space="preserve">, printed on the </w:t>
      </w:r>
      <w:r w:rsidR="00C377BD">
        <w:rPr>
          <w:rFonts w:asciiTheme="minorHAnsi" w:hAnsiTheme="minorHAnsi"/>
          <w:szCs w:val="22"/>
        </w:rPr>
        <w:t>Candidate</w:t>
      </w:r>
      <w:r w:rsidRPr="00830A49">
        <w:rPr>
          <w:szCs w:val="22"/>
        </w:rPr>
        <w:t xml:space="preserve">’s letterhead. The Contracting Authority must be able to read the scanned signature of the </w:t>
      </w:r>
      <w:r w:rsidR="00C377BD">
        <w:rPr>
          <w:rFonts w:asciiTheme="minorHAnsi" w:hAnsiTheme="minorHAnsi"/>
          <w:szCs w:val="22"/>
        </w:rPr>
        <w:t>Candidate</w:t>
      </w:r>
      <w:r w:rsidRPr="00830A49">
        <w:rPr>
          <w:szCs w:val="22"/>
        </w:rPr>
        <w:t xml:space="preserve">. If possible, please sign documents using blue ink. If the Contracting Authority cannot read the scanned signature, </w:t>
      </w:r>
      <w:r w:rsidR="00C377BD">
        <w:rPr>
          <w:szCs w:val="22"/>
        </w:rPr>
        <w:t xml:space="preserve">Candidate’s </w:t>
      </w:r>
      <w:r w:rsidRPr="00830A49">
        <w:rPr>
          <w:szCs w:val="22"/>
        </w:rPr>
        <w:t xml:space="preserve">may be requested to re-submit. </w:t>
      </w:r>
      <w:r w:rsidR="00C377BD">
        <w:rPr>
          <w:rFonts w:asciiTheme="minorHAnsi" w:hAnsiTheme="minorHAnsi"/>
          <w:szCs w:val="22"/>
        </w:rPr>
        <w:t xml:space="preserve">Candidates </w:t>
      </w:r>
      <w:r w:rsidRPr="00830A49">
        <w:rPr>
          <w:szCs w:val="22"/>
        </w:rPr>
        <w:t xml:space="preserve">may not amend the </w:t>
      </w:r>
      <w:r w:rsidR="00C377BD" w:rsidRPr="00C377BD">
        <w:rPr>
          <w:szCs w:val="22"/>
        </w:rPr>
        <w:t>Candidate</w:t>
      </w:r>
      <w:r w:rsidRPr="00830A49">
        <w:rPr>
          <w:szCs w:val="22"/>
        </w:rPr>
        <w:t xml:space="preserve">’s Statement. </w:t>
      </w:r>
    </w:p>
    <w:p w14:paraId="77D1526F" w14:textId="77777777" w:rsidR="008223F2" w:rsidRPr="00830A49" w:rsidRDefault="008223F2" w:rsidP="00B07A37">
      <w:pPr>
        <w:pStyle w:val="Heading2"/>
      </w:pPr>
      <w:r w:rsidRPr="00830A49">
        <w:t>2.5</w:t>
      </w:r>
      <w:r w:rsidRPr="00830A49">
        <w:tab/>
        <w:t>Consortia and Prime / Subcontractors</w:t>
      </w:r>
    </w:p>
    <w:p w14:paraId="3454646F" w14:textId="5D6E8433" w:rsidR="00123D39" w:rsidRPr="00430861" w:rsidRDefault="00123D39" w:rsidP="00B07A37">
      <w:pPr>
        <w:pStyle w:val="CommentText"/>
        <w:rPr>
          <w:sz w:val="22"/>
          <w:szCs w:val="22"/>
        </w:rPr>
      </w:pPr>
      <w:r w:rsidRPr="00430861">
        <w:rPr>
          <w:sz w:val="22"/>
          <w:szCs w:val="22"/>
        </w:rPr>
        <w:t xml:space="preserve">Where a group of undertakings (in whatever form and regardless of the legal relationship between them) come together to submit a </w:t>
      </w:r>
      <w:r w:rsidR="006A0502">
        <w:rPr>
          <w:sz w:val="22"/>
          <w:szCs w:val="22"/>
        </w:rPr>
        <w:t>Response</w:t>
      </w:r>
      <w:r w:rsidRPr="00430861">
        <w:rPr>
          <w:sz w:val="22"/>
          <w:szCs w:val="22"/>
        </w:rPr>
        <w:t xml:space="preserve"> to this </w:t>
      </w:r>
      <w:r w:rsidR="00842FB8">
        <w:rPr>
          <w:sz w:val="22"/>
          <w:szCs w:val="22"/>
        </w:rPr>
        <w:t>RFI</w:t>
      </w:r>
      <w:r w:rsidRPr="00430861">
        <w:rPr>
          <w:sz w:val="22"/>
          <w:szCs w:val="22"/>
        </w:rPr>
        <w:t>, the Contracting Authority will deal with all matters relating to this Competition through a single nominated entity authorised to represent all member</w:t>
      </w:r>
      <w:r w:rsidR="00CD349F" w:rsidRPr="00430861">
        <w:rPr>
          <w:sz w:val="22"/>
          <w:szCs w:val="22"/>
        </w:rPr>
        <w:t>s</w:t>
      </w:r>
      <w:r w:rsidRPr="00430861">
        <w:rPr>
          <w:sz w:val="22"/>
          <w:szCs w:val="22"/>
        </w:rPr>
        <w:t xml:space="preserve"> of the group of undertakings.  The </w:t>
      </w:r>
      <w:r w:rsidR="006A0502" w:rsidRPr="006A0502">
        <w:rPr>
          <w:sz w:val="22"/>
          <w:szCs w:val="22"/>
        </w:rPr>
        <w:t xml:space="preserve">Candidate </w:t>
      </w:r>
      <w:r w:rsidRPr="00430861">
        <w:rPr>
          <w:sz w:val="22"/>
          <w:szCs w:val="22"/>
        </w:rPr>
        <w:t xml:space="preserve">must provide details of all members of the group of undertakings and their role in the </w:t>
      </w:r>
      <w:r w:rsidR="006A0502">
        <w:rPr>
          <w:sz w:val="22"/>
          <w:szCs w:val="22"/>
        </w:rPr>
        <w:t>Response</w:t>
      </w:r>
      <w:r w:rsidRPr="00430861">
        <w:rPr>
          <w:sz w:val="22"/>
          <w:szCs w:val="22"/>
        </w:rPr>
        <w:t xml:space="preserve"> and clearly and comprehensively set out the contact details including name, title, telephone number, postal address, facsimile number and email address of the nominated entity authorised to represent the </w:t>
      </w:r>
      <w:r w:rsidR="006A0502" w:rsidRPr="006A0502">
        <w:rPr>
          <w:sz w:val="22"/>
          <w:szCs w:val="22"/>
        </w:rPr>
        <w:t xml:space="preserve">Candidate </w:t>
      </w:r>
      <w:r w:rsidRPr="00430861">
        <w:rPr>
          <w:sz w:val="22"/>
          <w:szCs w:val="22"/>
        </w:rPr>
        <w:t>and to whom all communications shall be directed and accepted until this Competition has been completed or terminated. Correspondence from any other person will NOT be accepted, acknowledged or responded to.</w:t>
      </w:r>
    </w:p>
    <w:p w14:paraId="249DD6C2" w14:textId="77777777" w:rsidR="00AB12B9" w:rsidRDefault="00AB12B9" w:rsidP="00B07A37">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xml:space="preserve">, irrespective of </w:t>
      </w:r>
      <w:proofErr w:type="gramStart"/>
      <w:r w:rsidRPr="003C4B88">
        <w:rPr>
          <w:szCs w:val="22"/>
        </w:rPr>
        <w:t>whether or not</w:t>
      </w:r>
      <w:proofErr w:type="gramEnd"/>
      <w:r w:rsidRPr="003C4B88">
        <w:rPr>
          <w:szCs w:val="22"/>
        </w:rPr>
        <w:t xml:space="preserve"> tasks are to be performed by a subcontractor or other consortium</w:t>
      </w:r>
      <w:r>
        <w:rPr>
          <w:szCs w:val="22"/>
        </w:rPr>
        <w:t xml:space="preserve"> member (the “Subcontractor”).</w:t>
      </w:r>
    </w:p>
    <w:p w14:paraId="5644A18C" w14:textId="77777777" w:rsidR="008223F2" w:rsidRPr="00830A49" w:rsidRDefault="008223F2" w:rsidP="00B07A37">
      <w:pPr>
        <w:pStyle w:val="Heading2"/>
      </w:pPr>
      <w:r w:rsidRPr="00830A49">
        <w:t>2.6</w:t>
      </w:r>
      <w:r w:rsidRPr="00830A49">
        <w:tab/>
      </w:r>
      <w:r w:rsidR="00A303C9">
        <w:t>Response</w:t>
      </w:r>
      <w:r w:rsidRPr="00830A49">
        <w:t xml:space="preserve"> Submission Requirements</w:t>
      </w:r>
    </w:p>
    <w:p w14:paraId="21F6663B" w14:textId="77777777" w:rsidR="00D71CAA" w:rsidRDefault="00D71CAA" w:rsidP="00B07A37">
      <w:pPr>
        <w:rPr>
          <w:color w:val="0000FF"/>
          <w:szCs w:val="22"/>
        </w:rPr>
        <w:sectPr w:rsidR="00D71CAA" w:rsidSect="00E741CC">
          <w:headerReference w:type="default" r:id="rId12"/>
          <w:footerReference w:type="default" r:id="rId13"/>
          <w:pgSz w:w="11907" w:h="16840" w:code="9"/>
          <w:pgMar w:top="1134" w:right="1418" w:bottom="851" w:left="1418" w:header="709" w:footer="709" w:gutter="0"/>
          <w:pgBorders w:display="firstPage" w:offsetFrom="page">
            <w:top w:val="single" w:sz="18" w:space="24" w:color="000066"/>
            <w:left w:val="single" w:sz="18" w:space="24" w:color="000066"/>
            <w:bottom w:val="single" w:sz="18" w:space="24" w:color="000066"/>
            <w:right w:val="single" w:sz="18" w:space="24" w:color="000066"/>
          </w:pgBorders>
          <w:cols w:space="708"/>
          <w:docGrid w:linePitch="360"/>
        </w:sectPr>
      </w:pPr>
    </w:p>
    <w:tbl>
      <w:tblPr>
        <w:tblW w:w="5000" w:type="pct"/>
        <w:tblLook w:val="01E0" w:firstRow="1" w:lastRow="1" w:firstColumn="1" w:lastColumn="1" w:noHBand="0" w:noVBand="0"/>
      </w:tblPr>
      <w:tblGrid>
        <w:gridCol w:w="780"/>
        <w:gridCol w:w="8291"/>
      </w:tblGrid>
      <w:tr w:rsidR="008223F2" w:rsidRPr="00830A49" w14:paraId="58F5B0C5" w14:textId="77777777" w:rsidTr="00822992">
        <w:tc>
          <w:tcPr>
            <w:tcW w:w="430" w:type="pct"/>
          </w:tcPr>
          <w:p w14:paraId="04BCAE45" w14:textId="77777777" w:rsidR="008223F2" w:rsidRPr="00830A49" w:rsidRDefault="008223F2" w:rsidP="00B07A37">
            <w:pPr>
              <w:rPr>
                <w:color w:val="0000FF"/>
                <w:szCs w:val="22"/>
              </w:rPr>
            </w:pPr>
            <w:r w:rsidRPr="00830A49">
              <w:rPr>
                <w:color w:val="0000FF"/>
                <w:szCs w:val="22"/>
              </w:rPr>
              <w:t>2.6.1</w:t>
            </w:r>
          </w:p>
        </w:tc>
        <w:tc>
          <w:tcPr>
            <w:tcW w:w="4570" w:type="pct"/>
          </w:tcPr>
          <w:sdt>
            <w:sdtPr>
              <w:rPr>
                <w:color w:val="FF0000"/>
                <w:highlight w:val="lightGray"/>
              </w:rPr>
              <w:id w:val="437764801"/>
              <w:placeholder>
                <w:docPart w:val="DefaultPlaceholder_22675703"/>
              </w:placeholder>
            </w:sdtPr>
            <w:sdtEndPr>
              <w:rPr>
                <w:color w:val="000000"/>
                <w:szCs w:val="22"/>
              </w:rPr>
            </w:sdtEndPr>
            <w:sdtContent>
              <w:p w14:paraId="55762F75" w14:textId="58BBABA4" w:rsidR="003D31CF" w:rsidRPr="00D32765" w:rsidRDefault="00A303C9" w:rsidP="00B07A37">
                <w:pPr>
                  <w:rPr>
                    <w:color w:val="000000"/>
                    <w:szCs w:val="22"/>
                  </w:rPr>
                </w:pPr>
                <w:r w:rsidRPr="00D32765">
                  <w:rPr>
                    <w:color w:val="000000"/>
                    <w:szCs w:val="22"/>
                  </w:rPr>
                  <w:t>Responses</w:t>
                </w:r>
                <w:r w:rsidR="000A2070" w:rsidRPr="00D32765">
                  <w:rPr>
                    <w:color w:val="000000"/>
                    <w:szCs w:val="22"/>
                  </w:rPr>
                  <w:t xml:space="preserve"> must be submitted via the electronic </w:t>
                </w:r>
                <w:proofErr w:type="spellStart"/>
                <w:r w:rsidR="000A2070" w:rsidRPr="00D32765">
                  <w:rPr>
                    <w:color w:val="000000"/>
                    <w:szCs w:val="22"/>
                  </w:rPr>
                  <w:t>postbox</w:t>
                </w:r>
                <w:proofErr w:type="spellEnd"/>
                <w:r w:rsidR="000A2070" w:rsidRPr="00D32765">
                  <w:rPr>
                    <w:color w:val="000000"/>
                    <w:szCs w:val="22"/>
                  </w:rPr>
                  <w:t xml:space="preserve"> available on</w:t>
                </w:r>
                <w:r w:rsidR="002C11B4">
                  <w:t xml:space="preserve"> </w:t>
                </w:r>
                <w:hyperlink r:id="rId14" w:history="1">
                  <w:r w:rsidR="00BB39BE" w:rsidRPr="00BB39BE">
                    <w:rPr>
                      <w:rStyle w:val="Hyperlink"/>
                    </w:rPr>
                    <w:t>www.</w:t>
                  </w:r>
                  <w:r w:rsidR="00BB39BE" w:rsidRPr="00BB39BE">
                    <w:rPr>
                      <w:rStyle w:val="Hyperlink"/>
                      <w:szCs w:val="22"/>
                    </w:rPr>
                    <w:t>etenders.</w:t>
                  </w:r>
                  <w:r w:rsidR="00BB39BE" w:rsidRPr="00BB39BE">
                    <w:rPr>
                      <w:rStyle w:val="Hyperlink"/>
                    </w:rPr>
                    <w:t>gov.ie</w:t>
                  </w:r>
                </w:hyperlink>
                <w:r w:rsidR="00963056">
                  <w:t xml:space="preserve"> </w:t>
                </w:r>
                <w:r w:rsidR="00963056">
                  <w:rPr>
                    <w:color w:val="EE0000"/>
                    <w:szCs w:val="22"/>
                  </w:rPr>
                  <w:t xml:space="preserve"> </w:t>
                </w:r>
                <w:r w:rsidR="000A2070" w:rsidRPr="00D32765">
                  <w:rPr>
                    <w:color w:val="000000"/>
                    <w:szCs w:val="22"/>
                  </w:rPr>
                  <w:t xml:space="preserve">Only </w:t>
                </w:r>
                <w:r w:rsidRPr="00D32765">
                  <w:rPr>
                    <w:color w:val="000000"/>
                    <w:szCs w:val="22"/>
                  </w:rPr>
                  <w:t xml:space="preserve">Responses </w:t>
                </w:r>
                <w:r w:rsidR="000A2070" w:rsidRPr="00D32765">
                  <w:rPr>
                    <w:color w:val="000000"/>
                    <w:szCs w:val="22"/>
                  </w:rPr>
                  <w:t xml:space="preserve">submitted to the electronic </w:t>
                </w:r>
                <w:proofErr w:type="spellStart"/>
                <w:r w:rsidR="000A2070" w:rsidRPr="00D32765">
                  <w:rPr>
                    <w:color w:val="000000"/>
                    <w:szCs w:val="22"/>
                  </w:rPr>
                  <w:t>postbox</w:t>
                </w:r>
                <w:proofErr w:type="spellEnd"/>
                <w:r w:rsidR="000A2070" w:rsidRPr="00D32765">
                  <w:rPr>
                    <w:color w:val="000000"/>
                    <w:szCs w:val="22"/>
                  </w:rPr>
                  <w:t xml:space="preserve"> will be accepted.  </w:t>
                </w:r>
                <w:r w:rsidRPr="00D32765">
                  <w:rPr>
                    <w:color w:val="000000"/>
                    <w:szCs w:val="22"/>
                  </w:rPr>
                  <w:t xml:space="preserve">Responses </w:t>
                </w:r>
                <w:r w:rsidR="000A2070" w:rsidRPr="00D32765">
                  <w:rPr>
                    <w:color w:val="000000"/>
                    <w:szCs w:val="22"/>
                  </w:rPr>
                  <w:t>submitted by any other means (including but not limited to by email, fax, post or hand d</w:t>
                </w:r>
                <w:r w:rsidR="008C60B7" w:rsidRPr="00D32765">
                  <w:rPr>
                    <w:color w:val="000000"/>
                    <w:szCs w:val="22"/>
                  </w:rPr>
                  <w:t>elivery) will NOT be accepted.</w:t>
                </w:r>
              </w:p>
              <w:p w14:paraId="320783A8" w14:textId="77777777" w:rsidR="00967424" w:rsidRDefault="00A303C9" w:rsidP="00B07A37">
                <w:pPr>
                  <w:spacing w:after="200" w:line="312" w:lineRule="auto"/>
                  <w:rPr>
                    <w:color w:val="000000"/>
                    <w:szCs w:val="22"/>
                  </w:rPr>
                </w:pPr>
                <w:r>
                  <w:rPr>
                    <w:color w:val="000000"/>
                    <w:szCs w:val="22"/>
                  </w:rPr>
                  <w:t>Candidates</w:t>
                </w:r>
                <w:r w:rsidR="00967424">
                  <w:rPr>
                    <w:color w:val="000000"/>
                    <w:szCs w:val="22"/>
                  </w:rPr>
                  <w:t xml:space="preserve"> shall </w:t>
                </w:r>
                <w:r w:rsidR="00775FEA">
                  <w:rPr>
                    <w:color w:val="000000"/>
                    <w:szCs w:val="22"/>
                  </w:rPr>
                  <w:t>submit in their Response</w:t>
                </w:r>
                <w:r w:rsidR="00967424">
                  <w:rPr>
                    <w:color w:val="000000"/>
                    <w:szCs w:val="22"/>
                  </w:rPr>
                  <w:t>:</w:t>
                </w:r>
              </w:p>
              <w:p w14:paraId="655289F0" w14:textId="07F114F8" w:rsidR="00142737" w:rsidRDefault="00142737" w:rsidP="00B07A37">
                <w:pPr>
                  <w:pStyle w:val="ListParagraph"/>
                  <w:numPr>
                    <w:ilvl w:val="0"/>
                    <w:numId w:val="10"/>
                  </w:numPr>
                  <w:spacing w:after="200" w:line="312" w:lineRule="auto"/>
                  <w:rPr>
                    <w:szCs w:val="22"/>
                  </w:rPr>
                </w:pPr>
                <w:r w:rsidRPr="008D0C95">
                  <w:rPr>
                    <w:szCs w:val="22"/>
                  </w:rPr>
                  <w:t>Electronic European Single Procurement Document</w:t>
                </w:r>
                <w:r w:rsidR="00534A34">
                  <w:rPr>
                    <w:szCs w:val="22"/>
                  </w:rPr>
                  <w:t>(s)</w:t>
                </w:r>
                <w:r w:rsidRPr="008D0C95">
                  <w:rPr>
                    <w:szCs w:val="22"/>
                  </w:rPr>
                  <w:t xml:space="preserve"> (</w:t>
                </w:r>
                <w:proofErr w:type="spellStart"/>
                <w:r w:rsidRPr="008D0C95">
                  <w:rPr>
                    <w:szCs w:val="22"/>
                  </w:rPr>
                  <w:t>eESPD</w:t>
                </w:r>
                <w:proofErr w:type="spellEnd"/>
                <w:r w:rsidR="00534A34">
                  <w:rPr>
                    <w:szCs w:val="22"/>
                  </w:rPr>
                  <w:t>(s)</w:t>
                </w:r>
                <w:r w:rsidRPr="008D0C95">
                  <w:rPr>
                    <w:szCs w:val="22"/>
                  </w:rPr>
                  <w:t>)</w:t>
                </w:r>
                <w:r w:rsidR="00534A34">
                  <w:rPr>
                    <w:szCs w:val="22"/>
                  </w:rPr>
                  <w:t xml:space="preserve"> in accordance with part 3.1 of this </w:t>
                </w:r>
                <w:r w:rsidR="00F9104D">
                  <w:rPr>
                    <w:szCs w:val="22"/>
                  </w:rPr>
                  <w:t>RFI</w:t>
                </w:r>
                <w:r w:rsidRPr="008D0C95">
                  <w:rPr>
                    <w:szCs w:val="22"/>
                  </w:rPr>
                  <w:t>.</w:t>
                </w:r>
              </w:p>
              <w:p w14:paraId="2A82A816" w14:textId="2BAEACE2" w:rsidR="00142737" w:rsidRDefault="00142737" w:rsidP="00B07A37">
                <w:pPr>
                  <w:pStyle w:val="ListParagraph"/>
                  <w:numPr>
                    <w:ilvl w:val="0"/>
                    <w:numId w:val="10"/>
                  </w:numPr>
                  <w:spacing w:after="200" w:line="312" w:lineRule="auto"/>
                  <w:rPr>
                    <w:szCs w:val="22"/>
                  </w:rPr>
                </w:pPr>
                <w:r>
                  <w:rPr>
                    <w:szCs w:val="22"/>
                  </w:rPr>
                  <w:t xml:space="preserve">The Candidate’s response to </w:t>
                </w:r>
                <w:proofErr w:type="gramStart"/>
                <w:r>
                  <w:rPr>
                    <w:szCs w:val="22"/>
                  </w:rPr>
                  <w:t>all of</w:t>
                </w:r>
                <w:proofErr w:type="gramEnd"/>
                <w:r>
                  <w:rPr>
                    <w:szCs w:val="22"/>
                  </w:rPr>
                  <w:t xml:space="preserve"> the Selection Criteria</w:t>
                </w:r>
                <w:r w:rsidR="00905449">
                  <w:rPr>
                    <w:szCs w:val="22"/>
                  </w:rPr>
                  <w:t xml:space="preserve"> and supporting documents required</w:t>
                </w:r>
                <w:r>
                  <w:rPr>
                    <w:szCs w:val="22"/>
                  </w:rPr>
                  <w:t xml:space="preserve"> in part 3</w:t>
                </w:r>
                <w:r w:rsidR="00534A34">
                  <w:rPr>
                    <w:szCs w:val="22"/>
                  </w:rPr>
                  <w:t>.2</w:t>
                </w:r>
                <w:r>
                  <w:rPr>
                    <w:szCs w:val="22"/>
                  </w:rPr>
                  <w:t xml:space="preserve"> of this </w:t>
                </w:r>
                <w:r w:rsidR="00F9104D">
                  <w:rPr>
                    <w:szCs w:val="22"/>
                  </w:rPr>
                  <w:t>RFI</w:t>
                </w:r>
                <w:r>
                  <w:rPr>
                    <w:szCs w:val="22"/>
                  </w:rPr>
                  <w:t>.</w:t>
                </w:r>
              </w:p>
              <w:p w14:paraId="71771D0B" w14:textId="77777777" w:rsidR="00967424" w:rsidRPr="008D0C95" w:rsidRDefault="00465989" w:rsidP="00B07A37">
                <w:pPr>
                  <w:pStyle w:val="ListParagraph"/>
                  <w:numPr>
                    <w:ilvl w:val="0"/>
                    <w:numId w:val="10"/>
                  </w:numPr>
                  <w:spacing w:after="200" w:line="312" w:lineRule="auto"/>
                  <w:rPr>
                    <w:szCs w:val="22"/>
                  </w:rPr>
                </w:pPr>
                <w:r>
                  <w:rPr>
                    <w:szCs w:val="22"/>
                  </w:rPr>
                  <w:t xml:space="preserve">The </w:t>
                </w:r>
                <w:r w:rsidR="00DD4F94">
                  <w:rPr>
                    <w:szCs w:val="22"/>
                  </w:rPr>
                  <w:t xml:space="preserve">signed </w:t>
                </w:r>
                <w:r w:rsidR="00FC0C98" w:rsidRPr="008D0C95">
                  <w:rPr>
                    <w:szCs w:val="22"/>
                  </w:rPr>
                  <w:t xml:space="preserve">Candidate’s </w:t>
                </w:r>
                <w:r w:rsidR="00967424" w:rsidRPr="008D0C95">
                  <w:rPr>
                    <w:szCs w:val="22"/>
                  </w:rPr>
                  <w:t>Statement</w:t>
                </w:r>
                <w:r w:rsidR="00142737">
                  <w:rPr>
                    <w:szCs w:val="22"/>
                  </w:rPr>
                  <w:t xml:space="preserve"> in </w:t>
                </w:r>
                <w:r w:rsidR="00967424" w:rsidRPr="008D0C95">
                  <w:rPr>
                    <w:szCs w:val="22"/>
                  </w:rPr>
                  <w:t xml:space="preserve">Appendix </w:t>
                </w:r>
                <w:r w:rsidR="0038394D">
                  <w:rPr>
                    <w:szCs w:val="22"/>
                  </w:rPr>
                  <w:t>2</w:t>
                </w:r>
                <w:r w:rsidR="00CA1A1E">
                  <w:rPr>
                    <w:szCs w:val="22"/>
                  </w:rPr>
                  <w:t xml:space="preserve"> </w:t>
                </w:r>
                <w:r w:rsidR="00905449">
                  <w:rPr>
                    <w:szCs w:val="22"/>
                  </w:rPr>
                  <w:t xml:space="preserve">submitted </w:t>
                </w:r>
                <w:r w:rsidR="00CA1A1E">
                  <w:rPr>
                    <w:szCs w:val="22"/>
                  </w:rPr>
                  <w:t xml:space="preserve">on </w:t>
                </w:r>
                <w:r w:rsidR="00DD4F94">
                  <w:rPr>
                    <w:szCs w:val="22"/>
                  </w:rPr>
                  <w:t xml:space="preserve">the Candidate’s </w:t>
                </w:r>
                <w:r w:rsidR="00B47515">
                  <w:rPr>
                    <w:szCs w:val="22"/>
                  </w:rPr>
                  <w:t>headed notepaper</w:t>
                </w:r>
                <w:r w:rsidR="00967424" w:rsidRPr="008D0C95">
                  <w:rPr>
                    <w:szCs w:val="22"/>
                  </w:rPr>
                  <w:t>.</w:t>
                </w:r>
              </w:p>
              <w:p w14:paraId="01A23306" w14:textId="77777777" w:rsidR="00142737" w:rsidRPr="008D0C95" w:rsidRDefault="00142737" w:rsidP="00B07A37">
                <w:pPr>
                  <w:pStyle w:val="ListParagraph"/>
                  <w:numPr>
                    <w:ilvl w:val="0"/>
                    <w:numId w:val="10"/>
                  </w:numPr>
                  <w:spacing w:after="200" w:line="312" w:lineRule="auto"/>
                  <w:rPr>
                    <w:szCs w:val="22"/>
                  </w:rPr>
                </w:pPr>
                <w:r>
                  <w:rPr>
                    <w:szCs w:val="22"/>
                  </w:rPr>
                  <w:t xml:space="preserve">The </w:t>
                </w:r>
                <w:r w:rsidR="00DD4F94">
                  <w:rPr>
                    <w:szCs w:val="22"/>
                  </w:rPr>
                  <w:t xml:space="preserve">signed </w:t>
                </w:r>
                <w:r>
                  <w:rPr>
                    <w:szCs w:val="22"/>
                  </w:rPr>
                  <w:t xml:space="preserve">Confidentiality Agreement in Appendix </w:t>
                </w:r>
                <w:r w:rsidR="0038394D">
                  <w:rPr>
                    <w:szCs w:val="22"/>
                  </w:rPr>
                  <w:t>3</w:t>
                </w:r>
                <w:r>
                  <w:rPr>
                    <w:szCs w:val="22"/>
                  </w:rPr>
                  <w:t xml:space="preserve">. </w:t>
                </w:r>
              </w:p>
              <w:p w14:paraId="468C22C1" w14:textId="4E54A0E7" w:rsidR="00A303C9" w:rsidRPr="00C27FBF" w:rsidRDefault="00A303C9" w:rsidP="00B07A37">
                <w:pPr>
                  <w:pStyle w:val="ListParagraph"/>
                  <w:numPr>
                    <w:ilvl w:val="0"/>
                    <w:numId w:val="10"/>
                  </w:numPr>
                  <w:spacing w:after="200" w:line="312" w:lineRule="auto"/>
                  <w:rPr>
                    <w:color w:val="000000"/>
                    <w:szCs w:val="22"/>
                  </w:rPr>
                </w:pPr>
                <w:r w:rsidRPr="00C27FBF">
                  <w:rPr>
                    <w:szCs w:val="22"/>
                  </w:rPr>
                  <w:t xml:space="preserve">All other documents as </w:t>
                </w:r>
                <w:r w:rsidR="00905449">
                  <w:rPr>
                    <w:szCs w:val="22"/>
                  </w:rPr>
                  <w:t>required</w:t>
                </w:r>
                <w:r w:rsidRPr="00C27FBF">
                  <w:rPr>
                    <w:szCs w:val="22"/>
                  </w:rPr>
                  <w:t xml:space="preserve"> in the </w:t>
                </w:r>
                <w:r w:rsidR="00F9104D">
                  <w:rPr>
                    <w:szCs w:val="22"/>
                  </w:rPr>
                  <w:t>RFI</w:t>
                </w:r>
                <w:r w:rsidRPr="00C27FBF">
                  <w:rPr>
                    <w:szCs w:val="22"/>
                  </w:rPr>
                  <w:t>.</w:t>
                </w:r>
              </w:p>
              <w:p w14:paraId="091E1B16" w14:textId="77777777" w:rsidR="003D31CF" w:rsidRPr="00D32765" w:rsidRDefault="00A303C9" w:rsidP="00B07A37">
                <w:pPr>
                  <w:rPr>
                    <w:color w:val="000000"/>
                    <w:szCs w:val="22"/>
                  </w:rPr>
                </w:pPr>
                <w:r w:rsidRPr="00D32765">
                  <w:rPr>
                    <w:color w:val="000000"/>
                    <w:szCs w:val="22"/>
                  </w:rPr>
                  <w:t xml:space="preserve">Candidates </w:t>
                </w:r>
                <w:r w:rsidR="000A2070" w:rsidRPr="00D32765">
                  <w:rPr>
                    <w:color w:val="000000"/>
                    <w:szCs w:val="22"/>
                  </w:rPr>
                  <w:t xml:space="preserve">must ensure that they give themselves sufficient time to upload and submit all required </w:t>
                </w:r>
                <w:r w:rsidRPr="00D32765">
                  <w:rPr>
                    <w:color w:val="000000"/>
                    <w:szCs w:val="22"/>
                  </w:rPr>
                  <w:t>Response</w:t>
                </w:r>
                <w:r w:rsidR="000A2070" w:rsidRPr="00D32765">
                  <w:rPr>
                    <w:color w:val="000000"/>
                    <w:szCs w:val="22"/>
                  </w:rPr>
                  <w:t xml:space="preserve"> documentation before the </w:t>
                </w:r>
                <w:r w:rsidRPr="00D32765">
                  <w:rPr>
                    <w:color w:val="000000"/>
                    <w:szCs w:val="22"/>
                  </w:rPr>
                  <w:t>Response</w:t>
                </w:r>
                <w:r w:rsidR="000A2070" w:rsidRPr="00D32765">
                  <w:rPr>
                    <w:color w:val="000000"/>
                    <w:szCs w:val="22"/>
                  </w:rPr>
                  <w:t xml:space="preserve"> Deadline (as defined in paragraph 2.6.2).  </w:t>
                </w:r>
                <w:r w:rsidRPr="00D32765">
                  <w:rPr>
                    <w:color w:val="000000"/>
                    <w:szCs w:val="22"/>
                  </w:rPr>
                  <w:t xml:space="preserve">Candidates </w:t>
                </w:r>
                <w:r w:rsidR="000A2070" w:rsidRPr="00D32765">
                  <w:rPr>
                    <w:color w:val="000000"/>
                    <w:szCs w:val="22"/>
                  </w:rPr>
                  <w:t xml:space="preserve">should </w:t>
                </w:r>
                <w:proofErr w:type="gramStart"/>
                <w:r w:rsidR="000A2070" w:rsidRPr="00D32765">
                  <w:rPr>
                    <w:color w:val="000000"/>
                    <w:szCs w:val="22"/>
                  </w:rPr>
                  <w:t>take into account</w:t>
                </w:r>
                <w:proofErr w:type="gramEnd"/>
                <w:r w:rsidR="000A2070" w:rsidRPr="00D32765">
                  <w:rPr>
                    <w:color w:val="000000"/>
                    <w:szCs w:val="22"/>
                  </w:rPr>
                  <w:t xml:space="preserve"> the fact that upload speeds vary.  There is a maximum of 4GB for the total (combined) documents sent to the electronic </w:t>
                </w:r>
                <w:proofErr w:type="spellStart"/>
                <w:r w:rsidR="000A2070" w:rsidRPr="00D32765">
                  <w:rPr>
                    <w:color w:val="000000"/>
                    <w:szCs w:val="22"/>
                  </w:rPr>
                  <w:t>postbox</w:t>
                </w:r>
                <w:proofErr w:type="spellEnd"/>
                <w:r w:rsidR="000A2070" w:rsidRPr="00D32765">
                  <w:rPr>
                    <w:color w:val="000000"/>
                    <w:szCs w:val="22"/>
                  </w:rPr>
                  <w:t xml:space="preserve">.  </w:t>
                </w:r>
              </w:p>
              <w:p w14:paraId="6301D92E" w14:textId="45C27A42" w:rsidR="007718E3" w:rsidRPr="00990925" w:rsidRDefault="000A2070" w:rsidP="00B07A37">
                <w:pPr>
                  <w:rPr>
                    <w:color w:val="000000"/>
                    <w:szCs w:val="22"/>
                    <w:highlight w:val="lightGray"/>
                  </w:rPr>
                </w:pPr>
                <w:proofErr w:type="gramStart"/>
                <w:r w:rsidRPr="00D32765">
                  <w:rPr>
                    <w:color w:val="000000"/>
                    <w:szCs w:val="22"/>
                  </w:rPr>
                  <w:lastRenderedPageBreak/>
                  <w:t>In order to</w:t>
                </w:r>
                <w:proofErr w:type="gramEnd"/>
                <w:r w:rsidRPr="00D32765">
                  <w:rPr>
                    <w:color w:val="000000"/>
                    <w:szCs w:val="22"/>
                  </w:rPr>
                  <w:t xml:space="preserve"> submit a document to the electronic </w:t>
                </w:r>
                <w:proofErr w:type="spellStart"/>
                <w:r w:rsidRPr="00D32765">
                  <w:rPr>
                    <w:color w:val="000000"/>
                    <w:szCs w:val="22"/>
                  </w:rPr>
                  <w:t>postbox</w:t>
                </w:r>
                <w:proofErr w:type="spellEnd"/>
                <w:r w:rsidRPr="00D32765">
                  <w:rPr>
                    <w:color w:val="000000"/>
                    <w:szCs w:val="22"/>
                  </w:rPr>
                  <w:t xml:space="preserve">, please note that you must click “Submit Response”.  After submitting you can still modify and re-send your response up until response deadline.  </w:t>
                </w:r>
                <w:r w:rsidR="00A303C9" w:rsidRPr="00D32765">
                  <w:rPr>
                    <w:color w:val="000000"/>
                    <w:szCs w:val="22"/>
                  </w:rPr>
                  <w:t xml:space="preserve">Candidates </w:t>
                </w:r>
                <w:r w:rsidRPr="00D32765">
                  <w:rPr>
                    <w:color w:val="000000"/>
                    <w:szCs w:val="22"/>
                  </w:rPr>
                  <w:t>should be aware that the ‘Submit Response’ button will be disabled automatically upon the expiration of the response deadline.</w:t>
                </w:r>
              </w:p>
            </w:sdtContent>
          </w:sdt>
        </w:tc>
      </w:tr>
    </w:tbl>
    <w:p w14:paraId="648B6775" w14:textId="6CD414F2" w:rsidR="00D71CAA" w:rsidRDefault="00C15684" w:rsidP="00B07A37">
      <w:pPr>
        <w:rPr>
          <w:color w:val="0000FF"/>
          <w:szCs w:val="22"/>
        </w:rPr>
        <w:sectPr w:rsidR="00D71CAA" w:rsidSect="00D71CAA">
          <w:type w:val="continuous"/>
          <w:pgSz w:w="11907" w:h="16840" w:code="9"/>
          <w:pgMar w:top="1134" w:right="1418" w:bottom="851" w:left="1418" w:header="709" w:footer="709" w:gutter="0"/>
          <w:cols w:space="708"/>
          <w:formProt w:val="0"/>
          <w:docGrid w:linePitch="360"/>
        </w:sectPr>
      </w:pPr>
      <w:r>
        <w:rPr>
          <w:color w:val="0000FF"/>
          <w:szCs w:val="22"/>
        </w:rPr>
        <w:lastRenderedPageBreak/>
        <w:t>.</w:t>
      </w:r>
    </w:p>
    <w:tbl>
      <w:tblPr>
        <w:tblW w:w="5000" w:type="pct"/>
        <w:tblLook w:val="01E0" w:firstRow="1" w:lastRow="1" w:firstColumn="1" w:lastColumn="1" w:noHBand="0" w:noVBand="0"/>
      </w:tblPr>
      <w:tblGrid>
        <w:gridCol w:w="780"/>
        <w:gridCol w:w="8291"/>
      </w:tblGrid>
      <w:tr w:rsidR="008223F2" w:rsidRPr="00830A49" w14:paraId="185799B9" w14:textId="77777777" w:rsidTr="00822992">
        <w:tc>
          <w:tcPr>
            <w:tcW w:w="430" w:type="pct"/>
          </w:tcPr>
          <w:p w14:paraId="530CD0F0" w14:textId="77777777" w:rsidR="008223F2" w:rsidRPr="00830A49" w:rsidRDefault="008223F2" w:rsidP="00B07A37">
            <w:pPr>
              <w:rPr>
                <w:color w:val="0000FF"/>
                <w:szCs w:val="22"/>
              </w:rPr>
            </w:pPr>
            <w:r w:rsidRPr="00830A49">
              <w:rPr>
                <w:color w:val="0000FF"/>
                <w:szCs w:val="22"/>
              </w:rPr>
              <w:t>2.6.2</w:t>
            </w:r>
          </w:p>
        </w:tc>
        <w:tc>
          <w:tcPr>
            <w:tcW w:w="4570" w:type="pct"/>
          </w:tcPr>
          <w:p w14:paraId="2DB8746F" w14:textId="3809D7C2" w:rsidR="008223F2" w:rsidRPr="00830A49" w:rsidRDefault="00990925" w:rsidP="00B07A37">
            <w:pPr>
              <w:rPr>
                <w:szCs w:val="22"/>
              </w:rPr>
            </w:pPr>
            <w:r>
              <w:rPr>
                <w:szCs w:val="22"/>
              </w:rPr>
              <w:t>Responses</w:t>
            </w:r>
            <w:r w:rsidR="008223F2" w:rsidRPr="00830A49">
              <w:rPr>
                <w:szCs w:val="22"/>
              </w:rPr>
              <w:t xml:space="preserve"> must be received not later than</w:t>
            </w:r>
            <w:r w:rsidR="00520B14" w:rsidRPr="00830A49">
              <w:rPr>
                <w:szCs w:val="22"/>
              </w:rPr>
              <w:t xml:space="preserve"> </w:t>
            </w:r>
            <w:r w:rsidR="0073128C">
              <w:t>12 noon (local time)</w:t>
            </w:r>
            <w:r w:rsidR="001C365D" w:rsidRPr="000E5DB7">
              <w:t xml:space="preserve"> on </w:t>
            </w:r>
            <w:r w:rsidR="004B0EB0" w:rsidRPr="00F9104D">
              <w:rPr>
                <w:color w:val="FF0000"/>
              </w:rPr>
              <w:t>Friday</w:t>
            </w:r>
            <w:r w:rsidR="0073128C" w:rsidRPr="00F9104D">
              <w:rPr>
                <w:color w:val="FF0000"/>
              </w:rPr>
              <w:t xml:space="preserve">, </w:t>
            </w:r>
            <w:r w:rsidR="00BB39BE">
              <w:rPr>
                <w:color w:val="FF0000"/>
              </w:rPr>
              <w:t>10 July</w:t>
            </w:r>
            <w:r w:rsidR="00230DEB" w:rsidRPr="00F9104D">
              <w:rPr>
                <w:color w:val="FF0000"/>
              </w:rPr>
              <w:t xml:space="preserve"> 202</w:t>
            </w:r>
            <w:r w:rsidR="00F9104D">
              <w:rPr>
                <w:color w:val="FF0000"/>
              </w:rPr>
              <w:t>6</w:t>
            </w:r>
            <w:r w:rsidR="00230DEB" w:rsidRPr="00F9104D">
              <w:rPr>
                <w:color w:val="FF0000"/>
              </w:rPr>
              <w:t xml:space="preserve"> </w:t>
            </w:r>
            <w:r w:rsidR="00223677" w:rsidRPr="008D0C95">
              <w:rPr>
                <w:szCs w:val="22"/>
              </w:rPr>
              <w:t>(</w:t>
            </w:r>
            <w:r w:rsidR="00223677" w:rsidRPr="00830A49">
              <w:rPr>
                <w:szCs w:val="22"/>
              </w:rPr>
              <w:t>the “</w:t>
            </w:r>
            <w:r>
              <w:rPr>
                <w:szCs w:val="22"/>
              </w:rPr>
              <w:t>Response</w:t>
            </w:r>
            <w:r w:rsidRPr="00830A49">
              <w:rPr>
                <w:szCs w:val="22"/>
              </w:rPr>
              <w:t xml:space="preserve"> </w:t>
            </w:r>
            <w:r w:rsidR="00223677" w:rsidRPr="00830A49">
              <w:rPr>
                <w:szCs w:val="22"/>
              </w:rPr>
              <w:t xml:space="preserve">Deadline”).  </w:t>
            </w:r>
            <w:r>
              <w:rPr>
                <w:szCs w:val="22"/>
              </w:rPr>
              <w:t>Responses</w:t>
            </w:r>
            <w:r w:rsidRPr="00830A49">
              <w:rPr>
                <w:szCs w:val="22"/>
              </w:rPr>
              <w:t xml:space="preserve"> </w:t>
            </w:r>
            <w:r w:rsidR="008223F2" w:rsidRPr="00830A49">
              <w:rPr>
                <w:szCs w:val="22"/>
              </w:rPr>
              <w:t xml:space="preserve">that are received late WILL NOT be considered in this </w:t>
            </w:r>
            <w:r w:rsidR="00AC680D">
              <w:rPr>
                <w:szCs w:val="22"/>
              </w:rPr>
              <w:t>Competition</w:t>
            </w:r>
            <w:r w:rsidR="008223F2" w:rsidRPr="00830A49">
              <w:rPr>
                <w:szCs w:val="22"/>
              </w:rPr>
              <w:t xml:space="preserve">. </w:t>
            </w:r>
          </w:p>
        </w:tc>
      </w:tr>
      <w:tr w:rsidR="008223F2" w:rsidRPr="00830A49" w14:paraId="23FF3B0F" w14:textId="77777777" w:rsidTr="00822992">
        <w:tc>
          <w:tcPr>
            <w:tcW w:w="430" w:type="pct"/>
          </w:tcPr>
          <w:p w14:paraId="73B1080D" w14:textId="77777777" w:rsidR="008223F2" w:rsidRPr="00830A49" w:rsidRDefault="008223F2" w:rsidP="00B07A37">
            <w:pPr>
              <w:spacing w:line="320" w:lineRule="exact"/>
              <w:rPr>
                <w:color w:val="0000FF"/>
                <w:szCs w:val="22"/>
              </w:rPr>
            </w:pPr>
            <w:r w:rsidRPr="00830A49">
              <w:rPr>
                <w:color w:val="0000FF"/>
                <w:szCs w:val="22"/>
              </w:rPr>
              <w:t>2.6.3</w:t>
            </w:r>
          </w:p>
        </w:tc>
        <w:tc>
          <w:tcPr>
            <w:tcW w:w="4570" w:type="pct"/>
          </w:tcPr>
          <w:p w14:paraId="698EBD40" w14:textId="77777777" w:rsidR="008223F2" w:rsidRPr="00830A49" w:rsidRDefault="00990925" w:rsidP="00B07A37">
            <w:pPr>
              <w:rPr>
                <w:szCs w:val="22"/>
              </w:rPr>
            </w:pPr>
            <w:r>
              <w:rPr>
                <w:szCs w:val="22"/>
              </w:rPr>
              <w:t>Responses</w:t>
            </w:r>
            <w:r w:rsidRPr="00830A49">
              <w:rPr>
                <w:szCs w:val="22"/>
              </w:rPr>
              <w:t xml:space="preserve"> </w:t>
            </w:r>
            <w:r w:rsidR="00D1594C" w:rsidRPr="00796899">
              <w:rPr>
                <w:szCs w:val="22"/>
              </w:rPr>
              <w:t>must be submitted in</w:t>
            </w:r>
            <w:r w:rsidR="00D32765">
              <w:rPr>
                <w:szCs w:val="22"/>
              </w:rPr>
              <w:t xml:space="preserve"> English.</w:t>
            </w:r>
          </w:p>
        </w:tc>
      </w:tr>
      <w:tr w:rsidR="008223F2" w:rsidRPr="00830A49" w14:paraId="16A98F45" w14:textId="77777777" w:rsidTr="00822992">
        <w:tc>
          <w:tcPr>
            <w:tcW w:w="430" w:type="pct"/>
          </w:tcPr>
          <w:p w14:paraId="11897D21" w14:textId="77777777" w:rsidR="008223F2" w:rsidRPr="00830A49" w:rsidRDefault="008223F2" w:rsidP="00B07A37">
            <w:pPr>
              <w:spacing w:line="320" w:lineRule="exact"/>
              <w:rPr>
                <w:color w:val="0000FF"/>
                <w:szCs w:val="22"/>
              </w:rPr>
            </w:pPr>
            <w:r w:rsidRPr="00830A49">
              <w:rPr>
                <w:color w:val="0000FF"/>
                <w:szCs w:val="22"/>
              </w:rPr>
              <w:t>2.6.4</w:t>
            </w:r>
          </w:p>
        </w:tc>
        <w:tc>
          <w:tcPr>
            <w:tcW w:w="4570" w:type="pct"/>
          </w:tcPr>
          <w:p w14:paraId="629203D3" w14:textId="3465AAB2" w:rsidR="008223F2" w:rsidRPr="00621344" w:rsidRDefault="001F5A1D" w:rsidP="00B07A37">
            <w:r w:rsidRPr="00463D05">
              <w:t>Subje</w:t>
            </w:r>
            <w:r>
              <w:t xml:space="preserve">ct to paragraph 2.14 and 2.18, </w:t>
            </w:r>
            <w:r w:rsidR="000A2070" w:rsidRPr="000A2070">
              <w:t xml:space="preserve">each </w:t>
            </w:r>
            <w:r w:rsidR="00990925">
              <w:t>Candidate</w:t>
            </w:r>
            <w:r w:rsidR="000A2070" w:rsidRPr="000A2070">
              <w:t xml:space="preserve"> is limited to submitting one </w:t>
            </w:r>
            <w:r w:rsidR="00990925">
              <w:t>Response</w:t>
            </w:r>
            <w:r w:rsidR="000A2070" w:rsidRPr="000A2070">
              <w:t xml:space="preserve"> in </w:t>
            </w:r>
            <w:r w:rsidR="00A95EC3">
              <w:t>its</w:t>
            </w:r>
            <w:r w:rsidR="00A95EC3" w:rsidRPr="000A2070">
              <w:t xml:space="preserve"> </w:t>
            </w:r>
            <w:r w:rsidR="000A2070" w:rsidRPr="000A2070">
              <w:t xml:space="preserve">own capacity and one </w:t>
            </w:r>
            <w:r w:rsidR="00990925">
              <w:t>Response</w:t>
            </w:r>
            <w:r w:rsidR="00990925" w:rsidRPr="000A2070">
              <w:t xml:space="preserve"> </w:t>
            </w:r>
            <w:r w:rsidR="000A2070" w:rsidRPr="000A2070">
              <w:t xml:space="preserve">as part of a consortium/group of undertakings under this </w:t>
            </w:r>
            <w:r w:rsidR="00F9104D">
              <w:t>RFI</w:t>
            </w:r>
            <w:r w:rsidR="000A2070" w:rsidRPr="000A2070">
              <w:t>.</w:t>
            </w:r>
          </w:p>
        </w:tc>
      </w:tr>
      <w:tr w:rsidR="002E44EC" w:rsidRPr="00D32765" w14:paraId="3C492E8F" w14:textId="77777777" w:rsidTr="00822992">
        <w:tc>
          <w:tcPr>
            <w:tcW w:w="430" w:type="pct"/>
          </w:tcPr>
          <w:p w14:paraId="01EA06D6" w14:textId="77777777" w:rsidR="002E44EC" w:rsidRDefault="002E44EC" w:rsidP="00B07A37">
            <w:pPr>
              <w:spacing w:line="320" w:lineRule="exact"/>
              <w:rPr>
                <w:color w:val="0000FF"/>
                <w:szCs w:val="22"/>
              </w:rPr>
            </w:pPr>
            <w:r w:rsidRPr="00830A49">
              <w:rPr>
                <w:color w:val="0000FF"/>
                <w:szCs w:val="22"/>
              </w:rPr>
              <w:t>2.6.5</w:t>
            </w:r>
          </w:p>
          <w:p w14:paraId="0A14FF23" w14:textId="77777777" w:rsidR="0073128C" w:rsidRDefault="0073128C" w:rsidP="00B07A37">
            <w:pPr>
              <w:spacing w:line="320" w:lineRule="exact"/>
              <w:rPr>
                <w:color w:val="0000FF"/>
                <w:szCs w:val="22"/>
              </w:rPr>
            </w:pPr>
          </w:p>
          <w:p w14:paraId="628C8874" w14:textId="77777777" w:rsidR="0073128C" w:rsidRDefault="0073128C" w:rsidP="00B07A37">
            <w:pPr>
              <w:spacing w:line="320" w:lineRule="exact"/>
              <w:rPr>
                <w:color w:val="0000FF"/>
                <w:szCs w:val="22"/>
              </w:rPr>
            </w:pPr>
          </w:p>
          <w:p w14:paraId="445BB774" w14:textId="77777777" w:rsidR="0073128C" w:rsidRPr="00830A49" w:rsidRDefault="0073128C" w:rsidP="00B07A37">
            <w:pPr>
              <w:spacing w:line="320" w:lineRule="exact"/>
              <w:rPr>
                <w:color w:val="0000FF"/>
                <w:szCs w:val="22"/>
              </w:rPr>
            </w:pPr>
            <w:r>
              <w:rPr>
                <w:color w:val="0000FF"/>
                <w:szCs w:val="22"/>
              </w:rPr>
              <w:t>2.6.6</w:t>
            </w:r>
          </w:p>
        </w:tc>
        <w:tc>
          <w:tcPr>
            <w:tcW w:w="4570" w:type="pct"/>
          </w:tcPr>
          <w:p w14:paraId="0D99A839" w14:textId="77777777" w:rsidR="002E44EC" w:rsidRDefault="002E44EC" w:rsidP="00B07A37">
            <w:pPr>
              <w:rPr>
                <w:szCs w:val="22"/>
              </w:rPr>
            </w:pPr>
            <w:r w:rsidRPr="00830A49">
              <w:rPr>
                <w:szCs w:val="22"/>
              </w:rPr>
              <w:t xml:space="preserve">All </w:t>
            </w:r>
            <w:r w:rsidR="00990925" w:rsidRPr="00D32765">
              <w:rPr>
                <w:szCs w:val="22"/>
              </w:rPr>
              <w:t xml:space="preserve">Response </w:t>
            </w:r>
            <w:r w:rsidRPr="00830A49">
              <w:rPr>
                <w:szCs w:val="22"/>
              </w:rPr>
              <w:t>submitted in soft copy must be compiled such that they can be read immediately using</w:t>
            </w:r>
            <w:r w:rsidR="00187E81">
              <w:rPr>
                <w:szCs w:val="22"/>
              </w:rPr>
              <w:t xml:space="preserve"> </w:t>
            </w:r>
            <w:r w:rsidR="007321ED" w:rsidRPr="00D32765">
              <w:rPr>
                <w:szCs w:val="22"/>
              </w:rPr>
              <w:t>Word</w:t>
            </w:r>
            <w:r w:rsidR="0073128C" w:rsidRPr="00D32765">
              <w:rPr>
                <w:szCs w:val="22"/>
              </w:rPr>
              <w:t xml:space="preserve"> or</w:t>
            </w:r>
            <w:r w:rsidR="007321ED" w:rsidRPr="00D32765">
              <w:rPr>
                <w:szCs w:val="22"/>
              </w:rPr>
              <w:t xml:space="preserve"> PDF readers</w:t>
            </w:r>
            <w:r w:rsidRPr="00830A49">
              <w:rPr>
                <w:szCs w:val="22"/>
              </w:rPr>
              <w:t xml:space="preserve">.  The Contracting Authority is not responsible for corruption in electronic documents. </w:t>
            </w:r>
            <w:r w:rsidR="00990925" w:rsidRPr="00D32765">
              <w:rPr>
                <w:szCs w:val="22"/>
              </w:rPr>
              <w:t xml:space="preserve">Candidates </w:t>
            </w:r>
            <w:r w:rsidRPr="00830A49">
              <w:rPr>
                <w:szCs w:val="22"/>
              </w:rPr>
              <w:t xml:space="preserve">must ensure electronic documents are not corrupt. </w:t>
            </w:r>
          </w:p>
          <w:p w14:paraId="5AD74655" w14:textId="6806E2B4" w:rsidR="0073128C" w:rsidRDefault="0073128C" w:rsidP="00B07A37">
            <w:pPr>
              <w:rPr>
                <w:szCs w:val="22"/>
              </w:rPr>
            </w:pPr>
            <w:r w:rsidRPr="005162F0">
              <w:rPr>
                <w:szCs w:val="22"/>
              </w:rPr>
              <w:t xml:space="preserve">Responses </w:t>
            </w:r>
            <w:r w:rsidR="00181C8C">
              <w:rPr>
                <w:szCs w:val="22"/>
              </w:rPr>
              <w:t>must</w:t>
            </w:r>
            <w:r w:rsidRPr="005162F0">
              <w:rPr>
                <w:szCs w:val="22"/>
              </w:rPr>
              <w:t xml:space="preserve"> be produced as a </w:t>
            </w:r>
            <w:r w:rsidR="00D32765" w:rsidRPr="005162F0">
              <w:rPr>
                <w:szCs w:val="22"/>
              </w:rPr>
              <w:t>single uploaded file</w:t>
            </w:r>
            <w:r w:rsidRPr="005162F0">
              <w:rPr>
                <w:szCs w:val="22"/>
              </w:rPr>
              <w:t>, where possible, which is clearly labelled, page numbered and indexed.</w:t>
            </w:r>
          </w:p>
          <w:p w14:paraId="0FB20A7E" w14:textId="77777777" w:rsidR="0073128C" w:rsidRPr="00830A49" w:rsidRDefault="0073128C" w:rsidP="00B07A37">
            <w:pPr>
              <w:rPr>
                <w:szCs w:val="22"/>
              </w:rPr>
            </w:pPr>
          </w:p>
        </w:tc>
      </w:tr>
    </w:tbl>
    <w:p w14:paraId="5E8BF2EC" w14:textId="77777777" w:rsidR="008223F2" w:rsidRPr="00830A49" w:rsidRDefault="008223F2" w:rsidP="00B07A37">
      <w:pPr>
        <w:pStyle w:val="Heading2"/>
        <w:spacing w:before="120"/>
        <w:ind w:firstLine="0"/>
      </w:pPr>
      <w:r w:rsidRPr="00830A49">
        <w:t>27</w:t>
      </w:r>
      <w:r w:rsidRPr="00830A49">
        <w:tab/>
        <w:t>Queries and Clarifications</w:t>
      </w:r>
    </w:p>
    <w:tbl>
      <w:tblPr>
        <w:tblW w:w="5000" w:type="pct"/>
        <w:tblLook w:val="01E0" w:firstRow="1" w:lastRow="1" w:firstColumn="1" w:lastColumn="1" w:noHBand="0" w:noVBand="0"/>
      </w:tblPr>
      <w:tblGrid>
        <w:gridCol w:w="780"/>
        <w:gridCol w:w="8291"/>
      </w:tblGrid>
      <w:tr w:rsidR="008223F2" w:rsidRPr="00830A49" w14:paraId="54739325" w14:textId="77777777" w:rsidTr="00822992">
        <w:tc>
          <w:tcPr>
            <w:tcW w:w="430" w:type="pct"/>
          </w:tcPr>
          <w:p w14:paraId="39F332CF" w14:textId="77777777" w:rsidR="008223F2" w:rsidRPr="00830A49" w:rsidRDefault="008223F2" w:rsidP="00B07A37">
            <w:pPr>
              <w:keepLines/>
              <w:spacing w:line="320" w:lineRule="exact"/>
              <w:rPr>
                <w:color w:val="0000FF"/>
                <w:szCs w:val="22"/>
                <w:highlight w:val="yellow"/>
              </w:rPr>
            </w:pPr>
            <w:r w:rsidRPr="00830A49">
              <w:rPr>
                <w:color w:val="0000FF"/>
                <w:szCs w:val="22"/>
              </w:rPr>
              <w:t>2.7.1</w:t>
            </w:r>
          </w:p>
        </w:tc>
        <w:tc>
          <w:tcPr>
            <w:tcW w:w="4570" w:type="pct"/>
          </w:tcPr>
          <w:p w14:paraId="41F0F854" w14:textId="6F6139DA" w:rsidR="008223F2" w:rsidRPr="00830A49" w:rsidRDefault="008223F2" w:rsidP="00B07A37">
            <w:pPr>
              <w:rPr>
                <w:szCs w:val="22"/>
                <w:highlight w:val="yellow"/>
              </w:rPr>
            </w:pPr>
            <w:r w:rsidRPr="00830A49">
              <w:rPr>
                <w:szCs w:val="22"/>
              </w:rPr>
              <w:t xml:space="preserve">All </w:t>
            </w:r>
            <w:r w:rsidR="00280941" w:rsidRPr="00830A49">
              <w:rPr>
                <w:szCs w:val="22"/>
              </w:rPr>
              <w:t>queries relating</w:t>
            </w:r>
            <w:r w:rsidRPr="00830A49">
              <w:rPr>
                <w:szCs w:val="22"/>
              </w:rPr>
              <w:t xml:space="preserve"> to any aspect of this </w:t>
            </w:r>
            <w:r w:rsidR="00495CC1" w:rsidRPr="00830A49">
              <w:rPr>
                <w:szCs w:val="22"/>
              </w:rPr>
              <w:t>C</w:t>
            </w:r>
            <w:r w:rsidRPr="00830A49">
              <w:rPr>
                <w:szCs w:val="22"/>
              </w:rPr>
              <w:t xml:space="preserve">ompetition or </w:t>
            </w:r>
            <w:r w:rsidR="00983EE0">
              <w:rPr>
                <w:szCs w:val="22"/>
              </w:rPr>
              <w:t>RFI</w:t>
            </w:r>
            <w:r w:rsidRPr="00830A49">
              <w:rPr>
                <w:szCs w:val="22"/>
              </w:rPr>
              <w:t xml:space="preserve"> must be directed to</w:t>
            </w:r>
            <w:r w:rsidR="002A27F2">
              <w:rPr>
                <w:szCs w:val="22"/>
              </w:rPr>
              <w:t xml:space="preserve"> the messaging facility on </w:t>
            </w:r>
            <w:hyperlink r:id="rId15" w:history="1">
              <w:r w:rsidR="00963056" w:rsidRPr="00136E00">
                <w:rPr>
                  <w:rStyle w:val="Hyperlink"/>
                </w:rPr>
                <w:t>www.</w:t>
              </w:r>
              <w:r w:rsidR="00963056" w:rsidRPr="00136E00">
                <w:rPr>
                  <w:rStyle w:val="Hyperlink"/>
                  <w:szCs w:val="22"/>
                </w:rPr>
                <w:t>etenders.gov.ie</w:t>
              </w:r>
            </w:hyperlink>
            <w:r w:rsidR="00963056">
              <w:t xml:space="preserve"> </w:t>
            </w:r>
            <w:r w:rsidR="002338F2" w:rsidRPr="00830A49">
              <w:rPr>
                <w:szCs w:val="22"/>
              </w:rPr>
              <w:t>Queries</w:t>
            </w:r>
            <w:r w:rsidRPr="00830A49">
              <w:rPr>
                <w:szCs w:val="22"/>
              </w:rPr>
              <w:t xml:space="preserve"> will be accepted no later than </w:t>
            </w:r>
            <w:r w:rsidR="00D32765" w:rsidRPr="00F9104D">
              <w:rPr>
                <w:color w:val="FF0000"/>
                <w:szCs w:val="22"/>
              </w:rPr>
              <w:t>17:00</w:t>
            </w:r>
            <w:r w:rsidR="0073128C" w:rsidRPr="00F9104D">
              <w:rPr>
                <w:color w:val="FF0000"/>
              </w:rPr>
              <w:t xml:space="preserve"> (</w:t>
            </w:r>
            <w:r w:rsidR="005162F0" w:rsidRPr="00F9104D">
              <w:rPr>
                <w:color w:val="FF0000"/>
              </w:rPr>
              <w:t>GMT</w:t>
            </w:r>
            <w:r w:rsidR="0073128C" w:rsidRPr="00F9104D">
              <w:rPr>
                <w:color w:val="FF0000"/>
              </w:rPr>
              <w:t>)</w:t>
            </w:r>
            <w:r w:rsidR="00601809" w:rsidRPr="00F9104D">
              <w:rPr>
                <w:color w:val="FF0000"/>
              </w:rPr>
              <w:t xml:space="preserve"> on</w:t>
            </w:r>
            <w:r w:rsidR="004B0EB0" w:rsidRPr="00F9104D">
              <w:rPr>
                <w:color w:val="FF0000"/>
              </w:rPr>
              <w:t xml:space="preserve"> </w:t>
            </w:r>
            <w:r w:rsidR="00BB39BE">
              <w:rPr>
                <w:color w:val="FF0000"/>
              </w:rPr>
              <w:t>Monday 22 June</w:t>
            </w:r>
            <w:r w:rsidR="00230DEB" w:rsidRPr="00F9104D">
              <w:rPr>
                <w:color w:val="FF0000"/>
              </w:rPr>
              <w:t xml:space="preserve"> 202</w:t>
            </w:r>
            <w:r w:rsidR="00F9104D" w:rsidRPr="00F9104D">
              <w:rPr>
                <w:color w:val="FF0000"/>
              </w:rPr>
              <w:t>6</w:t>
            </w:r>
            <w:r w:rsidR="00770A97" w:rsidRPr="00F9104D">
              <w:rPr>
                <w:color w:val="FF0000"/>
              </w:rPr>
              <w:t xml:space="preserve"> </w:t>
            </w:r>
            <w:r w:rsidR="00770A97" w:rsidRPr="00770A97">
              <w:rPr>
                <w:szCs w:val="22"/>
              </w:rPr>
              <w:t>unless</w:t>
            </w:r>
            <w:r w:rsidRPr="00830A49">
              <w:rPr>
                <w:szCs w:val="22"/>
              </w:rPr>
              <w:t xml:space="preserve"> otherwise published by the Contracting Authority.</w:t>
            </w:r>
            <w:r w:rsidR="00356BBB" w:rsidRPr="00830A49">
              <w:rPr>
                <w:szCs w:val="22"/>
              </w:rPr>
              <w:t xml:space="preserve">  For the avoidance of doubt, </w:t>
            </w:r>
            <w:r w:rsidR="00A74601">
              <w:rPr>
                <w:szCs w:val="22"/>
              </w:rPr>
              <w:t>Candidate</w:t>
            </w:r>
            <w:r w:rsidR="00356BBB" w:rsidRPr="00830A49">
              <w:rPr>
                <w:szCs w:val="22"/>
              </w:rPr>
              <w:t>s may not contact the Contracting Authority directly</w:t>
            </w:r>
            <w:r w:rsidR="00495CC1" w:rsidRPr="00830A49">
              <w:rPr>
                <w:szCs w:val="22"/>
              </w:rPr>
              <w:t xml:space="preserve"> </w:t>
            </w:r>
            <w:r w:rsidR="00495CC1" w:rsidRPr="00830A49">
              <w:t>regarding any aspect of this Competition</w:t>
            </w:r>
            <w:r w:rsidR="00356BBB" w:rsidRPr="00830A49">
              <w:rPr>
                <w:szCs w:val="22"/>
              </w:rPr>
              <w:t>.</w:t>
            </w:r>
          </w:p>
        </w:tc>
      </w:tr>
      <w:tr w:rsidR="008223F2" w:rsidRPr="00830A49" w14:paraId="40E41AA7" w14:textId="77777777" w:rsidTr="00822992">
        <w:tc>
          <w:tcPr>
            <w:tcW w:w="430" w:type="pct"/>
          </w:tcPr>
          <w:p w14:paraId="70E0CA1B" w14:textId="77777777" w:rsidR="008223F2" w:rsidRPr="00830A49" w:rsidRDefault="008223F2" w:rsidP="00B07A37">
            <w:pPr>
              <w:keepLines/>
              <w:spacing w:line="320" w:lineRule="exact"/>
              <w:rPr>
                <w:color w:val="0000FF"/>
                <w:szCs w:val="22"/>
                <w:highlight w:val="yellow"/>
              </w:rPr>
            </w:pPr>
            <w:r w:rsidRPr="00830A49">
              <w:rPr>
                <w:color w:val="0000FF"/>
                <w:szCs w:val="22"/>
              </w:rPr>
              <w:t>2.7.2</w:t>
            </w:r>
          </w:p>
        </w:tc>
        <w:tc>
          <w:tcPr>
            <w:tcW w:w="4570" w:type="pct"/>
          </w:tcPr>
          <w:p w14:paraId="7AB65B93" w14:textId="0C4800E9" w:rsidR="008223F2" w:rsidRPr="00830A49" w:rsidRDefault="008223F2" w:rsidP="00B07A37">
            <w:pPr>
              <w:rPr>
                <w:szCs w:val="22"/>
              </w:rPr>
            </w:pPr>
            <w:r w:rsidRPr="00830A49">
              <w:rPr>
                <w:szCs w:val="22"/>
              </w:rPr>
              <w:t>All responses to queries will be</w:t>
            </w:r>
            <w:r w:rsidR="00356BBB" w:rsidRPr="00830A49">
              <w:rPr>
                <w:szCs w:val="22"/>
              </w:rPr>
              <w:t xml:space="preserve"> issued by the Contracting Authority via</w:t>
            </w:r>
            <w:r w:rsidR="002A27F2">
              <w:rPr>
                <w:szCs w:val="22"/>
              </w:rPr>
              <w:t xml:space="preserve"> </w:t>
            </w:r>
            <w:r w:rsidR="007B68A0">
              <w:rPr>
                <w:szCs w:val="22"/>
              </w:rPr>
              <w:t>t</w:t>
            </w:r>
            <w:r w:rsidR="002A27F2">
              <w:rPr>
                <w:szCs w:val="22"/>
              </w:rPr>
              <w:t>he messaging facility on</w:t>
            </w:r>
            <w:r w:rsidR="002C11B4">
              <w:rPr>
                <w:szCs w:val="22"/>
              </w:rPr>
              <w:t xml:space="preserve"> </w:t>
            </w:r>
            <w:hyperlink r:id="rId16" w:history="1">
              <w:r w:rsidR="002C11B4" w:rsidRPr="00136E00">
                <w:rPr>
                  <w:rStyle w:val="Hyperlink"/>
                </w:rPr>
                <w:t>www.</w:t>
              </w:r>
              <w:r w:rsidR="002C11B4" w:rsidRPr="00136E00">
                <w:rPr>
                  <w:rStyle w:val="Hyperlink"/>
                  <w:szCs w:val="22"/>
                </w:rPr>
                <w:t>etenders.gov.ie</w:t>
              </w:r>
            </w:hyperlink>
            <w:r w:rsidR="002A27F2">
              <w:rPr>
                <w:szCs w:val="22"/>
              </w:rPr>
              <w:t xml:space="preserve"> </w:t>
            </w:r>
            <w:r w:rsidRPr="00830A49">
              <w:rPr>
                <w:szCs w:val="22"/>
              </w:rPr>
              <w:t xml:space="preserve">Where appropriate, </w:t>
            </w:r>
            <w:r w:rsidR="00356BBB" w:rsidRPr="00830A49">
              <w:rPr>
                <w:szCs w:val="22"/>
              </w:rPr>
              <w:t xml:space="preserve">queries </w:t>
            </w:r>
            <w:r w:rsidRPr="00830A49">
              <w:rPr>
                <w:szCs w:val="22"/>
              </w:rPr>
              <w:t xml:space="preserve">may be amalgamated. </w:t>
            </w:r>
            <w:r w:rsidR="00327EF3">
              <w:rPr>
                <w:szCs w:val="22"/>
              </w:rPr>
              <w:t>Candidates</w:t>
            </w:r>
            <w:r w:rsidRPr="00830A49">
              <w:rPr>
                <w:szCs w:val="22"/>
              </w:rPr>
              <w:t xml:space="preserve"> should note that the Contracting Authority will not </w:t>
            </w:r>
            <w:r w:rsidR="00356BBB" w:rsidRPr="00830A49">
              <w:rPr>
                <w:szCs w:val="22"/>
              </w:rPr>
              <w:t>respond</w:t>
            </w:r>
            <w:r w:rsidRPr="00830A49">
              <w:rPr>
                <w:szCs w:val="22"/>
              </w:rPr>
              <w:t xml:space="preserve"> to individual </w:t>
            </w:r>
            <w:r w:rsidR="00327EF3">
              <w:rPr>
                <w:szCs w:val="22"/>
              </w:rPr>
              <w:t>Candidates</w:t>
            </w:r>
            <w:r w:rsidRPr="00830A49">
              <w:rPr>
                <w:szCs w:val="22"/>
              </w:rPr>
              <w:t xml:space="preserve"> privately. </w:t>
            </w:r>
          </w:p>
        </w:tc>
      </w:tr>
      <w:tr w:rsidR="008223F2" w:rsidRPr="00830A49" w14:paraId="526B1977" w14:textId="77777777" w:rsidTr="00822992">
        <w:tc>
          <w:tcPr>
            <w:tcW w:w="430" w:type="pct"/>
          </w:tcPr>
          <w:p w14:paraId="09DF4313" w14:textId="77777777" w:rsidR="008223F2" w:rsidRPr="00830A49" w:rsidRDefault="008223F2" w:rsidP="00B07A37">
            <w:pPr>
              <w:keepLines/>
              <w:spacing w:line="320" w:lineRule="exact"/>
              <w:rPr>
                <w:color w:val="0000FF"/>
                <w:szCs w:val="22"/>
              </w:rPr>
            </w:pPr>
            <w:r w:rsidRPr="00830A49">
              <w:rPr>
                <w:color w:val="0000FF"/>
                <w:szCs w:val="22"/>
              </w:rPr>
              <w:t>2.7.3</w:t>
            </w:r>
          </w:p>
        </w:tc>
        <w:tc>
          <w:tcPr>
            <w:tcW w:w="4570" w:type="pct"/>
          </w:tcPr>
          <w:p w14:paraId="551CF18A" w14:textId="77777777" w:rsidR="008223F2" w:rsidRPr="003215FF" w:rsidRDefault="008223F2" w:rsidP="00B07A37">
            <w:pPr>
              <w:rPr>
                <w:szCs w:val="22"/>
              </w:rPr>
            </w:pPr>
            <w:r w:rsidRPr="003215FF">
              <w:rPr>
                <w:szCs w:val="22"/>
              </w:rPr>
              <w:t>The Contracting Authority reserves the right to issue or seek written clarifications.</w:t>
            </w:r>
          </w:p>
        </w:tc>
      </w:tr>
      <w:tr w:rsidR="008223F2" w:rsidRPr="00830A49" w14:paraId="55C4F8B4" w14:textId="77777777" w:rsidTr="00822992">
        <w:tc>
          <w:tcPr>
            <w:tcW w:w="430" w:type="pct"/>
          </w:tcPr>
          <w:p w14:paraId="71BCDE5E" w14:textId="77777777" w:rsidR="008223F2" w:rsidRPr="00830A49" w:rsidRDefault="008223F2" w:rsidP="00B07A37">
            <w:pPr>
              <w:keepLines/>
              <w:spacing w:line="320" w:lineRule="exact"/>
              <w:rPr>
                <w:color w:val="0000FF"/>
                <w:szCs w:val="22"/>
              </w:rPr>
            </w:pPr>
            <w:r w:rsidRPr="00830A49">
              <w:rPr>
                <w:color w:val="0000FF"/>
                <w:szCs w:val="22"/>
              </w:rPr>
              <w:t>2.7.4</w:t>
            </w:r>
          </w:p>
        </w:tc>
        <w:tc>
          <w:tcPr>
            <w:tcW w:w="4570" w:type="pct"/>
          </w:tcPr>
          <w:p w14:paraId="75ABAAD1" w14:textId="77777777" w:rsidR="008223F2" w:rsidRPr="003215FF" w:rsidRDefault="008223F2" w:rsidP="00B07A37">
            <w:pPr>
              <w:rPr>
                <w:szCs w:val="22"/>
              </w:rPr>
            </w:pPr>
            <w:r w:rsidRPr="003215FF">
              <w:rPr>
                <w:szCs w:val="22"/>
              </w:rPr>
              <w:t>The Contract</w:t>
            </w:r>
            <w:r w:rsidR="00280941" w:rsidRPr="003215FF">
              <w:rPr>
                <w:szCs w:val="22"/>
              </w:rPr>
              <w:t>ing Authority reserves the righ</w:t>
            </w:r>
            <w:r w:rsidR="00356BBB" w:rsidRPr="003215FF">
              <w:rPr>
                <w:szCs w:val="22"/>
              </w:rPr>
              <w:t>t</w:t>
            </w:r>
            <w:r w:rsidR="00830A49" w:rsidRPr="003215FF">
              <w:rPr>
                <w:szCs w:val="22"/>
              </w:rPr>
              <w:t xml:space="preserve"> at</w:t>
            </w:r>
            <w:r w:rsidR="00356BBB" w:rsidRPr="003215FF">
              <w:rPr>
                <w:szCs w:val="22"/>
              </w:rPr>
              <w:t xml:space="preserve"> any time before the </w:t>
            </w:r>
            <w:r w:rsidR="00327EF3">
              <w:rPr>
                <w:szCs w:val="22"/>
              </w:rPr>
              <w:t>Response</w:t>
            </w:r>
            <w:r w:rsidR="00356BBB" w:rsidRPr="003215FF">
              <w:rPr>
                <w:szCs w:val="22"/>
              </w:rPr>
              <w:t xml:space="preserve"> Deadline, to</w:t>
            </w:r>
            <w:r w:rsidRPr="003215FF">
              <w:rPr>
                <w:szCs w:val="22"/>
              </w:rPr>
              <w:t xml:space="preserve"> update or </w:t>
            </w:r>
            <w:r w:rsidR="00356BBB" w:rsidRPr="003215FF">
              <w:rPr>
                <w:szCs w:val="22"/>
              </w:rPr>
              <w:t>amend</w:t>
            </w:r>
            <w:r w:rsidRPr="003215FF">
              <w:rPr>
                <w:szCs w:val="22"/>
              </w:rPr>
              <w:t xml:space="preserve"> the information contained in this document</w:t>
            </w:r>
            <w:r w:rsidR="00356BBB" w:rsidRPr="003215FF">
              <w:rPr>
                <w:szCs w:val="22"/>
              </w:rPr>
              <w:t xml:space="preserve"> and/or to extend the </w:t>
            </w:r>
            <w:r w:rsidR="00327EF3">
              <w:rPr>
                <w:szCs w:val="22"/>
              </w:rPr>
              <w:t>Response</w:t>
            </w:r>
            <w:r w:rsidR="00356BBB" w:rsidRPr="003215FF">
              <w:rPr>
                <w:szCs w:val="22"/>
              </w:rPr>
              <w:t xml:space="preserve"> Deadline.</w:t>
            </w:r>
            <w:r w:rsidRPr="003215FF">
              <w:rPr>
                <w:szCs w:val="22"/>
              </w:rPr>
              <w:t xml:space="preserve">  Participating </w:t>
            </w:r>
            <w:r w:rsidR="00327EF3">
              <w:rPr>
                <w:szCs w:val="22"/>
              </w:rPr>
              <w:t>Candidates</w:t>
            </w:r>
            <w:r w:rsidRPr="003215FF">
              <w:rPr>
                <w:szCs w:val="22"/>
              </w:rPr>
              <w:t xml:space="preserve"> will </w:t>
            </w:r>
            <w:r w:rsidR="007E2168" w:rsidRPr="003215FF">
              <w:rPr>
                <w:szCs w:val="22"/>
              </w:rPr>
              <w:t>be informed</w:t>
            </w:r>
            <w:r w:rsidRPr="003215FF">
              <w:rPr>
                <w:szCs w:val="22"/>
              </w:rPr>
              <w:t xml:space="preserve"> </w:t>
            </w:r>
            <w:r w:rsidR="00356BBB" w:rsidRPr="003215FF">
              <w:rPr>
                <w:szCs w:val="22"/>
              </w:rPr>
              <w:t xml:space="preserve">of any such amendment or extension </w:t>
            </w:r>
            <w:r w:rsidRPr="003215FF">
              <w:rPr>
                <w:szCs w:val="22"/>
              </w:rPr>
              <w:t xml:space="preserve">through the </w:t>
            </w:r>
            <w:proofErr w:type="spellStart"/>
            <w:r w:rsidRPr="003215FF">
              <w:rPr>
                <w:szCs w:val="22"/>
              </w:rPr>
              <w:t>eTenders</w:t>
            </w:r>
            <w:proofErr w:type="spellEnd"/>
            <w:r w:rsidRPr="003215FF">
              <w:rPr>
                <w:szCs w:val="22"/>
              </w:rPr>
              <w:t xml:space="preserve"> website.</w:t>
            </w:r>
          </w:p>
        </w:tc>
      </w:tr>
      <w:tr w:rsidR="00924FD0" w:rsidRPr="00830A49" w14:paraId="274B774B" w14:textId="77777777" w:rsidTr="00822992">
        <w:tc>
          <w:tcPr>
            <w:tcW w:w="430" w:type="pct"/>
          </w:tcPr>
          <w:p w14:paraId="0085F713" w14:textId="77777777" w:rsidR="00924FD0" w:rsidRPr="00830A49" w:rsidRDefault="00924FD0" w:rsidP="00B07A37">
            <w:pPr>
              <w:keepLines/>
              <w:spacing w:line="320" w:lineRule="exact"/>
              <w:rPr>
                <w:color w:val="0000FF"/>
                <w:szCs w:val="22"/>
              </w:rPr>
            </w:pPr>
            <w:r>
              <w:rPr>
                <w:color w:val="0000FF"/>
                <w:szCs w:val="22"/>
              </w:rPr>
              <w:t>2.7.5</w:t>
            </w:r>
          </w:p>
        </w:tc>
        <w:tc>
          <w:tcPr>
            <w:tcW w:w="4570" w:type="pct"/>
          </w:tcPr>
          <w:p w14:paraId="2E6433AC" w14:textId="6F747D8D" w:rsidR="00924FD0" w:rsidRDefault="00327EF3" w:rsidP="00B07A37">
            <w:pPr>
              <w:rPr>
                <w:szCs w:val="22"/>
              </w:rPr>
            </w:pPr>
            <w:r>
              <w:rPr>
                <w:szCs w:val="22"/>
              </w:rPr>
              <w:t>Candidates</w:t>
            </w:r>
            <w:r w:rsidR="00924FD0">
              <w:rPr>
                <w:szCs w:val="22"/>
              </w:rPr>
              <w:t xml:space="preserve"> should ensure that they register their interest in this Competition, by clicking on the “Accept” button on</w:t>
            </w:r>
            <w:r w:rsidR="002C11B4">
              <w:rPr>
                <w:szCs w:val="22"/>
              </w:rPr>
              <w:t xml:space="preserve"> </w:t>
            </w:r>
            <w:hyperlink r:id="rId17" w:history="1">
              <w:r w:rsidR="002C11B4" w:rsidRPr="00136E00">
                <w:rPr>
                  <w:rStyle w:val="Hyperlink"/>
                </w:rPr>
                <w:t>www.</w:t>
              </w:r>
              <w:r w:rsidR="002C11B4" w:rsidRPr="00136E00">
                <w:rPr>
                  <w:rStyle w:val="Hyperlink"/>
                  <w:szCs w:val="22"/>
                </w:rPr>
                <w:t>etenders.gov.ie</w:t>
              </w:r>
            </w:hyperlink>
            <w:r w:rsidR="00924FD0">
              <w:rPr>
                <w:szCs w:val="22"/>
              </w:rPr>
              <w:t xml:space="preserve"> in order to receive all responses to queries and other updates in relation to this Competition.</w:t>
            </w:r>
          </w:p>
          <w:p w14:paraId="551F27EC" w14:textId="77777777" w:rsidR="00C55D35" w:rsidRPr="003215FF" w:rsidRDefault="00C55D35" w:rsidP="00B07A37">
            <w:pPr>
              <w:rPr>
                <w:szCs w:val="22"/>
              </w:rPr>
            </w:pPr>
          </w:p>
        </w:tc>
      </w:tr>
    </w:tbl>
    <w:p w14:paraId="152C3F48" w14:textId="77777777" w:rsidR="008223F2" w:rsidRPr="00830A49" w:rsidRDefault="008223F2" w:rsidP="00B07A37">
      <w:pPr>
        <w:pStyle w:val="Heading2"/>
      </w:pPr>
      <w:r w:rsidRPr="00830A49">
        <w:lastRenderedPageBreak/>
        <w:t>2.8</w:t>
      </w:r>
      <w:r w:rsidRPr="00830A49">
        <w:tab/>
      </w:r>
      <w:r w:rsidR="00327EF3">
        <w:t>Candidates</w:t>
      </w:r>
      <w:r w:rsidRPr="00830A49">
        <w:t xml:space="preserve"> Costs</w:t>
      </w:r>
    </w:p>
    <w:tbl>
      <w:tblPr>
        <w:tblW w:w="9072" w:type="dxa"/>
        <w:tblLayout w:type="fixed"/>
        <w:tblLook w:val="01E0" w:firstRow="1" w:lastRow="1" w:firstColumn="1" w:lastColumn="1" w:noHBand="0" w:noVBand="0"/>
      </w:tblPr>
      <w:tblGrid>
        <w:gridCol w:w="794"/>
        <w:gridCol w:w="8278"/>
      </w:tblGrid>
      <w:tr w:rsidR="008223F2" w:rsidRPr="00830A49" w14:paraId="547B6322" w14:textId="77777777" w:rsidTr="00D12532">
        <w:tc>
          <w:tcPr>
            <w:tcW w:w="794" w:type="dxa"/>
          </w:tcPr>
          <w:p w14:paraId="5D846820" w14:textId="77777777" w:rsidR="008223F2" w:rsidRPr="00830A49" w:rsidRDefault="008223F2" w:rsidP="00B07A37">
            <w:pPr>
              <w:rPr>
                <w:color w:val="0000FF"/>
                <w:szCs w:val="22"/>
              </w:rPr>
            </w:pPr>
            <w:r w:rsidRPr="00830A49">
              <w:rPr>
                <w:color w:val="0000FF"/>
                <w:szCs w:val="22"/>
              </w:rPr>
              <w:t>2.8.1</w:t>
            </w:r>
          </w:p>
        </w:tc>
        <w:tc>
          <w:tcPr>
            <w:tcW w:w="8278" w:type="dxa"/>
          </w:tcPr>
          <w:p w14:paraId="3B9B6B97" w14:textId="77777777" w:rsidR="008223F2" w:rsidRPr="00830A49" w:rsidRDefault="008223F2" w:rsidP="00B07A37">
            <w:pPr>
              <w:rPr>
                <w:szCs w:val="22"/>
              </w:rPr>
            </w:pPr>
            <w:r w:rsidRPr="00830A49">
              <w:rPr>
                <w:szCs w:val="22"/>
              </w:rPr>
              <w:t xml:space="preserve">All costs and expenses incurred by </w:t>
            </w:r>
            <w:r w:rsidR="00327EF3">
              <w:rPr>
                <w:szCs w:val="22"/>
              </w:rPr>
              <w:t>Candidates</w:t>
            </w:r>
            <w:r w:rsidRPr="00830A49">
              <w:rPr>
                <w:szCs w:val="22"/>
              </w:rPr>
              <w:t xml:space="preserve"> relating to their participation in this </w:t>
            </w:r>
            <w:r w:rsidR="00BA49CD" w:rsidRPr="00830A49">
              <w:rPr>
                <w:szCs w:val="22"/>
              </w:rPr>
              <w:t>C</w:t>
            </w:r>
            <w:r w:rsidRPr="00830A49">
              <w:rPr>
                <w:szCs w:val="22"/>
              </w:rPr>
              <w:t xml:space="preserve">ompetition including, but not being limited to, site visits, field trials, demonstrations and/or presentations shall be borne by and are a matter for discharge by the </w:t>
            </w:r>
            <w:r w:rsidR="00327EF3">
              <w:rPr>
                <w:szCs w:val="22"/>
              </w:rPr>
              <w:t>Candidates</w:t>
            </w:r>
            <w:r w:rsidRPr="00830A49">
              <w:rPr>
                <w:szCs w:val="22"/>
              </w:rPr>
              <w:t xml:space="preserve"> exclusively.</w:t>
            </w:r>
          </w:p>
        </w:tc>
      </w:tr>
    </w:tbl>
    <w:p w14:paraId="1C97030B" w14:textId="77777777" w:rsidR="007C2C86" w:rsidRDefault="008223F2" w:rsidP="00B07A37">
      <w:pPr>
        <w:pStyle w:val="Heading2"/>
        <w:keepNext w:val="0"/>
        <w:spacing w:after="120"/>
        <w:ind w:firstLine="0"/>
      </w:pPr>
      <w:r w:rsidRPr="00830A49">
        <w:t>2.9</w:t>
      </w:r>
      <w:r w:rsidRPr="00830A49">
        <w:tab/>
        <w:t xml:space="preserve">Confidentiality </w:t>
      </w:r>
    </w:p>
    <w:tbl>
      <w:tblPr>
        <w:tblW w:w="0" w:type="auto"/>
        <w:tblLook w:val="01E0" w:firstRow="1" w:lastRow="1" w:firstColumn="1" w:lastColumn="1" w:noHBand="0" w:noVBand="0"/>
      </w:tblPr>
      <w:tblGrid>
        <w:gridCol w:w="662"/>
        <w:gridCol w:w="603"/>
        <w:gridCol w:w="7806"/>
      </w:tblGrid>
      <w:tr w:rsidR="0021263F" w:rsidRPr="00830A49" w14:paraId="3C892783" w14:textId="77777777" w:rsidTr="0021263F">
        <w:tc>
          <w:tcPr>
            <w:tcW w:w="662" w:type="dxa"/>
          </w:tcPr>
          <w:p w14:paraId="685C81DA" w14:textId="77777777" w:rsidR="0021263F" w:rsidRPr="00830A49" w:rsidRDefault="0021263F" w:rsidP="00B07A37">
            <w:pPr>
              <w:rPr>
                <w:color w:val="0000FF"/>
                <w:szCs w:val="22"/>
              </w:rPr>
            </w:pPr>
            <w:r w:rsidRPr="0096779D">
              <w:rPr>
                <w:color w:val="0000FF"/>
                <w:szCs w:val="22"/>
              </w:rPr>
              <w:t xml:space="preserve">2.9.1 </w:t>
            </w:r>
          </w:p>
        </w:tc>
        <w:tc>
          <w:tcPr>
            <w:tcW w:w="8625" w:type="dxa"/>
            <w:gridSpan w:val="2"/>
          </w:tcPr>
          <w:p w14:paraId="3FEE85A0" w14:textId="77777777" w:rsidR="0021263F" w:rsidRPr="00830A49" w:rsidRDefault="0021263F" w:rsidP="00B07A37">
            <w:pPr>
              <w:rPr>
                <w:szCs w:val="22"/>
              </w:rPr>
            </w:pPr>
            <w:r w:rsidRPr="00830A49">
              <w:rPr>
                <w:szCs w:val="22"/>
              </w:rPr>
              <w:t xml:space="preserve">All documentation, drawings, data, statistics, information, patterns, samples or material disclosed or furnished by the Contracting Authority to </w:t>
            </w:r>
            <w:r w:rsidR="00A74601">
              <w:rPr>
                <w:szCs w:val="22"/>
              </w:rPr>
              <w:t>Candidates</w:t>
            </w:r>
            <w:r w:rsidRPr="00830A49">
              <w:rPr>
                <w:szCs w:val="22"/>
              </w:rPr>
              <w:t xml:space="preserve"> </w:t>
            </w:r>
            <w:proofErr w:type="gramStart"/>
            <w:r w:rsidRPr="00830A49">
              <w:rPr>
                <w:szCs w:val="22"/>
              </w:rPr>
              <w:t>during the course of</w:t>
            </w:r>
            <w:proofErr w:type="gramEnd"/>
            <w:r w:rsidRPr="00830A49">
              <w:rPr>
                <w:szCs w:val="22"/>
              </w:rPr>
              <w:t xml:space="preserve"> this </w:t>
            </w:r>
            <w:r>
              <w:rPr>
                <w:szCs w:val="22"/>
              </w:rPr>
              <w:t>C</w:t>
            </w:r>
            <w:r w:rsidRPr="00830A49">
              <w:rPr>
                <w:szCs w:val="22"/>
              </w:rPr>
              <w:t>ompetition:</w:t>
            </w:r>
          </w:p>
        </w:tc>
      </w:tr>
      <w:tr w:rsidR="0021263F" w:rsidRPr="00830A49" w14:paraId="5DEA57C4" w14:textId="77777777" w:rsidTr="0021263F">
        <w:tc>
          <w:tcPr>
            <w:tcW w:w="662" w:type="dxa"/>
          </w:tcPr>
          <w:p w14:paraId="74BDA501" w14:textId="77777777" w:rsidR="0021263F" w:rsidRPr="00830A49" w:rsidRDefault="0021263F" w:rsidP="00B07A37">
            <w:pPr>
              <w:rPr>
                <w:color w:val="0000FF"/>
                <w:szCs w:val="22"/>
              </w:rPr>
            </w:pPr>
          </w:p>
        </w:tc>
        <w:tc>
          <w:tcPr>
            <w:tcW w:w="608" w:type="dxa"/>
          </w:tcPr>
          <w:p w14:paraId="2A6FFE17" w14:textId="77777777" w:rsidR="0021263F" w:rsidRPr="00830A49" w:rsidRDefault="0021263F" w:rsidP="00B07A37">
            <w:pPr>
              <w:rPr>
                <w:color w:val="0000FF"/>
                <w:szCs w:val="22"/>
              </w:rPr>
            </w:pPr>
            <w:r w:rsidRPr="00830A49">
              <w:rPr>
                <w:color w:val="0000FF"/>
                <w:szCs w:val="22"/>
              </w:rPr>
              <w:t>(a)</w:t>
            </w:r>
          </w:p>
        </w:tc>
        <w:tc>
          <w:tcPr>
            <w:tcW w:w="8017" w:type="dxa"/>
          </w:tcPr>
          <w:p w14:paraId="25739365" w14:textId="49C35C02" w:rsidR="0021263F" w:rsidRPr="00830A49" w:rsidRDefault="0021263F" w:rsidP="00B07A37">
            <w:pPr>
              <w:rPr>
                <w:szCs w:val="22"/>
              </w:rPr>
            </w:pPr>
            <w:r w:rsidRPr="00830A49">
              <w:rPr>
                <w:szCs w:val="22"/>
              </w:rPr>
              <w:t xml:space="preserve">are furnished for the sole purpose of replying to this </w:t>
            </w:r>
            <w:r w:rsidR="00F9104D">
              <w:rPr>
                <w:szCs w:val="22"/>
              </w:rPr>
              <w:t>RFI</w:t>
            </w:r>
            <w:r w:rsidR="00D26FA2">
              <w:rPr>
                <w:szCs w:val="22"/>
              </w:rPr>
              <w:t xml:space="preserve"> or/</w:t>
            </w:r>
            <w:r w:rsidR="00D26FA2" w:rsidRPr="00D26FA2">
              <w:rPr>
                <w:szCs w:val="22"/>
              </w:rPr>
              <w:t>and to any Invitation to Tender</w:t>
            </w:r>
            <w:r w:rsidR="00D26FA2">
              <w:rPr>
                <w:szCs w:val="22"/>
              </w:rPr>
              <w:t>,</w:t>
            </w:r>
            <w:r w:rsidRPr="00830A49">
              <w:rPr>
                <w:szCs w:val="22"/>
              </w:rPr>
              <w:t xml:space="preserve"> only;</w:t>
            </w:r>
          </w:p>
        </w:tc>
      </w:tr>
      <w:tr w:rsidR="0021263F" w:rsidRPr="00830A49" w14:paraId="7F174ACC" w14:textId="77777777" w:rsidTr="0021263F">
        <w:tc>
          <w:tcPr>
            <w:tcW w:w="662" w:type="dxa"/>
          </w:tcPr>
          <w:p w14:paraId="0235DE63" w14:textId="77777777" w:rsidR="0021263F" w:rsidRPr="00830A49" w:rsidRDefault="0021263F" w:rsidP="00B07A37">
            <w:pPr>
              <w:rPr>
                <w:color w:val="0000FF"/>
                <w:szCs w:val="22"/>
              </w:rPr>
            </w:pPr>
          </w:p>
        </w:tc>
        <w:tc>
          <w:tcPr>
            <w:tcW w:w="608" w:type="dxa"/>
          </w:tcPr>
          <w:p w14:paraId="67A129D2" w14:textId="77777777" w:rsidR="0021263F" w:rsidRPr="00830A49" w:rsidRDefault="0021263F" w:rsidP="00B07A37">
            <w:pPr>
              <w:rPr>
                <w:color w:val="0000FF"/>
                <w:szCs w:val="22"/>
              </w:rPr>
            </w:pPr>
            <w:r w:rsidRPr="00830A49">
              <w:rPr>
                <w:color w:val="0000FF"/>
                <w:szCs w:val="22"/>
              </w:rPr>
              <w:t>(b)</w:t>
            </w:r>
          </w:p>
        </w:tc>
        <w:tc>
          <w:tcPr>
            <w:tcW w:w="8017" w:type="dxa"/>
          </w:tcPr>
          <w:p w14:paraId="2CCE3D6D" w14:textId="77777777" w:rsidR="0021263F" w:rsidRPr="00830A49" w:rsidRDefault="0021263F" w:rsidP="00B07A37">
            <w:pPr>
              <w:rPr>
                <w:szCs w:val="22"/>
              </w:rPr>
            </w:pPr>
            <w:r w:rsidRPr="00830A49">
              <w:rPr>
                <w:szCs w:val="22"/>
              </w:rPr>
              <w:t>may not be used, communicated, reproduced or published for any other purpose without the prior written permission of the Contracting Authority;</w:t>
            </w:r>
          </w:p>
        </w:tc>
      </w:tr>
      <w:tr w:rsidR="0021263F" w:rsidRPr="00830A49" w14:paraId="569F74FA" w14:textId="77777777" w:rsidTr="0021263F">
        <w:tc>
          <w:tcPr>
            <w:tcW w:w="662" w:type="dxa"/>
          </w:tcPr>
          <w:p w14:paraId="3B9D69E6" w14:textId="77777777" w:rsidR="0021263F" w:rsidRPr="00830A49" w:rsidRDefault="0021263F" w:rsidP="00B07A37">
            <w:pPr>
              <w:rPr>
                <w:color w:val="0000FF"/>
                <w:szCs w:val="22"/>
              </w:rPr>
            </w:pPr>
          </w:p>
        </w:tc>
        <w:tc>
          <w:tcPr>
            <w:tcW w:w="608" w:type="dxa"/>
          </w:tcPr>
          <w:p w14:paraId="20F464B6" w14:textId="77777777" w:rsidR="0021263F" w:rsidRPr="00830A49" w:rsidRDefault="0021263F" w:rsidP="00B07A37">
            <w:pPr>
              <w:rPr>
                <w:color w:val="0000FF"/>
                <w:szCs w:val="22"/>
              </w:rPr>
            </w:pPr>
            <w:r w:rsidRPr="00830A49">
              <w:rPr>
                <w:color w:val="0000FF"/>
                <w:szCs w:val="22"/>
              </w:rPr>
              <w:t>(c)</w:t>
            </w:r>
          </w:p>
        </w:tc>
        <w:tc>
          <w:tcPr>
            <w:tcW w:w="8017" w:type="dxa"/>
          </w:tcPr>
          <w:p w14:paraId="5AC870E2" w14:textId="77777777" w:rsidR="0021263F" w:rsidRPr="00830A49" w:rsidRDefault="0021263F" w:rsidP="00B07A37">
            <w:pPr>
              <w:spacing w:after="80"/>
              <w:rPr>
                <w:szCs w:val="22"/>
              </w:rPr>
            </w:pPr>
            <w:r w:rsidRPr="00830A49">
              <w:rPr>
                <w:szCs w:val="22"/>
              </w:rPr>
              <w:t xml:space="preserve">shall be treated as confidential by the </w:t>
            </w:r>
            <w:r w:rsidR="00D26FA2">
              <w:rPr>
                <w:szCs w:val="22"/>
              </w:rPr>
              <w:t>Candidate</w:t>
            </w:r>
            <w:r w:rsidRPr="00830A49">
              <w:rPr>
                <w:szCs w:val="22"/>
              </w:rPr>
              <w:t xml:space="preserve"> and by any third parties (including subcontractors) engaged or consulted by the </w:t>
            </w:r>
            <w:r w:rsidR="00D26FA2">
              <w:rPr>
                <w:szCs w:val="22"/>
              </w:rPr>
              <w:t>Candidate</w:t>
            </w:r>
            <w:r w:rsidRPr="00830A49">
              <w:rPr>
                <w:szCs w:val="22"/>
              </w:rPr>
              <w:t>; and</w:t>
            </w:r>
          </w:p>
        </w:tc>
      </w:tr>
      <w:tr w:rsidR="0021263F" w:rsidRPr="00830A49" w14:paraId="0B3C83A9" w14:textId="77777777" w:rsidTr="0021263F">
        <w:tc>
          <w:tcPr>
            <w:tcW w:w="662" w:type="dxa"/>
          </w:tcPr>
          <w:p w14:paraId="3E5783B8" w14:textId="77777777" w:rsidR="0021263F" w:rsidRPr="00830A49" w:rsidRDefault="0021263F" w:rsidP="00B07A37">
            <w:pPr>
              <w:rPr>
                <w:color w:val="0000FF"/>
                <w:szCs w:val="22"/>
              </w:rPr>
            </w:pPr>
          </w:p>
        </w:tc>
        <w:tc>
          <w:tcPr>
            <w:tcW w:w="608" w:type="dxa"/>
          </w:tcPr>
          <w:p w14:paraId="3E650F13" w14:textId="77777777" w:rsidR="0021263F" w:rsidRPr="00830A49" w:rsidRDefault="0021263F" w:rsidP="00B07A37">
            <w:pPr>
              <w:rPr>
                <w:color w:val="0000FF"/>
                <w:szCs w:val="22"/>
              </w:rPr>
            </w:pPr>
            <w:r w:rsidRPr="00830A49">
              <w:rPr>
                <w:color w:val="0000FF"/>
                <w:szCs w:val="22"/>
              </w:rPr>
              <w:t>(d)</w:t>
            </w:r>
          </w:p>
        </w:tc>
        <w:tc>
          <w:tcPr>
            <w:tcW w:w="8017" w:type="dxa"/>
          </w:tcPr>
          <w:p w14:paraId="46000E97" w14:textId="77777777" w:rsidR="0021263F" w:rsidRPr="00830A49" w:rsidRDefault="0021263F" w:rsidP="00B07A37">
            <w:pPr>
              <w:spacing w:after="80"/>
              <w:rPr>
                <w:szCs w:val="22"/>
              </w:rPr>
            </w:pPr>
            <w:r w:rsidRPr="00830A49">
              <w:rPr>
                <w:szCs w:val="22"/>
              </w:rPr>
              <w:t xml:space="preserve">must be returned immediately to the Contracting Authority upon cancellation or completion of this </w:t>
            </w:r>
            <w:r w:rsidR="00C24E73">
              <w:rPr>
                <w:szCs w:val="22"/>
              </w:rPr>
              <w:t>C</w:t>
            </w:r>
            <w:r w:rsidRPr="00830A49">
              <w:rPr>
                <w:szCs w:val="22"/>
              </w:rPr>
              <w:t xml:space="preserve">ompetition if </w:t>
            </w:r>
            <w:proofErr w:type="gramStart"/>
            <w:r w:rsidRPr="00830A49">
              <w:rPr>
                <w:szCs w:val="22"/>
              </w:rPr>
              <w:t>so</w:t>
            </w:r>
            <w:proofErr w:type="gramEnd"/>
            <w:r w:rsidRPr="00830A49">
              <w:rPr>
                <w:szCs w:val="22"/>
              </w:rPr>
              <w:t xml:space="preserve"> requested by the Contracting Authority.</w:t>
            </w:r>
          </w:p>
        </w:tc>
      </w:tr>
      <w:tr w:rsidR="00D05F8A" w:rsidRPr="00830A49" w14:paraId="48EBABD0" w14:textId="77777777" w:rsidTr="0021263F">
        <w:tc>
          <w:tcPr>
            <w:tcW w:w="662" w:type="dxa"/>
          </w:tcPr>
          <w:p w14:paraId="2B93A4D7" w14:textId="77777777" w:rsidR="00D05F8A" w:rsidRPr="00830A49" w:rsidRDefault="00D05F8A" w:rsidP="00B07A37">
            <w:pPr>
              <w:rPr>
                <w:color w:val="0000FF"/>
                <w:szCs w:val="22"/>
              </w:rPr>
            </w:pPr>
            <w:r>
              <w:rPr>
                <w:color w:val="0000FF"/>
                <w:szCs w:val="22"/>
              </w:rPr>
              <w:t>2.9.2</w:t>
            </w:r>
          </w:p>
        </w:tc>
        <w:tc>
          <w:tcPr>
            <w:tcW w:w="608" w:type="dxa"/>
          </w:tcPr>
          <w:p w14:paraId="5A2799A8" w14:textId="77777777" w:rsidR="00D05F8A" w:rsidRPr="00830A49" w:rsidRDefault="00D05F8A" w:rsidP="00B07A37">
            <w:pPr>
              <w:rPr>
                <w:color w:val="0000FF"/>
                <w:szCs w:val="22"/>
              </w:rPr>
            </w:pPr>
          </w:p>
        </w:tc>
        <w:tc>
          <w:tcPr>
            <w:tcW w:w="8017" w:type="dxa"/>
          </w:tcPr>
          <w:p w14:paraId="3C3E9BCC" w14:textId="52CBE0DA" w:rsidR="00D05F8A" w:rsidRPr="00830A49" w:rsidRDefault="00D05F8A" w:rsidP="00B07A37">
            <w:pPr>
              <w:spacing w:after="80"/>
              <w:rPr>
                <w:szCs w:val="22"/>
              </w:rPr>
            </w:pPr>
            <w:r w:rsidRPr="0013382E">
              <w:rPr>
                <w:rFonts w:asciiTheme="minorHAnsi" w:hAnsiTheme="minorHAnsi"/>
                <w:szCs w:val="22"/>
              </w:rPr>
              <w:t xml:space="preserve">Candidates must sign and return the Confidentiality Agreement at Appendix </w:t>
            </w:r>
            <w:r w:rsidR="0038394D">
              <w:rPr>
                <w:rFonts w:asciiTheme="minorHAnsi" w:hAnsiTheme="minorHAnsi"/>
                <w:szCs w:val="22"/>
              </w:rPr>
              <w:t>3</w:t>
            </w:r>
            <w:r w:rsidRPr="0013382E">
              <w:rPr>
                <w:rFonts w:asciiTheme="minorHAnsi" w:hAnsiTheme="minorHAnsi"/>
                <w:szCs w:val="22"/>
              </w:rPr>
              <w:t xml:space="preserve"> with their Response</w:t>
            </w:r>
            <w:r w:rsidR="004B0960">
              <w:rPr>
                <w:rFonts w:asciiTheme="minorHAnsi" w:hAnsiTheme="minorHAnsi"/>
                <w:szCs w:val="22"/>
              </w:rPr>
              <w:t xml:space="preserve"> to this </w:t>
            </w:r>
            <w:r w:rsidR="00F9104D">
              <w:rPr>
                <w:rFonts w:asciiTheme="minorHAnsi" w:hAnsiTheme="minorHAnsi"/>
                <w:szCs w:val="22"/>
              </w:rPr>
              <w:t>RFI</w:t>
            </w:r>
            <w:r w:rsidRPr="0013382E">
              <w:rPr>
                <w:rFonts w:asciiTheme="minorHAnsi" w:hAnsiTheme="minorHAnsi"/>
                <w:szCs w:val="22"/>
              </w:rPr>
              <w:t xml:space="preserve">. The Confidentiality Agreement must be in the form as set out in at Appendix </w:t>
            </w:r>
            <w:r w:rsidR="0038394D">
              <w:rPr>
                <w:rFonts w:asciiTheme="minorHAnsi" w:hAnsiTheme="minorHAnsi"/>
                <w:szCs w:val="22"/>
              </w:rPr>
              <w:t>3</w:t>
            </w:r>
            <w:r w:rsidRPr="0013382E">
              <w:rPr>
                <w:rFonts w:asciiTheme="minorHAnsi" w:hAnsiTheme="minorHAnsi"/>
                <w:szCs w:val="22"/>
              </w:rPr>
              <w:t xml:space="preserve"> and Candidates may not amend the Confidentiality Agreement. </w:t>
            </w:r>
          </w:p>
        </w:tc>
      </w:tr>
    </w:tbl>
    <w:p w14:paraId="142B2813" w14:textId="77777777" w:rsidR="008223F2" w:rsidRPr="00830A49" w:rsidRDefault="008223F2" w:rsidP="00B07A37">
      <w:pPr>
        <w:pStyle w:val="Heading2"/>
      </w:pPr>
      <w:r w:rsidRPr="00830A49">
        <w:t>2.10</w:t>
      </w:r>
      <w:r w:rsidRPr="00830A49">
        <w:tab/>
        <w:t>Pricing</w:t>
      </w:r>
    </w:p>
    <w:tbl>
      <w:tblPr>
        <w:tblW w:w="5000" w:type="pct"/>
        <w:tblLook w:val="01E0" w:firstRow="1" w:lastRow="1" w:firstColumn="1" w:lastColumn="1" w:noHBand="0" w:noVBand="0"/>
      </w:tblPr>
      <w:tblGrid>
        <w:gridCol w:w="285"/>
        <w:gridCol w:w="8786"/>
      </w:tblGrid>
      <w:tr w:rsidR="0021263F" w:rsidRPr="00830A49" w14:paraId="65F5C38C" w14:textId="77777777" w:rsidTr="00466E9D">
        <w:tc>
          <w:tcPr>
            <w:tcW w:w="157" w:type="pct"/>
          </w:tcPr>
          <w:p w14:paraId="56AD2EC0" w14:textId="77777777" w:rsidR="00D26FA2" w:rsidRPr="00830A49" w:rsidRDefault="00D26FA2" w:rsidP="00B07A37">
            <w:pPr>
              <w:spacing w:line="320" w:lineRule="exact"/>
              <w:rPr>
                <w:color w:val="0000FF"/>
                <w:szCs w:val="22"/>
              </w:rPr>
            </w:pPr>
          </w:p>
        </w:tc>
        <w:tc>
          <w:tcPr>
            <w:tcW w:w="4843" w:type="pct"/>
          </w:tcPr>
          <w:p w14:paraId="4CE77163" w14:textId="77777777" w:rsidR="0021263F" w:rsidRPr="00830A49" w:rsidRDefault="00D26FA2" w:rsidP="00B07A37">
            <w:pPr>
              <w:rPr>
                <w:szCs w:val="22"/>
              </w:rPr>
            </w:pPr>
            <w:r w:rsidRPr="00466E9D">
              <w:rPr>
                <w:szCs w:val="22"/>
              </w:rPr>
              <w:t>Not used at Stage 1 of the Competition</w:t>
            </w:r>
            <w:r w:rsidR="0021263F" w:rsidRPr="00466E9D">
              <w:rPr>
                <w:szCs w:val="22"/>
              </w:rPr>
              <w:t>.</w:t>
            </w:r>
          </w:p>
        </w:tc>
      </w:tr>
    </w:tbl>
    <w:p w14:paraId="205BB0DF" w14:textId="77777777" w:rsidR="008223F2" w:rsidRDefault="008223F2" w:rsidP="00B07A37">
      <w:pPr>
        <w:pStyle w:val="Heading2"/>
        <w:keepNext w:val="0"/>
        <w:keepLines/>
        <w:spacing w:after="100"/>
        <w:ind w:firstLine="0"/>
      </w:pPr>
      <w:r w:rsidRPr="00830A49">
        <w:t>2.11</w:t>
      </w:r>
      <w:r w:rsidRPr="00830A49">
        <w:tab/>
      </w:r>
      <w:r w:rsidR="005E1D68" w:rsidRPr="00830A49">
        <w:t>Environmental, Social and Labour Law</w:t>
      </w:r>
    </w:p>
    <w:p w14:paraId="789D1AC6" w14:textId="77777777" w:rsidR="007C2C86" w:rsidRDefault="00924FD0" w:rsidP="00B07A37">
      <w:r w:rsidRPr="003215FF">
        <w:rPr>
          <w:szCs w:val="22"/>
        </w:rPr>
        <w:t xml:space="preserve">In the performance of any </w:t>
      </w:r>
      <w:r w:rsidR="009F0AD8">
        <w:rPr>
          <w:szCs w:val="22"/>
        </w:rPr>
        <w:t>Services</w:t>
      </w:r>
      <w:r w:rsidRPr="003215FF">
        <w:rPr>
          <w:szCs w:val="22"/>
        </w:rPr>
        <w:t xml:space="preserve"> Contract awarded,</w:t>
      </w:r>
      <w:r w:rsidR="00DF3107">
        <w:rPr>
          <w:szCs w:val="22"/>
        </w:rPr>
        <w:t xml:space="preserve"> the successful Tenderer(s), and</w:t>
      </w:r>
      <w:r w:rsidRPr="003215FF">
        <w:rPr>
          <w:szCs w:val="22"/>
        </w:rPr>
        <w:t xml:space="preserve"> their </w:t>
      </w:r>
      <w:r>
        <w:rPr>
          <w:szCs w:val="22"/>
        </w:rPr>
        <w:t>Subcontractor</w:t>
      </w:r>
      <w:r w:rsidRPr="003215FF">
        <w:rPr>
          <w:szCs w:val="22"/>
        </w:rPr>
        <w:t>s</w:t>
      </w:r>
      <w:r>
        <w:rPr>
          <w:szCs w:val="22"/>
        </w:rPr>
        <w:t xml:space="preserve"> (if any)</w:t>
      </w:r>
      <w:r w:rsidRPr="003215FF">
        <w:rPr>
          <w:szCs w:val="22"/>
        </w:rPr>
        <w:t xml:space="preserve">, shall be required to comply with all applicable obligations in the field of environmental, social and labour law that apply at the place where the </w:t>
      </w:r>
      <w:r w:rsidR="009F0AD8">
        <w:rPr>
          <w:szCs w:val="22"/>
        </w:rPr>
        <w:t>Services</w:t>
      </w:r>
      <w:r w:rsidRPr="003215FF">
        <w:rPr>
          <w:szCs w:val="22"/>
        </w:rPr>
        <w:t xml:space="preserve"> provided, that have been established by EU law, national law, collective agreements or by international, environmental, social and labour law listed in </w:t>
      </w:r>
      <w:r w:rsidR="001F5A1D" w:rsidRPr="00117E35">
        <w:rPr>
          <w:szCs w:val="22"/>
        </w:rPr>
        <w:t>Schedule 7 of the Regulations</w:t>
      </w:r>
      <w:r w:rsidRPr="003215FF">
        <w:rPr>
          <w:szCs w:val="22"/>
        </w:rPr>
        <w:t xml:space="preserve">. </w:t>
      </w:r>
    </w:p>
    <w:p w14:paraId="3E190DDF" w14:textId="77777777" w:rsidR="008223F2" w:rsidRPr="00830A49" w:rsidRDefault="008223F2" w:rsidP="00B07A37">
      <w:pPr>
        <w:pStyle w:val="Heading2"/>
      </w:pPr>
      <w:r w:rsidRPr="00830A49">
        <w:t>2.12</w:t>
      </w:r>
      <w:r w:rsidRPr="00830A49">
        <w:tab/>
        <w:t>Publicity</w:t>
      </w:r>
    </w:p>
    <w:p w14:paraId="62360C3C" w14:textId="77777777" w:rsidR="008223F2" w:rsidRPr="00830A49" w:rsidRDefault="008223F2" w:rsidP="00B07A37">
      <w:pPr>
        <w:rPr>
          <w:szCs w:val="22"/>
        </w:rPr>
      </w:pPr>
      <w:r w:rsidRPr="00830A49">
        <w:rPr>
          <w:szCs w:val="22"/>
        </w:rPr>
        <w:t xml:space="preserve">No publicity regarding this </w:t>
      </w:r>
      <w:r w:rsidR="00053737" w:rsidRPr="00830A49">
        <w:rPr>
          <w:szCs w:val="22"/>
        </w:rPr>
        <w:t>Competition or any</w:t>
      </w:r>
      <w:r w:rsidRPr="00830A49">
        <w:rPr>
          <w:szCs w:val="22"/>
        </w:rPr>
        <w:t xml:space="preserve"> </w:t>
      </w:r>
      <w:r w:rsidR="009F0AD8">
        <w:rPr>
          <w:szCs w:val="22"/>
        </w:rPr>
        <w:t>Services</w:t>
      </w:r>
      <w:r w:rsidRPr="00830A49">
        <w:rPr>
          <w:szCs w:val="22"/>
        </w:rPr>
        <w:t xml:space="preserve"> Contract</w:t>
      </w:r>
      <w:r w:rsidR="00053737" w:rsidRPr="00830A49">
        <w:rPr>
          <w:szCs w:val="22"/>
        </w:rPr>
        <w:t xml:space="preserve"> pursuant to this Competition</w:t>
      </w:r>
      <w:r w:rsidR="004C7541" w:rsidRPr="00830A49">
        <w:rPr>
          <w:szCs w:val="22"/>
        </w:rPr>
        <w:t xml:space="preserve"> is</w:t>
      </w:r>
      <w:r w:rsidRPr="00830A49">
        <w:rPr>
          <w:szCs w:val="22"/>
        </w:rPr>
        <w:t xml:space="preserve"> permitted unless and until the Contracting Authority has given its prior written consent to the relevant communication. </w:t>
      </w:r>
    </w:p>
    <w:p w14:paraId="4E804D09" w14:textId="77777777" w:rsidR="008223F2" w:rsidRPr="00830A49" w:rsidRDefault="008223F2" w:rsidP="00B07A37">
      <w:pPr>
        <w:pStyle w:val="Heading2"/>
      </w:pPr>
      <w:r w:rsidRPr="00830A49">
        <w:t>2.13</w:t>
      </w:r>
      <w:r w:rsidRPr="00830A49">
        <w:tab/>
        <w:t xml:space="preserve">Registrable Interest </w:t>
      </w:r>
    </w:p>
    <w:p w14:paraId="2B183A0C" w14:textId="77777777" w:rsidR="00716878" w:rsidRPr="00830A49" w:rsidRDefault="008223F2" w:rsidP="00B07A37">
      <w:pPr>
        <w:rPr>
          <w:szCs w:val="22"/>
        </w:rPr>
      </w:pPr>
      <w:r w:rsidRPr="00830A49">
        <w:rPr>
          <w:szCs w:val="22"/>
        </w:rPr>
        <w:t xml:space="preserve">Any Registrable Interest involving </w:t>
      </w:r>
      <w:r w:rsidR="00F928A6" w:rsidRPr="00830A49">
        <w:rPr>
          <w:szCs w:val="22"/>
        </w:rPr>
        <w:t xml:space="preserve">any </w:t>
      </w:r>
      <w:r w:rsidR="00D26FA2">
        <w:rPr>
          <w:szCs w:val="22"/>
        </w:rPr>
        <w:t>Candidate</w:t>
      </w:r>
      <w:r w:rsidR="00F928A6" w:rsidRPr="00830A49">
        <w:rPr>
          <w:szCs w:val="22"/>
        </w:rPr>
        <w:t xml:space="preserve"> or S</w:t>
      </w:r>
      <w:r w:rsidRPr="00830A49">
        <w:rPr>
          <w:szCs w:val="22"/>
        </w:rPr>
        <w:t xml:space="preserve">ubcontractor and the Contracting Authority, members of the Government, members of the Oireachtas, or employees and officers of the Contracting Authority and their relatives must be fully disclosed in the </w:t>
      </w:r>
      <w:r w:rsidR="00D26FA2">
        <w:rPr>
          <w:szCs w:val="22"/>
        </w:rPr>
        <w:t>Response</w:t>
      </w:r>
      <w:r w:rsidRPr="00830A49">
        <w:rPr>
          <w:szCs w:val="22"/>
        </w:rPr>
        <w:t xml:space="preserve"> or, in the event of this </w:t>
      </w:r>
      <w:r w:rsidR="00716878" w:rsidRPr="00830A49">
        <w:rPr>
          <w:szCs w:val="22"/>
        </w:rPr>
        <w:t>information only coming to the</w:t>
      </w:r>
      <w:r w:rsidRPr="00830A49">
        <w:rPr>
          <w:szCs w:val="22"/>
        </w:rPr>
        <w:t xml:space="preserve"> notice </w:t>
      </w:r>
      <w:r w:rsidR="00716878" w:rsidRPr="00830A49">
        <w:rPr>
          <w:szCs w:val="22"/>
        </w:rPr>
        <w:t xml:space="preserve">of the </w:t>
      </w:r>
      <w:r w:rsidR="006D081C">
        <w:rPr>
          <w:szCs w:val="22"/>
        </w:rPr>
        <w:t>Candidate</w:t>
      </w:r>
      <w:r w:rsidR="006D081C" w:rsidRPr="00830A49">
        <w:rPr>
          <w:szCs w:val="22"/>
        </w:rPr>
        <w:t xml:space="preserve"> </w:t>
      </w:r>
      <w:r w:rsidR="00716878" w:rsidRPr="00830A49">
        <w:rPr>
          <w:szCs w:val="22"/>
        </w:rPr>
        <w:t>or Subcont</w:t>
      </w:r>
      <w:r w:rsidR="007B68A0">
        <w:rPr>
          <w:szCs w:val="22"/>
        </w:rPr>
        <w:t>r</w:t>
      </w:r>
      <w:r w:rsidR="00716878" w:rsidRPr="00830A49">
        <w:rPr>
          <w:szCs w:val="22"/>
        </w:rPr>
        <w:t xml:space="preserve">actor </w:t>
      </w:r>
      <w:r w:rsidRPr="00830A49">
        <w:rPr>
          <w:szCs w:val="22"/>
        </w:rPr>
        <w:t xml:space="preserve">after the submission of a </w:t>
      </w:r>
      <w:r w:rsidR="006D081C">
        <w:rPr>
          <w:szCs w:val="22"/>
        </w:rPr>
        <w:lastRenderedPageBreak/>
        <w:t>Response</w:t>
      </w:r>
      <w:r w:rsidRPr="00830A49">
        <w:rPr>
          <w:szCs w:val="22"/>
        </w:rPr>
        <w:t xml:space="preserve">, </w:t>
      </w:r>
      <w:r w:rsidR="00F928A6" w:rsidRPr="00830A49">
        <w:rPr>
          <w:szCs w:val="22"/>
        </w:rPr>
        <w:t xml:space="preserve">must </w:t>
      </w:r>
      <w:r w:rsidRPr="00830A49">
        <w:rPr>
          <w:szCs w:val="22"/>
        </w:rPr>
        <w:t xml:space="preserve">be communicated to the Contracting Authority immediately upon such information becoming known to the </w:t>
      </w:r>
      <w:r w:rsidR="006D081C">
        <w:rPr>
          <w:szCs w:val="22"/>
        </w:rPr>
        <w:t>Candidate</w:t>
      </w:r>
      <w:r w:rsidR="006D081C" w:rsidRPr="00830A49">
        <w:rPr>
          <w:szCs w:val="22"/>
        </w:rPr>
        <w:t xml:space="preserve"> </w:t>
      </w:r>
      <w:r w:rsidR="00F928A6" w:rsidRPr="00830A49">
        <w:rPr>
          <w:szCs w:val="22"/>
        </w:rPr>
        <w:t>or</w:t>
      </w:r>
      <w:r w:rsidR="00716878" w:rsidRPr="00830A49">
        <w:rPr>
          <w:szCs w:val="22"/>
        </w:rPr>
        <w:t xml:space="preserve"> </w:t>
      </w:r>
      <w:r w:rsidR="00F928A6" w:rsidRPr="00830A49">
        <w:rPr>
          <w:szCs w:val="22"/>
        </w:rPr>
        <w:t>S</w:t>
      </w:r>
      <w:r w:rsidRPr="00830A49">
        <w:rPr>
          <w:szCs w:val="22"/>
        </w:rPr>
        <w:t xml:space="preserve">ubcontractor. </w:t>
      </w:r>
    </w:p>
    <w:p w14:paraId="5B77A7CA" w14:textId="261CD77C" w:rsidR="008223F2" w:rsidRPr="00830A49" w:rsidRDefault="001A7EF0" w:rsidP="00B07A37">
      <w:pPr>
        <w:rPr>
          <w:szCs w:val="22"/>
        </w:rPr>
      </w:pPr>
      <w:r>
        <w:rPr>
          <w:szCs w:val="22"/>
        </w:rPr>
        <w:t>The terms “Registrable Interest” and “Relative”</w:t>
      </w:r>
      <w:r w:rsidR="008223F2" w:rsidRPr="00830A49">
        <w:rPr>
          <w:szCs w:val="22"/>
        </w:rPr>
        <w:t xml:space="preserve"> shall be interpreted as per Section 2 of the Ethics in Public Office Act</w:t>
      </w:r>
      <w:r w:rsidR="00F928A6" w:rsidRPr="00830A49">
        <w:rPr>
          <w:szCs w:val="22"/>
        </w:rPr>
        <w:t>s</w:t>
      </w:r>
      <w:r w:rsidR="008223F2" w:rsidRPr="00830A49">
        <w:rPr>
          <w:szCs w:val="22"/>
        </w:rPr>
        <w:t xml:space="preserve"> 1995</w:t>
      </w:r>
      <w:r w:rsidR="00F928A6" w:rsidRPr="00830A49">
        <w:rPr>
          <w:szCs w:val="22"/>
        </w:rPr>
        <w:t xml:space="preserve"> and 2001</w:t>
      </w:r>
      <w:r w:rsidR="008223F2" w:rsidRPr="00830A49">
        <w:rPr>
          <w:szCs w:val="22"/>
        </w:rPr>
        <w:t xml:space="preserve">, </w:t>
      </w:r>
      <w:r w:rsidR="00F928A6" w:rsidRPr="00830A49">
        <w:rPr>
          <w:szCs w:val="22"/>
        </w:rPr>
        <w:t>copies</w:t>
      </w:r>
      <w:r w:rsidR="008223F2" w:rsidRPr="00830A49">
        <w:rPr>
          <w:szCs w:val="22"/>
        </w:rPr>
        <w:t xml:space="preserve"> of which </w:t>
      </w:r>
      <w:r w:rsidR="00F928A6" w:rsidRPr="00830A49">
        <w:rPr>
          <w:szCs w:val="22"/>
        </w:rPr>
        <w:t xml:space="preserve">are </w:t>
      </w:r>
      <w:r w:rsidR="008223F2" w:rsidRPr="00830A49">
        <w:rPr>
          <w:szCs w:val="22"/>
        </w:rPr>
        <w:t xml:space="preserve">available </w:t>
      </w:r>
      <w:r w:rsidR="00716878" w:rsidRPr="00830A49">
        <w:rPr>
          <w:szCs w:val="22"/>
        </w:rPr>
        <w:t xml:space="preserve">at </w:t>
      </w:r>
      <w:hyperlink r:id="rId18" w:history="1">
        <w:r w:rsidR="004148A2" w:rsidRPr="00136E00">
          <w:rPr>
            <w:rStyle w:val="Hyperlink"/>
            <w:szCs w:val="22"/>
          </w:rPr>
          <w:t>www.irishstatutebook.ie</w:t>
        </w:r>
      </w:hyperlink>
      <w:r w:rsidR="004148A2">
        <w:rPr>
          <w:szCs w:val="22"/>
        </w:rPr>
        <w:t xml:space="preserve"> </w:t>
      </w:r>
      <w:r w:rsidR="008223F2" w:rsidRPr="00830A49">
        <w:rPr>
          <w:szCs w:val="22"/>
        </w:rPr>
        <w:t xml:space="preserve">. The Contracting Authority will, in its absolute discretion, decide on the appropriate course of action, which may in appropriate circumstances include </w:t>
      </w:r>
      <w:r w:rsidR="00716878" w:rsidRPr="00830A49">
        <w:rPr>
          <w:szCs w:val="22"/>
        </w:rPr>
        <w:t xml:space="preserve">eliminating a </w:t>
      </w:r>
      <w:r w:rsidR="006D081C" w:rsidRPr="006D081C">
        <w:rPr>
          <w:szCs w:val="22"/>
        </w:rPr>
        <w:t xml:space="preserve">Candidate </w:t>
      </w:r>
      <w:r w:rsidR="006D081C">
        <w:rPr>
          <w:szCs w:val="22"/>
        </w:rPr>
        <w:t xml:space="preserve">/ Tenderer </w:t>
      </w:r>
      <w:r w:rsidR="00716878" w:rsidRPr="00830A49">
        <w:rPr>
          <w:szCs w:val="22"/>
        </w:rPr>
        <w:t>from this C</w:t>
      </w:r>
      <w:r w:rsidR="008223F2" w:rsidRPr="00830A49">
        <w:rPr>
          <w:szCs w:val="22"/>
        </w:rPr>
        <w:t xml:space="preserve">ompetition or terminating any </w:t>
      </w:r>
      <w:r w:rsidR="009F0AD8">
        <w:rPr>
          <w:szCs w:val="22"/>
        </w:rPr>
        <w:t>Services</w:t>
      </w:r>
      <w:r w:rsidR="00BA0FF7" w:rsidRPr="00830A49">
        <w:rPr>
          <w:szCs w:val="22"/>
        </w:rPr>
        <w:t xml:space="preserve"> C</w:t>
      </w:r>
      <w:r w:rsidR="008223F2" w:rsidRPr="00830A49">
        <w:rPr>
          <w:szCs w:val="22"/>
        </w:rPr>
        <w:t xml:space="preserve">ontract </w:t>
      </w:r>
      <w:proofErr w:type="gramStart"/>
      <w:r w:rsidR="008223F2" w:rsidRPr="00830A49">
        <w:rPr>
          <w:szCs w:val="22"/>
        </w:rPr>
        <w:t>entered into</w:t>
      </w:r>
      <w:proofErr w:type="gramEnd"/>
      <w:r w:rsidR="008223F2" w:rsidRPr="00830A49">
        <w:rPr>
          <w:szCs w:val="22"/>
        </w:rPr>
        <w:t xml:space="preserve"> by a </w:t>
      </w:r>
      <w:r w:rsidR="00297231">
        <w:rPr>
          <w:szCs w:val="22"/>
        </w:rPr>
        <w:t xml:space="preserve">successful </w:t>
      </w:r>
      <w:r w:rsidR="008223F2" w:rsidRPr="00830A49">
        <w:rPr>
          <w:szCs w:val="22"/>
        </w:rPr>
        <w:t xml:space="preserve">Tenderer. </w:t>
      </w:r>
    </w:p>
    <w:p w14:paraId="186CCA86" w14:textId="77777777" w:rsidR="008223F2" w:rsidRPr="00830A49" w:rsidRDefault="008223F2" w:rsidP="00B07A37">
      <w:pPr>
        <w:pStyle w:val="Heading2"/>
      </w:pPr>
      <w:r w:rsidRPr="00830A49">
        <w:t>2.14</w:t>
      </w:r>
      <w:r w:rsidRPr="00830A49">
        <w:tab/>
        <w:t>Anti-Competitive Conduct</w:t>
      </w:r>
    </w:p>
    <w:p w14:paraId="20A23DDD" w14:textId="77777777" w:rsidR="008223F2" w:rsidRPr="00830A49" w:rsidRDefault="006D081C" w:rsidP="00B07A37">
      <w:pPr>
        <w:rPr>
          <w:szCs w:val="22"/>
        </w:rPr>
      </w:pPr>
      <w:r w:rsidRPr="006D081C">
        <w:rPr>
          <w:szCs w:val="22"/>
        </w:rPr>
        <w:t>Candidate</w:t>
      </w:r>
      <w:r w:rsidR="00BA0FF7" w:rsidRPr="00830A49">
        <w:rPr>
          <w:szCs w:val="22"/>
        </w:rPr>
        <w:t>’</w:t>
      </w:r>
      <w:r>
        <w:rPr>
          <w:szCs w:val="22"/>
        </w:rPr>
        <w:t>s</w:t>
      </w:r>
      <w:r w:rsidR="008223F2" w:rsidRPr="00830A49">
        <w:rPr>
          <w:szCs w:val="22"/>
        </w:rPr>
        <w:t xml:space="preserve"> attention is drawn </w:t>
      </w:r>
      <w:r w:rsidR="004F751E" w:rsidRPr="00830A49">
        <w:rPr>
          <w:szCs w:val="22"/>
        </w:rPr>
        <w:t>to the</w:t>
      </w:r>
      <w:r w:rsidR="008223F2" w:rsidRPr="00830A49">
        <w:rPr>
          <w:szCs w:val="22"/>
        </w:rPr>
        <w:t xml:space="preserve"> Competition Act </w:t>
      </w:r>
      <w:r w:rsidR="004F751E" w:rsidRPr="00830A49">
        <w:rPr>
          <w:szCs w:val="22"/>
        </w:rPr>
        <w:t>2002 (</w:t>
      </w:r>
      <w:r w:rsidR="00BA0FF7" w:rsidRPr="00830A49">
        <w:rPr>
          <w:szCs w:val="22"/>
        </w:rPr>
        <w:t>as amended, the “2002 Act”)</w:t>
      </w:r>
      <w:r w:rsidR="008223F2" w:rsidRPr="00830A49">
        <w:rPr>
          <w:szCs w:val="22"/>
        </w:rPr>
        <w:t xml:space="preserve">. The </w:t>
      </w:r>
      <w:r w:rsidR="00BA0FF7" w:rsidRPr="00830A49">
        <w:rPr>
          <w:szCs w:val="22"/>
        </w:rPr>
        <w:t xml:space="preserve">2002 </w:t>
      </w:r>
      <w:r w:rsidR="008223F2" w:rsidRPr="00830A49">
        <w:rPr>
          <w:szCs w:val="22"/>
        </w:rPr>
        <w:t xml:space="preserve">Act makes it a criminal offence for </w:t>
      </w:r>
      <w:r w:rsidRPr="006D081C">
        <w:rPr>
          <w:szCs w:val="22"/>
        </w:rPr>
        <w:t>Candidate</w:t>
      </w:r>
      <w:r w:rsidRPr="00830A49">
        <w:rPr>
          <w:szCs w:val="22"/>
        </w:rPr>
        <w:t>’</w:t>
      </w:r>
      <w:r>
        <w:rPr>
          <w:szCs w:val="22"/>
        </w:rPr>
        <w:t>s</w:t>
      </w:r>
      <w:r w:rsidRPr="00830A49">
        <w:rPr>
          <w:szCs w:val="22"/>
        </w:rPr>
        <w:t xml:space="preserve"> </w:t>
      </w:r>
      <w:r w:rsidR="008223F2" w:rsidRPr="00830A49">
        <w:rPr>
          <w:szCs w:val="22"/>
        </w:rPr>
        <w:t xml:space="preserve">to collude on prices or terms in a public procurement competition. </w:t>
      </w:r>
    </w:p>
    <w:p w14:paraId="0B2C1032" w14:textId="42DF5462" w:rsidR="008223F2" w:rsidRPr="00830A49" w:rsidRDefault="008223F2" w:rsidP="00B07A37">
      <w:pPr>
        <w:pStyle w:val="Heading2"/>
      </w:pPr>
      <w:r w:rsidRPr="00830A49">
        <w:t xml:space="preserve">2.15 Industry Terms Used in this </w:t>
      </w:r>
      <w:r w:rsidR="00F9104D">
        <w:t>RFI</w:t>
      </w:r>
    </w:p>
    <w:p w14:paraId="3475F787" w14:textId="41ED45E7" w:rsidR="008223F2" w:rsidRPr="00830A49" w:rsidRDefault="008223F2" w:rsidP="00B07A37">
      <w:pPr>
        <w:rPr>
          <w:szCs w:val="22"/>
        </w:rPr>
      </w:pPr>
      <w:r w:rsidRPr="00830A49">
        <w:rPr>
          <w:szCs w:val="22"/>
        </w:rPr>
        <w:t xml:space="preserve">Where reference is made to a particular item, source, process, trademark, or type in this </w:t>
      </w:r>
      <w:r w:rsidR="00F9104D">
        <w:rPr>
          <w:szCs w:val="22"/>
        </w:rPr>
        <w:t>RFI</w:t>
      </w:r>
      <w:r w:rsidRPr="00830A49">
        <w:rPr>
          <w:szCs w:val="22"/>
        </w:rPr>
        <w:t xml:space="preserve"> then all such references are to be given the meaning generally understood in the relevant industry and operational environment. </w:t>
      </w:r>
    </w:p>
    <w:p w14:paraId="2CA5B3B6" w14:textId="77777777" w:rsidR="008223F2" w:rsidRPr="00830A49" w:rsidRDefault="008223F2" w:rsidP="00B07A37">
      <w:pPr>
        <w:pStyle w:val="Heading2"/>
      </w:pPr>
      <w:r w:rsidRPr="00830A49">
        <w:t>2.16</w:t>
      </w:r>
      <w:r w:rsidRPr="00830A49">
        <w:tab/>
        <w:t>Freedom of Information</w:t>
      </w:r>
    </w:p>
    <w:tbl>
      <w:tblPr>
        <w:tblW w:w="5000" w:type="pct"/>
        <w:tblLook w:val="01E0" w:firstRow="1" w:lastRow="1" w:firstColumn="1" w:lastColumn="1" w:noHBand="0" w:noVBand="0"/>
      </w:tblPr>
      <w:tblGrid>
        <w:gridCol w:w="795"/>
        <w:gridCol w:w="8276"/>
      </w:tblGrid>
      <w:tr w:rsidR="008223F2" w:rsidRPr="00830A49" w14:paraId="57030ED9" w14:textId="77777777" w:rsidTr="00822992">
        <w:tc>
          <w:tcPr>
            <w:tcW w:w="438" w:type="pct"/>
          </w:tcPr>
          <w:p w14:paraId="6BEC1366" w14:textId="77777777" w:rsidR="008223F2" w:rsidRPr="00830A49" w:rsidRDefault="008223F2" w:rsidP="00B07A37">
            <w:pPr>
              <w:rPr>
                <w:color w:val="0000FF"/>
                <w:szCs w:val="22"/>
              </w:rPr>
            </w:pPr>
            <w:r w:rsidRPr="00830A49">
              <w:rPr>
                <w:color w:val="0000FF"/>
                <w:szCs w:val="22"/>
              </w:rPr>
              <w:t>2.16.1</w:t>
            </w:r>
          </w:p>
        </w:tc>
        <w:tc>
          <w:tcPr>
            <w:tcW w:w="4562" w:type="pct"/>
          </w:tcPr>
          <w:p w14:paraId="5AB1186E" w14:textId="77777777" w:rsidR="008223F2" w:rsidRPr="00830A49" w:rsidRDefault="006D081C" w:rsidP="00B07A37">
            <w:pPr>
              <w:rPr>
                <w:szCs w:val="22"/>
              </w:rPr>
            </w:pPr>
            <w:r w:rsidRPr="00273E42">
              <w:rPr>
                <w:rFonts w:asciiTheme="minorHAnsi" w:hAnsiTheme="minorHAnsi"/>
                <w:szCs w:val="22"/>
              </w:rPr>
              <w:t xml:space="preserve">Candidates </w:t>
            </w:r>
            <w:r w:rsidR="008223F2" w:rsidRPr="00830A49">
              <w:rPr>
                <w:szCs w:val="22"/>
              </w:rPr>
              <w:t xml:space="preserve">should be aware that, under the Freedom of Information Act </w:t>
            </w:r>
            <w:r w:rsidR="001A1804" w:rsidRPr="00830A49">
              <w:rPr>
                <w:szCs w:val="22"/>
              </w:rPr>
              <w:t>2014</w:t>
            </w:r>
            <w:r w:rsidR="001F5A1D">
              <w:rPr>
                <w:szCs w:val="22"/>
              </w:rPr>
              <w:t xml:space="preserve"> and the</w:t>
            </w:r>
            <w:r w:rsidR="001F5A1D" w:rsidRPr="00D40BF0">
              <w:rPr>
                <w:szCs w:val="22"/>
              </w:rPr>
              <w:t xml:space="preserve"> European Communities (Access to Information on the Environment) Regulations 2007 to 2014</w:t>
            </w:r>
            <w:r w:rsidR="008223F2" w:rsidRPr="00830A49">
              <w:rPr>
                <w:szCs w:val="22"/>
              </w:rPr>
              <w:t xml:space="preserve">, information provided by them during this </w:t>
            </w:r>
            <w:r w:rsidR="002F08D7">
              <w:rPr>
                <w:szCs w:val="22"/>
              </w:rPr>
              <w:t>C</w:t>
            </w:r>
            <w:r w:rsidR="008223F2" w:rsidRPr="00830A49">
              <w:rPr>
                <w:szCs w:val="22"/>
              </w:rPr>
              <w:t>ompetition may be liable to be disclosed.</w:t>
            </w:r>
          </w:p>
        </w:tc>
      </w:tr>
      <w:tr w:rsidR="008223F2" w:rsidRPr="00830A49" w14:paraId="16280B72" w14:textId="77777777" w:rsidTr="00822992">
        <w:tc>
          <w:tcPr>
            <w:tcW w:w="438" w:type="pct"/>
          </w:tcPr>
          <w:p w14:paraId="2B5D8156" w14:textId="77777777" w:rsidR="008223F2" w:rsidRPr="00830A49" w:rsidRDefault="008223F2" w:rsidP="00B07A37">
            <w:pPr>
              <w:rPr>
                <w:color w:val="0000FF"/>
                <w:szCs w:val="22"/>
              </w:rPr>
            </w:pPr>
            <w:r w:rsidRPr="00830A49">
              <w:rPr>
                <w:color w:val="0000FF"/>
                <w:szCs w:val="22"/>
              </w:rPr>
              <w:t>2.16.2</w:t>
            </w:r>
          </w:p>
        </w:tc>
        <w:tc>
          <w:tcPr>
            <w:tcW w:w="4562" w:type="pct"/>
          </w:tcPr>
          <w:p w14:paraId="3D37864D" w14:textId="77777777" w:rsidR="008223F2" w:rsidRPr="00830A49" w:rsidRDefault="006D081C" w:rsidP="00B07A37">
            <w:pPr>
              <w:rPr>
                <w:szCs w:val="22"/>
              </w:rPr>
            </w:pPr>
            <w:r w:rsidRPr="00273E42">
              <w:rPr>
                <w:rFonts w:asciiTheme="minorHAnsi" w:hAnsiTheme="minorHAnsi"/>
                <w:szCs w:val="22"/>
              </w:rPr>
              <w:t xml:space="preserve">Candidates </w:t>
            </w:r>
            <w:r w:rsidR="00882812" w:rsidRPr="00882812">
              <w:rPr>
                <w:szCs w:val="22"/>
              </w:rPr>
              <w:t xml:space="preserve">are asked to consider if any of the information supplied by them in their </w:t>
            </w:r>
            <w:r>
              <w:rPr>
                <w:szCs w:val="22"/>
              </w:rPr>
              <w:t>Response</w:t>
            </w:r>
            <w:r w:rsidR="00882812" w:rsidRPr="00882812">
              <w:rPr>
                <w:szCs w:val="22"/>
              </w:rPr>
              <w:t xml:space="preserve"> should not be disclosed because of its confidentiality or commercial sensitivity.  If </w:t>
            </w:r>
            <w:r w:rsidRPr="00273E42">
              <w:rPr>
                <w:rFonts w:asciiTheme="minorHAnsi" w:hAnsiTheme="minorHAnsi"/>
                <w:szCs w:val="22"/>
              </w:rPr>
              <w:t xml:space="preserve">Candidates </w:t>
            </w:r>
            <w:r w:rsidR="00882812" w:rsidRPr="00882812">
              <w:rPr>
                <w:szCs w:val="22"/>
              </w:rPr>
              <w:t xml:space="preserve">consider that certain information is not to be disclosed because of its confidentiality or commercial sensitivity, </w:t>
            </w:r>
            <w:r w:rsidRPr="00273E42">
              <w:rPr>
                <w:rFonts w:asciiTheme="minorHAnsi" w:hAnsiTheme="minorHAnsi"/>
                <w:szCs w:val="22"/>
              </w:rPr>
              <w:t xml:space="preserve">Candidates </w:t>
            </w:r>
            <w:r w:rsidR="00882812" w:rsidRPr="00882812">
              <w:rPr>
                <w:szCs w:val="22"/>
              </w:rPr>
              <w:t xml:space="preserve">must, when providing such information, clearly identify the specific sections of their </w:t>
            </w:r>
            <w:r>
              <w:rPr>
                <w:szCs w:val="22"/>
              </w:rPr>
              <w:t>Response</w:t>
            </w:r>
            <w:r w:rsidR="00882812" w:rsidRPr="00882812">
              <w:rPr>
                <w:szCs w:val="22"/>
              </w:rPr>
              <w:t xml:space="preserve"> containing such information and specify the reasons for its confidentiality or commercial sensitivity.   For the avoidance of doubt </w:t>
            </w:r>
            <w:r w:rsidRPr="00273E42">
              <w:rPr>
                <w:rFonts w:asciiTheme="minorHAnsi" w:hAnsiTheme="minorHAnsi"/>
                <w:szCs w:val="22"/>
              </w:rPr>
              <w:t xml:space="preserve">Candidates </w:t>
            </w:r>
            <w:r w:rsidR="00882812" w:rsidRPr="00882812">
              <w:rPr>
                <w:szCs w:val="22"/>
              </w:rPr>
              <w:t xml:space="preserve">may not assert confidentiality or commercial sensitivity over the entire </w:t>
            </w:r>
            <w:r>
              <w:rPr>
                <w:szCs w:val="22"/>
              </w:rPr>
              <w:t>Response</w:t>
            </w:r>
            <w:r w:rsidR="00882812" w:rsidRPr="00882812">
              <w:rPr>
                <w:szCs w:val="22"/>
              </w:rPr>
              <w:t xml:space="preserve"> but must clearly identify the specific section containing such information. If </w:t>
            </w:r>
            <w:r w:rsidR="00A74601">
              <w:rPr>
                <w:szCs w:val="22"/>
              </w:rPr>
              <w:t>Candidates</w:t>
            </w:r>
            <w:r w:rsidR="00882812" w:rsidRPr="00882812">
              <w:rPr>
                <w:szCs w:val="22"/>
              </w:rPr>
              <w:t xml:space="preserve"> do not identify information as confidential or commercially sensitive, it is liable to be released in response to a request under the above legislation without further notice to or consultation with the </w:t>
            </w:r>
            <w:r>
              <w:rPr>
                <w:rFonts w:asciiTheme="minorHAnsi" w:hAnsiTheme="minorHAnsi"/>
                <w:szCs w:val="22"/>
              </w:rPr>
              <w:t>Candidate</w:t>
            </w:r>
            <w:r w:rsidR="00882812" w:rsidRPr="00882812">
              <w:rPr>
                <w:szCs w:val="22"/>
              </w:rPr>
              <w:t xml:space="preserve">. The Contracting Authority will, where possible, consult with </w:t>
            </w:r>
            <w:r w:rsidRPr="00273E42">
              <w:rPr>
                <w:rFonts w:asciiTheme="minorHAnsi" w:hAnsiTheme="minorHAnsi"/>
                <w:szCs w:val="22"/>
              </w:rPr>
              <w:t xml:space="preserve">Candidates </w:t>
            </w:r>
            <w:r w:rsidR="00882812" w:rsidRPr="00882812">
              <w:rPr>
                <w:szCs w:val="22"/>
              </w:rPr>
              <w:t xml:space="preserve">about confidential or commercially sensitive information so identified before making </w:t>
            </w:r>
            <w:r w:rsidR="001E4232" w:rsidRPr="00882812">
              <w:rPr>
                <w:szCs w:val="22"/>
              </w:rPr>
              <w:t>its</w:t>
            </w:r>
            <w:r w:rsidR="00882812" w:rsidRPr="00882812">
              <w:rPr>
                <w:szCs w:val="22"/>
              </w:rPr>
              <w:t xml:space="preserve"> decision on a request received. The Contracting Authority accepts no liability whatsoever in respect of any information provided which is subsequently released (irrespective of notification) or in respect of any consequential damage suffered </w:t>
            </w:r>
            <w:proofErr w:type="gramStart"/>
            <w:r w:rsidR="00882812" w:rsidRPr="00882812">
              <w:rPr>
                <w:szCs w:val="22"/>
              </w:rPr>
              <w:t>as a result of</w:t>
            </w:r>
            <w:proofErr w:type="gramEnd"/>
            <w:r w:rsidR="00882812" w:rsidRPr="00882812">
              <w:rPr>
                <w:szCs w:val="22"/>
              </w:rPr>
              <w:t xml:space="preserve"> such obligations.</w:t>
            </w:r>
          </w:p>
        </w:tc>
      </w:tr>
    </w:tbl>
    <w:p w14:paraId="194BD53B" w14:textId="77777777" w:rsidR="008223F2" w:rsidRPr="00830A49" w:rsidRDefault="008223F2" w:rsidP="00B07A37">
      <w:pPr>
        <w:pStyle w:val="Heading2"/>
      </w:pPr>
      <w:r w:rsidRPr="00830A49">
        <w:t>2.17</w:t>
      </w:r>
      <w:r w:rsidRPr="00830A49">
        <w:tab/>
        <w:t>Tax Clearance</w:t>
      </w:r>
    </w:p>
    <w:tbl>
      <w:tblPr>
        <w:tblW w:w="5000" w:type="pct"/>
        <w:tblLook w:val="01E0" w:firstRow="1" w:lastRow="1" w:firstColumn="1" w:lastColumn="1" w:noHBand="0" w:noVBand="0"/>
      </w:tblPr>
      <w:tblGrid>
        <w:gridCol w:w="9071"/>
      </w:tblGrid>
      <w:tr w:rsidR="00895F10" w:rsidRPr="00830A49" w14:paraId="68F9736D" w14:textId="77777777" w:rsidTr="00822992">
        <w:tc>
          <w:tcPr>
            <w:tcW w:w="5000" w:type="pct"/>
          </w:tcPr>
          <w:p w14:paraId="0D3FF07C" w14:textId="77777777" w:rsidR="00895F10" w:rsidRPr="00830A49" w:rsidRDefault="00895F10" w:rsidP="00B07A37">
            <w:pPr>
              <w:rPr>
                <w:szCs w:val="22"/>
              </w:rPr>
            </w:pPr>
            <w:r w:rsidRPr="00830A49">
              <w:rPr>
                <w:szCs w:val="22"/>
              </w:rPr>
              <w:t xml:space="preserve">It will be a condition of any </w:t>
            </w:r>
            <w:r w:rsidR="009F0AD8">
              <w:rPr>
                <w:szCs w:val="22"/>
              </w:rPr>
              <w:t>Services</w:t>
            </w:r>
            <w:r w:rsidRPr="00830A49">
              <w:rPr>
                <w:szCs w:val="22"/>
              </w:rPr>
              <w:t xml:space="preserve"> Contract pursuant to this Competition that the successful Tenderer(s) shall, for the term of such contract(s), comply with all EU and domestic tax laws.  </w:t>
            </w:r>
            <w:r w:rsidR="00337364">
              <w:rPr>
                <w:rFonts w:asciiTheme="minorHAnsi" w:hAnsiTheme="minorHAnsi"/>
                <w:szCs w:val="22"/>
              </w:rPr>
              <w:t>Candidates</w:t>
            </w:r>
            <w:r w:rsidR="00337364" w:rsidRPr="005C5227">
              <w:rPr>
                <w:rFonts w:asciiTheme="minorHAnsi" w:hAnsiTheme="minorHAnsi"/>
                <w:szCs w:val="22"/>
              </w:rPr>
              <w:t xml:space="preserve"> </w:t>
            </w:r>
            <w:r w:rsidRPr="00830A49">
              <w:rPr>
                <w:szCs w:val="22"/>
              </w:rPr>
              <w:t>are referred to</w:t>
            </w:r>
            <w:r w:rsidR="0090029E">
              <w:rPr>
                <w:szCs w:val="22"/>
              </w:rPr>
              <w:t xml:space="preserve"> </w:t>
            </w:r>
            <w:hyperlink r:id="rId19" w:history="1">
              <w:r w:rsidR="0090029E" w:rsidRPr="005C5488">
                <w:rPr>
                  <w:rStyle w:val="Hyperlink"/>
                  <w:szCs w:val="22"/>
                </w:rPr>
                <w:t>www.revenue.ie</w:t>
              </w:r>
            </w:hyperlink>
            <w:r w:rsidRPr="00830A49">
              <w:rPr>
                <w:szCs w:val="22"/>
              </w:rPr>
              <w:t xml:space="preserve"> for further information.  Prior to the award of any </w:t>
            </w:r>
            <w:r w:rsidR="009F0AD8">
              <w:rPr>
                <w:szCs w:val="22"/>
              </w:rPr>
              <w:t>Services</w:t>
            </w:r>
            <w:r w:rsidRPr="00830A49">
              <w:rPr>
                <w:szCs w:val="22"/>
              </w:rPr>
              <w:t xml:space="preserve"> Contract arising out of this Competition, the successful Tenderer shall be required to supply its Tax Clearance Access Number and Tax Reference Number to facilitate online verification of their </w:t>
            </w:r>
            <w:r w:rsidRPr="00830A49">
              <w:rPr>
                <w:szCs w:val="22"/>
              </w:rPr>
              <w:lastRenderedPageBreak/>
              <w:t xml:space="preserve">tax status by the Contracting Authority.  By supplying these </w:t>
            </w:r>
            <w:proofErr w:type="gramStart"/>
            <w:r w:rsidRPr="00830A49">
              <w:rPr>
                <w:szCs w:val="22"/>
              </w:rPr>
              <w:t>numbers</w:t>
            </w:r>
            <w:proofErr w:type="gramEnd"/>
            <w:r w:rsidRPr="00830A49">
              <w:rPr>
                <w:szCs w:val="22"/>
              </w:rPr>
              <w:t xml:space="preserve"> the successful Tenderer acknowledges and agrees that the Contracting Authority has the permission of the successful Tenderer to verify its tax cleared position online.</w:t>
            </w:r>
          </w:p>
        </w:tc>
      </w:tr>
    </w:tbl>
    <w:p w14:paraId="44CE0725" w14:textId="77777777" w:rsidR="008223F2" w:rsidRPr="00830A49" w:rsidRDefault="008223F2" w:rsidP="00B07A37">
      <w:pPr>
        <w:pStyle w:val="Heading2"/>
      </w:pPr>
      <w:r w:rsidRPr="00830A49">
        <w:lastRenderedPageBreak/>
        <w:t>2.18</w:t>
      </w:r>
      <w:r w:rsidRPr="00830A49">
        <w:tab/>
        <w:t>Conflicts of Interest</w:t>
      </w:r>
    </w:p>
    <w:p w14:paraId="2EF4FB85" w14:textId="77777777" w:rsidR="000F244E" w:rsidRDefault="006A11F8" w:rsidP="00B07A37">
      <w:pPr>
        <w:rPr>
          <w:szCs w:val="22"/>
        </w:rPr>
      </w:pPr>
      <w:r w:rsidRPr="006A11F8">
        <w:rPr>
          <w:szCs w:val="22"/>
        </w:rPr>
        <w:t xml:space="preserve">Any conflict of interest or potential conflict of interest on the part of a </w:t>
      </w:r>
      <w:r w:rsidR="00854D70">
        <w:rPr>
          <w:rFonts w:asciiTheme="minorHAnsi" w:hAnsiTheme="minorHAnsi"/>
          <w:szCs w:val="22"/>
        </w:rPr>
        <w:t>Candidate</w:t>
      </w:r>
      <w:r w:rsidRPr="006A11F8">
        <w:rPr>
          <w:szCs w:val="22"/>
        </w:rPr>
        <w:t xml:space="preserve">, Subcontractor or individual employee(s) or agent(s) of a </w:t>
      </w:r>
      <w:r w:rsidR="00854D70">
        <w:rPr>
          <w:rFonts w:asciiTheme="minorHAnsi" w:hAnsiTheme="minorHAnsi"/>
          <w:szCs w:val="22"/>
        </w:rPr>
        <w:t xml:space="preserve">Candidate </w:t>
      </w:r>
      <w:r w:rsidRPr="006A11F8">
        <w:rPr>
          <w:szCs w:val="22"/>
        </w:rPr>
        <w:t xml:space="preserve">or Subcontractor(s) must be fully disclosed to the Contracting Authority as soon as the conflict or potential conflict is or becomes apparent.  </w:t>
      </w:r>
    </w:p>
    <w:p w14:paraId="0761F86F" w14:textId="77777777" w:rsidR="006A11F8" w:rsidRDefault="006A11F8" w:rsidP="00B07A37">
      <w:pPr>
        <w:rPr>
          <w:szCs w:val="22"/>
        </w:rPr>
      </w:pPr>
      <w:r w:rsidRPr="006A11F8">
        <w:rPr>
          <w:szCs w:val="22"/>
        </w:rPr>
        <w:t xml:space="preserve">In the event of any actual or potential conflict of interest, the Contracting Authority may invite </w:t>
      </w:r>
      <w:r w:rsidR="000F244E">
        <w:rPr>
          <w:rFonts w:asciiTheme="minorHAnsi" w:hAnsiTheme="minorHAnsi"/>
          <w:szCs w:val="22"/>
        </w:rPr>
        <w:t>Candidates</w:t>
      </w:r>
      <w:r w:rsidR="000F244E" w:rsidRPr="005C5227">
        <w:rPr>
          <w:rFonts w:asciiTheme="minorHAnsi" w:hAnsiTheme="minorHAnsi"/>
          <w:szCs w:val="22"/>
        </w:rPr>
        <w:t xml:space="preserve"> </w:t>
      </w:r>
      <w:r w:rsidRPr="006A11F8">
        <w:rPr>
          <w:szCs w:val="22"/>
        </w:rPr>
        <w:t xml:space="preserve">to propose means by which the conflict of interest might be removed </w:t>
      </w:r>
      <w:r w:rsidRPr="00685AEB">
        <w:rPr>
          <w:szCs w:val="22"/>
        </w:rPr>
        <w:t xml:space="preserve">and in circumstances where there are links between </w:t>
      </w:r>
      <w:r w:rsidR="00685AEB">
        <w:rPr>
          <w:rFonts w:asciiTheme="minorHAnsi" w:hAnsiTheme="minorHAnsi"/>
          <w:szCs w:val="22"/>
        </w:rPr>
        <w:t>Candidates</w:t>
      </w:r>
      <w:r w:rsidRPr="00685AEB">
        <w:rPr>
          <w:szCs w:val="22"/>
        </w:rPr>
        <w:t xml:space="preserve">, the Contracting Authority may seek further information to confirm the </w:t>
      </w:r>
      <w:r w:rsidR="00685AEB">
        <w:rPr>
          <w:rFonts w:asciiTheme="minorHAnsi" w:hAnsiTheme="minorHAnsi"/>
          <w:szCs w:val="22"/>
        </w:rPr>
        <w:t>Candidates</w:t>
      </w:r>
      <w:r w:rsidRPr="00685AEB">
        <w:rPr>
          <w:szCs w:val="22"/>
        </w:rPr>
        <w:t xml:space="preserve"> have been prepared independently.</w:t>
      </w:r>
      <w:r w:rsidR="00EB2095">
        <w:rPr>
          <w:szCs w:val="22"/>
        </w:rPr>
        <w:t xml:space="preserve"> </w:t>
      </w:r>
      <w:r w:rsidRPr="006A11F8">
        <w:rPr>
          <w:szCs w:val="22"/>
        </w:rPr>
        <w:t xml:space="preserve">The Contracting Authority will, at its absolute discretion, decide on the appropriate course of action, which may in appropriate circumstances include eliminating a </w:t>
      </w:r>
      <w:r w:rsidR="000F244E">
        <w:rPr>
          <w:szCs w:val="22"/>
        </w:rPr>
        <w:t>Candidate</w:t>
      </w:r>
      <w:r w:rsidRPr="006A11F8">
        <w:rPr>
          <w:szCs w:val="22"/>
        </w:rPr>
        <w:t xml:space="preserve"> from this Competition or terminating any </w:t>
      </w:r>
      <w:r w:rsidR="009F0AD8">
        <w:rPr>
          <w:szCs w:val="22"/>
        </w:rPr>
        <w:t>Services</w:t>
      </w:r>
      <w:r w:rsidRPr="006A11F8">
        <w:rPr>
          <w:szCs w:val="22"/>
        </w:rPr>
        <w:t xml:space="preserve"> Contract </w:t>
      </w:r>
      <w:proofErr w:type="gramStart"/>
      <w:r w:rsidRPr="006A11F8">
        <w:rPr>
          <w:szCs w:val="22"/>
        </w:rPr>
        <w:t>entered into</w:t>
      </w:r>
      <w:proofErr w:type="gramEnd"/>
      <w:r w:rsidRPr="006A11F8">
        <w:rPr>
          <w:szCs w:val="22"/>
        </w:rPr>
        <w:t xml:space="preserve"> by a</w:t>
      </w:r>
      <w:r w:rsidR="00297231">
        <w:rPr>
          <w:szCs w:val="22"/>
        </w:rPr>
        <w:t xml:space="preserve"> successful</w:t>
      </w:r>
      <w:r w:rsidRPr="006A11F8">
        <w:rPr>
          <w:szCs w:val="22"/>
        </w:rPr>
        <w:t xml:space="preserve"> Tenderer.</w:t>
      </w:r>
    </w:p>
    <w:p w14:paraId="54846901" w14:textId="77777777" w:rsidR="008223F2" w:rsidRPr="00830A49" w:rsidRDefault="001F0660" w:rsidP="00B07A37">
      <w:pPr>
        <w:pStyle w:val="Heading2"/>
        <w:ind w:firstLine="0"/>
      </w:pPr>
      <w:r>
        <w:t xml:space="preserve"> </w:t>
      </w:r>
      <w:r w:rsidR="008223F2" w:rsidRPr="00830A49">
        <w:t>2.19</w:t>
      </w:r>
      <w:r w:rsidR="008223F2" w:rsidRPr="00830A49">
        <w:tab/>
        <w:t>Withdrawal from this Competition</w:t>
      </w:r>
    </w:p>
    <w:p w14:paraId="76BD2B6B" w14:textId="77777777" w:rsidR="008223F2" w:rsidRPr="00830A49" w:rsidRDefault="000F244E" w:rsidP="00B07A37">
      <w:pPr>
        <w:rPr>
          <w:szCs w:val="22"/>
        </w:rPr>
      </w:pPr>
      <w:r>
        <w:rPr>
          <w:rFonts w:asciiTheme="minorHAnsi" w:hAnsiTheme="minorHAnsi"/>
          <w:szCs w:val="22"/>
        </w:rPr>
        <w:t>Candidates</w:t>
      </w:r>
      <w:r w:rsidRPr="005C5227">
        <w:rPr>
          <w:rFonts w:asciiTheme="minorHAnsi" w:hAnsiTheme="minorHAnsi"/>
          <w:szCs w:val="22"/>
        </w:rPr>
        <w:t xml:space="preserve"> </w:t>
      </w:r>
      <w:r w:rsidR="008223F2" w:rsidRPr="00830A49">
        <w:rPr>
          <w:szCs w:val="22"/>
        </w:rPr>
        <w:t xml:space="preserve">are required to </w:t>
      </w:r>
      <w:r w:rsidR="00202F7C" w:rsidRPr="00830A49">
        <w:rPr>
          <w:szCs w:val="22"/>
        </w:rPr>
        <w:t>notify the Contracting Authority</w:t>
      </w:r>
      <w:r w:rsidR="003C309B" w:rsidRPr="00830A49">
        <w:rPr>
          <w:szCs w:val="22"/>
        </w:rPr>
        <w:t xml:space="preserve"> </w:t>
      </w:r>
      <w:r w:rsidR="008223F2" w:rsidRPr="00830A49">
        <w:rPr>
          <w:szCs w:val="22"/>
        </w:rPr>
        <w:t>immediately</w:t>
      </w:r>
      <w:r w:rsidR="00202F7C" w:rsidRPr="00830A49">
        <w:rPr>
          <w:szCs w:val="22"/>
        </w:rPr>
        <w:t>, via the e-tenders website,</w:t>
      </w:r>
      <w:r w:rsidR="008223F2" w:rsidRPr="00830A49">
        <w:rPr>
          <w:szCs w:val="22"/>
        </w:rPr>
        <w:t xml:space="preserve"> if at any stage they decide to withdraw from this </w:t>
      </w:r>
      <w:r w:rsidR="00202F7C" w:rsidRPr="00830A49">
        <w:rPr>
          <w:szCs w:val="22"/>
        </w:rPr>
        <w:t>C</w:t>
      </w:r>
      <w:r w:rsidR="008223F2" w:rsidRPr="00830A49">
        <w:rPr>
          <w:szCs w:val="22"/>
        </w:rPr>
        <w:t xml:space="preserve">ompetition. </w:t>
      </w:r>
    </w:p>
    <w:p w14:paraId="5237A2D4" w14:textId="77777777" w:rsidR="008223F2" w:rsidRPr="00830A49" w:rsidRDefault="008223F2" w:rsidP="00B07A37">
      <w:pPr>
        <w:pStyle w:val="Heading2"/>
      </w:pPr>
      <w:r w:rsidRPr="00830A49">
        <w:t>2.20</w:t>
      </w:r>
      <w:r w:rsidRPr="00830A49">
        <w:tab/>
        <w:t>Site Visit</w:t>
      </w:r>
    </w:p>
    <w:tbl>
      <w:tblPr>
        <w:tblW w:w="5000" w:type="pct"/>
        <w:tblLook w:val="01E0" w:firstRow="1" w:lastRow="1" w:firstColumn="1" w:lastColumn="1" w:noHBand="0" w:noVBand="0"/>
      </w:tblPr>
      <w:tblGrid>
        <w:gridCol w:w="285"/>
        <w:gridCol w:w="8786"/>
      </w:tblGrid>
      <w:tr w:rsidR="00D24E30" w:rsidRPr="00830A49" w14:paraId="5FA3D7AB" w14:textId="77777777" w:rsidTr="00466E9D">
        <w:trPr>
          <w:trHeight w:val="615"/>
        </w:trPr>
        <w:tc>
          <w:tcPr>
            <w:tcW w:w="157" w:type="pct"/>
          </w:tcPr>
          <w:p w14:paraId="3B6E7BB4" w14:textId="77777777" w:rsidR="00D24E30" w:rsidRPr="007F5883" w:rsidRDefault="00D24E30" w:rsidP="00B07A37">
            <w:pPr>
              <w:spacing w:line="316" w:lineRule="auto"/>
              <w:rPr>
                <w:color w:val="0000FF"/>
                <w:szCs w:val="22"/>
              </w:rPr>
            </w:pPr>
          </w:p>
        </w:tc>
        <w:tc>
          <w:tcPr>
            <w:tcW w:w="4843" w:type="pct"/>
          </w:tcPr>
          <w:sdt>
            <w:sdtPr>
              <w:rPr>
                <w:i/>
                <w:color w:val="FF0000"/>
                <w:szCs w:val="22"/>
                <w:highlight w:val="lightGray"/>
              </w:rPr>
              <w:id w:val="384290540"/>
              <w:placeholder>
                <w:docPart w:val="6E1E9338248D4B92A15F8540E768116A"/>
              </w:placeholder>
            </w:sdtPr>
            <w:sdtEndPr>
              <w:rPr>
                <w:i w:val="0"/>
                <w:color w:val="auto"/>
                <w:highlight w:val="none"/>
              </w:rPr>
            </w:sdtEndPr>
            <w:sdtContent>
              <w:sdt>
                <w:sdtPr>
                  <w:rPr>
                    <w:i/>
                    <w:szCs w:val="22"/>
                    <w:highlight w:val="lightGray"/>
                  </w:rPr>
                  <w:id w:val="-2131167798"/>
                  <w:placeholder>
                    <w:docPart w:val="98D4336143D84321A175506E7D7284FA"/>
                  </w:placeholder>
                </w:sdtPr>
                <w:sdtEndPr>
                  <w:rPr>
                    <w:i w:val="0"/>
                    <w:highlight w:val="none"/>
                  </w:rPr>
                </w:sdtEndPr>
                <w:sdtContent>
                  <w:p w14:paraId="188C7652" w14:textId="2D1EA10B" w:rsidR="00D24E30" w:rsidRPr="00811F38" w:rsidRDefault="000F244E" w:rsidP="00B07A37">
                    <w:pPr>
                      <w:spacing w:after="200" w:line="319" w:lineRule="auto"/>
                      <w:rPr>
                        <w:szCs w:val="22"/>
                      </w:rPr>
                    </w:pPr>
                    <w:r w:rsidRPr="00466E9D">
                      <w:rPr>
                        <w:i/>
                        <w:szCs w:val="22"/>
                      </w:rPr>
                      <w:t xml:space="preserve">Not Used </w:t>
                    </w:r>
                    <w:r w:rsidR="00466E9D" w:rsidRPr="00466E9D">
                      <w:rPr>
                        <w:i/>
                        <w:szCs w:val="22"/>
                      </w:rPr>
                      <w:t>at</w:t>
                    </w:r>
                    <w:r w:rsidR="00906D15" w:rsidRPr="00466E9D">
                      <w:rPr>
                        <w:i/>
                        <w:szCs w:val="22"/>
                      </w:rPr>
                      <w:t xml:space="preserve"> </w:t>
                    </w:r>
                    <w:r w:rsidRPr="00466E9D">
                      <w:rPr>
                        <w:i/>
                        <w:szCs w:val="22"/>
                      </w:rPr>
                      <w:t>Stage 1</w:t>
                    </w:r>
                    <w:r w:rsidR="00466E9D" w:rsidRPr="00466E9D">
                      <w:rPr>
                        <w:i/>
                        <w:szCs w:val="22"/>
                      </w:rPr>
                      <w:t xml:space="preserve"> of the Competition</w:t>
                    </w:r>
                  </w:p>
                </w:sdtContent>
              </w:sdt>
            </w:sdtContent>
          </w:sdt>
        </w:tc>
      </w:tr>
    </w:tbl>
    <w:p w14:paraId="2B959796" w14:textId="77777777" w:rsidR="0031405A" w:rsidRPr="00BD041C" w:rsidRDefault="0031405A" w:rsidP="00B07A37">
      <w:pPr>
        <w:pStyle w:val="Heading2"/>
        <w:keepNext w:val="0"/>
        <w:keepLines/>
        <w:spacing w:after="100"/>
        <w:ind w:firstLine="0"/>
      </w:pPr>
      <w:r w:rsidRPr="00830A49">
        <w:t>2.2</w:t>
      </w:r>
      <w:r>
        <w:t>1</w:t>
      </w:r>
      <w:r w:rsidRPr="00830A49">
        <w:tab/>
      </w:r>
      <w:r>
        <w:tab/>
        <w:t>Insurance</w:t>
      </w:r>
    </w:p>
    <w:tbl>
      <w:tblPr>
        <w:tblW w:w="5000" w:type="pct"/>
        <w:tblLook w:val="01E0" w:firstRow="1" w:lastRow="1" w:firstColumn="1" w:lastColumn="1" w:noHBand="0" w:noVBand="0"/>
      </w:tblPr>
      <w:tblGrid>
        <w:gridCol w:w="778"/>
        <w:gridCol w:w="528"/>
        <w:gridCol w:w="7765"/>
      </w:tblGrid>
      <w:tr w:rsidR="008223F2" w:rsidRPr="00830A49" w14:paraId="1F79EE9E" w14:textId="77777777" w:rsidTr="00811F38">
        <w:trPr>
          <w:trHeight w:val="3716"/>
        </w:trPr>
        <w:tc>
          <w:tcPr>
            <w:tcW w:w="429" w:type="pct"/>
          </w:tcPr>
          <w:p w14:paraId="24E50E84" w14:textId="77777777" w:rsidR="008223F2" w:rsidRPr="00830A49" w:rsidRDefault="008223F2" w:rsidP="00B07A37">
            <w:pPr>
              <w:rPr>
                <w:color w:val="0000FF"/>
                <w:szCs w:val="22"/>
              </w:rPr>
            </w:pPr>
            <w:r w:rsidRPr="00830A49">
              <w:rPr>
                <w:color w:val="0000FF"/>
                <w:szCs w:val="22"/>
              </w:rPr>
              <w:t>2.21.1</w:t>
            </w:r>
          </w:p>
        </w:tc>
        <w:tc>
          <w:tcPr>
            <w:tcW w:w="4571" w:type="pct"/>
            <w:gridSpan w:val="2"/>
          </w:tcPr>
          <w:p w14:paraId="026A9A33" w14:textId="77777777" w:rsidR="008223F2" w:rsidRDefault="008223F2" w:rsidP="00B07A37">
            <w:pPr>
              <w:rPr>
                <w:szCs w:val="22"/>
              </w:rPr>
            </w:pPr>
            <w:r w:rsidRPr="00830A49">
              <w:rPr>
                <w:szCs w:val="22"/>
              </w:rPr>
              <w:t xml:space="preserve">The successful Tenderer shall be required to hold for the term of the </w:t>
            </w:r>
            <w:r w:rsidR="009F0AD8">
              <w:rPr>
                <w:szCs w:val="22"/>
              </w:rPr>
              <w:t>Services</w:t>
            </w:r>
            <w:r w:rsidRPr="00830A49">
              <w:rPr>
                <w:szCs w:val="22"/>
              </w:rPr>
              <w:t xml:space="preserve"> Contract the following insurances:</w:t>
            </w:r>
          </w:p>
          <w:tbl>
            <w:tblPr>
              <w:tblStyle w:val="GridTable4"/>
              <w:tblW w:w="5000" w:type="pct"/>
              <w:tblLook w:val="06A0" w:firstRow="1" w:lastRow="0" w:firstColumn="1" w:lastColumn="0" w:noHBand="1" w:noVBand="1"/>
            </w:tblPr>
            <w:tblGrid>
              <w:gridCol w:w="4033"/>
              <w:gridCol w:w="4034"/>
            </w:tblGrid>
            <w:tr w:rsidR="00F270A3" w14:paraId="2B6AC17A" w14:textId="77777777" w:rsidTr="005162F0">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shd w:val="clear" w:color="auto" w:fill="808080" w:themeFill="background1" w:themeFillShade="80"/>
                </w:tcPr>
                <w:p w14:paraId="4EAA4B80" w14:textId="77777777" w:rsidR="00F270A3" w:rsidRDefault="00F270A3" w:rsidP="00B07A37">
                  <w:pPr>
                    <w:spacing w:after="0"/>
                    <w:rPr>
                      <w:szCs w:val="22"/>
                    </w:rPr>
                  </w:pPr>
                  <w:r>
                    <w:rPr>
                      <w:szCs w:val="22"/>
                    </w:rPr>
                    <w:t>Type of Insurance</w:t>
                  </w:r>
                </w:p>
              </w:tc>
              <w:tc>
                <w:tcPr>
                  <w:tcW w:w="2500" w:type="pct"/>
                  <w:shd w:val="clear" w:color="auto" w:fill="808080" w:themeFill="background1" w:themeFillShade="80"/>
                </w:tcPr>
                <w:p w14:paraId="761F5773" w14:textId="77777777" w:rsidR="00F270A3" w:rsidRDefault="00EE780F" w:rsidP="00B07A37">
                  <w:pPr>
                    <w:spacing w:after="0"/>
                    <w:cnfStyle w:val="100000000000" w:firstRow="1" w:lastRow="0" w:firstColumn="0" w:lastColumn="0" w:oddVBand="0" w:evenVBand="0" w:oddHBand="0" w:evenHBand="0" w:firstRowFirstColumn="0" w:firstRowLastColumn="0" w:lastRowFirstColumn="0" w:lastRowLastColumn="0"/>
                    <w:rPr>
                      <w:szCs w:val="22"/>
                    </w:rPr>
                  </w:pPr>
                  <w:r>
                    <w:rPr>
                      <w:szCs w:val="22"/>
                    </w:rPr>
                    <w:t>Indemnity Limit</w:t>
                  </w:r>
                </w:p>
              </w:tc>
            </w:tr>
            <w:tr w:rsidR="00F270A3" w14:paraId="698A9C4E" w14:textId="77777777" w:rsidTr="005162F0">
              <w:trPr>
                <w:trHeight w:val="510"/>
              </w:trPr>
              <w:tc>
                <w:tcPr>
                  <w:cnfStyle w:val="001000000000" w:firstRow="0" w:lastRow="0" w:firstColumn="1" w:lastColumn="0" w:oddVBand="0" w:evenVBand="0" w:oddHBand="0" w:evenHBand="0" w:firstRowFirstColumn="0" w:firstRowLastColumn="0" w:lastRowFirstColumn="0" w:lastRowLastColumn="0"/>
                  <w:tcW w:w="2500" w:type="pct"/>
                </w:tcPr>
                <w:p w14:paraId="398D31F9" w14:textId="77777777" w:rsidR="00F270A3" w:rsidRPr="00963056" w:rsidRDefault="00F270A3" w:rsidP="00B07A37">
                  <w:pPr>
                    <w:spacing w:after="0"/>
                    <w:rPr>
                      <w:b w:val="0"/>
                      <w:szCs w:val="22"/>
                    </w:rPr>
                  </w:pPr>
                  <w:r w:rsidRPr="00963056">
                    <w:rPr>
                      <w:b w:val="0"/>
                      <w:szCs w:val="22"/>
                    </w:rPr>
                    <w:t>Employer’s Liability</w:t>
                  </w:r>
                </w:p>
              </w:tc>
              <w:tc>
                <w:tcPr>
                  <w:tcW w:w="2500" w:type="pct"/>
                </w:tcPr>
                <w:p w14:paraId="78C2F053" w14:textId="77777777" w:rsidR="00F270A3" w:rsidRPr="00963056" w:rsidRDefault="004D6072" w:rsidP="00B07A37">
                  <w:pPr>
                    <w:spacing w:after="0"/>
                    <w:jc w:val="right"/>
                    <w:cnfStyle w:val="000000000000" w:firstRow="0" w:lastRow="0" w:firstColumn="0" w:lastColumn="0" w:oddVBand="0" w:evenVBand="0" w:oddHBand="0" w:evenHBand="0" w:firstRowFirstColumn="0" w:firstRowLastColumn="0" w:lastRowFirstColumn="0" w:lastRowLastColumn="0"/>
                    <w:rPr>
                      <w:szCs w:val="22"/>
                    </w:rPr>
                  </w:pPr>
                  <w:r w:rsidRPr="00963056">
                    <w:rPr>
                      <w:szCs w:val="22"/>
                    </w:rPr>
                    <w:t>€12.7m</w:t>
                  </w:r>
                </w:p>
              </w:tc>
            </w:tr>
            <w:tr w:rsidR="00F270A3" w14:paraId="5E57F451" w14:textId="77777777" w:rsidTr="005162F0">
              <w:trPr>
                <w:trHeight w:val="510"/>
              </w:trPr>
              <w:tc>
                <w:tcPr>
                  <w:cnfStyle w:val="001000000000" w:firstRow="0" w:lastRow="0" w:firstColumn="1" w:lastColumn="0" w:oddVBand="0" w:evenVBand="0" w:oddHBand="0" w:evenHBand="0" w:firstRowFirstColumn="0" w:firstRowLastColumn="0" w:lastRowFirstColumn="0" w:lastRowLastColumn="0"/>
                  <w:tcW w:w="2500" w:type="pct"/>
                </w:tcPr>
                <w:p w14:paraId="059B5BCB" w14:textId="77777777" w:rsidR="00F270A3" w:rsidRPr="00963056" w:rsidRDefault="00F270A3" w:rsidP="00B07A37">
                  <w:pPr>
                    <w:spacing w:after="0"/>
                    <w:rPr>
                      <w:b w:val="0"/>
                      <w:szCs w:val="22"/>
                    </w:rPr>
                  </w:pPr>
                  <w:r w:rsidRPr="00963056">
                    <w:rPr>
                      <w:b w:val="0"/>
                      <w:szCs w:val="22"/>
                    </w:rPr>
                    <w:t>Public Liability</w:t>
                  </w:r>
                </w:p>
              </w:tc>
              <w:tc>
                <w:tcPr>
                  <w:tcW w:w="2500" w:type="pct"/>
                </w:tcPr>
                <w:p w14:paraId="341D2D19" w14:textId="77777777" w:rsidR="00F270A3" w:rsidRPr="00963056" w:rsidRDefault="004D6072" w:rsidP="00B07A37">
                  <w:pPr>
                    <w:spacing w:after="0"/>
                    <w:jc w:val="right"/>
                    <w:cnfStyle w:val="000000000000" w:firstRow="0" w:lastRow="0" w:firstColumn="0" w:lastColumn="0" w:oddVBand="0" w:evenVBand="0" w:oddHBand="0" w:evenHBand="0" w:firstRowFirstColumn="0" w:firstRowLastColumn="0" w:lastRowFirstColumn="0" w:lastRowLastColumn="0"/>
                    <w:rPr>
                      <w:szCs w:val="22"/>
                    </w:rPr>
                  </w:pPr>
                  <w:r w:rsidRPr="00963056">
                    <w:rPr>
                      <w:szCs w:val="22"/>
                    </w:rPr>
                    <w:t>€6.5m</w:t>
                  </w:r>
                </w:p>
              </w:tc>
            </w:tr>
            <w:tr w:rsidR="00EE780F" w14:paraId="41F35BC6" w14:textId="77777777" w:rsidTr="005162F0">
              <w:trPr>
                <w:trHeight w:val="510"/>
              </w:trPr>
              <w:tc>
                <w:tcPr>
                  <w:cnfStyle w:val="001000000000" w:firstRow="0" w:lastRow="0" w:firstColumn="1" w:lastColumn="0" w:oddVBand="0" w:evenVBand="0" w:oddHBand="0" w:evenHBand="0" w:firstRowFirstColumn="0" w:firstRowLastColumn="0" w:lastRowFirstColumn="0" w:lastRowLastColumn="0"/>
                  <w:tcW w:w="2500" w:type="pct"/>
                </w:tcPr>
                <w:p w14:paraId="6F44B844" w14:textId="77777777" w:rsidR="00EE780F" w:rsidRPr="00963056" w:rsidRDefault="00EE780F" w:rsidP="00B07A37">
                  <w:pPr>
                    <w:spacing w:after="0"/>
                    <w:rPr>
                      <w:b w:val="0"/>
                      <w:szCs w:val="22"/>
                    </w:rPr>
                  </w:pPr>
                  <w:r w:rsidRPr="00963056">
                    <w:rPr>
                      <w:b w:val="0"/>
                      <w:szCs w:val="22"/>
                    </w:rPr>
                    <w:t>Product Liability</w:t>
                  </w:r>
                </w:p>
              </w:tc>
              <w:tc>
                <w:tcPr>
                  <w:tcW w:w="2500" w:type="pct"/>
                </w:tcPr>
                <w:p w14:paraId="3A5DF7AC" w14:textId="77777777" w:rsidR="00EE780F" w:rsidRPr="00963056" w:rsidRDefault="004D6072" w:rsidP="00B07A37">
                  <w:pPr>
                    <w:spacing w:after="0"/>
                    <w:jc w:val="right"/>
                    <w:cnfStyle w:val="000000000000" w:firstRow="0" w:lastRow="0" w:firstColumn="0" w:lastColumn="0" w:oddVBand="0" w:evenVBand="0" w:oddHBand="0" w:evenHBand="0" w:firstRowFirstColumn="0" w:firstRowLastColumn="0" w:lastRowFirstColumn="0" w:lastRowLastColumn="0"/>
                    <w:rPr>
                      <w:szCs w:val="22"/>
                    </w:rPr>
                  </w:pPr>
                  <w:r w:rsidRPr="00963056">
                    <w:rPr>
                      <w:szCs w:val="22"/>
                    </w:rPr>
                    <w:t>€6.5m</w:t>
                  </w:r>
                </w:p>
              </w:tc>
            </w:tr>
            <w:tr w:rsidR="00F270A3" w14:paraId="7C79BD6F" w14:textId="77777777" w:rsidTr="005162F0">
              <w:trPr>
                <w:trHeight w:val="510"/>
              </w:trPr>
              <w:tc>
                <w:tcPr>
                  <w:cnfStyle w:val="001000000000" w:firstRow="0" w:lastRow="0" w:firstColumn="1" w:lastColumn="0" w:oddVBand="0" w:evenVBand="0" w:oddHBand="0" w:evenHBand="0" w:firstRowFirstColumn="0" w:firstRowLastColumn="0" w:lastRowFirstColumn="0" w:lastRowLastColumn="0"/>
                  <w:tcW w:w="2500" w:type="pct"/>
                </w:tcPr>
                <w:p w14:paraId="3014900D" w14:textId="77777777" w:rsidR="00F270A3" w:rsidRPr="00963056" w:rsidRDefault="00F270A3" w:rsidP="00B07A37">
                  <w:pPr>
                    <w:spacing w:after="0"/>
                    <w:rPr>
                      <w:b w:val="0"/>
                      <w:szCs w:val="22"/>
                    </w:rPr>
                  </w:pPr>
                  <w:r w:rsidRPr="00963056">
                    <w:rPr>
                      <w:b w:val="0"/>
                      <w:szCs w:val="22"/>
                    </w:rPr>
                    <w:t>Professional Indemnity</w:t>
                  </w:r>
                </w:p>
              </w:tc>
              <w:tc>
                <w:tcPr>
                  <w:tcW w:w="2500" w:type="pct"/>
                </w:tcPr>
                <w:p w14:paraId="1FE70363" w14:textId="331ECECA" w:rsidR="00F270A3" w:rsidRPr="00963056" w:rsidRDefault="004D6072" w:rsidP="00B07A37">
                  <w:pPr>
                    <w:spacing w:after="0"/>
                    <w:jc w:val="right"/>
                    <w:cnfStyle w:val="000000000000" w:firstRow="0" w:lastRow="0" w:firstColumn="0" w:lastColumn="0" w:oddVBand="0" w:evenVBand="0" w:oddHBand="0" w:evenHBand="0" w:firstRowFirstColumn="0" w:firstRowLastColumn="0" w:lastRowFirstColumn="0" w:lastRowLastColumn="0"/>
                    <w:rPr>
                      <w:szCs w:val="22"/>
                    </w:rPr>
                  </w:pPr>
                  <w:r w:rsidRPr="00963056">
                    <w:rPr>
                      <w:szCs w:val="22"/>
                    </w:rPr>
                    <w:t>€</w:t>
                  </w:r>
                  <w:r w:rsidR="00B5781D" w:rsidRPr="00963056">
                    <w:rPr>
                      <w:szCs w:val="22"/>
                    </w:rPr>
                    <w:t>2</w:t>
                  </w:r>
                  <w:r w:rsidRPr="00963056">
                    <w:rPr>
                      <w:szCs w:val="22"/>
                    </w:rPr>
                    <w:t>.</w:t>
                  </w:r>
                  <w:r w:rsidR="00B5781D" w:rsidRPr="00963056">
                    <w:rPr>
                      <w:szCs w:val="22"/>
                    </w:rPr>
                    <w:t>0</w:t>
                  </w:r>
                  <w:r w:rsidRPr="00963056">
                    <w:rPr>
                      <w:szCs w:val="22"/>
                    </w:rPr>
                    <w:t>m</w:t>
                  </w:r>
                </w:p>
              </w:tc>
            </w:tr>
            <w:tr w:rsidR="000E2685" w14:paraId="4F68C426" w14:textId="77777777" w:rsidTr="005162F0">
              <w:trPr>
                <w:trHeight w:val="510"/>
              </w:trPr>
              <w:tc>
                <w:tcPr>
                  <w:cnfStyle w:val="001000000000" w:firstRow="0" w:lastRow="0" w:firstColumn="1" w:lastColumn="0" w:oddVBand="0" w:evenVBand="0" w:oddHBand="0" w:evenHBand="0" w:firstRowFirstColumn="0" w:firstRowLastColumn="0" w:lastRowFirstColumn="0" w:lastRowLastColumn="0"/>
                  <w:tcW w:w="2500" w:type="pct"/>
                </w:tcPr>
                <w:p w14:paraId="65654EAC" w14:textId="77777777" w:rsidR="000E2685" w:rsidRPr="00963056" w:rsidRDefault="004D6072" w:rsidP="00B07A37">
                  <w:pPr>
                    <w:spacing w:after="0"/>
                    <w:rPr>
                      <w:b w:val="0"/>
                      <w:szCs w:val="22"/>
                    </w:rPr>
                  </w:pPr>
                  <w:r w:rsidRPr="00963056">
                    <w:rPr>
                      <w:b w:val="0"/>
                      <w:szCs w:val="22"/>
                    </w:rPr>
                    <w:t>Cyber Insurance</w:t>
                  </w:r>
                </w:p>
              </w:tc>
              <w:tc>
                <w:tcPr>
                  <w:tcW w:w="2500" w:type="pct"/>
                </w:tcPr>
                <w:p w14:paraId="7A88065B" w14:textId="77777777" w:rsidR="000E2685" w:rsidRPr="00963056" w:rsidRDefault="004D6072" w:rsidP="00B07A37">
                  <w:pPr>
                    <w:spacing w:after="0"/>
                    <w:jc w:val="right"/>
                    <w:cnfStyle w:val="000000000000" w:firstRow="0" w:lastRow="0" w:firstColumn="0" w:lastColumn="0" w:oddVBand="0" w:evenVBand="0" w:oddHBand="0" w:evenHBand="0" w:firstRowFirstColumn="0" w:firstRowLastColumn="0" w:lastRowFirstColumn="0" w:lastRowLastColumn="0"/>
                    <w:rPr>
                      <w:szCs w:val="22"/>
                    </w:rPr>
                  </w:pPr>
                  <w:r w:rsidRPr="00963056">
                    <w:rPr>
                      <w:szCs w:val="22"/>
                    </w:rPr>
                    <w:t>€5</w:t>
                  </w:r>
                  <w:r w:rsidR="005162F0" w:rsidRPr="00963056">
                    <w:rPr>
                      <w:szCs w:val="22"/>
                    </w:rPr>
                    <w:t>.0</w:t>
                  </w:r>
                  <w:r w:rsidRPr="00963056">
                    <w:rPr>
                      <w:szCs w:val="22"/>
                    </w:rPr>
                    <w:t>m</w:t>
                  </w:r>
                </w:p>
              </w:tc>
            </w:tr>
          </w:tbl>
          <w:p w14:paraId="0139BFA6" w14:textId="77777777" w:rsidR="008223F2" w:rsidRPr="00830A49" w:rsidRDefault="008223F2" w:rsidP="00B07A37">
            <w:pPr>
              <w:rPr>
                <w:szCs w:val="22"/>
              </w:rPr>
            </w:pPr>
          </w:p>
        </w:tc>
      </w:tr>
      <w:tr w:rsidR="008223F2" w:rsidRPr="00830A49" w14:paraId="7D27E67B" w14:textId="77777777" w:rsidTr="00822992">
        <w:tc>
          <w:tcPr>
            <w:tcW w:w="429" w:type="pct"/>
          </w:tcPr>
          <w:p w14:paraId="23C3D66E" w14:textId="77777777" w:rsidR="005162F0" w:rsidRDefault="005162F0" w:rsidP="00B07A37">
            <w:pPr>
              <w:spacing w:before="80"/>
              <w:rPr>
                <w:color w:val="0000FF"/>
                <w:szCs w:val="22"/>
              </w:rPr>
            </w:pPr>
          </w:p>
          <w:p w14:paraId="2B05ED53" w14:textId="77777777" w:rsidR="008223F2" w:rsidRPr="00830A49" w:rsidRDefault="008223F2" w:rsidP="00B07A37">
            <w:pPr>
              <w:spacing w:before="80"/>
              <w:rPr>
                <w:color w:val="0000FF"/>
                <w:szCs w:val="22"/>
              </w:rPr>
            </w:pPr>
            <w:r w:rsidRPr="00830A49">
              <w:rPr>
                <w:color w:val="0000FF"/>
                <w:szCs w:val="22"/>
              </w:rPr>
              <w:t>2.21.2</w:t>
            </w:r>
          </w:p>
        </w:tc>
        <w:tc>
          <w:tcPr>
            <w:tcW w:w="4571" w:type="pct"/>
            <w:gridSpan w:val="2"/>
          </w:tcPr>
          <w:p w14:paraId="1D6E638E" w14:textId="77777777" w:rsidR="005162F0" w:rsidRDefault="005162F0" w:rsidP="00B07A37">
            <w:pPr>
              <w:rPr>
                <w:szCs w:val="22"/>
              </w:rPr>
            </w:pPr>
          </w:p>
          <w:p w14:paraId="2EEE0AFA" w14:textId="77777777" w:rsidR="00692D05" w:rsidRPr="00830A49" w:rsidRDefault="008223F2" w:rsidP="00B07A37">
            <w:pPr>
              <w:rPr>
                <w:szCs w:val="22"/>
              </w:rPr>
            </w:pPr>
            <w:r w:rsidRPr="00830A49">
              <w:rPr>
                <w:szCs w:val="22"/>
              </w:rPr>
              <w:t xml:space="preserve">By </w:t>
            </w:r>
            <w:r w:rsidRPr="00685AEB">
              <w:rPr>
                <w:szCs w:val="22"/>
              </w:rPr>
              <w:t xml:space="preserve">signing the </w:t>
            </w:r>
            <w:r w:rsidR="00666A47" w:rsidRPr="00685AEB">
              <w:rPr>
                <w:rFonts w:asciiTheme="minorHAnsi" w:hAnsiTheme="minorHAnsi"/>
                <w:szCs w:val="22"/>
              </w:rPr>
              <w:t xml:space="preserve">Candidate’s </w:t>
            </w:r>
            <w:r w:rsidRPr="00685AEB">
              <w:rPr>
                <w:szCs w:val="22"/>
              </w:rPr>
              <w:t xml:space="preserve">Statement at Appendix </w:t>
            </w:r>
            <w:r w:rsidR="0038394D">
              <w:rPr>
                <w:szCs w:val="22"/>
              </w:rPr>
              <w:t>2</w:t>
            </w:r>
            <w:r w:rsidRPr="00685AEB">
              <w:rPr>
                <w:szCs w:val="22"/>
              </w:rPr>
              <w:t xml:space="preserve">, </w:t>
            </w:r>
            <w:r w:rsidR="00666A47" w:rsidRPr="00685AEB">
              <w:rPr>
                <w:rFonts w:asciiTheme="minorHAnsi" w:hAnsiTheme="minorHAnsi"/>
                <w:szCs w:val="22"/>
              </w:rPr>
              <w:t xml:space="preserve">Candidates </w:t>
            </w:r>
            <w:r w:rsidRPr="00830A49">
              <w:rPr>
                <w:szCs w:val="22"/>
              </w:rPr>
              <w:t xml:space="preserve">confirm, that if awarded a </w:t>
            </w:r>
            <w:r w:rsidR="009F0AD8">
              <w:rPr>
                <w:szCs w:val="22"/>
              </w:rPr>
              <w:t>Services</w:t>
            </w:r>
            <w:r w:rsidR="00234621" w:rsidRPr="00830A49">
              <w:rPr>
                <w:szCs w:val="22"/>
              </w:rPr>
              <w:t xml:space="preserve"> C</w:t>
            </w:r>
            <w:r w:rsidRPr="00830A49">
              <w:rPr>
                <w:szCs w:val="22"/>
              </w:rPr>
              <w:t xml:space="preserve">ontract under this </w:t>
            </w:r>
            <w:r w:rsidR="00234621" w:rsidRPr="00830A49">
              <w:rPr>
                <w:szCs w:val="22"/>
              </w:rPr>
              <w:t>C</w:t>
            </w:r>
            <w:r w:rsidRPr="00830A49">
              <w:rPr>
                <w:szCs w:val="22"/>
              </w:rPr>
              <w:t xml:space="preserve">ompetition, </w:t>
            </w:r>
            <w:r w:rsidR="00882812">
              <w:rPr>
                <w:szCs w:val="22"/>
              </w:rPr>
              <w:t>(</w:t>
            </w:r>
            <w:proofErr w:type="spellStart"/>
            <w:r w:rsidR="00882812">
              <w:rPr>
                <w:szCs w:val="22"/>
              </w:rPr>
              <w:t>i</w:t>
            </w:r>
            <w:proofErr w:type="spellEnd"/>
            <w:r w:rsidR="00882812">
              <w:rPr>
                <w:szCs w:val="22"/>
              </w:rPr>
              <w:t xml:space="preserve">) </w:t>
            </w:r>
            <w:r w:rsidRPr="00830A49">
              <w:rPr>
                <w:szCs w:val="22"/>
              </w:rPr>
              <w:t xml:space="preserve">they will, from the Effective Date of the </w:t>
            </w:r>
            <w:r w:rsidR="009F0AD8">
              <w:rPr>
                <w:szCs w:val="22"/>
              </w:rPr>
              <w:t>Services</w:t>
            </w:r>
            <w:r w:rsidRPr="00830A49">
              <w:rPr>
                <w:szCs w:val="22"/>
              </w:rPr>
              <w:t xml:space="preserve"> Contract (as defined in the </w:t>
            </w:r>
            <w:r w:rsidR="009F0AD8">
              <w:rPr>
                <w:szCs w:val="22"/>
              </w:rPr>
              <w:t>Services</w:t>
            </w:r>
            <w:r w:rsidRPr="00830A49">
              <w:rPr>
                <w:szCs w:val="22"/>
              </w:rPr>
              <w:t xml:space="preserve"> Contract), obtain and hold the types and levels of insurance as specified at paragraph 2.21.1</w:t>
            </w:r>
            <w:r w:rsidR="00882812">
              <w:rPr>
                <w:szCs w:val="22"/>
              </w:rPr>
              <w:t xml:space="preserve"> </w:t>
            </w:r>
            <w:r w:rsidR="00882812" w:rsidRPr="00882812">
              <w:rPr>
                <w:szCs w:val="22"/>
              </w:rPr>
              <w:t xml:space="preserve"> (ii) the territorial limits and jurisdiction of its insurance policies include the Republic of Ireland and (iii) they are not aware of any exclusions, restrictions, conditions or warranties or, in the case of policies with an aggregate </w:t>
            </w:r>
            <w:r w:rsidR="00882812" w:rsidRPr="00882812">
              <w:rPr>
                <w:szCs w:val="22"/>
              </w:rPr>
              <w:lastRenderedPageBreak/>
              <w:t>limit of indemnity, any outstanding claims, which could have a material adverse impact on the level of coverage specified above .</w:t>
            </w:r>
            <w:r w:rsidRPr="00830A49">
              <w:rPr>
                <w:szCs w:val="22"/>
              </w:rPr>
              <w:t xml:space="preserve"> A formal confirmation from the </w:t>
            </w:r>
            <w:r w:rsidR="00FF44B2" w:rsidRPr="00830A49">
              <w:rPr>
                <w:szCs w:val="22"/>
              </w:rPr>
              <w:t>successful Tenderer</w:t>
            </w:r>
            <w:r w:rsidR="00FF44B2">
              <w:rPr>
                <w:szCs w:val="22"/>
              </w:rPr>
              <w:t>’s</w:t>
            </w:r>
            <w:r w:rsidRPr="00830A49">
              <w:rPr>
                <w:szCs w:val="22"/>
              </w:rPr>
              <w:t xml:space="preserve"> insurance company or broker to this effect will be requested from the successful Tenderer(s) prior to the award of (an</w:t>
            </w:r>
            <w:r w:rsidR="003C309B" w:rsidRPr="00830A49">
              <w:rPr>
                <w:szCs w:val="22"/>
              </w:rPr>
              <w:t xml:space="preserve">d shall be a condition of) any </w:t>
            </w:r>
            <w:r w:rsidR="009F0AD8">
              <w:rPr>
                <w:szCs w:val="22"/>
              </w:rPr>
              <w:t>Services</w:t>
            </w:r>
            <w:r w:rsidR="003C309B" w:rsidRPr="00830A49">
              <w:rPr>
                <w:szCs w:val="22"/>
              </w:rPr>
              <w:t xml:space="preserve"> C</w:t>
            </w:r>
            <w:r w:rsidRPr="00830A49">
              <w:rPr>
                <w:szCs w:val="22"/>
              </w:rPr>
              <w:t>ontract.</w:t>
            </w:r>
          </w:p>
        </w:tc>
      </w:tr>
      <w:tr w:rsidR="00FC000A" w:rsidRPr="00830A49" w14:paraId="12E487F7" w14:textId="77777777" w:rsidTr="00822992">
        <w:tc>
          <w:tcPr>
            <w:tcW w:w="429" w:type="pct"/>
          </w:tcPr>
          <w:p w14:paraId="7EC1F414" w14:textId="77777777" w:rsidR="00FC000A" w:rsidRPr="00830A49" w:rsidRDefault="00FC000A" w:rsidP="00B07A37">
            <w:pPr>
              <w:spacing w:before="80"/>
              <w:rPr>
                <w:color w:val="0000FF"/>
                <w:szCs w:val="22"/>
              </w:rPr>
            </w:pPr>
            <w:r w:rsidRPr="00830A49">
              <w:rPr>
                <w:color w:val="0000FF"/>
                <w:szCs w:val="22"/>
              </w:rPr>
              <w:lastRenderedPageBreak/>
              <w:t>2.21.3</w:t>
            </w:r>
          </w:p>
        </w:tc>
        <w:tc>
          <w:tcPr>
            <w:tcW w:w="4571" w:type="pct"/>
            <w:gridSpan w:val="2"/>
          </w:tcPr>
          <w:p w14:paraId="71BDA15E" w14:textId="77777777" w:rsidR="00FC000A" w:rsidRPr="00830A49" w:rsidRDefault="00FC000A" w:rsidP="00B07A37">
            <w:pPr>
              <w:rPr>
                <w:szCs w:val="22"/>
              </w:rPr>
            </w:pPr>
            <w:r>
              <w:rPr>
                <w:rFonts w:asciiTheme="minorHAnsi" w:hAnsiTheme="minorHAnsi"/>
                <w:szCs w:val="22"/>
              </w:rPr>
              <w:t xml:space="preserve">The successful Tenderer’s insurer must be authorised to transact business within the Republic of Ireland (or within the EU under the freedom of Services Directive) </w:t>
            </w:r>
            <w:r w:rsidRPr="00556DCD">
              <w:rPr>
                <w:rFonts w:asciiTheme="minorHAnsi" w:hAnsiTheme="minorHAnsi"/>
                <w:szCs w:val="22"/>
              </w:rPr>
              <w:t>and shall include an Irish jurisdiction clause stating the jurisdiction in which claims may be notified and settled includes Ireland</w:t>
            </w:r>
            <w:r>
              <w:rPr>
                <w:rFonts w:asciiTheme="minorHAnsi" w:hAnsiTheme="minorHAnsi"/>
                <w:szCs w:val="22"/>
              </w:rPr>
              <w:t>.</w:t>
            </w:r>
          </w:p>
        </w:tc>
      </w:tr>
      <w:tr w:rsidR="008223F2" w:rsidRPr="00830A49" w14:paraId="6BE7376D" w14:textId="77777777" w:rsidTr="00822992">
        <w:tc>
          <w:tcPr>
            <w:tcW w:w="429" w:type="pct"/>
          </w:tcPr>
          <w:p w14:paraId="6440C919" w14:textId="77777777" w:rsidR="008223F2" w:rsidRPr="00830A49" w:rsidRDefault="008223F2" w:rsidP="00B07A37">
            <w:pPr>
              <w:rPr>
                <w:color w:val="0000FF"/>
                <w:szCs w:val="22"/>
              </w:rPr>
            </w:pPr>
            <w:r w:rsidRPr="00830A49">
              <w:rPr>
                <w:color w:val="0000FF"/>
                <w:szCs w:val="22"/>
              </w:rPr>
              <w:t>2.21.</w:t>
            </w:r>
            <w:r w:rsidR="00FF44B2">
              <w:rPr>
                <w:color w:val="0000FF"/>
                <w:szCs w:val="22"/>
              </w:rPr>
              <w:t>4</w:t>
            </w:r>
          </w:p>
        </w:tc>
        <w:tc>
          <w:tcPr>
            <w:tcW w:w="4571" w:type="pct"/>
            <w:gridSpan w:val="2"/>
          </w:tcPr>
          <w:p w14:paraId="246FB108" w14:textId="77777777" w:rsidR="008223F2" w:rsidRPr="00830A49" w:rsidRDefault="008223F2" w:rsidP="00B07A37">
            <w:pPr>
              <w:rPr>
                <w:szCs w:val="22"/>
              </w:rPr>
            </w:pPr>
            <w:r w:rsidRPr="00830A49">
              <w:rPr>
                <w:szCs w:val="22"/>
              </w:rPr>
              <w:t xml:space="preserve">The successful Tenderer will, during the term of the </w:t>
            </w:r>
            <w:r w:rsidR="009F0AD8">
              <w:rPr>
                <w:szCs w:val="22"/>
              </w:rPr>
              <w:t>Services</w:t>
            </w:r>
            <w:r w:rsidRPr="00830A49">
              <w:rPr>
                <w:szCs w:val="22"/>
              </w:rPr>
              <w:t xml:space="preserve"> Contract, be required to:</w:t>
            </w:r>
          </w:p>
        </w:tc>
      </w:tr>
      <w:tr w:rsidR="008223F2" w:rsidRPr="00830A49" w14:paraId="70EF1DA1" w14:textId="77777777" w:rsidTr="00822992">
        <w:tc>
          <w:tcPr>
            <w:tcW w:w="429" w:type="pct"/>
          </w:tcPr>
          <w:p w14:paraId="2046414B" w14:textId="77777777" w:rsidR="008223F2" w:rsidRPr="00830A49" w:rsidRDefault="008223F2" w:rsidP="00B07A37">
            <w:pPr>
              <w:rPr>
                <w:color w:val="0000FF"/>
                <w:szCs w:val="22"/>
              </w:rPr>
            </w:pPr>
          </w:p>
        </w:tc>
        <w:tc>
          <w:tcPr>
            <w:tcW w:w="291" w:type="pct"/>
          </w:tcPr>
          <w:p w14:paraId="424394EA" w14:textId="77777777" w:rsidR="008223F2" w:rsidRPr="00830A49" w:rsidRDefault="008223F2" w:rsidP="00B07A37">
            <w:pPr>
              <w:rPr>
                <w:szCs w:val="22"/>
              </w:rPr>
            </w:pPr>
            <w:r w:rsidRPr="00830A49">
              <w:rPr>
                <w:szCs w:val="22"/>
              </w:rPr>
              <w:t>(a)</w:t>
            </w:r>
          </w:p>
        </w:tc>
        <w:tc>
          <w:tcPr>
            <w:tcW w:w="4280" w:type="pct"/>
          </w:tcPr>
          <w:p w14:paraId="35B4B777" w14:textId="77777777" w:rsidR="008223F2" w:rsidRPr="00830A49" w:rsidRDefault="008223F2" w:rsidP="00B07A37">
            <w:pPr>
              <w:rPr>
                <w:szCs w:val="22"/>
              </w:rPr>
            </w:pPr>
            <w:r w:rsidRPr="00830A49">
              <w:rPr>
                <w:szCs w:val="22"/>
              </w:rPr>
              <w:t>immediately advise the Contracting Authority of any material change to its insured status;</w:t>
            </w:r>
          </w:p>
        </w:tc>
      </w:tr>
      <w:tr w:rsidR="008223F2" w:rsidRPr="00830A49" w14:paraId="3C773E24" w14:textId="77777777" w:rsidTr="00822992">
        <w:tc>
          <w:tcPr>
            <w:tcW w:w="429" w:type="pct"/>
          </w:tcPr>
          <w:p w14:paraId="20509BAE" w14:textId="77777777" w:rsidR="008223F2" w:rsidRPr="00830A49" w:rsidRDefault="008223F2" w:rsidP="00B07A37">
            <w:pPr>
              <w:rPr>
                <w:color w:val="0000FF"/>
                <w:szCs w:val="22"/>
              </w:rPr>
            </w:pPr>
          </w:p>
        </w:tc>
        <w:tc>
          <w:tcPr>
            <w:tcW w:w="291" w:type="pct"/>
          </w:tcPr>
          <w:p w14:paraId="4F713528" w14:textId="77777777" w:rsidR="008223F2" w:rsidRPr="00830A49" w:rsidRDefault="008223F2" w:rsidP="00B07A37">
            <w:pPr>
              <w:rPr>
                <w:szCs w:val="22"/>
              </w:rPr>
            </w:pPr>
            <w:r w:rsidRPr="00830A49">
              <w:rPr>
                <w:szCs w:val="22"/>
              </w:rPr>
              <w:t>(b)</w:t>
            </w:r>
          </w:p>
        </w:tc>
        <w:tc>
          <w:tcPr>
            <w:tcW w:w="4280" w:type="pct"/>
          </w:tcPr>
          <w:p w14:paraId="45111C4B" w14:textId="77777777" w:rsidR="008223F2" w:rsidRPr="00830A49" w:rsidRDefault="008223F2" w:rsidP="00B07A37">
            <w:pPr>
              <w:rPr>
                <w:szCs w:val="22"/>
              </w:rPr>
            </w:pPr>
            <w:r w:rsidRPr="00830A49">
              <w:rPr>
                <w:szCs w:val="22"/>
              </w:rPr>
              <w:t>produce proof of current premiums paid upon request;</w:t>
            </w:r>
          </w:p>
        </w:tc>
      </w:tr>
      <w:tr w:rsidR="0021263F" w:rsidRPr="00830A49" w14:paraId="41F8674E" w14:textId="77777777" w:rsidTr="00822992">
        <w:trPr>
          <w:trHeight w:val="354"/>
        </w:trPr>
        <w:tc>
          <w:tcPr>
            <w:tcW w:w="429" w:type="pct"/>
          </w:tcPr>
          <w:p w14:paraId="4597BD33" w14:textId="77777777" w:rsidR="0021263F" w:rsidRPr="00830A49" w:rsidRDefault="0021263F" w:rsidP="00B07A37">
            <w:pPr>
              <w:rPr>
                <w:color w:val="0000FF"/>
                <w:szCs w:val="22"/>
              </w:rPr>
            </w:pPr>
          </w:p>
        </w:tc>
        <w:tc>
          <w:tcPr>
            <w:tcW w:w="291" w:type="pct"/>
          </w:tcPr>
          <w:p w14:paraId="69422A5C" w14:textId="77777777" w:rsidR="0021263F" w:rsidRPr="00830A49" w:rsidRDefault="0021263F" w:rsidP="00B07A37">
            <w:pPr>
              <w:rPr>
                <w:szCs w:val="22"/>
              </w:rPr>
            </w:pPr>
            <w:r w:rsidRPr="00830A49">
              <w:rPr>
                <w:szCs w:val="22"/>
              </w:rPr>
              <w:t>(c)</w:t>
            </w:r>
          </w:p>
        </w:tc>
        <w:tc>
          <w:tcPr>
            <w:tcW w:w="4280" w:type="pct"/>
          </w:tcPr>
          <w:p w14:paraId="2A600DA6" w14:textId="77777777" w:rsidR="0021263F" w:rsidRPr="00830A49" w:rsidRDefault="0021263F" w:rsidP="00B07A37">
            <w:pPr>
              <w:rPr>
                <w:szCs w:val="22"/>
              </w:rPr>
            </w:pPr>
            <w:r w:rsidRPr="00830A49">
              <w:rPr>
                <w:szCs w:val="22"/>
              </w:rPr>
              <w:t>produce valid certificates of insurance upon request.</w:t>
            </w:r>
          </w:p>
        </w:tc>
      </w:tr>
    </w:tbl>
    <w:p w14:paraId="719FF88B" w14:textId="77777777" w:rsidR="008223F2" w:rsidRPr="00830A49" w:rsidRDefault="008223F2" w:rsidP="00C4073D">
      <w:pPr>
        <w:pStyle w:val="Heading1"/>
        <w:rPr>
          <w:rFonts w:ascii="Calibri" w:hAnsi="Calibri"/>
        </w:rPr>
      </w:pPr>
      <w:bookmarkStart w:id="3" w:name="_Toc68793151"/>
      <w:r w:rsidRPr="00830A49">
        <w:rPr>
          <w:rFonts w:ascii="Calibri" w:hAnsi="Calibri"/>
        </w:rPr>
        <w:lastRenderedPageBreak/>
        <w:t>Par</w:t>
      </w:r>
      <w:r w:rsidRPr="003215FF">
        <w:rPr>
          <w:rFonts w:ascii="Calibri" w:hAnsi="Calibri"/>
        </w:rPr>
        <w:t xml:space="preserve">t 3: </w:t>
      </w:r>
      <w:r w:rsidR="008D0C95">
        <w:rPr>
          <w:rFonts w:ascii="Calibri" w:hAnsi="Calibri"/>
        </w:rPr>
        <w:t>Selection</w:t>
      </w:r>
      <w:r w:rsidR="0005660C">
        <w:rPr>
          <w:rFonts w:ascii="Calibri" w:hAnsi="Calibri"/>
        </w:rPr>
        <w:t xml:space="preserve"> Criteria</w:t>
      </w:r>
      <w:bookmarkEnd w:id="3"/>
    </w:p>
    <w:p w14:paraId="210EEB34" w14:textId="77777777" w:rsidR="007C2C86" w:rsidRDefault="008223F2" w:rsidP="007C2C86">
      <w:pPr>
        <w:pStyle w:val="Heading2"/>
      </w:pPr>
      <w:r w:rsidRPr="00830A49">
        <w:t>3.1</w:t>
      </w:r>
      <w:r w:rsidRPr="00830A49">
        <w:tab/>
        <w:t xml:space="preserve">Compliant </w:t>
      </w:r>
      <w:r w:rsidR="00666A47">
        <w:t>Responses</w:t>
      </w:r>
    </w:p>
    <w:tbl>
      <w:tblPr>
        <w:tblW w:w="5000" w:type="pct"/>
        <w:tblLook w:val="01E0" w:firstRow="1" w:lastRow="1" w:firstColumn="1" w:lastColumn="1" w:noHBand="0" w:noVBand="0"/>
      </w:tblPr>
      <w:tblGrid>
        <w:gridCol w:w="655"/>
        <w:gridCol w:w="662"/>
        <w:gridCol w:w="7754"/>
      </w:tblGrid>
      <w:tr w:rsidR="00491420" w:rsidRPr="00830A49" w14:paraId="4C3CD8EE" w14:textId="77777777" w:rsidTr="002C0F17">
        <w:tc>
          <w:tcPr>
            <w:tcW w:w="726" w:type="pct"/>
            <w:gridSpan w:val="2"/>
          </w:tcPr>
          <w:p w14:paraId="5461E35C" w14:textId="77777777" w:rsidR="00491420" w:rsidRDefault="00491420" w:rsidP="007E6485">
            <w:pPr>
              <w:rPr>
                <w:color w:val="0000FF"/>
                <w:szCs w:val="22"/>
              </w:rPr>
            </w:pPr>
            <w:r>
              <w:rPr>
                <w:color w:val="0000FF"/>
                <w:szCs w:val="22"/>
              </w:rPr>
              <w:t>3.1</w:t>
            </w:r>
          </w:p>
        </w:tc>
        <w:tc>
          <w:tcPr>
            <w:tcW w:w="4274" w:type="pct"/>
          </w:tcPr>
          <w:p w14:paraId="4A5C2679" w14:textId="77777777" w:rsidR="00491420" w:rsidRPr="00830A49" w:rsidRDefault="00466E9D" w:rsidP="00466E9D">
            <w:pPr>
              <w:rPr>
                <w:szCs w:val="22"/>
              </w:rPr>
            </w:pPr>
            <w:r>
              <w:rPr>
                <w:szCs w:val="22"/>
              </w:rPr>
              <w:t xml:space="preserve">Candidates </w:t>
            </w:r>
            <w:proofErr w:type="gramStart"/>
            <w:r>
              <w:rPr>
                <w:szCs w:val="22"/>
              </w:rPr>
              <w:t>must</w:t>
            </w:r>
            <w:r w:rsidR="00491420" w:rsidRPr="00830A49">
              <w:rPr>
                <w:szCs w:val="22"/>
              </w:rPr>
              <w:t>:-</w:t>
            </w:r>
            <w:proofErr w:type="gramEnd"/>
          </w:p>
        </w:tc>
      </w:tr>
      <w:tr w:rsidR="002D6EDC" w:rsidRPr="00830A49" w14:paraId="4D9012C8" w14:textId="77777777" w:rsidTr="002C0F17">
        <w:tc>
          <w:tcPr>
            <w:tcW w:w="361" w:type="pct"/>
          </w:tcPr>
          <w:p w14:paraId="555B0EA8" w14:textId="77777777" w:rsidR="002D6EDC" w:rsidRPr="00830A49" w:rsidRDefault="002D6EDC" w:rsidP="007E6485">
            <w:pPr>
              <w:rPr>
                <w:color w:val="0000FF"/>
                <w:szCs w:val="22"/>
              </w:rPr>
            </w:pPr>
          </w:p>
        </w:tc>
        <w:tc>
          <w:tcPr>
            <w:tcW w:w="365" w:type="pct"/>
          </w:tcPr>
          <w:p w14:paraId="214E27F6" w14:textId="77777777" w:rsidR="002D6EDC" w:rsidRPr="00830A49" w:rsidRDefault="002D6EDC" w:rsidP="007E6485">
            <w:pPr>
              <w:rPr>
                <w:color w:val="0000FF"/>
                <w:szCs w:val="22"/>
              </w:rPr>
            </w:pPr>
            <w:r>
              <w:rPr>
                <w:color w:val="0000FF"/>
                <w:szCs w:val="22"/>
              </w:rPr>
              <w:t>(a)</w:t>
            </w:r>
          </w:p>
        </w:tc>
        <w:tc>
          <w:tcPr>
            <w:tcW w:w="4274" w:type="pct"/>
          </w:tcPr>
          <w:p w14:paraId="4E5FD58B" w14:textId="77777777" w:rsidR="00A65894" w:rsidRDefault="002D6EDC" w:rsidP="00666A47">
            <w:pPr>
              <w:rPr>
                <w:szCs w:val="22"/>
              </w:rPr>
            </w:pPr>
            <w:r w:rsidRPr="00830A49">
              <w:rPr>
                <w:szCs w:val="22"/>
              </w:rPr>
              <w:t>Sub</w:t>
            </w:r>
            <w:r w:rsidR="00466E9D">
              <w:rPr>
                <w:szCs w:val="22"/>
              </w:rPr>
              <w:t>mit</w:t>
            </w:r>
            <w:r w:rsidRPr="003215FF">
              <w:rPr>
                <w:szCs w:val="22"/>
              </w:rPr>
              <w:t xml:space="preserve"> compliant </w:t>
            </w:r>
            <w:r w:rsidR="00666A47">
              <w:rPr>
                <w:szCs w:val="22"/>
              </w:rPr>
              <w:t>Response</w:t>
            </w:r>
            <w:r w:rsidR="0005660C">
              <w:rPr>
                <w:szCs w:val="22"/>
              </w:rPr>
              <w:t>s</w:t>
            </w:r>
            <w:r w:rsidRPr="003215FF">
              <w:rPr>
                <w:szCs w:val="22"/>
              </w:rPr>
              <w:t xml:space="preserve"> pursuant to paragraph 2.2 above</w:t>
            </w:r>
            <w:r w:rsidR="005B016E">
              <w:rPr>
                <w:szCs w:val="22"/>
              </w:rPr>
              <w:t>, and</w:t>
            </w:r>
          </w:p>
        </w:tc>
      </w:tr>
      <w:tr w:rsidR="002D6EDC" w:rsidRPr="00830A49" w14:paraId="68C2EEBF" w14:textId="77777777" w:rsidTr="002C0F17">
        <w:tc>
          <w:tcPr>
            <w:tcW w:w="361" w:type="pct"/>
          </w:tcPr>
          <w:p w14:paraId="2B2D61F7" w14:textId="77777777" w:rsidR="002D6EDC" w:rsidRPr="00830A49" w:rsidRDefault="002D6EDC" w:rsidP="007E6485">
            <w:pPr>
              <w:rPr>
                <w:color w:val="0000FF"/>
                <w:szCs w:val="22"/>
              </w:rPr>
            </w:pPr>
          </w:p>
        </w:tc>
        <w:tc>
          <w:tcPr>
            <w:tcW w:w="365" w:type="pct"/>
          </w:tcPr>
          <w:p w14:paraId="07141C5F" w14:textId="77777777" w:rsidR="002D6EDC" w:rsidRPr="00830A49" w:rsidRDefault="002D6EDC" w:rsidP="007E6485">
            <w:pPr>
              <w:rPr>
                <w:color w:val="0000FF"/>
                <w:szCs w:val="22"/>
              </w:rPr>
            </w:pPr>
            <w:r>
              <w:rPr>
                <w:color w:val="0000FF"/>
                <w:szCs w:val="22"/>
              </w:rPr>
              <w:t>(b)</w:t>
            </w:r>
          </w:p>
        </w:tc>
        <w:tc>
          <w:tcPr>
            <w:tcW w:w="4274" w:type="pct"/>
          </w:tcPr>
          <w:p w14:paraId="2991219C" w14:textId="77777777" w:rsidR="00E92FB2" w:rsidRDefault="00466E9D" w:rsidP="00833F97">
            <w:r>
              <w:t>Declare</w:t>
            </w:r>
            <w:r w:rsidR="001F5A1D" w:rsidRPr="00507FE4">
              <w:t xml:space="preserve"> by way </w:t>
            </w:r>
            <w:r w:rsidR="001F5A1D" w:rsidRPr="00117E35">
              <w:t xml:space="preserve">of </w:t>
            </w:r>
            <w:proofErr w:type="spellStart"/>
            <w:r w:rsidR="00BC3E3A">
              <w:t>e</w:t>
            </w:r>
            <w:r w:rsidR="001F5A1D" w:rsidRPr="00117E35">
              <w:t>ESPD</w:t>
            </w:r>
            <w:proofErr w:type="spellEnd"/>
            <w:r w:rsidR="001F5A1D" w:rsidRPr="00117E35">
              <w:t xml:space="preserve"> that</w:t>
            </w:r>
            <w:r w:rsidR="00E92FB2">
              <w:t xml:space="preserve"> either:</w:t>
            </w:r>
          </w:p>
          <w:p w14:paraId="3FC320E2" w14:textId="77777777" w:rsidR="00960030" w:rsidRPr="00430861" w:rsidRDefault="00960030" w:rsidP="008F412C">
            <w:pPr>
              <w:pStyle w:val="ListParagraph"/>
              <w:numPr>
                <w:ilvl w:val="0"/>
                <w:numId w:val="7"/>
              </w:numPr>
              <w:rPr>
                <w:szCs w:val="22"/>
              </w:rPr>
            </w:pPr>
            <w:r w:rsidRPr="00960030">
              <w:t xml:space="preserve">no mandatory grounds for exclusion of the </w:t>
            </w:r>
            <w:r w:rsidR="00666A47" w:rsidRPr="00666A47">
              <w:t>Candidate</w:t>
            </w:r>
            <w:r w:rsidR="00666A47">
              <w:t xml:space="preserve"> </w:t>
            </w:r>
            <w:r w:rsidRPr="00960030">
              <w:t>pursuant to Regulation 57 of the Regulations apply to them,</w:t>
            </w:r>
            <w:r w:rsidR="00E92FB2">
              <w:t xml:space="preserve"> or</w:t>
            </w:r>
          </w:p>
          <w:p w14:paraId="3BD15552" w14:textId="77777777" w:rsidR="001F5A1D" w:rsidRPr="00430861" w:rsidRDefault="00960030" w:rsidP="008F412C">
            <w:pPr>
              <w:pStyle w:val="ListParagraph"/>
              <w:numPr>
                <w:ilvl w:val="0"/>
                <w:numId w:val="7"/>
              </w:numPr>
              <w:rPr>
                <w:szCs w:val="22"/>
              </w:rPr>
            </w:pPr>
            <w:r w:rsidRPr="00960030">
              <w:t xml:space="preserve">in circumstances where any </w:t>
            </w:r>
            <w:r w:rsidR="00E92FB2">
              <w:t>mandatory</w:t>
            </w:r>
            <w:r w:rsidRPr="00960030">
              <w:t xml:space="preserve"> exclusion grounds apply </w:t>
            </w:r>
            <w:r w:rsidR="00E92FB2">
              <w:t xml:space="preserve">to the </w:t>
            </w:r>
            <w:r w:rsidR="00666A47" w:rsidRPr="00666A47">
              <w:t>Candidate</w:t>
            </w:r>
            <w:r w:rsidR="00666A47">
              <w:t xml:space="preserve"> </w:t>
            </w:r>
            <w:r w:rsidRPr="00960030">
              <w:t xml:space="preserve">(and where the </w:t>
            </w:r>
            <w:r w:rsidR="00666A47" w:rsidRPr="00666A47">
              <w:t>Candidate</w:t>
            </w:r>
            <w:r w:rsidR="00666A47">
              <w:t xml:space="preserve"> </w:t>
            </w:r>
            <w:r w:rsidRPr="00960030">
              <w:t>is not precluded from doing so under Regulation 57(17) of the Regulations),</w:t>
            </w:r>
            <w:r w:rsidR="00E92FB2">
              <w:t xml:space="preserve"> that</w:t>
            </w:r>
            <w:r w:rsidRPr="00960030">
              <w:t xml:space="preserve"> it can provide evidence to the effect that measures taken </w:t>
            </w:r>
            <w:r w:rsidR="005B016E">
              <w:t xml:space="preserve">by </w:t>
            </w:r>
            <w:r w:rsidR="001E4D88">
              <w:t>it</w:t>
            </w:r>
            <w:r w:rsidRPr="00960030">
              <w:t xml:space="preserve"> are sufficient to demonstrate its reliability despite the existence of any such relevant exclusion ground, and</w:t>
            </w:r>
          </w:p>
        </w:tc>
      </w:tr>
      <w:tr w:rsidR="002D6EDC" w:rsidRPr="00830A49" w14:paraId="52B531AB" w14:textId="77777777" w:rsidTr="002C0F17">
        <w:tc>
          <w:tcPr>
            <w:tcW w:w="361" w:type="pct"/>
          </w:tcPr>
          <w:p w14:paraId="194E0BED" w14:textId="77777777" w:rsidR="002D6EDC" w:rsidRPr="00830A49" w:rsidRDefault="002D6EDC" w:rsidP="007E6485">
            <w:pPr>
              <w:rPr>
                <w:color w:val="0000FF"/>
                <w:szCs w:val="22"/>
              </w:rPr>
            </w:pPr>
          </w:p>
        </w:tc>
        <w:tc>
          <w:tcPr>
            <w:tcW w:w="365" w:type="pct"/>
          </w:tcPr>
          <w:p w14:paraId="622C4435" w14:textId="77777777" w:rsidR="002D6EDC" w:rsidRPr="00830A49" w:rsidRDefault="002D6EDC" w:rsidP="007E6485">
            <w:pPr>
              <w:rPr>
                <w:color w:val="0000FF"/>
                <w:szCs w:val="22"/>
              </w:rPr>
            </w:pPr>
            <w:r>
              <w:rPr>
                <w:color w:val="0000FF"/>
                <w:szCs w:val="22"/>
              </w:rPr>
              <w:t>(c)</w:t>
            </w:r>
          </w:p>
        </w:tc>
        <w:tc>
          <w:tcPr>
            <w:tcW w:w="4274" w:type="pct"/>
          </w:tcPr>
          <w:p w14:paraId="57419F89" w14:textId="77777777" w:rsidR="00E92FB2" w:rsidRDefault="00466E9D" w:rsidP="00833F97">
            <w:r>
              <w:t>Declare</w:t>
            </w:r>
            <w:r w:rsidR="001309AF" w:rsidRPr="003215FF">
              <w:t xml:space="preserve"> by way of </w:t>
            </w:r>
            <w:proofErr w:type="spellStart"/>
            <w:r w:rsidR="00BC3E3A">
              <w:t>e</w:t>
            </w:r>
            <w:r w:rsidR="001309AF" w:rsidRPr="003215FF">
              <w:t>ESPD</w:t>
            </w:r>
            <w:proofErr w:type="spellEnd"/>
            <w:r w:rsidR="001309AF" w:rsidRPr="003215FF">
              <w:t xml:space="preserve"> that they satisfy the selection criteria for</w:t>
            </w:r>
            <w:r w:rsidR="00DD37AA">
              <w:t xml:space="preserve"> </w:t>
            </w:r>
            <w:r w:rsidR="001309AF" w:rsidRPr="003215FF">
              <w:t>this Competition as set out in part 3.2 below (the “Selection Criteria”)</w:t>
            </w:r>
            <w:r>
              <w:t>.</w:t>
            </w:r>
          </w:p>
          <w:p w14:paraId="0B923565" w14:textId="77777777" w:rsidR="006203B7" w:rsidRDefault="00E92FB2" w:rsidP="00833F97">
            <w:r>
              <w:t>However, p</w:t>
            </w:r>
            <w:r w:rsidR="006203B7">
              <w:t xml:space="preserve">lease note that the Contracting Authority </w:t>
            </w:r>
            <w:r>
              <w:t xml:space="preserve">also </w:t>
            </w:r>
            <w:r w:rsidR="006203B7">
              <w:t xml:space="preserve">reserves the right </w:t>
            </w:r>
            <w:r>
              <w:t xml:space="preserve">to </w:t>
            </w:r>
            <w:r w:rsidR="006203B7">
              <w:t>exclude</w:t>
            </w:r>
            <w:r>
              <w:t xml:space="preserve"> from evaluation</w:t>
            </w:r>
            <w:r w:rsidR="006203B7">
              <w:t xml:space="preserve"> a </w:t>
            </w:r>
            <w:r w:rsidR="00666A47" w:rsidRPr="00273E42">
              <w:t xml:space="preserve">Candidate </w:t>
            </w:r>
            <w:r>
              <w:t xml:space="preserve">to whom </w:t>
            </w:r>
            <w:r w:rsidR="006203B7">
              <w:t xml:space="preserve">a discretionary ground for exclusion </w:t>
            </w:r>
            <w:r w:rsidR="006203B7" w:rsidRPr="00117E35">
              <w:t>pursuant to Regulation 57 of the Regulations applies.</w:t>
            </w:r>
          </w:p>
          <w:p w14:paraId="03172961" w14:textId="77777777" w:rsidR="009B7FA5" w:rsidRDefault="00666A47" w:rsidP="009B7FA5">
            <w:r w:rsidRPr="00273E42">
              <w:t>Candidate</w:t>
            </w:r>
            <w:r>
              <w:t>s</w:t>
            </w:r>
            <w:r w:rsidRPr="00273E42">
              <w:t xml:space="preserve"> </w:t>
            </w:r>
            <w:r w:rsidR="009B7FA5">
              <w:t xml:space="preserve">should note that where a </w:t>
            </w:r>
            <w:r w:rsidRPr="00273E42">
              <w:t xml:space="preserve">Candidate </w:t>
            </w:r>
            <w:r w:rsidR="009B7FA5">
              <w:t xml:space="preserve">is relying on the capacity of other entities (for example, Subcontractors) for the purposes of fulfilling any of the Selection Criteria in part 3.2 below it must ensure that each such entity: </w:t>
            </w:r>
          </w:p>
          <w:p w14:paraId="2A9B1EDE" w14:textId="77777777" w:rsidR="009B7FA5" w:rsidRDefault="009B7FA5" w:rsidP="007F2FAA">
            <w:pPr>
              <w:pStyle w:val="ListParagraph"/>
              <w:numPr>
                <w:ilvl w:val="0"/>
                <w:numId w:val="9"/>
              </w:numPr>
            </w:pPr>
            <w:r>
              <w:t xml:space="preserve">completes and submits a separate </w:t>
            </w:r>
            <w:proofErr w:type="spellStart"/>
            <w:r>
              <w:t>eESPD</w:t>
            </w:r>
            <w:proofErr w:type="spellEnd"/>
            <w:r>
              <w:t xml:space="preserve"> in respect of each such entity, and </w:t>
            </w:r>
          </w:p>
          <w:p w14:paraId="1BFC0012" w14:textId="77777777" w:rsidR="009B7FA5" w:rsidRDefault="009B7FA5" w:rsidP="007F2FAA">
            <w:pPr>
              <w:pStyle w:val="ListParagraph"/>
              <w:numPr>
                <w:ilvl w:val="0"/>
                <w:numId w:val="9"/>
              </w:numPr>
            </w:pPr>
            <w:r>
              <w:t xml:space="preserve">when requested by the Contracting Authority, submit proof, to the satisfaction of the Contracting Authority, that each such entity will place the necessary resources at the disposal of the </w:t>
            </w:r>
            <w:r w:rsidR="00666A47" w:rsidRPr="00273E42">
              <w:t>Candidate</w:t>
            </w:r>
            <w:r>
              <w:t xml:space="preserve">. </w:t>
            </w:r>
          </w:p>
          <w:p w14:paraId="2D9B7FB7" w14:textId="77777777" w:rsidR="007E6485" w:rsidRPr="003215FF" w:rsidRDefault="004307B3" w:rsidP="00833F97">
            <w:r w:rsidRPr="00507FE4">
              <w:t>The Contracting Authority may decide to e</w:t>
            </w:r>
            <w:r w:rsidRPr="00117E35">
              <w:t xml:space="preserve">xamine </w:t>
            </w:r>
            <w:r w:rsidR="00661629">
              <w:t xml:space="preserve">the </w:t>
            </w:r>
            <w:r w:rsidR="00792D57">
              <w:t>Response</w:t>
            </w:r>
            <w:r w:rsidRPr="00117E35">
              <w:t xml:space="preserve"> before verifying the absence of exclusion grounds in Regulation 57 of the Regulations (the “Exclusion Grounds”) and</w:t>
            </w:r>
            <w:r w:rsidRPr="00507FE4">
              <w:t xml:space="preserve"> the fulfilment of the Selection Criteria.  </w:t>
            </w:r>
            <w:r w:rsidR="007E6485" w:rsidRPr="003215FF">
              <w:t xml:space="preserve"> </w:t>
            </w:r>
          </w:p>
          <w:p w14:paraId="417F6CC4" w14:textId="77777777" w:rsidR="007E6485" w:rsidRPr="003215FF" w:rsidRDefault="007E6485" w:rsidP="00833F97">
            <w:r w:rsidRPr="003215FF">
              <w:t xml:space="preserve">However, notwithstanding anything to the contrary in this part 3.1, the Contracting Authority reserves the right to ask </w:t>
            </w:r>
            <w:r w:rsidR="00792D57" w:rsidRPr="00273E42">
              <w:t>Candidate</w:t>
            </w:r>
            <w:r w:rsidR="00792D57">
              <w:t xml:space="preserve">s </w:t>
            </w:r>
            <w:r w:rsidRPr="003215FF">
              <w:t xml:space="preserve">at any moment during the Competition to submit any or </w:t>
            </w:r>
            <w:proofErr w:type="gramStart"/>
            <w:r w:rsidRPr="003215FF">
              <w:t>all of</w:t>
            </w:r>
            <w:proofErr w:type="gramEnd"/>
            <w:r w:rsidRPr="003215FF">
              <w:t xml:space="preserve"> the following for the purposes of verification of the status of the </w:t>
            </w:r>
            <w:r w:rsidR="00792D57" w:rsidRPr="00273E42">
              <w:t xml:space="preserve">Candidate </w:t>
            </w:r>
            <w:r w:rsidRPr="003215FF">
              <w:t xml:space="preserve">(including the Prime Contractor and any </w:t>
            </w:r>
            <w:r>
              <w:t>Subcontractor</w:t>
            </w:r>
            <w:r w:rsidRPr="003215FF">
              <w:t xml:space="preserve">): </w:t>
            </w:r>
          </w:p>
          <w:p w14:paraId="5274CF3A" w14:textId="2979CFB5" w:rsidR="000243FC" w:rsidRPr="000243FC" w:rsidRDefault="000243FC" w:rsidP="002F4755">
            <w:pPr>
              <w:pStyle w:val="ListParagraph"/>
              <w:numPr>
                <w:ilvl w:val="0"/>
                <w:numId w:val="8"/>
              </w:numPr>
              <w:contextualSpacing w:val="0"/>
            </w:pPr>
            <w:r w:rsidRPr="000243FC">
              <w:t>a Declaration in the form attached at Appendix 4</w:t>
            </w:r>
            <w:r>
              <w:t xml:space="preserve"> to the </w:t>
            </w:r>
            <w:proofErr w:type="gramStart"/>
            <w:r w:rsidR="00963056">
              <w:t>RFT</w:t>
            </w:r>
            <w:r w:rsidRPr="000243FC">
              <w:t>;</w:t>
            </w:r>
            <w:proofErr w:type="gramEnd"/>
            <w:r w:rsidRPr="000243FC">
              <w:t xml:space="preserve"> </w:t>
            </w:r>
          </w:p>
          <w:p w14:paraId="663EC387" w14:textId="77777777" w:rsidR="007E6485" w:rsidRPr="003215FF" w:rsidRDefault="007E6485" w:rsidP="008F412C">
            <w:pPr>
              <w:pStyle w:val="ListParagraph"/>
              <w:numPr>
                <w:ilvl w:val="0"/>
                <w:numId w:val="8"/>
              </w:numPr>
              <w:contextualSpacing w:val="0"/>
            </w:pPr>
            <w:r w:rsidRPr="00430861">
              <w:rPr>
                <w:lang w:val="en-IE"/>
              </w:rPr>
              <w:t>evidence to the effect that measures taken by the entity concerned are sufficient to demonstrate its reliability despite the existence of a relevant Exclusion Ground; and</w:t>
            </w:r>
          </w:p>
          <w:p w14:paraId="10DFFB9F" w14:textId="77777777" w:rsidR="007E6485" w:rsidRPr="003215FF" w:rsidRDefault="007E6485" w:rsidP="008F412C">
            <w:pPr>
              <w:pStyle w:val="ListParagraph"/>
              <w:numPr>
                <w:ilvl w:val="0"/>
                <w:numId w:val="8"/>
              </w:numPr>
              <w:contextualSpacing w:val="0"/>
            </w:pPr>
            <w:r>
              <w:t xml:space="preserve">in the case of the Prime Contractor and any Subcontractor on whose capacity the Prime Contractor relies, </w:t>
            </w:r>
            <w:r w:rsidRPr="003215FF">
              <w:t>all or any of the supporting documents specified at paragraph 3.2 below.</w:t>
            </w:r>
          </w:p>
          <w:p w14:paraId="7BC4B39D" w14:textId="06D660A7" w:rsidR="007E6485" w:rsidRPr="003215FF" w:rsidRDefault="007E6485" w:rsidP="00833F97">
            <w:r w:rsidRPr="003215FF">
              <w:t xml:space="preserve">If a </w:t>
            </w:r>
            <w:r w:rsidR="00792D57" w:rsidRPr="00273E42">
              <w:rPr>
                <w:rFonts w:asciiTheme="minorHAnsi" w:hAnsiTheme="minorHAnsi"/>
              </w:rPr>
              <w:t xml:space="preserve">Candidate </w:t>
            </w:r>
            <w:r w:rsidRPr="003215FF">
              <w:t>does not</w:t>
            </w:r>
            <w:r w:rsidR="000C3041">
              <w:t xml:space="preserve"> </w:t>
            </w:r>
            <w:r w:rsidRPr="003215FF">
              <w:t>provide evidence which is considered by the Contracting Authority as sufficient to demonstrate (</w:t>
            </w:r>
            <w:proofErr w:type="spellStart"/>
            <w:r w:rsidRPr="003215FF">
              <w:t>i</w:t>
            </w:r>
            <w:proofErr w:type="spellEnd"/>
            <w:r w:rsidRPr="003215FF">
              <w:t xml:space="preserve">) its fulfilment of the Selection Criteria (or </w:t>
            </w:r>
            <w:r w:rsidRPr="003215FF">
              <w:lastRenderedPageBreak/>
              <w:t xml:space="preserve">any one of them) in accordance with this </w:t>
            </w:r>
            <w:r w:rsidR="00A44C60">
              <w:t>RFI</w:t>
            </w:r>
            <w:r w:rsidRPr="003215FF">
              <w:t xml:space="preserve"> and (ii) the absence of Exclusion Grounds, or its reliability despite the existence of a relevant Exclusion Ground, it shall be excluded from further participation in this Competition.</w:t>
            </w:r>
          </w:p>
          <w:p w14:paraId="442B785C" w14:textId="3EAF4237" w:rsidR="007E6485" w:rsidRPr="00830A49" w:rsidRDefault="007E6485" w:rsidP="00792D57">
            <w:r w:rsidRPr="003215FF">
              <w:t xml:space="preserve">If a </w:t>
            </w:r>
            <w:r w:rsidR="005A4094" w:rsidRPr="00273E42">
              <w:rPr>
                <w:rFonts w:asciiTheme="minorHAnsi" w:hAnsiTheme="minorHAnsi"/>
              </w:rPr>
              <w:t xml:space="preserve">Candidate </w:t>
            </w:r>
            <w:r w:rsidRPr="003215FF">
              <w:t>does not, upon request by the Contracting Authority, provide evidence which is considered by the Contracting Authority as sufficient to demonstrate (</w:t>
            </w:r>
            <w:proofErr w:type="spellStart"/>
            <w:r w:rsidRPr="003215FF">
              <w:t>i</w:t>
            </w:r>
            <w:proofErr w:type="spellEnd"/>
            <w:r w:rsidRPr="003215FF">
              <w:t xml:space="preserve">) the fulfilment by any </w:t>
            </w:r>
            <w:r>
              <w:t>Subcontractor</w:t>
            </w:r>
            <w:r w:rsidRPr="003215FF">
              <w:t xml:space="preserve"> </w:t>
            </w:r>
            <w:r>
              <w:t>on who</w:t>
            </w:r>
            <w:r w:rsidR="002F08D7">
              <w:t>se capacity</w:t>
            </w:r>
            <w:r>
              <w:t xml:space="preserve"> the Prime Contractor relies </w:t>
            </w:r>
            <w:r w:rsidRPr="003215FF">
              <w:t xml:space="preserve">of the Selection Criteria (or any one of them) in accordance with this </w:t>
            </w:r>
            <w:r w:rsidR="00A44C60">
              <w:t>RFI</w:t>
            </w:r>
            <w:r w:rsidRPr="003215FF">
              <w:t xml:space="preserve"> and (ii) the absence of Exclusion Grounds in respect of any </w:t>
            </w:r>
            <w:r>
              <w:t>Subcontractor</w:t>
            </w:r>
            <w:r w:rsidRPr="003215FF">
              <w:t xml:space="preserve">, or the reliability of any </w:t>
            </w:r>
            <w:r>
              <w:t>Subcontractor</w:t>
            </w:r>
            <w:r w:rsidRPr="003215FF">
              <w:t xml:space="preserve"> despite the existence of a relevant Exclusion Ground, it shall be excluded from further participation in this Competition </w:t>
            </w:r>
            <w:r w:rsidRPr="003215FF">
              <w:rPr>
                <w:i/>
              </w:rPr>
              <w:t xml:space="preserve">unless </w:t>
            </w:r>
            <w:r w:rsidRPr="003215FF">
              <w:t xml:space="preserve">it replaces the </w:t>
            </w:r>
            <w:r>
              <w:t>Subcontractor</w:t>
            </w:r>
            <w:r w:rsidRPr="003215FF">
              <w:t xml:space="preserve"> with one which meets all relevant requirements of this </w:t>
            </w:r>
            <w:r w:rsidR="00A44C60">
              <w:t>RFI</w:t>
            </w:r>
            <w:r w:rsidRPr="003215FF">
              <w:t>.</w:t>
            </w:r>
          </w:p>
        </w:tc>
      </w:tr>
    </w:tbl>
    <w:p w14:paraId="0C3F5B92" w14:textId="77777777" w:rsidR="008223F2" w:rsidRPr="00830A49" w:rsidRDefault="008223F2" w:rsidP="00C4073D">
      <w:pPr>
        <w:pStyle w:val="Heading2"/>
      </w:pPr>
      <w:r w:rsidRPr="00830A49">
        <w:lastRenderedPageBreak/>
        <w:t>3.2</w:t>
      </w:r>
      <w:r w:rsidRPr="00830A49">
        <w:tab/>
      </w:r>
      <w:r w:rsidR="00D93AB0" w:rsidRPr="00830A49">
        <w:t xml:space="preserve">Selection </w:t>
      </w:r>
      <w:r w:rsidRPr="00830A49">
        <w:t>Criteria</w:t>
      </w:r>
    </w:p>
    <w:tbl>
      <w:tblPr>
        <w:tblW w:w="5053" w:type="pct"/>
        <w:tblLook w:val="01E0" w:firstRow="1" w:lastRow="1" w:firstColumn="1" w:lastColumn="1" w:noHBand="0" w:noVBand="0"/>
      </w:tblPr>
      <w:tblGrid>
        <w:gridCol w:w="497"/>
        <w:gridCol w:w="182"/>
        <w:gridCol w:w="8393"/>
        <w:gridCol w:w="95"/>
      </w:tblGrid>
      <w:tr w:rsidR="007E6485" w:rsidRPr="00830A49" w14:paraId="1E119203" w14:textId="77777777" w:rsidTr="00A413C5">
        <w:trPr>
          <w:trHeight w:val="1030"/>
        </w:trPr>
        <w:tc>
          <w:tcPr>
            <w:tcW w:w="271" w:type="pct"/>
          </w:tcPr>
          <w:p w14:paraId="75A89979" w14:textId="77777777" w:rsidR="007E6485" w:rsidRPr="00830A49" w:rsidRDefault="007E6485" w:rsidP="00C4073D">
            <w:pPr>
              <w:rPr>
                <w:color w:val="0000FF"/>
                <w:szCs w:val="22"/>
              </w:rPr>
            </w:pPr>
            <w:r w:rsidRPr="00830A49">
              <w:rPr>
                <w:color w:val="0000FF"/>
                <w:szCs w:val="22"/>
              </w:rPr>
              <w:t>3.2</w:t>
            </w:r>
          </w:p>
        </w:tc>
        <w:tc>
          <w:tcPr>
            <w:tcW w:w="4729" w:type="pct"/>
            <w:gridSpan w:val="3"/>
          </w:tcPr>
          <w:sdt>
            <w:sdtPr>
              <w:rPr>
                <w:rFonts w:asciiTheme="minorHAnsi" w:hAnsiTheme="minorHAnsi"/>
                <w:szCs w:val="22"/>
              </w:rPr>
              <w:id w:val="1932083315"/>
              <w:placeholder>
                <w:docPart w:val="DED7B460CE1F4A5880F3514329689C7B"/>
              </w:placeholder>
            </w:sdtPr>
            <w:sdtEndPr/>
            <w:sdtContent>
              <w:p w14:paraId="6014A1F4" w14:textId="704975DC" w:rsidR="00FE74AA" w:rsidRDefault="00FE74AA" w:rsidP="00306588">
                <w:pPr>
                  <w:spacing w:line="360" w:lineRule="auto"/>
                  <w:ind w:right="175"/>
                  <w:rPr>
                    <w:rFonts w:asciiTheme="minorHAnsi" w:hAnsiTheme="minorHAnsi"/>
                    <w:szCs w:val="22"/>
                  </w:rPr>
                </w:pPr>
                <w:r w:rsidRPr="0013382E">
                  <w:rPr>
                    <w:rFonts w:asciiTheme="minorHAnsi" w:hAnsiTheme="minorHAnsi"/>
                    <w:szCs w:val="22"/>
                  </w:rPr>
                  <w:t xml:space="preserve">Responses shall be scored in accordance with the marks set out in paragraph 3.2.B. The </w:t>
                </w:r>
                <w:sdt>
                  <w:sdtPr>
                    <w:rPr>
                      <w:rFonts w:asciiTheme="minorHAnsi" w:hAnsiTheme="minorHAnsi"/>
                      <w:szCs w:val="22"/>
                    </w:rPr>
                    <w:id w:val="338202879"/>
                    <w:placeholder>
                      <w:docPart w:val="DED7B460CE1F4A5880F3514329689C7B"/>
                    </w:placeholder>
                  </w:sdtPr>
                  <w:sdtEndPr/>
                  <w:sdtContent>
                    <w:r w:rsidR="00165B3F">
                      <w:rPr>
                        <w:rFonts w:asciiTheme="minorHAnsi" w:hAnsiTheme="minorHAnsi"/>
                        <w:szCs w:val="22"/>
                      </w:rPr>
                      <w:t>three</w:t>
                    </w:r>
                    <w:r w:rsidR="00306588" w:rsidRPr="00D930D0">
                      <w:rPr>
                        <w:rFonts w:asciiTheme="minorHAnsi" w:hAnsiTheme="minorHAnsi"/>
                        <w:szCs w:val="22"/>
                      </w:rPr>
                      <w:t xml:space="preserve"> (</w:t>
                    </w:r>
                    <w:r w:rsidR="00165B3F">
                      <w:rPr>
                        <w:rFonts w:asciiTheme="minorHAnsi" w:hAnsiTheme="minorHAnsi"/>
                        <w:szCs w:val="22"/>
                      </w:rPr>
                      <w:t>3</w:t>
                    </w:r>
                    <w:r w:rsidR="00306588" w:rsidRPr="00D930D0">
                      <w:rPr>
                        <w:rFonts w:asciiTheme="minorHAnsi" w:hAnsiTheme="minorHAnsi"/>
                        <w:szCs w:val="22"/>
                      </w:rPr>
                      <w:t xml:space="preserve">) </w:t>
                    </w:r>
                  </w:sdtContent>
                </w:sdt>
                <w:r w:rsidRPr="0013382E">
                  <w:rPr>
                    <w:rFonts w:asciiTheme="minorHAnsi" w:hAnsiTheme="minorHAnsi"/>
                    <w:szCs w:val="22"/>
                  </w:rPr>
                  <w:t xml:space="preserve">highest scoring Candidates that have submitted compliant Responses will proceed to Stage 2 of the Competition and </w:t>
                </w:r>
                <w:r w:rsidR="00FD783B">
                  <w:rPr>
                    <w:rFonts w:asciiTheme="minorHAnsi" w:hAnsiTheme="minorHAnsi"/>
                    <w:szCs w:val="22"/>
                  </w:rPr>
                  <w:t xml:space="preserve">be issued </w:t>
                </w:r>
                <w:r w:rsidRPr="0013382E">
                  <w:rPr>
                    <w:rFonts w:asciiTheme="minorHAnsi" w:hAnsiTheme="minorHAnsi"/>
                    <w:szCs w:val="22"/>
                  </w:rPr>
                  <w:t xml:space="preserve">an </w:t>
                </w:r>
                <w:r w:rsidRPr="004A4548">
                  <w:rPr>
                    <w:rFonts w:asciiTheme="minorHAnsi" w:hAnsiTheme="minorHAnsi"/>
                    <w:szCs w:val="22"/>
                  </w:rPr>
                  <w:t>RFT</w:t>
                </w:r>
                <w:r w:rsidRPr="0013382E">
                  <w:rPr>
                    <w:rFonts w:asciiTheme="minorHAnsi" w:hAnsiTheme="minorHAnsi"/>
                    <w:szCs w:val="22"/>
                  </w:rPr>
                  <w:t xml:space="preserve">. </w:t>
                </w:r>
                <w:r w:rsidR="00B47515" w:rsidRPr="00D930D0">
                  <w:rPr>
                    <w:rFonts w:asciiTheme="minorHAnsi" w:hAnsiTheme="minorHAnsi"/>
                    <w:szCs w:val="22"/>
                  </w:rPr>
                  <w:t xml:space="preserve">Candidates that are not among the </w:t>
                </w:r>
                <w:sdt>
                  <w:sdtPr>
                    <w:rPr>
                      <w:rFonts w:asciiTheme="minorHAnsi" w:hAnsiTheme="minorHAnsi"/>
                      <w:szCs w:val="22"/>
                    </w:rPr>
                    <w:id w:val="-166781826"/>
                    <w:placeholder>
                      <w:docPart w:val="1267AE90C0B24B3A9101C04D7C816E78"/>
                    </w:placeholder>
                  </w:sdtPr>
                  <w:sdtEndPr/>
                  <w:sdtContent>
                    <w:r w:rsidR="00165B3F">
                      <w:rPr>
                        <w:rFonts w:asciiTheme="minorHAnsi" w:hAnsiTheme="minorHAnsi"/>
                        <w:szCs w:val="22"/>
                      </w:rPr>
                      <w:t xml:space="preserve">three </w:t>
                    </w:r>
                    <w:r w:rsidR="00306588" w:rsidRPr="00D930D0">
                      <w:rPr>
                        <w:rFonts w:asciiTheme="minorHAnsi" w:hAnsiTheme="minorHAnsi"/>
                        <w:szCs w:val="22"/>
                      </w:rPr>
                      <w:t>(</w:t>
                    </w:r>
                    <w:r w:rsidR="00165B3F">
                      <w:rPr>
                        <w:rFonts w:asciiTheme="minorHAnsi" w:hAnsiTheme="minorHAnsi"/>
                        <w:szCs w:val="22"/>
                      </w:rPr>
                      <w:t>3</w:t>
                    </w:r>
                    <w:r w:rsidR="00306588" w:rsidRPr="00D930D0">
                      <w:rPr>
                        <w:rFonts w:asciiTheme="minorHAnsi" w:hAnsiTheme="minorHAnsi"/>
                        <w:szCs w:val="22"/>
                      </w:rPr>
                      <w:t xml:space="preserve">) </w:t>
                    </w:r>
                  </w:sdtContent>
                </w:sdt>
                <w:r w:rsidR="00B47515" w:rsidRPr="0013382E">
                  <w:rPr>
                    <w:rFonts w:asciiTheme="minorHAnsi" w:hAnsiTheme="minorHAnsi"/>
                    <w:szCs w:val="22"/>
                  </w:rPr>
                  <w:t xml:space="preserve"> highest scoring Candidates</w:t>
                </w:r>
                <w:r w:rsidR="00B47515">
                  <w:rPr>
                    <w:rFonts w:asciiTheme="minorHAnsi" w:hAnsiTheme="minorHAnsi"/>
                    <w:szCs w:val="22"/>
                  </w:rPr>
                  <w:t xml:space="preserve"> will be</w:t>
                </w:r>
                <w:r w:rsidR="00B47515">
                  <w:rPr>
                    <w:szCs w:val="22"/>
                  </w:rPr>
                  <w:t xml:space="preserve"> </w:t>
                </w:r>
                <w:r w:rsidR="00B47515" w:rsidRPr="00830A49">
                  <w:rPr>
                    <w:szCs w:val="22"/>
                  </w:rPr>
                  <w:t xml:space="preserve">excluded from </w:t>
                </w:r>
                <w:r w:rsidR="00534A34">
                  <w:rPr>
                    <w:szCs w:val="22"/>
                  </w:rPr>
                  <w:t xml:space="preserve">further </w:t>
                </w:r>
                <w:r w:rsidR="00B47515" w:rsidRPr="00830A49">
                  <w:rPr>
                    <w:szCs w:val="22"/>
                  </w:rPr>
                  <w:t>participating in this Competition</w:t>
                </w:r>
                <w:r w:rsidR="00B47515">
                  <w:rPr>
                    <w:szCs w:val="22"/>
                  </w:rPr>
                  <w:t xml:space="preserve">. </w:t>
                </w:r>
              </w:p>
            </w:sdtContent>
          </w:sdt>
          <w:p w14:paraId="1295F62B" w14:textId="77777777" w:rsidR="00FE74AA" w:rsidRPr="00830A49" w:rsidRDefault="00FE74AA" w:rsidP="003B5480">
            <w:pPr>
              <w:rPr>
                <w:szCs w:val="22"/>
              </w:rPr>
            </w:pPr>
          </w:p>
        </w:tc>
      </w:tr>
      <w:tr w:rsidR="009773D1" w:rsidRPr="00830A49" w14:paraId="5A2A0719" w14:textId="77777777" w:rsidTr="00A413C5">
        <w:trPr>
          <w:gridAfter w:val="1"/>
          <w:wAfter w:w="52" w:type="pct"/>
          <w:trHeight w:val="1683"/>
        </w:trPr>
        <w:tc>
          <w:tcPr>
            <w:tcW w:w="370" w:type="pct"/>
            <w:gridSpan w:val="2"/>
          </w:tcPr>
          <w:p w14:paraId="231B2E05" w14:textId="77777777" w:rsidR="009773D1" w:rsidRPr="00830A49" w:rsidDel="007E6485" w:rsidRDefault="009773D1" w:rsidP="00C4073D">
            <w:pPr>
              <w:rPr>
                <w:color w:val="0000FF"/>
                <w:szCs w:val="22"/>
              </w:rPr>
            </w:pPr>
            <w:r w:rsidRPr="00830A49">
              <w:rPr>
                <w:color w:val="0000FF"/>
                <w:szCs w:val="22"/>
              </w:rPr>
              <w:t>3.</w:t>
            </w:r>
            <w:proofErr w:type="gramStart"/>
            <w:r w:rsidRPr="00830A49">
              <w:rPr>
                <w:color w:val="0000FF"/>
                <w:szCs w:val="22"/>
              </w:rPr>
              <w:t>2.A</w:t>
            </w:r>
            <w:proofErr w:type="gramEnd"/>
          </w:p>
        </w:tc>
        <w:tc>
          <w:tcPr>
            <w:tcW w:w="4578" w:type="pct"/>
          </w:tcPr>
          <w:p w14:paraId="64C140BE" w14:textId="77777777" w:rsidR="00A413C5" w:rsidRDefault="009773D1" w:rsidP="003F29E8">
            <w:pPr>
              <w:rPr>
                <w:b/>
                <w:szCs w:val="22"/>
              </w:rPr>
            </w:pPr>
            <w:r w:rsidRPr="00830A49">
              <w:rPr>
                <w:b/>
                <w:szCs w:val="22"/>
              </w:rPr>
              <w:t xml:space="preserve">Economic and Financial Standing </w:t>
            </w:r>
            <w:r w:rsidR="00D12D8B">
              <w:rPr>
                <w:b/>
                <w:szCs w:val="22"/>
              </w:rPr>
              <w:t>Insurance, financial accounts, annual turnover</w:t>
            </w:r>
          </w:p>
          <w:p w14:paraId="64DDAB70" w14:textId="77777777" w:rsidR="00A413C5" w:rsidRDefault="00A413C5" w:rsidP="00A413C5">
            <w:pPr>
              <w:ind w:right="-110"/>
              <w:rPr>
                <w:szCs w:val="22"/>
              </w:rPr>
            </w:pPr>
            <w:r>
              <w:rPr>
                <w:szCs w:val="22"/>
              </w:rPr>
              <w:t>Candidates must demonstrate that they satisfy the following economic and financial standing requirements</w:t>
            </w:r>
          </w:p>
          <w:p w14:paraId="2706CF8A" w14:textId="77777777" w:rsidR="00A413C5" w:rsidRPr="00A413C5" w:rsidRDefault="00A413C5" w:rsidP="003F29E8">
            <w:pPr>
              <w:rPr>
                <w:szCs w:val="22"/>
              </w:rPr>
            </w:pPr>
            <w:r>
              <w:rPr>
                <w:szCs w:val="22"/>
              </w:rPr>
              <w:t>Candidates must:</w:t>
            </w:r>
          </w:p>
          <w:p w14:paraId="4B54B188" w14:textId="77777777" w:rsidR="009773D1" w:rsidRDefault="009773D1" w:rsidP="007F2FAA">
            <w:pPr>
              <w:pStyle w:val="ListParagraph"/>
              <w:numPr>
                <w:ilvl w:val="0"/>
                <w:numId w:val="15"/>
              </w:numPr>
              <w:rPr>
                <w:szCs w:val="22"/>
              </w:rPr>
            </w:pPr>
            <w:r w:rsidRPr="00A413C5">
              <w:rPr>
                <w:szCs w:val="22"/>
              </w:rPr>
              <w:t xml:space="preserve">declare by way of </w:t>
            </w:r>
            <w:proofErr w:type="spellStart"/>
            <w:r w:rsidRPr="00A413C5">
              <w:rPr>
                <w:szCs w:val="22"/>
              </w:rPr>
              <w:t>eESPD</w:t>
            </w:r>
            <w:proofErr w:type="spellEnd"/>
            <w:r w:rsidRPr="00A413C5">
              <w:rPr>
                <w:szCs w:val="22"/>
              </w:rPr>
              <w:t xml:space="preserve"> that they satisfy the financial and economic standing requirement(s) set out below</w:t>
            </w:r>
            <w:r w:rsidR="009D783B">
              <w:rPr>
                <w:szCs w:val="22"/>
              </w:rPr>
              <w:t>,</w:t>
            </w:r>
            <w:r w:rsidRPr="00A413C5">
              <w:rPr>
                <w:szCs w:val="22"/>
              </w:rPr>
              <w:t xml:space="preserve"> and </w:t>
            </w:r>
          </w:p>
          <w:p w14:paraId="0B2B846D" w14:textId="77777777" w:rsidR="009D783B" w:rsidRDefault="009D783B" w:rsidP="009D783B">
            <w:pPr>
              <w:pStyle w:val="ListParagraph"/>
              <w:ind w:left="1080"/>
              <w:rPr>
                <w:szCs w:val="22"/>
              </w:rPr>
            </w:pPr>
          </w:p>
          <w:p w14:paraId="1F841128" w14:textId="1305A76D" w:rsidR="00A413C5" w:rsidRPr="005E2A88" w:rsidRDefault="00A413C5" w:rsidP="007F2FAA">
            <w:pPr>
              <w:pStyle w:val="ListParagraph"/>
              <w:numPr>
                <w:ilvl w:val="0"/>
                <w:numId w:val="15"/>
              </w:numPr>
              <w:rPr>
                <w:szCs w:val="22"/>
              </w:rPr>
            </w:pPr>
            <w:r>
              <w:rPr>
                <w:szCs w:val="22"/>
              </w:rPr>
              <w:t xml:space="preserve">provide the information and supporting documentation specified below to the Contracting Authority </w:t>
            </w:r>
            <w:r>
              <w:rPr>
                <w:b/>
                <w:bCs/>
                <w:szCs w:val="22"/>
              </w:rPr>
              <w:t xml:space="preserve">with their </w:t>
            </w:r>
            <w:r w:rsidR="00A44C60">
              <w:rPr>
                <w:b/>
                <w:bCs/>
                <w:szCs w:val="22"/>
              </w:rPr>
              <w:t>RFI</w:t>
            </w:r>
            <w:r>
              <w:rPr>
                <w:b/>
                <w:bCs/>
                <w:szCs w:val="22"/>
              </w:rPr>
              <w:t xml:space="preserve"> Response(s).</w:t>
            </w:r>
          </w:p>
          <w:p w14:paraId="2892F0EB" w14:textId="77777777" w:rsidR="005E2A88" w:rsidRPr="005E2A88" w:rsidRDefault="005E2A88" w:rsidP="005E2A88">
            <w:pPr>
              <w:pStyle w:val="ListParagraph"/>
              <w:rPr>
                <w:szCs w:val="22"/>
              </w:rPr>
            </w:pPr>
          </w:p>
          <w:p w14:paraId="2831227E" w14:textId="77777777" w:rsidR="005E2A88" w:rsidRDefault="005E2A88" w:rsidP="005E2A88">
            <w:pPr>
              <w:rPr>
                <w:szCs w:val="22"/>
              </w:rPr>
            </w:pPr>
          </w:p>
          <w:p w14:paraId="0004FB51" w14:textId="77777777" w:rsidR="005E2A88" w:rsidRPr="005E2A88" w:rsidDel="007E6485" w:rsidRDefault="005E2A88" w:rsidP="005E2A88">
            <w:pPr>
              <w:rPr>
                <w:szCs w:val="22"/>
              </w:rPr>
            </w:pPr>
          </w:p>
        </w:tc>
      </w:tr>
    </w:tbl>
    <w:p w14:paraId="195F3E86" w14:textId="77777777" w:rsidR="005162F0" w:rsidRDefault="005162F0" w:rsidP="004249D5">
      <w:pPr>
        <w:spacing w:after="0"/>
        <w:rPr>
          <w:szCs w:val="22"/>
        </w:rPr>
      </w:pPr>
    </w:p>
    <w:p w14:paraId="75EE665B" w14:textId="77777777" w:rsidR="005162F0" w:rsidRDefault="005162F0">
      <w:pPr>
        <w:spacing w:after="0" w:line="240" w:lineRule="auto"/>
        <w:jc w:val="left"/>
        <w:rPr>
          <w:szCs w:val="22"/>
        </w:rPr>
      </w:pPr>
      <w:r>
        <w:rPr>
          <w:szCs w:val="22"/>
        </w:rPr>
        <w:br w:type="page"/>
      </w:r>
    </w:p>
    <w:p w14:paraId="55D99C6E" w14:textId="77777777" w:rsidR="00975BE5" w:rsidRDefault="00975BE5" w:rsidP="00975BE5">
      <w:pPr>
        <w:pStyle w:val="Heading2"/>
      </w:pPr>
      <w:r>
        <w:lastRenderedPageBreak/>
        <w:t>Financial Capacity</w:t>
      </w:r>
    </w:p>
    <w:p w14:paraId="18530D0B" w14:textId="77777777" w:rsidR="00975BE5" w:rsidRPr="00854FDC" w:rsidRDefault="00975BE5" w:rsidP="00975BE5">
      <w:pPr>
        <w:rPr>
          <w:lang w:val="en-IE"/>
        </w:rPr>
      </w:pP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shd w:val="clear" w:color="auto" w:fill="E5DFEC"/>
        <w:tblLook w:val="04A0" w:firstRow="1" w:lastRow="0" w:firstColumn="1" w:lastColumn="0" w:noHBand="0" w:noVBand="1"/>
      </w:tblPr>
      <w:tblGrid>
        <w:gridCol w:w="9016"/>
      </w:tblGrid>
      <w:tr w:rsidR="00975BE5" w:rsidRPr="00315C1E" w14:paraId="2FE26B05" w14:textId="77777777" w:rsidTr="00975BE5">
        <w:tc>
          <w:tcPr>
            <w:tcW w:w="9016" w:type="dxa"/>
            <w:shd w:val="clear" w:color="auto" w:fill="FFD966"/>
          </w:tcPr>
          <w:p w14:paraId="452813BF" w14:textId="77777777" w:rsidR="00975BE5" w:rsidRPr="00315C1E" w:rsidRDefault="00975BE5" w:rsidP="00975BE5">
            <w:pPr>
              <w:shd w:val="clear" w:color="auto" w:fill="FFD966"/>
              <w:ind w:right="120"/>
              <w:rPr>
                <w:rFonts w:asciiTheme="minorHAnsi" w:eastAsia="Calibri" w:hAnsiTheme="minorHAnsi"/>
                <w:szCs w:val="22"/>
                <w:lang w:val="en-IE"/>
              </w:rPr>
            </w:pPr>
            <w:r w:rsidRPr="00315C1E">
              <w:rPr>
                <w:rFonts w:asciiTheme="minorHAnsi" w:eastAsia="Calibri" w:hAnsiTheme="minorHAnsi"/>
                <w:szCs w:val="22"/>
                <w:lang w:val="en-IE"/>
              </w:rPr>
              <w:t xml:space="preserve">Weighting: </w:t>
            </w:r>
            <w:r w:rsidRPr="00854FDC">
              <w:rPr>
                <w:rFonts w:asciiTheme="minorHAnsi" w:eastAsia="Calibri" w:hAnsiTheme="minorHAnsi"/>
                <w:b/>
                <w:color w:val="000000" w:themeColor="text1"/>
                <w:szCs w:val="22"/>
                <w:lang w:val="en-IE"/>
              </w:rPr>
              <w:t>Pass/Fail only</w:t>
            </w:r>
          </w:p>
          <w:p w14:paraId="2D8A5B6F" w14:textId="304CFE37" w:rsidR="00975BE5" w:rsidRPr="00315C1E" w:rsidRDefault="00975BE5" w:rsidP="004553F1">
            <w:pPr>
              <w:shd w:val="clear" w:color="auto" w:fill="FFD966"/>
              <w:ind w:right="120"/>
              <w:rPr>
                <w:rFonts w:asciiTheme="minorHAnsi" w:eastAsia="Calibri" w:hAnsiTheme="minorHAnsi"/>
                <w:b/>
                <w:szCs w:val="22"/>
                <w:lang w:val="en-IE"/>
              </w:rPr>
            </w:pPr>
            <w:r w:rsidRPr="00315C1E">
              <w:rPr>
                <w:rFonts w:asciiTheme="minorHAnsi" w:eastAsia="Calibri" w:hAnsiTheme="minorHAnsi"/>
                <w:szCs w:val="22"/>
                <w:lang w:val="en-IE"/>
              </w:rPr>
              <w:t>Pass requirement: Candidates must provide objective evidence</w:t>
            </w:r>
            <w:r w:rsidR="004E40B3">
              <w:rPr>
                <w:rFonts w:asciiTheme="minorHAnsi" w:eastAsia="Calibri" w:hAnsiTheme="minorHAnsi"/>
                <w:szCs w:val="22"/>
                <w:lang w:val="en-IE"/>
              </w:rPr>
              <w:t>, certified by the company’s auditors</w:t>
            </w:r>
            <w:r w:rsidRPr="00315C1E">
              <w:rPr>
                <w:rFonts w:asciiTheme="minorHAnsi" w:eastAsia="Calibri" w:hAnsiTheme="minorHAnsi"/>
                <w:szCs w:val="22"/>
                <w:lang w:val="en-IE"/>
              </w:rPr>
              <w:t xml:space="preserve"> confirming that their turnover during any of the previous 3 financial years was at least </w:t>
            </w:r>
            <w:r w:rsidRPr="00F12117">
              <w:rPr>
                <w:rFonts w:asciiTheme="minorHAnsi" w:eastAsia="Calibri" w:hAnsiTheme="minorHAnsi"/>
                <w:szCs w:val="22"/>
                <w:lang w:val="en-IE"/>
              </w:rPr>
              <w:t>€</w:t>
            </w:r>
            <w:r w:rsidR="00347807">
              <w:rPr>
                <w:rFonts w:asciiTheme="minorHAnsi" w:eastAsia="Calibri" w:hAnsiTheme="minorHAnsi"/>
                <w:szCs w:val="22"/>
                <w:lang w:val="en-IE"/>
              </w:rPr>
              <w:t>2</w:t>
            </w:r>
            <w:r w:rsidRPr="00F12117">
              <w:rPr>
                <w:rFonts w:asciiTheme="minorHAnsi" w:eastAsia="Calibri" w:hAnsiTheme="minorHAnsi"/>
                <w:szCs w:val="22"/>
                <w:lang w:val="en-IE"/>
              </w:rPr>
              <w:t>,</w:t>
            </w:r>
            <w:r w:rsidR="00347807">
              <w:rPr>
                <w:rFonts w:asciiTheme="minorHAnsi" w:eastAsia="Calibri" w:hAnsiTheme="minorHAnsi"/>
                <w:szCs w:val="22"/>
                <w:lang w:val="en-IE"/>
              </w:rPr>
              <w:t>5</w:t>
            </w:r>
            <w:r w:rsidRPr="00F12117">
              <w:rPr>
                <w:rFonts w:asciiTheme="minorHAnsi" w:eastAsia="Calibri" w:hAnsiTheme="minorHAnsi"/>
                <w:szCs w:val="22"/>
                <w:lang w:val="en-IE"/>
              </w:rPr>
              <w:t>00,000</w:t>
            </w:r>
            <w:r w:rsidRPr="00315C1E">
              <w:rPr>
                <w:rFonts w:asciiTheme="minorHAnsi" w:eastAsia="Calibri" w:hAnsiTheme="minorHAnsi"/>
                <w:szCs w:val="22"/>
                <w:lang w:val="en-IE"/>
              </w:rPr>
              <w:t xml:space="preserve">. NOTE: in the case of the candidate being a grouping, this condition may be satisfied by the group </w:t>
            </w:r>
            <w:proofErr w:type="gramStart"/>
            <w:r w:rsidRPr="00315C1E">
              <w:rPr>
                <w:rFonts w:asciiTheme="minorHAnsi" w:eastAsia="Calibri" w:hAnsiTheme="minorHAnsi"/>
                <w:szCs w:val="22"/>
                <w:lang w:val="en-IE"/>
              </w:rPr>
              <w:t>members as a whole</w:t>
            </w:r>
            <w:proofErr w:type="gramEnd"/>
            <w:r w:rsidRPr="00315C1E">
              <w:rPr>
                <w:rFonts w:asciiTheme="minorHAnsi" w:eastAsia="Calibri" w:hAnsiTheme="minorHAnsi"/>
                <w:szCs w:val="22"/>
                <w:lang w:val="en-IE"/>
              </w:rPr>
              <w:t>.</w:t>
            </w:r>
          </w:p>
        </w:tc>
      </w:tr>
    </w:tbl>
    <w:p w14:paraId="1C30736A" w14:textId="77777777" w:rsidR="00975BE5" w:rsidRPr="00315C1E" w:rsidRDefault="00975BE5" w:rsidP="00975BE5">
      <w:pPr>
        <w:ind w:right="120"/>
        <w:rPr>
          <w:rFonts w:asciiTheme="minorHAnsi" w:hAnsiTheme="minorHAnsi"/>
          <w:b/>
          <w:szCs w:val="22"/>
          <w:lang w:val="en-IE"/>
        </w:rPr>
      </w:pPr>
    </w:p>
    <w:p w14:paraId="09C85FC2" w14:textId="77777777" w:rsidR="00975BE5" w:rsidRPr="00315C1E" w:rsidRDefault="00975BE5" w:rsidP="00975BE5">
      <w:pPr>
        <w:rPr>
          <w:rFonts w:asciiTheme="minorHAnsi" w:hAnsiTheme="minorHAnsi"/>
          <w:szCs w:val="22"/>
          <w:lang w:val="en-IE"/>
        </w:rPr>
      </w:pPr>
      <w:r w:rsidRPr="00315C1E">
        <w:rPr>
          <w:rFonts w:asciiTheme="minorHAnsi" w:hAnsiTheme="minorHAnsi"/>
          <w:b/>
          <w:szCs w:val="22"/>
          <w:lang w:val="en-IE"/>
        </w:rPr>
        <w:t>(</w:t>
      </w:r>
      <w:proofErr w:type="spellStart"/>
      <w:r w:rsidRPr="00315C1E">
        <w:rPr>
          <w:rFonts w:asciiTheme="minorHAnsi" w:hAnsiTheme="minorHAnsi"/>
          <w:b/>
          <w:szCs w:val="22"/>
          <w:lang w:val="en-IE"/>
        </w:rPr>
        <w:t>i</w:t>
      </w:r>
      <w:proofErr w:type="spellEnd"/>
      <w:r w:rsidRPr="00315C1E">
        <w:rPr>
          <w:rFonts w:asciiTheme="minorHAnsi" w:hAnsiTheme="minorHAnsi"/>
          <w:b/>
          <w:szCs w:val="22"/>
          <w:lang w:val="en-IE"/>
        </w:rPr>
        <w:t>)</w:t>
      </w:r>
      <w:r w:rsidRPr="00315C1E">
        <w:rPr>
          <w:rFonts w:asciiTheme="minorHAnsi" w:hAnsiTheme="minorHAnsi"/>
          <w:szCs w:val="22"/>
          <w:lang w:val="en-IE"/>
        </w:rPr>
        <w:t xml:space="preserve"> Please provide details of turnover for your organisation in respect of the past three financial years or alternatively, if the date of establishment was more recent, information on turnover available on a pro-rata basis.</w:t>
      </w:r>
    </w:p>
    <w:tbl>
      <w:tblPr>
        <w:tblpPr w:leftFromText="180" w:rightFromText="180" w:vertAnchor="text" w:horzAnchor="margin" w:tblpXSpec="center" w:tblpY="69"/>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406"/>
        <w:gridCol w:w="2160"/>
        <w:gridCol w:w="2250"/>
        <w:gridCol w:w="2223"/>
      </w:tblGrid>
      <w:tr w:rsidR="00975BE5" w:rsidRPr="00315C1E" w14:paraId="3632C5D7" w14:textId="77777777" w:rsidTr="00975BE5">
        <w:trPr>
          <w:trHeight w:val="274"/>
        </w:trPr>
        <w:tc>
          <w:tcPr>
            <w:tcW w:w="2406" w:type="dxa"/>
          </w:tcPr>
          <w:p w14:paraId="670E5C6E" w14:textId="77777777" w:rsidR="00975BE5" w:rsidRPr="00315C1E" w:rsidRDefault="00975BE5" w:rsidP="00975BE5">
            <w:pPr>
              <w:rPr>
                <w:rFonts w:asciiTheme="minorHAnsi" w:hAnsiTheme="minorHAnsi"/>
                <w:b/>
                <w:szCs w:val="22"/>
                <w:lang w:val="en-IE"/>
              </w:rPr>
            </w:pPr>
          </w:p>
        </w:tc>
        <w:tc>
          <w:tcPr>
            <w:tcW w:w="2160" w:type="dxa"/>
            <w:shd w:val="clear" w:color="auto" w:fill="C5E0B3"/>
          </w:tcPr>
          <w:p w14:paraId="2CFCE8B0" w14:textId="78F20B78" w:rsidR="00975BE5" w:rsidRPr="00315C1E" w:rsidRDefault="00975BE5" w:rsidP="00975BE5">
            <w:pPr>
              <w:rPr>
                <w:rFonts w:asciiTheme="minorHAnsi" w:hAnsiTheme="minorHAnsi"/>
                <w:b/>
                <w:szCs w:val="22"/>
                <w:lang w:val="en-IE"/>
              </w:rPr>
            </w:pPr>
            <w:r w:rsidRPr="00315C1E">
              <w:rPr>
                <w:rFonts w:asciiTheme="minorHAnsi" w:hAnsiTheme="minorHAnsi"/>
                <w:b/>
                <w:szCs w:val="22"/>
                <w:lang w:val="en-IE"/>
              </w:rPr>
              <w:t>20</w:t>
            </w:r>
            <w:r>
              <w:rPr>
                <w:rFonts w:asciiTheme="minorHAnsi" w:hAnsiTheme="minorHAnsi"/>
                <w:b/>
                <w:szCs w:val="22"/>
                <w:lang w:val="en-IE"/>
              </w:rPr>
              <w:t>2</w:t>
            </w:r>
            <w:r w:rsidR="00A44C60">
              <w:rPr>
                <w:rFonts w:asciiTheme="minorHAnsi" w:hAnsiTheme="minorHAnsi"/>
                <w:b/>
                <w:szCs w:val="22"/>
                <w:lang w:val="en-IE"/>
              </w:rPr>
              <w:t>5</w:t>
            </w:r>
          </w:p>
        </w:tc>
        <w:tc>
          <w:tcPr>
            <w:tcW w:w="2250" w:type="dxa"/>
            <w:shd w:val="clear" w:color="auto" w:fill="C5E0B3"/>
          </w:tcPr>
          <w:p w14:paraId="7D778405" w14:textId="35EE2E1D" w:rsidR="00975BE5" w:rsidRPr="00315C1E" w:rsidRDefault="00975BE5" w:rsidP="00975BE5">
            <w:pPr>
              <w:rPr>
                <w:rFonts w:asciiTheme="minorHAnsi" w:hAnsiTheme="minorHAnsi"/>
                <w:b/>
                <w:szCs w:val="22"/>
                <w:lang w:val="en-IE"/>
              </w:rPr>
            </w:pPr>
            <w:r w:rsidRPr="00315C1E">
              <w:rPr>
                <w:rFonts w:asciiTheme="minorHAnsi" w:hAnsiTheme="minorHAnsi"/>
                <w:b/>
                <w:szCs w:val="22"/>
                <w:lang w:val="en-IE"/>
              </w:rPr>
              <w:t>20</w:t>
            </w:r>
            <w:r w:rsidR="00A44C60">
              <w:rPr>
                <w:rFonts w:asciiTheme="minorHAnsi" w:hAnsiTheme="minorHAnsi"/>
                <w:b/>
                <w:szCs w:val="22"/>
                <w:lang w:val="en-IE"/>
              </w:rPr>
              <w:t>24</w:t>
            </w:r>
          </w:p>
        </w:tc>
        <w:tc>
          <w:tcPr>
            <w:tcW w:w="2223" w:type="dxa"/>
            <w:shd w:val="clear" w:color="auto" w:fill="C5E0B3"/>
          </w:tcPr>
          <w:p w14:paraId="6D10BD15" w14:textId="08ACB881" w:rsidR="00975BE5" w:rsidRPr="00315C1E" w:rsidRDefault="00975BE5" w:rsidP="00975BE5">
            <w:pPr>
              <w:rPr>
                <w:rFonts w:asciiTheme="minorHAnsi" w:hAnsiTheme="minorHAnsi"/>
                <w:b/>
                <w:szCs w:val="22"/>
                <w:lang w:val="en-IE"/>
              </w:rPr>
            </w:pPr>
            <w:r w:rsidRPr="00315C1E">
              <w:rPr>
                <w:rFonts w:asciiTheme="minorHAnsi" w:hAnsiTheme="minorHAnsi"/>
                <w:b/>
                <w:szCs w:val="22"/>
                <w:lang w:val="en-IE"/>
              </w:rPr>
              <w:t>20</w:t>
            </w:r>
            <w:r w:rsidR="00A44C60">
              <w:rPr>
                <w:rFonts w:asciiTheme="minorHAnsi" w:hAnsiTheme="minorHAnsi"/>
                <w:b/>
                <w:szCs w:val="22"/>
                <w:lang w:val="en-IE"/>
              </w:rPr>
              <w:t>23</w:t>
            </w:r>
          </w:p>
        </w:tc>
      </w:tr>
      <w:tr w:rsidR="00975BE5" w:rsidRPr="00315C1E" w14:paraId="1AC156CB" w14:textId="77777777" w:rsidTr="00975BE5">
        <w:trPr>
          <w:trHeight w:val="563"/>
        </w:trPr>
        <w:tc>
          <w:tcPr>
            <w:tcW w:w="2406" w:type="dxa"/>
            <w:vAlign w:val="center"/>
          </w:tcPr>
          <w:p w14:paraId="54DCA2A5" w14:textId="77777777" w:rsidR="00975BE5" w:rsidRPr="00315C1E" w:rsidRDefault="00975BE5" w:rsidP="00975BE5">
            <w:pPr>
              <w:rPr>
                <w:rFonts w:asciiTheme="minorHAnsi" w:hAnsiTheme="minorHAnsi"/>
                <w:szCs w:val="22"/>
                <w:lang w:val="en-IE"/>
              </w:rPr>
            </w:pPr>
            <w:r w:rsidRPr="00315C1E">
              <w:rPr>
                <w:rFonts w:asciiTheme="minorHAnsi" w:hAnsiTheme="minorHAnsi"/>
                <w:b/>
                <w:szCs w:val="22"/>
                <w:lang w:val="en-IE"/>
              </w:rPr>
              <w:t>Turnover (€)</w:t>
            </w:r>
          </w:p>
        </w:tc>
        <w:tc>
          <w:tcPr>
            <w:tcW w:w="2160" w:type="dxa"/>
            <w:vAlign w:val="center"/>
          </w:tcPr>
          <w:p w14:paraId="2F58701B" w14:textId="77777777" w:rsidR="00975BE5" w:rsidRPr="00315C1E" w:rsidRDefault="00975BE5" w:rsidP="00975BE5">
            <w:pPr>
              <w:rPr>
                <w:rFonts w:asciiTheme="minorHAnsi" w:hAnsiTheme="minorHAnsi"/>
                <w:szCs w:val="22"/>
                <w:lang w:val="en-IE"/>
              </w:rPr>
            </w:pPr>
            <w:r w:rsidRPr="00315C1E">
              <w:rPr>
                <w:rFonts w:asciiTheme="minorHAnsi" w:hAnsiTheme="minorHAnsi"/>
                <w:szCs w:val="22"/>
                <w:lang w:val="en-IE"/>
              </w:rPr>
              <w:t>€</w:t>
            </w:r>
          </w:p>
        </w:tc>
        <w:tc>
          <w:tcPr>
            <w:tcW w:w="2250" w:type="dxa"/>
            <w:vAlign w:val="center"/>
          </w:tcPr>
          <w:p w14:paraId="6ED17F51" w14:textId="77777777" w:rsidR="00975BE5" w:rsidRPr="00315C1E" w:rsidRDefault="00975BE5" w:rsidP="00975BE5">
            <w:pPr>
              <w:rPr>
                <w:rFonts w:asciiTheme="minorHAnsi" w:hAnsiTheme="minorHAnsi"/>
                <w:szCs w:val="22"/>
                <w:lang w:val="en-IE"/>
              </w:rPr>
            </w:pPr>
            <w:r w:rsidRPr="00315C1E">
              <w:rPr>
                <w:rFonts w:asciiTheme="minorHAnsi" w:hAnsiTheme="minorHAnsi"/>
                <w:szCs w:val="22"/>
                <w:lang w:val="en-IE"/>
              </w:rPr>
              <w:t>€</w:t>
            </w:r>
          </w:p>
        </w:tc>
        <w:tc>
          <w:tcPr>
            <w:tcW w:w="2223" w:type="dxa"/>
            <w:vAlign w:val="center"/>
          </w:tcPr>
          <w:p w14:paraId="760E3983" w14:textId="77777777" w:rsidR="00975BE5" w:rsidRPr="00315C1E" w:rsidRDefault="00975BE5" w:rsidP="00975BE5">
            <w:pPr>
              <w:rPr>
                <w:rFonts w:asciiTheme="minorHAnsi" w:hAnsiTheme="minorHAnsi"/>
                <w:szCs w:val="22"/>
                <w:lang w:val="en-IE"/>
              </w:rPr>
            </w:pPr>
            <w:r w:rsidRPr="00315C1E">
              <w:rPr>
                <w:rFonts w:asciiTheme="minorHAnsi" w:hAnsiTheme="minorHAnsi"/>
                <w:szCs w:val="22"/>
                <w:lang w:val="en-IE"/>
              </w:rPr>
              <w:t>€</w:t>
            </w:r>
          </w:p>
        </w:tc>
      </w:tr>
    </w:tbl>
    <w:p w14:paraId="062B7B7F" w14:textId="77777777" w:rsidR="00975BE5" w:rsidRPr="00315C1E" w:rsidRDefault="00975BE5" w:rsidP="00975BE5">
      <w:pPr>
        <w:rPr>
          <w:rFonts w:asciiTheme="minorHAnsi" w:hAnsiTheme="minorHAnsi"/>
          <w:b/>
          <w:szCs w:val="22"/>
          <w:lang w:val="en-IE"/>
        </w:rPr>
      </w:pPr>
    </w:p>
    <w:p w14:paraId="4D2D7121" w14:textId="77777777" w:rsidR="00975BE5" w:rsidRPr="00315C1E" w:rsidRDefault="00975BE5" w:rsidP="00975BE5">
      <w:pPr>
        <w:rPr>
          <w:rFonts w:asciiTheme="minorHAnsi" w:hAnsiTheme="minorHAnsi"/>
          <w:szCs w:val="22"/>
          <w:lang w:val="en-IE"/>
        </w:rPr>
      </w:pPr>
      <w:r w:rsidRPr="00315C1E">
        <w:rPr>
          <w:rFonts w:asciiTheme="minorHAnsi" w:hAnsiTheme="minorHAnsi"/>
          <w:szCs w:val="22"/>
          <w:lang w:val="en-IE"/>
        </w:rPr>
        <w:t xml:space="preserve">Please attach appropriate evidence to allow the </w:t>
      </w:r>
      <w:r>
        <w:rPr>
          <w:rFonts w:asciiTheme="minorHAnsi" w:hAnsiTheme="minorHAnsi"/>
          <w:szCs w:val="22"/>
          <w:lang w:val="en-IE"/>
        </w:rPr>
        <w:t>Contracting Authority</w:t>
      </w:r>
      <w:r w:rsidRPr="00315C1E">
        <w:rPr>
          <w:rFonts w:asciiTheme="minorHAnsi" w:hAnsiTheme="minorHAnsi"/>
          <w:szCs w:val="22"/>
          <w:lang w:val="en-IE"/>
        </w:rPr>
        <w:t xml:space="preserve"> to verify your turnover (e.g., audited accounts), specifying here the appendix number at which it is contained:</w:t>
      </w:r>
    </w:p>
    <w:p w14:paraId="6359EF74" w14:textId="77777777" w:rsidR="00975BE5" w:rsidRPr="00315C1E" w:rsidRDefault="00975BE5" w:rsidP="00975BE5">
      <w:pPr>
        <w:rPr>
          <w:rFonts w:asciiTheme="minorHAnsi" w:hAnsiTheme="minorHAnsi"/>
          <w:szCs w:val="22"/>
          <w:lang w:val="en-IE"/>
        </w:rPr>
      </w:pPr>
    </w:p>
    <w:tbl>
      <w:tblPr>
        <w:tblW w:w="0" w:type="auto"/>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2900"/>
        <w:gridCol w:w="6121"/>
      </w:tblGrid>
      <w:tr w:rsidR="00975BE5" w:rsidRPr="00975BE5" w14:paraId="0316B4FB" w14:textId="77777777" w:rsidTr="00975BE5">
        <w:tc>
          <w:tcPr>
            <w:tcW w:w="2900" w:type="dxa"/>
          </w:tcPr>
          <w:p w14:paraId="0C4427A2" w14:textId="77777777" w:rsidR="00975BE5" w:rsidRPr="00975BE5" w:rsidRDefault="00975BE5" w:rsidP="00975BE5">
            <w:pPr>
              <w:pStyle w:val="TableText"/>
              <w:spacing w:before="0" w:after="0"/>
              <w:rPr>
                <w:rFonts w:asciiTheme="minorHAnsi" w:eastAsia="Calibri" w:hAnsiTheme="minorHAnsi"/>
                <w:sz w:val="22"/>
                <w:szCs w:val="22"/>
              </w:rPr>
            </w:pPr>
            <w:r w:rsidRPr="00975BE5">
              <w:rPr>
                <w:rFonts w:asciiTheme="minorHAnsi" w:eastAsia="Calibri" w:hAnsiTheme="minorHAnsi"/>
                <w:sz w:val="22"/>
                <w:szCs w:val="22"/>
              </w:rPr>
              <w:t>Appendix No./ Page:</w:t>
            </w:r>
          </w:p>
        </w:tc>
        <w:tc>
          <w:tcPr>
            <w:tcW w:w="6121" w:type="dxa"/>
          </w:tcPr>
          <w:p w14:paraId="2DB13A4F" w14:textId="77777777" w:rsidR="00975BE5" w:rsidRPr="00975BE5" w:rsidRDefault="00975BE5" w:rsidP="00975BE5">
            <w:pPr>
              <w:pStyle w:val="TableText"/>
              <w:spacing w:before="0" w:after="0"/>
              <w:rPr>
                <w:rFonts w:asciiTheme="minorHAnsi" w:eastAsia="Calibri" w:hAnsiTheme="minorHAnsi"/>
                <w:sz w:val="22"/>
                <w:szCs w:val="22"/>
              </w:rPr>
            </w:pPr>
          </w:p>
        </w:tc>
      </w:tr>
    </w:tbl>
    <w:p w14:paraId="1929B137" w14:textId="77777777" w:rsidR="00975BE5" w:rsidRPr="00975BE5" w:rsidRDefault="00975BE5" w:rsidP="00975BE5">
      <w:pPr>
        <w:pStyle w:val="TableText"/>
        <w:spacing w:before="0" w:after="0"/>
        <w:rPr>
          <w:rFonts w:asciiTheme="minorHAnsi" w:hAnsiTheme="minorHAnsi"/>
          <w:sz w:val="22"/>
          <w:szCs w:val="22"/>
        </w:rPr>
      </w:pPr>
    </w:p>
    <w:p w14:paraId="6F804F04" w14:textId="32B9070D" w:rsidR="00975BE5" w:rsidRPr="00975BE5" w:rsidRDefault="00975BE5" w:rsidP="00975BE5">
      <w:pPr>
        <w:pStyle w:val="TableText"/>
        <w:spacing w:before="0" w:after="0"/>
        <w:rPr>
          <w:rFonts w:asciiTheme="minorHAnsi" w:hAnsiTheme="minorHAnsi"/>
          <w:sz w:val="22"/>
          <w:szCs w:val="22"/>
        </w:rPr>
      </w:pPr>
      <w:r w:rsidRPr="00975BE5">
        <w:rPr>
          <w:rFonts w:asciiTheme="minorHAnsi" w:hAnsiTheme="minorHAnsi"/>
          <w:sz w:val="22"/>
          <w:szCs w:val="22"/>
        </w:rPr>
        <w:t xml:space="preserve">(ii) Alternatively, you may wish to self-declare your financial capacity.  If this is the case, please complete the Form of Self-Declaration contained </w:t>
      </w:r>
      <w:r>
        <w:rPr>
          <w:rFonts w:asciiTheme="minorHAnsi" w:hAnsiTheme="minorHAnsi"/>
          <w:sz w:val="22"/>
          <w:szCs w:val="22"/>
        </w:rPr>
        <w:t>below</w:t>
      </w:r>
      <w:r w:rsidRPr="00975BE5">
        <w:rPr>
          <w:rFonts w:asciiTheme="minorHAnsi" w:hAnsiTheme="minorHAnsi"/>
          <w:sz w:val="22"/>
          <w:szCs w:val="22"/>
        </w:rPr>
        <w:t xml:space="preserve">, which confirms (a) that your organisation has the specified financial capacity and (b) that this capacity will be demonstrated by the provision of appropriate </w:t>
      </w:r>
      <w:r w:rsidR="004E40B3" w:rsidRPr="00975BE5">
        <w:rPr>
          <w:rFonts w:asciiTheme="minorHAnsi" w:hAnsiTheme="minorHAnsi"/>
          <w:sz w:val="22"/>
          <w:szCs w:val="22"/>
        </w:rPr>
        <w:t xml:space="preserve">evidence </w:t>
      </w:r>
      <w:r w:rsidR="004E40B3" w:rsidRPr="004E40B3">
        <w:rPr>
          <w:rFonts w:asciiTheme="minorHAnsi" w:hAnsiTheme="minorHAnsi"/>
          <w:b/>
          <w:sz w:val="22"/>
          <w:szCs w:val="22"/>
        </w:rPr>
        <w:t xml:space="preserve">with your </w:t>
      </w:r>
      <w:r w:rsidR="00A44C60">
        <w:rPr>
          <w:rFonts w:asciiTheme="minorHAnsi" w:hAnsiTheme="minorHAnsi"/>
          <w:b/>
          <w:sz w:val="22"/>
          <w:szCs w:val="22"/>
        </w:rPr>
        <w:t>RFI</w:t>
      </w:r>
      <w:r w:rsidR="004E40B3" w:rsidRPr="004E40B3">
        <w:rPr>
          <w:rFonts w:asciiTheme="minorHAnsi" w:hAnsiTheme="minorHAnsi"/>
          <w:b/>
          <w:sz w:val="22"/>
          <w:szCs w:val="22"/>
        </w:rPr>
        <w:t xml:space="preserve"> Response(s).</w:t>
      </w:r>
    </w:p>
    <w:p w14:paraId="28643A99" w14:textId="77777777" w:rsidR="00975BE5" w:rsidRPr="00315C1E" w:rsidRDefault="00975BE5" w:rsidP="00975BE5">
      <w:pPr>
        <w:pStyle w:val="TableText"/>
        <w:spacing w:before="0" w:after="0"/>
        <w:rPr>
          <w:rFonts w:asciiTheme="minorHAnsi" w:hAnsiTheme="minorHAnsi"/>
        </w:rPr>
      </w:pPr>
    </w:p>
    <w:p w14:paraId="2828DA06" w14:textId="77777777" w:rsidR="00975BE5" w:rsidRPr="00315C1E" w:rsidRDefault="00975BE5" w:rsidP="00975BE5">
      <w:pPr>
        <w:rPr>
          <w:rFonts w:asciiTheme="minorHAnsi" w:hAnsiTheme="minorHAnsi"/>
          <w:szCs w:val="22"/>
          <w:lang w:val="en-IE"/>
        </w:rPr>
      </w:pPr>
      <w:r w:rsidRPr="00854FDC">
        <w:rPr>
          <w:rFonts w:asciiTheme="minorHAnsi" w:hAnsiTheme="minorHAnsi"/>
          <w:szCs w:val="22"/>
          <w:lang w:val="en-IE"/>
        </w:rPr>
        <w:t>Note</w:t>
      </w:r>
      <w:r w:rsidRPr="00315C1E">
        <w:rPr>
          <w:rFonts w:asciiTheme="minorHAnsi" w:hAnsiTheme="minorHAnsi"/>
          <w:szCs w:val="22"/>
          <w:lang w:val="en-IE"/>
        </w:rPr>
        <w:t xml:space="preserve">: Candidates are informed that any self-declared information must be factually correct.  All self-declared information will be verified prior to progress to the next stage of the competition.  </w:t>
      </w:r>
      <w:proofErr w:type="gramStart"/>
      <w:r w:rsidRPr="00315C1E">
        <w:rPr>
          <w:rFonts w:asciiTheme="minorHAnsi" w:hAnsiTheme="minorHAnsi"/>
          <w:szCs w:val="22"/>
          <w:lang w:val="en-IE"/>
        </w:rPr>
        <w:t>In the event that</w:t>
      </w:r>
      <w:proofErr w:type="gramEnd"/>
      <w:r w:rsidRPr="00315C1E">
        <w:rPr>
          <w:rFonts w:asciiTheme="minorHAnsi" w:hAnsiTheme="minorHAnsi"/>
          <w:szCs w:val="22"/>
          <w:lang w:val="en-IE"/>
        </w:rPr>
        <w:t xml:space="preserve"> this verification process reveals that misleading or inaccurate information has been provided, your Expression of Interest will be rejected from further consideration.  Moreover, you may be precluded at the discretion of the </w:t>
      </w:r>
      <w:r>
        <w:rPr>
          <w:rFonts w:asciiTheme="minorHAnsi" w:hAnsiTheme="minorHAnsi"/>
          <w:szCs w:val="22"/>
          <w:lang w:val="en-IE"/>
        </w:rPr>
        <w:t>Contracting Authority</w:t>
      </w:r>
      <w:r w:rsidRPr="00315C1E">
        <w:rPr>
          <w:rFonts w:asciiTheme="minorHAnsi" w:hAnsiTheme="minorHAnsi"/>
          <w:szCs w:val="22"/>
          <w:lang w:val="en-IE"/>
        </w:rPr>
        <w:t xml:space="preserve"> from participation in future competitions.</w:t>
      </w:r>
    </w:p>
    <w:p w14:paraId="4240D4DF" w14:textId="77777777" w:rsidR="00975BE5" w:rsidRPr="00315C1E" w:rsidRDefault="00975BE5" w:rsidP="00975BE5">
      <w:pPr>
        <w:pStyle w:val="TableText"/>
        <w:spacing w:before="0" w:after="0"/>
        <w:rPr>
          <w:rFonts w:asciiTheme="minorHAnsi" w:hAnsiTheme="minorHAnsi"/>
          <w:b/>
        </w:rPr>
      </w:pPr>
    </w:p>
    <w:p w14:paraId="4C334DCC" w14:textId="77777777" w:rsidR="00975BE5" w:rsidRPr="00315C1E" w:rsidRDefault="00975BE5" w:rsidP="00975BE5">
      <w:pPr>
        <w:pStyle w:val="TableText"/>
        <w:spacing w:before="0" w:after="0"/>
        <w:rPr>
          <w:rFonts w:asciiTheme="minorHAnsi" w:hAnsiTheme="minorHAnsi"/>
          <w:b/>
        </w:rPr>
      </w:pPr>
    </w:p>
    <w:p w14:paraId="673C5C54" w14:textId="77777777" w:rsidR="00975BE5" w:rsidRPr="00315C1E" w:rsidRDefault="00975BE5" w:rsidP="00975BE5">
      <w:pPr>
        <w:pStyle w:val="TableText"/>
        <w:spacing w:before="0" w:after="0"/>
        <w:rPr>
          <w:rFonts w:asciiTheme="minorHAnsi" w:hAnsiTheme="minorHAnsi"/>
          <w:b/>
        </w:rPr>
      </w:pPr>
    </w:p>
    <w:p w14:paraId="11AEFED3" w14:textId="77777777" w:rsidR="00975BE5" w:rsidRDefault="00975BE5" w:rsidP="00975BE5">
      <w:pPr>
        <w:spacing w:after="160" w:line="259" w:lineRule="auto"/>
        <w:rPr>
          <w:rFonts w:asciiTheme="minorHAnsi" w:hAnsiTheme="minorHAnsi"/>
          <w:b/>
          <w:kern w:val="28"/>
          <w:szCs w:val="22"/>
          <w:lang w:val="en-IE"/>
        </w:rPr>
      </w:pPr>
      <w:r>
        <w:rPr>
          <w:rFonts w:asciiTheme="minorHAnsi" w:hAnsiTheme="minorHAnsi"/>
          <w:b/>
          <w:lang w:val="en-IE"/>
        </w:rPr>
        <w:br w:type="page"/>
      </w:r>
    </w:p>
    <w:p w14:paraId="0172A53F" w14:textId="77777777" w:rsidR="002D5596" w:rsidRPr="00342402" w:rsidRDefault="002D5596" w:rsidP="00662062">
      <w:pPr>
        <w:spacing w:after="0"/>
      </w:pPr>
    </w:p>
    <w:tbl>
      <w:tblPr>
        <w:tblpPr w:leftFromText="180" w:rightFromText="180" w:vertAnchor="page" w:horzAnchor="margin" w:tblpY="974"/>
        <w:tblW w:w="949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657"/>
        <w:gridCol w:w="1840"/>
      </w:tblGrid>
      <w:tr w:rsidR="00662062" w:rsidRPr="00315C1E" w14:paraId="1ADFBEA7" w14:textId="77777777" w:rsidTr="00662062">
        <w:trPr>
          <w:trHeight w:val="272"/>
        </w:trPr>
        <w:tc>
          <w:tcPr>
            <w:tcW w:w="9497" w:type="dxa"/>
            <w:gridSpan w:val="2"/>
            <w:shd w:val="clear" w:color="auto" w:fill="FFD966"/>
            <w:vAlign w:val="center"/>
          </w:tcPr>
          <w:p w14:paraId="263A0508" w14:textId="77777777" w:rsidR="00662062" w:rsidRPr="00315C1E" w:rsidRDefault="00662062" w:rsidP="00662062">
            <w:pPr>
              <w:rPr>
                <w:rFonts w:asciiTheme="minorHAnsi" w:hAnsiTheme="minorHAnsi"/>
                <w:b/>
                <w:szCs w:val="22"/>
                <w:u w:val="single"/>
                <w:lang w:val="en-IE" w:eastAsia="en-GB"/>
              </w:rPr>
            </w:pPr>
            <w:r w:rsidRPr="00315C1E">
              <w:rPr>
                <w:rFonts w:asciiTheme="minorHAnsi" w:hAnsiTheme="minorHAnsi"/>
                <w:b/>
                <w:szCs w:val="22"/>
                <w:u w:val="single"/>
                <w:lang w:val="en-IE" w:eastAsia="en-GB"/>
              </w:rPr>
              <w:t>SELF DECLARATION OF FINANCIAL AND ECONOMIC CAPACITY</w:t>
            </w:r>
          </w:p>
        </w:tc>
      </w:tr>
      <w:tr w:rsidR="00662062" w:rsidRPr="00315C1E" w14:paraId="20643E5D" w14:textId="77777777" w:rsidTr="00662062">
        <w:trPr>
          <w:trHeight w:val="137"/>
        </w:trPr>
        <w:tc>
          <w:tcPr>
            <w:tcW w:w="9497" w:type="dxa"/>
            <w:gridSpan w:val="2"/>
            <w:shd w:val="clear" w:color="auto" w:fill="FFFFFF"/>
            <w:vAlign w:val="center"/>
          </w:tcPr>
          <w:p w14:paraId="14A1DB3C" w14:textId="77777777" w:rsidR="00662062" w:rsidRPr="00315C1E" w:rsidRDefault="00662062" w:rsidP="00662062">
            <w:pPr>
              <w:rPr>
                <w:rFonts w:asciiTheme="minorHAnsi" w:hAnsiTheme="minorHAnsi"/>
                <w:b/>
                <w:szCs w:val="22"/>
                <w:lang w:val="en-IE" w:eastAsia="en-GB"/>
              </w:rPr>
            </w:pPr>
          </w:p>
        </w:tc>
      </w:tr>
      <w:tr w:rsidR="00662062" w:rsidRPr="00315C1E" w14:paraId="77F12FC2" w14:textId="77777777" w:rsidTr="00662062">
        <w:trPr>
          <w:trHeight w:val="417"/>
        </w:trPr>
        <w:tc>
          <w:tcPr>
            <w:tcW w:w="7657" w:type="dxa"/>
            <w:shd w:val="clear" w:color="auto" w:fill="C5E0B3"/>
            <w:vAlign w:val="center"/>
          </w:tcPr>
          <w:p w14:paraId="40B94266" w14:textId="77777777" w:rsidR="00662062" w:rsidRPr="00315C1E" w:rsidRDefault="00662062" w:rsidP="00662062">
            <w:pPr>
              <w:rPr>
                <w:rFonts w:asciiTheme="minorHAnsi" w:hAnsiTheme="minorHAnsi"/>
                <w:b/>
                <w:szCs w:val="22"/>
                <w:lang w:val="en-IE" w:eastAsia="en-GB"/>
              </w:rPr>
            </w:pPr>
            <w:r w:rsidRPr="00315C1E">
              <w:rPr>
                <w:rFonts w:asciiTheme="minorHAnsi" w:hAnsiTheme="minorHAnsi"/>
                <w:b/>
                <w:szCs w:val="22"/>
                <w:lang w:val="en-IE" w:eastAsia="en-GB"/>
              </w:rPr>
              <w:t>Tax Clearance</w:t>
            </w:r>
          </w:p>
        </w:tc>
        <w:tc>
          <w:tcPr>
            <w:tcW w:w="1840" w:type="dxa"/>
            <w:shd w:val="clear" w:color="auto" w:fill="C5E0B3"/>
            <w:vAlign w:val="center"/>
          </w:tcPr>
          <w:p w14:paraId="1E3525A0" w14:textId="77777777" w:rsidR="00662062" w:rsidRPr="00315C1E" w:rsidRDefault="00662062" w:rsidP="00662062">
            <w:pPr>
              <w:rPr>
                <w:rFonts w:asciiTheme="minorHAnsi" w:hAnsiTheme="minorHAnsi"/>
                <w:b/>
                <w:szCs w:val="22"/>
                <w:lang w:val="en-IE" w:eastAsia="en-GB"/>
              </w:rPr>
            </w:pPr>
            <w:r w:rsidRPr="00315C1E">
              <w:rPr>
                <w:rFonts w:asciiTheme="minorHAnsi" w:hAnsiTheme="minorHAnsi"/>
                <w:b/>
                <w:szCs w:val="22"/>
                <w:lang w:val="en-IE" w:eastAsia="en-GB"/>
              </w:rPr>
              <w:t>Please confirm</w:t>
            </w:r>
          </w:p>
        </w:tc>
      </w:tr>
      <w:tr w:rsidR="00662062" w:rsidRPr="00315C1E" w14:paraId="71FFC2FC" w14:textId="77777777" w:rsidTr="00662062">
        <w:trPr>
          <w:trHeight w:val="637"/>
        </w:trPr>
        <w:tc>
          <w:tcPr>
            <w:tcW w:w="7657" w:type="dxa"/>
            <w:vAlign w:val="center"/>
          </w:tcPr>
          <w:p w14:paraId="7AC20E00" w14:textId="77777777" w:rsidR="00662062" w:rsidRPr="00315C1E" w:rsidRDefault="00662062" w:rsidP="00662062">
            <w:pPr>
              <w:rPr>
                <w:rFonts w:asciiTheme="minorHAnsi" w:hAnsiTheme="minorHAnsi"/>
                <w:szCs w:val="22"/>
                <w:lang w:val="en-IE" w:eastAsia="en-GB"/>
              </w:rPr>
            </w:pPr>
            <w:r w:rsidRPr="00315C1E">
              <w:rPr>
                <w:rFonts w:asciiTheme="minorHAnsi" w:hAnsiTheme="minorHAnsi"/>
                <w:szCs w:val="22"/>
                <w:lang w:val="en-IE" w:eastAsia="en-GB"/>
              </w:rPr>
              <w:t xml:space="preserve">I confirm that I have applied for a Tax Clearance Certificate, which will be made available promptly following receipt of a request from the </w:t>
            </w:r>
            <w:r>
              <w:rPr>
                <w:rFonts w:asciiTheme="minorHAnsi" w:hAnsiTheme="minorHAnsi"/>
                <w:szCs w:val="22"/>
                <w:lang w:val="en-IE" w:eastAsia="en-GB"/>
              </w:rPr>
              <w:t>Contracting Authority</w:t>
            </w:r>
            <w:r w:rsidRPr="00315C1E">
              <w:rPr>
                <w:rFonts w:asciiTheme="minorHAnsi" w:hAnsiTheme="minorHAnsi"/>
                <w:szCs w:val="22"/>
                <w:lang w:val="en-IE" w:eastAsia="en-GB"/>
              </w:rPr>
              <w:t>.</w:t>
            </w:r>
          </w:p>
        </w:tc>
        <w:tc>
          <w:tcPr>
            <w:tcW w:w="1840" w:type="dxa"/>
            <w:vAlign w:val="center"/>
          </w:tcPr>
          <w:p w14:paraId="019FFED4" w14:textId="77777777" w:rsidR="00662062" w:rsidRPr="00315C1E" w:rsidRDefault="00662062" w:rsidP="00662062">
            <w:pPr>
              <w:rPr>
                <w:rFonts w:asciiTheme="minorHAnsi" w:hAnsiTheme="minorHAnsi"/>
                <w:szCs w:val="22"/>
                <w:lang w:val="en-IE" w:eastAsia="en-GB"/>
              </w:rPr>
            </w:pPr>
            <w:r w:rsidRPr="00315C1E">
              <w:rPr>
                <w:rFonts w:asciiTheme="minorHAnsi" w:eastAsia="Calibri" w:hAnsiTheme="minorHAnsi"/>
                <w:bCs/>
                <w:i/>
                <w:iCs/>
                <w:color w:val="A6A6A6"/>
                <w:szCs w:val="22"/>
                <w:lang w:val="en-IE" w:eastAsia="en-GB"/>
              </w:rPr>
              <w:t>(Insert)</w:t>
            </w:r>
          </w:p>
        </w:tc>
      </w:tr>
      <w:tr w:rsidR="00662062" w:rsidRPr="00315C1E" w14:paraId="0E75DC64" w14:textId="77777777" w:rsidTr="00662062">
        <w:trPr>
          <w:trHeight w:val="417"/>
        </w:trPr>
        <w:tc>
          <w:tcPr>
            <w:tcW w:w="7657" w:type="dxa"/>
            <w:shd w:val="clear" w:color="auto" w:fill="C5E0B3"/>
            <w:vAlign w:val="center"/>
          </w:tcPr>
          <w:p w14:paraId="7BE831AF" w14:textId="77777777" w:rsidR="00662062" w:rsidRPr="00315C1E" w:rsidRDefault="00662062" w:rsidP="00662062">
            <w:pPr>
              <w:rPr>
                <w:rFonts w:asciiTheme="minorHAnsi" w:hAnsiTheme="minorHAnsi"/>
                <w:szCs w:val="22"/>
                <w:lang w:val="en-IE" w:eastAsia="en-GB"/>
              </w:rPr>
            </w:pPr>
            <w:r w:rsidRPr="00315C1E">
              <w:rPr>
                <w:rFonts w:asciiTheme="minorHAnsi" w:hAnsiTheme="minorHAnsi"/>
                <w:b/>
                <w:szCs w:val="22"/>
                <w:lang w:val="en-IE" w:eastAsia="en-GB"/>
              </w:rPr>
              <w:t>Turnover</w:t>
            </w:r>
          </w:p>
        </w:tc>
        <w:tc>
          <w:tcPr>
            <w:tcW w:w="1840" w:type="dxa"/>
            <w:shd w:val="clear" w:color="auto" w:fill="C5E0B3"/>
            <w:vAlign w:val="center"/>
          </w:tcPr>
          <w:p w14:paraId="15C700C9" w14:textId="77777777" w:rsidR="00662062" w:rsidRPr="00315C1E" w:rsidRDefault="00662062" w:rsidP="00662062">
            <w:pPr>
              <w:rPr>
                <w:rFonts w:asciiTheme="minorHAnsi" w:hAnsiTheme="minorHAnsi"/>
                <w:szCs w:val="22"/>
                <w:lang w:val="en-IE" w:eastAsia="en-GB"/>
              </w:rPr>
            </w:pPr>
            <w:r w:rsidRPr="00315C1E">
              <w:rPr>
                <w:rFonts w:asciiTheme="minorHAnsi" w:hAnsiTheme="minorHAnsi"/>
                <w:b/>
                <w:szCs w:val="22"/>
                <w:lang w:val="en-IE" w:eastAsia="en-GB"/>
              </w:rPr>
              <w:t xml:space="preserve">Please confirm </w:t>
            </w:r>
          </w:p>
        </w:tc>
      </w:tr>
      <w:tr w:rsidR="00662062" w:rsidRPr="00315C1E" w14:paraId="50F3EAD8" w14:textId="77777777" w:rsidTr="00662062">
        <w:trPr>
          <w:trHeight w:val="900"/>
        </w:trPr>
        <w:tc>
          <w:tcPr>
            <w:tcW w:w="7657" w:type="dxa"/>
            <w:vAlign w:val="center"/>
          </w:tcPr>
          <w:p w14:paraId="5A9492BC" w14:textId="0E7FA8E2" w:rsidR="00662062" w:rsidRPr="00315C1E" w:rsidRDefault="00662062" w:rsidP="00165B3F">
            <w:pPr>
              <w:rPr>
                <w:rFonts w:asciiTheme="minorHAnsi" w:hAnsiTheme="minorHAnsi"/>
                <w:szCs w:val="22"/>
                <w:lang w:val="en-IE" w:eastAsia="en-GB"/>
              </w:rPr>
            </w:pPr>
            <w:r w:rsidRPr="00315C1E">
              <w:rPr>
                <w:rFonts w:asciiTheme="minorHAnsi" w:hAnsiTheme="minorHAnsi"/>
                <w:szCs w:val="22"/>
                <w:lang w:val="en-IE" w:eastAsia="en-GB"/>
              </w:rPr>
              <w:t xml:space="preserve">I confirm that I have adequate financial capacity to meet the turnover requirements specified in respect of Criterion </w:t>
            </w:r>
            <w:r w:rsidR="00165B3F">
              <w:rPr>
                <w:rFonts w:asciiTheme="minorHAnsi" w:hAnsiTheme="minorHAnsi"/>
                <w:szCs w:val="22"/>
                <w:lang w:val="en-IE" w:eastAsia="en-GB"/>
              </w:rPr>
              <w:t>3.2.A</w:t>
            </w:r>
            <w:r w:rsidRPr="00315C1E">
              <w:rPr>
                <w:rFonts w:asciiTheme="minorHAnsi" w:hAnsiTheme="minorHAnsi"/>
                <w:szCs w:val="22"/>
                <w:lang w:val="en-IE" w:eastAsia="en-GB"/>
              </w:rPr>
              <w:t xml:space="preserve"> and will provide appropriate evidence to this effect promptly following receipt of a request from the</w:t>
            </w:r>
            <w:r>
              <w:rPr>
                <w:rFonts w:asciiTheme="minorHAnsi" w:hAnsiTheme="minorHAnsi"/>
                <w:szCs w:val="22"/>
                <w:lang w:val="en-IE" w:eastAsia="en-GB"/>
              </w:rPr>
              <w:t xml:space="preserve"> Contracting Authority</w:t>
            </w:r>
            <w:r w:rsidRPr="00315C1E">
              <w:rPr>
                <w:rFonts w:asciiTheme="minorHAnsi" w:hAnsiTheme="minorHAnsi"/>
                <w:szCs w:val="22"/>
                <w:lang w:val="en-IE" w:eastAsia="en-GB"/>
              </w:rPr>
              <w:t>.</w:t>
            </w:r>
          </w:p>
        </w:tc>
        <w:tc>
          <w:tcPr>
            <w:tcW w:w="1840" w:type="dxa"/>
            <w:vAlign w:val="center"/>
          </w:tcPr>
          <w:p w14:paraId="10CE2F29" w14:textId="77777777" w:rsidR="00662062" w:rsidRPr="00315C1E" w:rsidRDefault="00662062" w:rsidP="00662062">
            <w:pPr>
              <w:rPr>
                <w:rFonts w:asciiTheme="minorHAnsi" w:hAnsiTheme="minorHAnsi"/>
                <w:szCs w:val="22"/>
                <w:lang w:val="en-IE" w:eastAsia="en-GB"/>
              </w:rPr>
            </w:pPr>
            <w:r w:rsidRPr="00315C1E">
              <w:rPr>
                <w:rFonts w:asciiTheme="minorHAnsi" w:eastAsia="Calibri" w:hAnsiTheme="minorHAnsi"/>
                <w:bCs/>
                <w:i/>
                <w:iCs/>
                <w:color w:val="A6A6A6"/>
                <w:szCs w:val="22"/>
                <w:lang w:val="en-IE" w:eastAsia="en-GB"/>
              </w:rPr>
              <w:t>(Insert)</w:t>
            </w:r>
          </w:p>
        </w:tc>
      </w:tr>
      <w:tr w:rsidR="00662062" w:rsidRPr="00315C1E" w14:paraId="5709DB09" w14:textId="77777777" w:rsidTr="00662062">
        <w:trPr>
          <w:trHeight w:val="544"/>
        </w:trPr>
        <w:tc>
          <w:tcPr>
            <w:tcW w:w="7657" w:type="dxa"/>
            <w:shd w:val="clear" w:color="auto" w:fill="C5E0B3"/>
            <w:vAlign w:val="center"/>
          </w:tcPr>
          <w:p w14:paraId="38854E17" w14:textId="77777777" w:rsidR="00662062" w:rsidRPr="00315C1E" w:rsidRDefault="00662062" w:rsidP="00662062">
            <w:pPr>
              <w:rPr>
                <w:rFonts w:asciiTheme="minorHAnsi" w:hAnsiTheme="minorHAnsi"/>
                <w:szCs w:val="22"/>
                <w:lang w:val="en-IE" w:eastAsia="en-GB"/>
              </w:rPr>
            </w:pPr>
            <w:r w:rsidRPr="00315C1E">
              <w:rPr>
                <w:rFonts w:asciiTheme="minorHAnsi" w:hAnsiTheme="minorHAnsi"/>
                <w:b/>
                <w:szCs w:val="22"/>
                <w:lang w:val="en-IE" w:eastAsia="en-GB"/>
              </w:rPr>
              <w:t>Insurances</w:t>
            </w:r>
          </w:p>
        </w:tc>
        <w:tc>
          <w:tcPr>
            <w:tcW w:w="1840" w:type="dxa"/>
            <w:shd w:val="clear" w:color="auto" w:fill="C5E0B3"/>
            <w:vAlign w:val="center"/>
          </w:tcPr>
          <w:p w14:paraId="6D11983A" w14:textId="77777777" w:rsidR="00662062" w:rsidRPr="00315C1E" w:rsidRDefault="00662062" w:rsidP="00662062">
            <w:pPr>
              <w:rPr>
                <w:rFonts w:asciiTheme="minorHAnsi" w:hAnsiTheme="minorHAnsi"/>
                <w:szCs w:val="22"/>
                <w:lang w:val="en-IE" w:eastAsia="en-GB"/>
              </w:rPr>
            </w:pPr>
            <w:r w:rsidRPr="00315C1E">
              <w:rPr>
                <w:rFonts w:asciiTheme="minorHAnsi" w:hAnsiTheme="minorHAnsi"/>
                <w:b/>
                <w:szCs w:val="22"/>
                <w:lang w:val="en-IE" w:eastAsia="en-GB"/>
              </w:rPr>
              <w:t xml:space="preserve">Please confirm </w:t>
            </w:r>
          </w:p>
        </w:tc>
      </w:tr>
      <w:tr w:rsidR="00662062" w:rsidRPr="00315C1E" w14:paraId="1C33EF54" w14:textId="77777777" w:rsidTr="00662062">
        <w:trPr>
          <w:trHeight w:val="1983"/>
        </w:trPr>
        <w:tc>
          <w:tcPr>
            <w:tcW w:w="7657" w:type="dxa"/>
            <w:vAlign w:val="center"/>
          </w:tcPr>
          <w:p w14:paraId="3024CCC0" w14:textId="77777777" w:rsidR="00662062" w:rsidRPr="00315C1E" w:rsidRDefault="00662062" w:rsidP="00662062">
            <w:pPr>
              <w:rPr>
                <w:rFonts w:asciiTheme="minorHAnsi" w:hAnsiTheme="minorHAnsi"/>
                <w:szCs w:val="22"/>
                <w:lang w:val="en-IE" w:eastAsia="en-GB"/>
              </w:rPr>
            </w:pPr>
            <w:r w:rsidRPr="00315C1E">
              <w:rPr>
                <w:rFonts w:asciiTheme="minorHAnsi" w:hAnsiTheme="minorHAnsi"/>
                <w:szCs w:val="22"/>
                <w:lang w:val="en-IE" w:eastAsia="en-GB"/>
              </w:rPr>
              <w:t xml:space="preserve">I confirm possession of the following forms and levels of </w:t>
            </w:r>
            <w:proofErr w:type="gramStart"/>
            <w:r w:rsidRPr="00315C1E">
              <w:rPr>
                <w:rFonts w:asciiTheme="minorHAnsi" w:hAnsiTheme="minorHAnsi"/>
                <w:szCs w:val="22"/>
                <w:lang w:val="en-IE" w:eastAsia="en-GB"/>
              </w:rPr>
              <w:t>insurance, and</w:t>
            </w:r>
            <w:proofErr w:type="gramEnd"/>
            <w:r w:rsidRPr="00315C1E">
              <w:rPr>
                <w:rFonts w:asciiTheme="minorHAnsi" w:hAnsiTheme="minorHAnsi"/>
                <w:szCs w:val="22"/>
                <w:lang w:val="en-IE" w:eastAsia="en-GB"/>
              </w:rPr>
              <w:t xml:space="preserve"> will provide insurance certificates as evidence of this fact promptly following receipt of a request from the </w:t>
            </w:r>
            <w:r>
              <w:rPr>
                <w:rFonts w:asciiTheme="minorHAnsi" w:hAnsiTheme="minorHAnsi"/>
                <w:szCs w:val="22"/>
                <w:lang w:val="en-IE" w:eastAsia="en-GB"/>
              </w:rPr>
              <w:t>Contracting Authority</w:t>
            </w:r>
            <w:r w:rsidRPr="00315C1E">
              <w:rPr>
                <w:rFonts w:asciiTheme="minorHAnsi" w:hAnsiTheme="minorHAnsi"/>
                <w:szCs w:val="22"/>
                <w:lang w:val="en-IE" w:eastAsia="en-GB"/>
              </w:rPr>
              <w:t>.</w:t>
            </w:r>
          </w:p>
          <w:p w14:paraId="0ECFAB7C" w14:textId="77777777" w:rsidR="00662062" w:rsidRPr="00315C1E" w:rsidRDefault="00662062" w:rsidP="00662062">
            <w:pPr>
              <w:rPr>
                <w:rFonts w:asciiTheme="minorHAnsi" w:hAnsiTheme="minorHAnsi"/>
                <w:szCs w:val="22"/>
                <w:lang w:val="en-IE" w:eastAsia="en-GB"/>
              </w:rPr>
            </w:pPr>
          </w:p>
          <w:p w14:paraId="4FF25D55" w14:textId="77777777" w:rsidR="00662062" w:rsidRPr="00315C1E" w:rsidRDefault="00662062" w:rsidP="00662062">
            <w:pPr>
              <w:rPr>
                <w:rFonts w:asciiTheme="minorHAnsi" w:eastAsia="Calibri" w:hAnsiTheme="minorHAnsi"/>
                <w:szCs w:val="22"/>
                <w:lang w:val="en-IE"/>
              </w:rPr>
            </w:pPr>
            <w:r w:rsidRPr="00315C1E">
              <w:rPr>
                <w:rFonts w:asciiTheme="minorHAnsi" w:eastAsia="Calibri" w:hAnsiTheme="minorHAnsi"/>
                <w:szCs w:val="22"/>
                <w:lang w:val="en-IE"/>
              </w:rPr>
              <w:t xml:space="preserve">Employers Liability Insurance </w:t>
            </w:r>
            <w:r>
              <w:rPr>
                <w:rFonts w:asciiTheme="minorHAnsi" w:eastAsia="Calibri" w:hAnsiTheme="minorHAnsi"/>
                <w:szCs w:val="22"/>
                <w:lang w:val="en-IE"/>
              </w:rPr>
              <w:t xml:space="preserve">- </w:t>
            </w:r>
            <w:r w:rsidRPr="00315C1E">
              <w:rPr>
                <w:rFonts w:asciiTheme="minorHAnsi" w:eastAsia="Calibri" w:hAnsiTheme="minorHAnsi"/>
                <w:szCs w:val="22"/>
                <w:lang w:val="en-IE"/>
              </w:rPr>
              <w:t>€</w:t>
            </w:r>
            <w:r w:rsidRPr="00F356C6">
              <w:rPr>
                <w:rFonts w:asciiTheme="minorHAnsi" w:eastAsia="Calibri" w:hAnsiTheme="minorHAnsi"/>
                <w:szCs w:val="22"/>
                <w:lang w:val="en-IE"/>
              </w:rPr>
              <w:t>12.7</w:t>
            </w:r>
            <w:r>
              <w:rPr>
                <w:rFonts w:asciiTheme="minorHAnsi" w:eastAsia="Calibri" w:hAnsiTheme="minorHAnsi"/>
                <w:szCs w:val="22"/>
                <w:lang w:val="en-IE"/>
              </w:rPr>
              <w:t>m.</w:t>
            </w:r>
          </w:p>
          <w:p w14:paraId="1FF362F1" w14:textId="77777777" w:rsidR="00662062" w:rsidRDefault="00662062" w:rsidP="00662062">
            <w:pPr>
              <w:rPr>
                <w:rFonts w:asciiTheme="minorHAnsi" w:eastAsia="Calibri" w:hAnsiTheme="minorHAnsi"/>
                <w:szCs w:val="22"/>
                <w:lang w:val="en-IE"/>
              </w:rPr>
            </w:pPr>
            <w:r w:rsidRPr="00315C1E">
              <w:rPr>
                <w:rFonts w:asciiTheme="minorHAnsi" w:eastAsia="Calibri" w:hAnsiTheme="minorHAnsi"/>
                <w:szCs w:val="22"/>
                <w:lang w:val="en-IE"/>
              </w:rPr>
              <w:t>Public Liability Insurance</w:t>
            </w:r>
            <w:r>
              <w:rPr>
                <w:rFonts w:asciiTheme="minorHAnsi" w:eastAsia="Calibri" w:hAnsiTheme="minorHAnsi"/>
                <w:szCs w:val="22"/>
                <w:lang w:val="en-IE"/>
              </w:rPr>
              <w:t xml:space="preserve"> - </w:t>
            </w:r>
            <w:r w:rsidRPr="00F356C6">
              <w:rPr>
                <w:rFonts w:asciiTheme="minorHAnsi" w:eastAsia="Calibri" w:hAnsiTheme="minorHAnsi"/>
                <w:szCs w:val="22"/>
                <w:lang w:val="en-IE"/>
              </w:rPr>
              <w:t>€6.5m.</w:t>
            </w:r>
          </w:p>
          <w:p w14:paraId="572781F4" w14:textId="77777777" w:rsidR="00662062" w:rsidRPr="00315C1E" w:rsidRDefault="00662062" w:rsidP="00662062">
            <w:pPr>
              <w:rPr>
                <w:rFonts w:asciiTheme="minorHAnsi" w:eastAsia="Calibri" w:hAnsiTheme="minorHAnsi"/>
                <w:szCs w:val="22"/>
                <w:lang w:val="en-IE"/>
              </w:rPr>
            </w:pPr>
            <w:r>
              <w:rPr>
                <w:rFonts w:asciiTheme="minorHAnsi" w:eastAsia="Calibri" w:hAnsiTheme="minorHAnsi"/>
                <w:szCs w:val="22"/>
                <w:lang w:val="en-IE"/>
              </w:rPr>
              <w:t xml:space="preserve">Product Liability Insurance - </w:t>
            </w:r>
            <w:r w:rsidRPr="00F356C6">
              <w:rPr>
                <w:rFonts w:asciiTheme="minorHAnsi" w:eastAsia="Calibri" w:hAnsiTheme="minorHAnsi"/>
                <w:szCs w:val="22"/>
                <w:lang w:val="en-IE"/>
              </w:rPr>
              <w:t>€6.5m.</w:t>
            </w:r>
          </w:p>
          <w:p w14:paraId="21B155A5" w14:textId="431ADFD5" w:rsidR="00662062" w:rsidRDefault="00662062" w:rsidP="00662062">
            <w:pPr>
              <w:rPr>
                <w:rFonts w:asciiTheme="minorHAnsi" w:eastAsia="Calibri" w:hAnsiTheme="minorHAnsi"/>
                <w:szCs w:val="22"/>
                <w:lang w:val="en-IE"/>
              </w:rPr>
            </w:pPr>
            <w:r w:rsidRPr="00315C1E">
              <w:rPr>
                <w:rFonts w:asciiTheme="minorHAnsi" w:eastAsia="Calibri" w:hAnsiTheme="minorHAnsi"/>
                <w:szCs w:val="22"/>
                <w:lang w:val="en-IE"/>
              </w:rPr>
              <w:t>Professional Indemnity Insurance</w:t>
            </w:r>
            <w:r>
              <w:rPr>
                <w:rFonts w:asciiTheme="minorHAnsi" w:eastAsia="Calibri" w:hAnsiTheme="minorHAnsi"/>
                <w:szCs w:val="22"/>
                <w:lang w:val="en-IE"/>
              </w:rPr>
              <w:t xml:space="preserve"> - </w:t>
            </w:r>
            <w:r w:rsidRPr="00E4201A">
              <w:rPr>
                <w:rFonts w:asciiTheme="minorHAnsi" w:eastAsia="Calibri" w:hAnsiTheme="minorHAnsi"/>
                <w:szCs w:val="22"/>
                <w:lang w:val="en-IE"/>
              </w:rPr>
              <w:t>€</w:t>
            </w:r>
            <w:r w:rsidR="00B5781D">
              <w:rPr>
                <w:rFonts w:asciiTheme="minorHAnsi" w:eastAsia="Calibri" w:hAnsiTheme="minorHAnsi"/>
                <w:szCs w:val="22"/>
                <w:lang w:val="en-IE"/>
              </w:rPr>
              <w:t>2</w:t>
            </w:r>
            <w:r w:rsidRPr="00E4201A">
              <w:rPr>
                <w:rFonts w:asciiTheme="minorHAnsi" w:eastAsia="Calibri" w:hAnsiTheme="minorHAnsi"/>
                <w:szCs w:val="22"/>
                <w:lang w:val="en-IE"/>
              </w:rPr>
              <w:t>.</w:t>
            </w:r>
            <w:r w:rsidR="00B5781D">
              <w:rPr>
                <w:rFonts w:asciiTheme="minorHAnsi" w:eastAsia="Calibri" w:hAnsiTheme="minorHAnsi"/>
                <w:szCs w:val="22"/>
                <w:lang w:val="en-IE"/>
              </w:rPr>
              <w:t>0</w:t>
            </w:r>
            <w:r w:rsidRPr="00E4201A">
              <w:rPr>
                <w:rFonts w:asciiTheme="minorHAnsi" w:eastAsia="Calibri" w:hAnsiTheme="minorHAnsi"/>
                <w:szCs w:val="22"/>
                <w:lang w:val="en-IE"/>
              </w:rPr>
              <w:t>m</w:t>
            </w:r>
            <w:r>
              <w:rPr>
                <w:rFonts w:asciiTheme="minorHAnsi" w:eastAsia="Calibri" w:hAnsiTheme="minorHAnsi"/>
                <w:szCs w:val="22"/>
                <w:lang w:val="en-IE"/>
              </w:rPr>
              <w:t>.</w:t>
            </w:r>
          </w:p>
          <w:p w14:paraId="2B2F52EA" w14:textId="77777777" w:rsidR="00662062" w:rsidRPr="00315C1E" w:rsidRDefault="00662062" w:rsidP="00662062">
            <w:pPr>
              <w:rPr>
                <w:rFonts w:asciiTheme="minorHAnsi" w:hAnsiTheme="minorHAnsi"/>
                <w:bCs/>
                <w:iCs/>
                <w:szCs w:val="22"/>
                <w:lang w:val="en-IE" w:eastAsia="en-GB"/>
              </w:rPr>
            </w:pPr>
            <w:r>
              <w:rPr>
                <w:rFonts w:asciiTheme="minorHAnsi" w:eastAsia="Calibri" w:hAnsiTheme="minorHAnsi"/>
                <w:szCs w:val="22"/>
                <w:lang w:val="en-IE"/>
              </w:rPr>
              <w:t xml:space="preserve">Cyber Insurance - </w:t>
            </w:r>
            <w:r w:rsidRPr="00E4201A">
              <w:rPr>
                <w:rFonts w:asciiTheme="minorHAnsi" w:eastAsia="Calibri" w:hAnsiTheme="minorHAnsi"/>
                <w:szCs w:val="22"/>
                <w:lang w:val="en-IE"/>
              </w:rPr>
              <w:t>€5</w:t>
            </w:r>
            <w:r>
              <w:rPr>
                <w:rFonts w:asciiTheme="minorHAnsi" w:eastAsia="Calibri" w:hAnsiTheme="minorHAnsi"/>
                <w:szCs w:val="22"/>
                <w:lang w:val="en-IE"/>
              </w:rPr>
              <w:t>m.</w:t>
            </w:r>
          </w:p>
        </w:tc>
        <w:tc>
          <w:tcPr>
            <w:tcW w:w="1840" w:type="dxa"/>
            <w:vAlign w:val="center"/>
          </w:tcPr>
          <w:p w14:paraId="518CA8C8" w14:textId="77777777" w:rsidR="00662062" w:rsidRPr="00315C1E" w:rsidRDefault="00662062" w:rsidP="00662062">
            <w:pPr>
              <w:rPr>
                <w:rFonts w:asciiTheme="minorHAnsi" w:hAnsiTheme="minorHAnsi"/>
                <w:b/>
                <w:szCs w:val="22"/>
                <w:lang w:val="en-IE" w:eastAsia="en-GB"/>
              </w:rPr>
            </w:pPr>
            <w:r w:rsidRPr="00315C1E">
              <w:rPr>
                <w:rFonts w:asciiTheme="minorHAnsi" w:eastAsia="Calibri" w:hAnsiTheme="minorHAnsi"/>
                <w:bCs/>
                <w:i/>
                <w:iCs/>
                <w:color w:val="A6A6A6"/>
                <w:szCs w:val="22"/>
                <w:lang w:val="en-IE" w:eastAsia="en-GB"/>
              </w:rPr>
              <w:t>(Insert)</w:t>
            </w:r>
          </w:p>
        </w:tc>
      </w:tr>
      <w:tr w:rsidR="00662062" w:rsidRPr="00315C1E" w14:paraId="0312DB32" w14:textId="77777777" w:rsidTr="00662062">
        <w:tc>
          <w:tcPr>
            <w:tcW w:w="9497" w:type="dxa"/>
            <w:gridSpan w:val="2"/>
          </w:tcPr>
          <w:p w14:paraId="0F7127DC" w14:textId="77777777" w:rsidR="00662062" w:rsidRPr="00315C1E" w:rsidRDefault="00662062" w:rsidP="00662062">
            <w:pPr>
              <w:rPr>
                <w:rFonts w:asciiTheme="minorHAnsi" w:hAnsiTheme="minorHAnsi"/>
                <w:b/>
                <w:szCs w:val="22"/>
                <w:lang w:val="en-IE" w:eastAsia="en-GB"/>
              </w:rPr>
            </w:pPr>
            <w:r w:rsidRPr="00315C1E">
              <w:rPr>
                <w:rFonts w:asciiTheme="minorHAnsi" w:hAnsiTheme="minorHAnsi"/>
                <w:b/>
                <w:szCs w:val="22"/>
                <w:lang w:val="en-IE" w:eastAsia="en-GB"/>
              </w:rPr>
              <w:t>OR</w:t>
            </w:r>
          </w:p>
        </w:tc>
      </w:tr>
      <w:tr w:rsidR="00662062" w:rsidRPr="00315C1E" w14:paraId="74CC9EBD" w14:textId="77777777" w:rsidTr="00662062">
        <w:tc>
          <w:tcPr>
            <w:tcW w:w="7657" w:type="dxa"/>
          </w:tcPr>
          <w:p w14:paraId="056FD074" w14:textId="77777777" w:rsidR="00662062" w:rsidRPr="00315C1E" w:rsidRDefault="00662062" w:rsidP="00662062">
            <w:pPr>
              <w:rPr>
                <w:rFonts w:asciiTheme="minorHAnsi" w:hAnsiTheme="minorHAnsi"/>
                <w:szCs w:val="22"/>
                <w:lang w:val="en-IE" w:eastAsia="en-GB"/>
              </w:rPr>
            </w:pPr>
          </w:p>
          <w:p w14:paraId="2D9CA9F7" w14:textId="77777777" w:rsidR="00662062" w:rsidRPr="00315C1E" w:rsidRDefault="00662062" w:rsidP="00662062">
            <w:pPr>
              <w:rPr>
                <w:rFonts w:asciiTheme="minorHAnsi" w:hAnsiTheme="minorHAnsi"/>
                <w:szCs w:val="22"/>
                <w:lang w:val="en-IE" w:eastAsia="en-GB"/>
              </w:rPr>
            </w:pPr>
            <w:r w:rsidRPr="00315C1E">
              <w:rPr>
                <w:rFonts w:asciiTheme="minorHAnsi" w:hAnsiTheme="minorHAnsi"/>
                <w:szCs w:val="22"/>
                <w:lang w:val="en-IE" w:eastAsia="en-GB"/>
              </w:rPr>
              <w:t xml:space="preserve">I undertake to put the required forms and levels of insurance in place if successful in the </w:t>
            </w:r>
            <w:proofErr w:type="gramStart"/>
            <w:r w:rsidRPr="00315C1E">
              <w:rPr>
                <w:rFonts w:asciiTheme="minorHAnsi" w:hAnsiTheme="minorHAnsi"/>
                <w:szCs w:val="22"/>
                <w:lang w:val="en-IE" w:eastAsia="en-GB"/>
              </w:rPr>
              <w:t>competition, and</w:t>
            </w:r>
            <w:proofErr w:type="gramEnd"/>
            <w:r w:rsidRPr="00315C1E">
              <w:rPr>
                <w:rFonts w:asciiTheme="minorHAnsi" w:hAnsiTheme="minorHAnsi"/>
                <w:szCs w:val="22"/>
                <w:lang w:val="en-IE" w:eastAsia="en-GB"/>
              </w:rPr>
              <w:t xml:space="preserve"> will provide a broker’s letter indicating my capacity to do so promptly following receipt of a request from the </w:t>
            </w:r>
            <w:r>
              <w:rPr>
                <w:rFonts w:asciiTheme="minorHAnsi" w:hAnsiTheme="minorHAnsi"/>
                <w:szCs w:val="22"/>
                <w:lang w:val="en-IE" w:eastAsia="en-GB"/>
              </w:rPr>
              <w:t>Contracting Authority</w:t>
            </w:r>
            <w:r w:rsidRPr="00315C1E">
              <w:rPr>
                <w:rFonts w:asciiTheme="minorHAnsi" w:hAnsiTheme="minorHAnsi"/>
                <w:szCs w:val="22"/>
                <w:lang w:val="en-IE" w:eastAsia="en-GB"/>
              </w:rPr>
              <w:t>.</w:t>
            </w:r>
          </w:p>
          <w:p w14:paraId="6E313F8F" w14:textId="77777777" w:rsidR="00662062" w:rsidRPr="00315C1E" w:rsidRDefault="00662062" w:rsidP="00662062">
            <w:pPr>
              <w:rPr>
                <w:rFonts w:asciiTheme="minorHAnsi" w:hAnsiTheme="minorHAnsi"/>
                <w:szCs w:val="22"/>
                <w:lang w:val="en-IE" w:eastAsia="en-GB"/>
              </w:rPr>
            </w:pPr>
          </w:p>
        </w:tc>
        <w:tc>
          <w:tcPr>
            <w:tcW w:w="1840" w:type="dxa"/>
            <w:vAlign w:val="center"/>
          </w:tcPr>
          <w:p w14:paraId="726055E8" w14:textId="77777777" w:rsidR="00662062" w:rsidRPr="00315C1E" w:rsidRDefault="00662062" w:rsidP="00662062">
            <w:pPr>
              <w:rPr>
                <w:rFonts w:asciiTheme="minorHAnsi" w:hAnsiTheme="minorHAnsi"/>
                <w:b/>
                <w:szCs w:val="22"/>
                <w:lang w:val="en-IE" w:eastAsia="en-GB"/>
              </w:rPr>
            </w:pPr>
            <w:r w:rsidRPr="00315C1E">
              <w:rPr>
                <w:rFonts w:asciiTheme="minorHAnsi" w:eastAsia="Calibri" w:hAnsiTheme="minorHAnsi"/>
                <w:bCs/>
                <w:i/>
                <w:iCs/>
                <w:color w:val="A6A6A6"/>
                <w:szCs w:val="22"/>
                <w:lang w:val="en-IE" w:eastAsia="en-GB"/>
              </w:rPr>
              <w:t>(Insert)</w:t>
            </w:r>
          </w:p>
        </w:tc>
      </w:tr>
    </w:tbl>
    <w:p w14:paraId="68F2A36E" w14:textId="77777777" w:rsidR="002D5596" w:rsidRDefault="002D5596" w:rsidP="00662062">
      <w:pPr>
        <w:ind w:right="-164"/>
        <w:rPr>
          <w:rFonts w:asciiTheme="minorHAnsi" w:hAnsiTheme="minorHAnsi"/>
          <w:b/>
          <w:bCs/>
          <w:szCs w:val="22"/>
          <w:lang w:val="en-IE" w:eastAsia="en-GB"/>
        </w:rPr>
      </w:pPr>
    </w:p>
    <w:p w14:paraId="3F74AD05" w14:textId="77777777" w:rsidR="002D5596" w:rsidRPr="00315C1E" w:rsidRDefault="002D5596" w:rsidP="002D5596">
      <w:pPr>
        <w:ind w:right="-164"/>
        <w:rPr>
          <w:rFonts w:asciiTheme="minorHAnsi" w:hAnsiTheme="minorHAnsi"/>
          <w:bCs/>
          <w:szCs w:val="22"/>
          <w:lang w:val="en-IE" w:eastAsia="en-GB"/>
        </w:rPr>
      </w:pPr>
      <w:r w:rsidRPr="00315C1E">
        <w:rPr>
          <w:rFonts w:asciiTheme="minorHAnsi" w:hAnsiTheme="minorHAnsi"/>
          <w:bCs/>
          <w:szCs w:val="22"/>
          <w:lang w:val="en-IE" w:eastAsia="en-GB"/>
        </w:rPr>
        <w:t xml:space="preserve">THIS FORM MUST BE COMPLETED AND SIGNED BY A DULY AUTHORISED OFFICER OF THE </w:t>
      </w:r>
    </w:p>
    <w:p w14:paraId="7A1E6E88" w14:textId="77777777" w:rsidR="002D5596" w:rsidRPr="00662062" w:rsidRDefault="00662062" w:rsidP="00662062">
      <w:pPr>
        <w:ind w:right="-164"/>
        <w:rPr>
          <w:rFonts w:asciiTheme="minorHAnsi" w:hAnsiTheme="minorHAnsi"/>
          <w:bCs/>
          <w:szCs w:val="22"/>
          <w:lang w:val="en-IE" w:eastAsia="en-GB"/>
        </w:rPr>
      </w:pPr>
      <w:r>
        <w:rPr>
          <w:rFonts w:asciiTheme="minorHAnsi" w:hAnsiTheme="minorHAnsi"/>
          <w:bCs/>
          <w:szCs w:val="22"/>
          <w:lang w:val="en-IE" w:eastAsia="en-GB"/>
        </w:rPr>
        <w:t>CANDIDATE’S ORGANISATION</w:t>
      </w:r>
    </w:p>
    <w:tbl>
      <w:tblPr>
        <w:tblW w:w="949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900"/>
        <w:gridCol w:w="2855"/>
        <w:gridCol w:w="1341"/>
        <w:gridCol w:w="3401"/>
      </w:tblGrid>
      <w:tr w:rsidR="002D5596" w:rsidRPr="00315C1E" w14:paraId="5FB499CD" w14:textId="77777777" w:rsidTr="00992B61">
        <w:trPr>
          <w:jc w:val="center"/>
        </w:trPr>
        <w:tc>
          <w:tcPr>
            <w:tcW w:w="1843" w:type="dxa"/>
          </w:tcPr>
          <w:p w14:paraId="7C834FD0" w14:textId="77777777" w:rsidR="002D5596" w:rsidRPr="00315C1E" w:rsidRDefault="002D5596" w:rsidP="00992B61">
            <w:pPr>
              <w:ind w:right="181"/>
              <w:rPr>
                <w:rFonts w:asciiTheme="minorHAnsi" w:hAnsiTheme="minorHAnsi"/>
                <w:b/>
                <w:bCs/>
                <w:szCs w:val="22"/>
                <w:lang w:val="en-IE" w:eastAsia="en-GB"/>
              </w:rPr>
            </w:pPr>
            <w:r w:rsidRPr="00315C1E">
              <w:rPr>
                <w:rFonts w:asciiTheme="minorHAnsi" w:hAnsiTheme="minorHAnsi"/>
                <w:b/>
                <w:bCs/>
                <w:szCs w:val="22"/>
                <w:lang w:val="en-IE" w:eastAsia="en-GB"/>
              </w:rPr>
              <w:t>Signature</w:t>
            </w:r>
          </w:p>
        </w:tc>
        <w:tc>
          <w:tcPr>
            <w:tcW w:w="2770" w:type="dxa"/>
          </w:tcPr>
          <w:p w14:paraId="5499DADE" w14:textId="77777777" w:rsidR="002D5596" w:rsidRPr="00315C1E" w:rsidRDefault="002D5596" w:rsidP="00992B61">
            <w:pPr>
              <w:rPr>
                <w:rFonts w:asciiTheme="minorHAnsi" w:eastAsia="Calibri" w:hAnsiTheme="minorHAnsi"/>
                <w:bCs/>
                <w:i/>
                <w:iCs/>
                <w:color w:val="A6A6A6"/>
                <w:szCs w:val="22"/>
                <w:lang w:val="en-IE" w:eastAsia="en-GB"/>
              </w:rPr>
            </w:pPr>
            <w:r w:rsidRPr="00315C1E">
              <w:rPr>
                <w:rFonts w:asciiTheme="minorHAnsi" w:eastAsia="Calibri" w:hAnsiTheme="minorHAnsi"/>
                <w:bCs/>
                <w:i/>
                <w:iCs/>
                <w:color w:val="A6A6A6"/>
                <w:szCs w:val="22"/>
                <w:lang w:val="en-IE" w:eastAsia="en-GB"/>
              </w:rPr>
              <w:t>(Insert)</w:t>
            </w:r>
          </w:p>
          <w:p w14:paraId="2D6E5DAD" w14:textId="77777777" w:rsidR="002D5596" w:rsidRPr="00315C1E" w:rsidRDefault="002D5596" w:rsidP="00992B61">
            <w:pPr>
              <w:rPr>
                <w:rFonts w:asciiTheme="minorHAnsi" w:hAnsiTheme="minorHAnsi"/>
                <w:szCs w:val="22"/>
                <w:lang w:val="en-IE" w:eastAsia="en-GB"/>
              </w:rPr>
            </w:pPr>
          </w:p>
        </w:tc>
        <w:tc>
          <w:tcPr>
            <w:tcW w:w="1301" w:type="dxa"/>
          </w:tcPr>
          <w:p w14:paraId="7E0C8651" w14:textId="77777777" w:rsidR="002D5596" w:rsidRPr="00315C1E" w:rsidRDefault="002D5596" w:rsidP="00992B61">
            <w:pPr>
              <w:ind w:right="181"/>
              <w:rPr>
                <w:rFonts w:asciiTheme="minorHAnsi" w:hAnsiTheme="minorHAnsi"/>
                <w:b/>
                <w:bCs/>
                <w:szCs w:val="22"/>
                <w:lang w:val="en-IE" w:eastAsia="en-GB"/>
              </w:rPr>
            </w:pPr>
            <w:r w:rsidRPr="00315C1E">
              <w:rPr>
                <w:rFonts w:asciiTheme="minorHAnsi" w:hAnsiTheme="minorHAnsi"/>
                <w:b/>
                <w:bCs/>
                <w:szCs w:val="22"/>
                <w:lang w:val="en-IE" w:eastAsia="en-GB"/>
              </w:rPr>
              <w:t>Date</w:t>
            </w:r>
          </w:p>
        </w:tc>
        <w:tc>
          <w:tcPr>
            <w:tcW w:w="3300" w:type="dxa"/>
          </w:tcPr>
          <w:p w14:paraId="4189D4C6" w14:textId="77777777" w:rsidR="002D5596" w:rsidRPr="00315C1E" w:rsidRDefault="002D5596" w:rsidP="00992B61">
            <w:pPr>
              <w:rPr>
                <w:rFonts w:asciiTheme="minorHAnsi" w:hAnsiTheme="minorHAnsi"/>
                <w:szCs w:val="22"/>
                <w:lang w:val="en-IE" w:eastAsia="en-GB"/>
              </w:rPr>
            </w:pPr>
            <w:r w:rsidRPr="00315C1E">
              <w:rPr>
                <w:rFonts w:asciiTheme="minorHAnsi" w:eastAsia="Calibri" w:hAnsiTheme="minorHAnsi"/>
                <w:bCs/>
                <w:i/>
                <w:iCs/>
                <w:color w:val="A6A6A6"/>
                <w:szCs w:val="22"/>
                <w:lang w:val="en-IE" w:eastAsia="en-GB"/>
              </w:rPr>
              <w:t>(Insert)</w:t>
            </w:r>
          </w:p>
        </w:tc>
      </w:tr>
      <w:tr w:rsidR="002D5596" w:rsidRPr="00315C1E" w14:paraId="27162D8A" w14:textId="77777777" w:rsidTr="00992B61">
        <w:trPr>
          <w:jc w:val="center"/>
        </w:trPr>
        <w:tc>
          <w:tcPr>
            <w:tcW w:w="1843" w:type="dxa"/>
          </w:tcPr>
          <w:p w14:paraId="2E7D4090" w14:textId="77777777" w:rsidR="002D5596" w:rsidRPr="00315C1E" w:rsidRDefault="002D5596" w:rsidP="00992B61">
            <w:pPr>
              <w:ind w:right="181"/>
              <w:rPr>
                <w:rFonts w:asciiTheme="minorHAnsi" w:hAnsiTheme="minorHAnsi"/>
                <w:b/>
                <w:bCs/>
                <w:szCs w:val="22"/>
                <w:lang w:val="en-IE" w:eastAsia="en-GB"/>
              </w:rPr>
            </w:pPr>
            <w:r w:rsidRPr="00315C1E">
              <w:rPr>
                <w:rFonts w:asciiTheme="minorHAnsi" w:hAnsiTheme="minorHAnsi"/>
                <w:b/>
                <w:bCs/>
                <w:szCs w:val="22"/>
                <w:lang w:val="en-IE" w:eastAsia="en-GB"/>
              </w:rPr>
              <w:t>Name (Print)</w:t>
            </w:r>
          </w:p>
        </w:tc>
        <w:tc>
          <w:tcPr>
            <w:tcW w:w="2770" w:type="dxa"/>
          </w:tcPr>
          <w:p w14:paraId="1622AE28" w14:textId="77777777" w:rsidR="002D5596" w:rsidRPr="00315C1E" w:rsidRDefault="002D5596" w:rsidP="00992B61">
            <w:pPr>
              <w:rPr>
                <w:rFonts w:asciiTheme="minorHAnsi" w:eastAsia="Calibri" w:hAnsiTheme="minorHAnsi"/>
                <w:bCs/>
                <w:i/>
                <w:iCs/>
                <w:color w:val="A6A6A6"/>
                <w:szCs w:val="22"/>
                <w:lang w:val="en-IE" w:eastAsia="en-GB"/>
              </w:rPr>
            </w:pPr>
            <w:r w:rsidRPr="00315C1E">
              <w:rPr>
                <w:rFonts w:asciiTheme="minorHAnsi" w:eastAsia="Calibri" w:hAnsiTheme="minorHAnsi"/>
                <w:bCs/>
                <w:i/>
                <w:iCs/>
                <w:color w:val="A6A6A6"/>
                <w:szCs w:val="22"/>
                <w:lang w:val="en-IE" w:eastAsia="en-GB"/>
              </w:rPr>
              <w:t>(Insert)</w:t>
            </w:r>
          </w:p>
          <w:p w14:paraId="4B7FDFD7" w14:textId="77777777" w:rsidR="002D5596" w:rsidRPr="00315C1E" w:rsidRDefault="002D5596" w:rsidP="00992B61">
            <w:pPr>
              <w:rPr>
                <w:rFonts w:asciiTheme="minorHAnsi" w:hAnsiTheme="minorHAnsi"/>
                <w:szCs w:val="22"/>
                <w:lang w:val="en-IE" w:eastAsia="en-GB"/>
              </w:rPr>
            </w:pPr>
          </w:p>
        </w:tc>
        <w:tc>
          <w:tcPr>
            <w:tcW w:w="1301" w:type="dxa"/>
          </w:tcPr>
          <w:p w14:paraId="03BB1480" w14:textId="77777777" w:rsidR="002D5596" w:rsidRPr="00315C1E" w:rsidRDefault="002D5596" w:rsidP="00992B61">
            <w:pPr>
              <w:ind w:right="181"/>
              <w:rPr>
                <w:rFonts w:asciiTheme="minorHAnsi" w:hAnsiTheme="minorHAnsi"/>
                <w:b/>
                <w:bCs/>
                <w:szCs w:val="22"/>
                <w:lang w:val="en-IE" w:eastAsia="en-GB"/>
              </w:rPr>
            </w:pPr>
            <w:r w:rsidRPr="00315C1E">
              <w:rPr>
                <w:rFonts w:asciiTheme="minorHAnsi" w:hAnsiTheme="minorHAnsi"/>
                <w:b/>
                <w:bCs/>
                <w:szCs w:val="22"/>
                <w:lang w:val="en-IE" w:eastAsia="en-GB"/>
              </w:rPr>
              <w:t>Position</w:t>
            </w:r>
          </w:p>
        </w:tc>
        <w:tc>
          <w:tcPr>
            <w:tcW w:w="3300" w:type="dxa"/>
          </w:tcPr>
          <w:p w14:paraId="3B0E1A5D" w14:textId="77777777" w:rsidR="002D5596" w:rsidRPr="00315C1E" w:rsidRDefault="002D5596" w:rsidP="00992B61">
            <w:pPr>
              <w:rPr>
                <w:rFonts w:asciiTheme="minorHAnsi" w:hAnsiTheme="minorHAnsi"/>
                <w:szCs w:val="22"/>
                <w:lang w:val="en-IE" w:eastAsia="en-GB"/>
              </w:rPr>
            </w:pPr>
            <w:r w:rsidRPr="00315C1E">
              <w:rPr>
                <w:rFonts w:asciiTheme="minorHAnsi" w:eastAsia="Calibri" w:hAnsiTheme="minorHAnsi"/>
                <w:bCs/>
                <w:i/>
                <w:iCs/>
                <w:color w:val="A6A6A6"/>
                <w:szCs w:val="22"/>
                <w:lang w:val="en-IE" w:eastAsia="en-GB"/>
              </w:rPr>
              <w:t>(Insert)</w:t>
            </w:r>
          </w:p>
        </w:tc>
      </w:tr>
      <w:tr w:rsidR="002D5596" w:rsidRPr="00315C1E" w14:paraId="2453BDD6" w14:textId="77777777" w:rsidTr="00992B61">
        <w:trPr>
          <w:jc w:val="center"/>
        </w:trPr>
        <w:tc>
          <w:tcPr>
            <w:tcW w:w="1843" w:type="dxa"/>
          </w:tcPr>
          <w:p w14:paraId="18DDD31D" w14:textId="77777777" w:rsidR="002D5596" w:rsidRPr="00315C1E" w:rsidRDefault="002D5596" w:rsidP="00992B61">
            <w:pPr>
              <w:ind w:right="181"/>
              <w:rPr>
                <w:rFonts w:asciiTheme="minorHAnsi" w:hAnsiTheme="minorHAnsi"/>
                <w:b/>
                <w:bCs/>
                <w:szCs w:val="22"/>
                <w:lang w:val="en-IE" w:eastAsia="en-GB"/>
              </w:rPr>
            </w:pPr>
            <w:r w:rsidRPr="00315C1E">
              <w:rPr>
                <w:rFonts w:asciiTheme="minorHAnsi" w:hAnsiTheme="minorHAnsi"/>
                <w:b/>
                <w:bCs/>
                <w:szCs w:val="22"/>
                <w:lang w:val="en-IE" w:eastAsia="en-GB"/>
              </w:rPr>
              <w:t>Telephone</w:t>
            </w:r>
          </w:p>
        </w:tc>
        <w:tc>
          <w:tcPr>
            <w:tcW w:w="2770" w:type="dxa"/>
          </w:tcPr>
          <w:p w14:paraId="10F8BA0F" w14:textId="77777777" w:rsidR="002D5596" w:rsidRPr="00315C1E" w:rsidRDefault="002D5596" w:rsidP="00992B61">
            <w:pPr>
              <w:rPr>
                <w:rFonts w:asciiTheme="minorHAnsi" w:eastAsia="Calibri" w:hAnsiTheme="minorHAnsi"/>
                <w:bCs/>
                <w:i/>
                <w:iCs/>
                <w:color w:val="A6A6A6"/>
                <w:szCs w:val="22"/>
                <w:lang w:val="en-IE" w:eastAsia="en-GB"/>
              </w:rPr>
            </w:pPr>
            <w:r w:rsidRPr="00315C1E">
              <w:rPr>
                <w:rFonts w:asciiTheme="minorHAnsi" w:eastAsia="Calibri" w:hAnsiTheme="minorHAnsi"/>
                <w:bCs/>
                <w:i/>
                <w:iCs/>
                <w:color w:val="A6A6A6"/>
                <w:szCs w:val="22"/>
                <w:lang w:val="en-IE" w:eastAsia="en-GB"/>
              </w:rPr>
              <w:t>(Insert)</w:t>
            </w:r>
          </w:p>
          <w:p w14:paraId="31067F9B" w14:textId="77777777" w:rsidR="002D5596" w:rsidRPr="00315C1E" w:rsidRDefault="002D5596" w:rsidP="00992B61">
            <w:pPr>
              <w:rPr>
                <w:rFonts w:asciiTheme="minorHAnsi" w:hAnsiTheme="minorHAnsi"/>
                <w:szCs w:val="22"/>
                <w:lang w:val="en-IE" w:eastAsia="en-GB"/>
              </w:rPr>
            </w:pPr>
          </w:p>
        </w:tc>
        <w:tc>
          <w:tcPr>
            <w:tcW w:w="1301" w:type="dxa"/>
          </w:tcPr>
          <w:p w14:paraId="615A32F3" w14:textId="77777777" w:rsidR="002D5596" w:rsidRPr="00315C1E" w:rsidRDefault="002D5596" w:rsidP="00992B61">
            <w:pPr>
              <w:ind w:right="181"/>
              <w:rPr>
                <w:rFonts w:asciiTheme="minorHAnsi" w:hAnsiTheme="minorHAnsi"/>
                <w:b/>
                <w:bCs/>
                <w:szCs w:val="22"/>
                <w:lang w:val="en-IE" w:eastAsia="en-GB"/>
              </w:rPr>
            </w:pPr>
            <w:r w:rsidRPr="00315C1E">
              <w:rPr>
                <w:rFonts w:asciiTheme="minorHAnsi" w:hAnsiTheme="minorHAnsi"/>
                <w:b/>
                <w:bCs/>
                <w:szCs w:val="22"/>
                <w:lang w:val="en-IE" w:eastAsia="en-GB"/>
              </w:rPr>
              <w:t>Email</w:t>
            </w:r>
          </w:p>
        </w:tc>
        <w:tc>
          <w:tcPr>
            <w:tcW w:w="3300" w:type="dxa"/>
          </w:tcPr>
          <w:p w14:paraId="5C6185B8" w14:textId="77777777" w:rsidR="002D5596" w:rsidRPr="00315C1E" w:rsidRDefault="002D5596" w:rsidP="00992B61">
            <w:pPr>
              <w:rPr>
                <w:rFonts w:asciiTheme="minorHAnsi" w:hAnsiTheme="minorHAnsi"/>
                <w:szCs w:val="22"/>
                <w:lang w:val="en-IE" w:eastAsia="en-GB"/>
              </w:rPr>
            </w:pPr>
            <w:r w:rsidRPr="00315C1E">
              <w:rPr>
                <w:rFonts w:asciiTheme="minorHAnsi" w:eastAsia="Calibri" w:hAnsiTheme="minorHAnsi"/>
                <w:bCs/>
                <w:i/>
                <w:iCs/>
                <w:color w:val="A6A6A6"/>
                <w:szCs w:val="22"/>
                <w:lang w:val="en-IE" w:eastAsia="en-GB"/>
              </w:rPr>
              <w:t>(Insert)</w:t>
            </w:r>
          </w:p>
        </w:tc>
      </w:tr>
    </w:tbl>
    <w:p w14:paraId="3BA673FD" w14:textId="77777777" w:rsidR="000C3041" w:rsidRDefault="000C3041" w:rsidP="00662062">
      <w:pPr>
        <w:spacing w:after="0"/>
      </w:pPr>
    </w:p>
    <w:p w14:paraId="7BBC820E" w14:textId="77777777" w:rsidR="005D57EC" w:rsidRPr="00830A49" w:rsidRDefault="005D57EC" w:rsidP="004249D5">
      <w:pPr>
        <w:spacing w:after="0"/>
        <w:rPr>
          <w:szCs w:val="22"/>
        </w:rPr>
        <w:sectPr w:rsidR="005D57EC" w:rsidRPr="00830A49" w:rsidSect="00D71CAA">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9071"/>
      </w:tblGrid>
      <w:tr w:rsidR="009773D1" w:rsidRPr="00830A49" w14:paraId="4E0F65E0" w14:textId="77777777" w:rsidTr="0059571D">
        <w:trPr>
          <w:trHeight w:val="1984"/>
        </w:trPr>
        <w:tc>
          <w:tcPr>
            <w:tcW w:w="4819" w:type="pct"/>
          </w:tcPr>
          <w:p w14:paraId="09D6486D" w14:textId="67382C22" w:rsidR="009773D1" w:rsidRDefault="006E39EA" w:rsidP="003F29E8">
            <w:pPr>
              <w:rPr>
                <w:szCs w:val="22"/>
              </w:rPr>
            </w:pPr>
            <w:r>
              <w:rPr>
                <w:szCs w:val="22"/>
              </w:rPr>
              <w:lastRenderedPageBreak/>
              <w:t xml:space="preserve">Candidates </w:t>
            </w:r>
            <w:r w:rsidR="000F1FC5" w:rsidRPr="00830A49">
              <w:rPr>
                <w:szCs w:val="22"/>
              </w:rPr>
              <w:t xml:space="preserve">must provide </w:t>
            </w:r>
            <w:r w:rsidR="000F1FC5" w:rsidRPr="003215FF">
              <w:rPr>
                <w:szCs w:val="22"/>
              </w:rPr>
              <w:t xml:space="preserve">the supporting documentation specified </w:t>
            </w:r>
            <w:r w:rsidR="004E40B3">
              <w:t xml:space="preserve">with their </w:t>
            </w:r>
            <w:r w:rsidR="00A44C60">
              <w:t>RFI</w:t>
            </w:r>
            <w:r w:rsidR="004E40B3">
              <w:t xml:space="preserve"> Response(s)</w:t>
            </w:r>
            <w:r w:rsidR="000F1FC5">
              <w:rPr>
                <w:szCs w:val="22"/>
              </w:rPr>
              <w:t xml:space="preserve">. </w:t>
            </w:r>
            <w:r w:rsidR="009D783B">
              <w:rPr>
                <w:szCs w:val="22"/>
              </w:rPr>
              <w:t>W</w:t>
            </w:r>
            <w:r w:rsidR="009773D1" w:rsidRPr="00830A49">
              <w:rPr>
                <w:szCs w:val="22"/>
              </w:rPr>
              <w:t xml:space="preserve">here the </w:t>
            </w:r>
            <w:r w:rsidR="009773D1">
              <w:rPr>
                <w:szCs w:val="22"/>
              </w:rPr>
              <w:t xml:space="preserve">Candidate </w:t>
            </w:r>
            <w:r w:rsidR="009773D1" w:rsidRPr="00830A49">
              <w:rPr>
                <w:szCs w:val="22"/>
              </w:rPr>
              <w:t xml:space="preserve">is unable, for a valid reason, to provide the specified documentation, the </w:t>
            </w:r>
            <w:r w:rsidR="009773D1">
              <w:rPr>
                <w:szCs w:val="22"/>
              </w:rPr>
              <w:t xml:space="preserve">Candidate </w:t>
            </w:r>
            <w:r w:rsidR="009773D1" w:rsidRPr="00830A49">
              <w:rPr>
                <w:szCs w:val="22"/>
              </w:rPr>
              <w:t xml:space="preserve">must inform the Contracting Authority of the valid reason </w:t>
            </w:r>
            <w:r w:rsidR="009773D1">
              <w:rPr>
                <w:szCs w:val="22"/>
              </w:rPr>
              <w:t xml:space="preserve">as to </w:t>
            </w:r>
            <w:r w:rsidR="009773D1"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7CA54274" w14:textId="77777777" w:rsidR="00662062" w:rsidRDefault="00662062" w:rsidP="00662062">
            <w:pPr>
              <w:tabs>
                <w:tab w:val="left" w:pos="7410"/>
              </w:tabs>
              <w:spacing w:after="200"/>
              <w:rPr>
                <w:rFonts w:asciiTheme="minorHAnsi" w:hAnsiTheme="minorHAnsi"/>
                <w:b/>
                <w:szCs w:val="22"/>
                <w:highlight w:val="lightGray"/>
              </w:rPr>
            </w:pPr>
          </w:p>
          <w:p w14:paraId="6AF35991" w14:textId="77777777" w:rsidR="00963FD5" w:rsidRPr="005162F0" w:rsidRDefault="00963FD5" w:rsidP="00662062">
            <w:pPr>
              <w:tabs>
                <w:tab w:val="left" w:pos="7410"/>
              </w:tabs>
              <w:spacing w:after="200"/>
              <w:rPr>
                <w:rFonts w:asciiTheme="minorHAnsi" w:hAnsiTheme="minorHAnsi"/>
                <w:b/>
                <w:szCs w:val="22"/>
              </w:rPr>
            </w:pPr>
            <w:r w:rsidRPr="00F12117">
              <w:rPr>
                <w:rFonts w:asciiTheme="minorHAnsi" w:hAnsiTheme="minorHAnsi"/>
                <w:b/>
                <w:szCs w:val="22"/>
              </w:rPr>
              <w:t>Reliance on Third Party Resources to meet Economic and Financial Requirements</w:t>
            </w:r>
            <w:r w:rsidRPr="005162F0">
              <w:rPr>
                <w:rFonts w:asciiTheme="minorHAnsi" w:hAnsiTheme="minorHAnsi"/>
                <w:b/>
                <w:szCs w:val="22"/>
              </w:rPr>
              <w:tab/>
            </w:r>
          </w:p>
          <w:p w14:paraId="14C01294" w14:textId="5A7F68BD" w:rsidR="004C3F29" w:rsidRPr="005162F0" w:rsidRDefault="004C3F29" w:rsidP="005162F0">
            <w:pPr>
              <w:rPr>
                <w:szCs w:val="22"/>
              </w:rPr>
            </w:pPr>
            <w:r w:rsidRPr="005162F0">
              <w:rPr>
                <w:szCs w:val="22"/>
              </w:rPr>
              <w:t>Candidates may rely on the economic and financial capacity of another entity</w:t>
            </w:r>
            <w:r w:rsidR="00AC47B1" w:rsidRPr="005162F0">
              <w:rPr>
                <w:szCs w:val="22"/>
              </w:rPr>
              <w:t xml:space="preserve"> or entities</w:t>
            </w:r>
            <w:r w:rsidRPr="005162F0">
              <w:rPr>
                <w:szCs w:val="22"/>
              </w:rPr>
              <w:t xml:space="preserve"> for the purpose of meeting any or </w:t>
            </w:r>
            <w:proofErr w:type="gramStart"/>
            <w:r w:rsidRPr="005162F0">
              <w:rPr>
                <w:szCs w:val="22"/>
              </w:rPr>
              <w:t>all of</w:t>
            </w:r>
            <w:proofErr w:type="gramEnd"/>
            <w:r w:rsidRPr="005162F0">
              <w:rPr>
                <w:szCs w:val="22"/>
              </w:rPr>
              <w:t xml:space="preserve"> the economic and financial ability requirements stated above. In </w:t>
            </w:r>
            <w:r w:rsidR="004619A1" w:rsidRPr="005162F0">
              <w:rPr>
                <w:szCs w:val="22"/>
              </w:rPr>
              <w:t>that</w:t>
            </w:r>
            <w:r w:rsidRPr="005162F0">
              <w:rPr>
                <w:szCs w:val="22"/>
              </w:rPr>
              <w:t xml:space="preserve"> case, the</w:t>
            </w:r>
            <w:r w:rsidR="00AC1F36" w:rsidRPr="005162F0">
              <w:rPr>
                <w:szCs w:val="22"/>
              </w:rPr>
              <w:t xml:space="preserve"> </w:t>
            </w:r>
            <w:proofErr w:type="spellStart"/>
            <w:r w:rsidR="00AC1F36" w:rsidRPr="005162F0">
              <w:rPr>
                <w:szCs w:val="22"/>
              </w:rPr>
              <w:t>eESPD</w:t>
            </w:r>
            <w:proofErr w:type="spellEnd"/>
            <w:r w:rsidR="00AC1F36" w:rsidRPr="005162F0">
              <w:rPr>
                <w:szCs w:val="22"/>
              </w:rPr>
              <w:t>,</w:t>
            </w:r>
            <w:r w:rsidRPr="005162F0">
              <w:rPr>
                <w:szCs w:val="22"/>
              </w:rPr>
              <w:t xml:space="preserve"> information and supporting document</w:t>
            </w:r>
            <w:r w:rsidR="00B47515" w:rsidRPr="005162F0">
              <w:rPr>
                <w:szCs w:val="22"/>
              </w:rPr>
              <w:t>s</w:t>
            </w:r>
            <w:r w:rsidRPr="005162F0">
              <w:rPr>
                <w:szCs w:val="22"/>
              </w:rPr>
              <w:t xml:space="preserve"> </w:t>
            </w:r>
            <w:r w:rsidR="00E6341D" w:rsidRPr="005162F0">
              <w:rPr>
                <w:szCs w:val="22"/>
              </w:rPr>
              <w:t xml:space="preserve">required </w:t>
            </w:r>
            <w:r w:rsidRPr="005162F0">
              <w:rPr>
                <w:szCs w:val="22"/>
              </w:rPr>
              <w:t>above sh</w:t>
            </w:r>
            <w:r w:rsidR="00AC47B1" w:rsidRPr="005162F0">
              <w:rPr>
                <w:szCs w:val="22"/>
              </w:rPr>
              <w:t>all</w:t>
            </w:r>
            <w:r w:rsidRPr="005162F0">
              <w:rPr>
                <w:szCs w:val="22"/>
              </w:rPr>
              <w:t xml:space="preserve"> be provided </w:t>
            </w:r>
            <w:r w:rsidR="00E6341D" w:rsidRPr="005162F0">
              <w:rPr>
                <w:szCs w:val="22"/>
              </w:rPr>
              <w:t xml:space="preserve">by each </w:t>
            </w:r>
            <w:r w:rsidRPr="005162F0">
              <w:rPr>
                <w:szCs w:val="22"/>
              </w:rPr>
              <w:t>such other entity</w:t>
            </w:r>
            <w:r w:rsidR="002C520A" w:rsidRPr="005162F0">
              <w:rPr>
                <w:szCs w:val="22"/>
              </w:rPr>
              <w:t xml:space="preserve"> in the </w:t>
            </w:r>
            <w:r w:rsidR="00983EE0">
              <w:rPr>
                <w:szCs w:val="22"/>
              </w:rPr>
              <w:t>RFI</w:t>
            </w:r>
            <w:r w:rsidR="002C520A" w:rsidRPr="005162F0">
              <w:rPr>
                <w:szCs w:val="22"/>
              </w:rPr>
              <w:t xml:space="preserve"> Response</w:t>
            </w:r>
            <w:r w:rsidRPr="005162F0">
              <w:rPr>
                <w:szCs w:val="22"/>
              </w:rPr>
              <w:t xml:space="preserve">. </w:t>
            </w:r>
          </w:p>
          <w:p w14:paraId="279577D5" w14:textId="77777777" w:rsidR="004C3F29" w:rsidRPr="005162F0" w:rsidRDefault="004C3F29" w:rsidP="005162F0">
            <w:pPr>
              <w:rPr>
                <w:szCs w:val="22"/>
              </w:rPr>
            </w:pPr>
            <w:r w:rsidRPr="005162F0">
              <w:rPr>
                <w:szCs w:val="22"/>
              </w:rPr>
              <w:t xml:space="preserve">Candidates should note that where they are relying on the capacity of other entities they must, </w:t>
            </w:r>
            <w:r w:rsidR="002C520A" w:rsidRPr="005162F0">
              <w:rPr>
                <w:szCs w:val="22"/>
              </w:rPr>
              <w:t>if</w:t>
            </w:r>
            <w:r w:rsidRPr="005162F0">
              <w:rPr>
                <w:szCs w:val="22"/>
              </w:rPr>
              <w:t xml:space="preserve"> requested by the Contracting Authority, provide a written undertaking</w:t>
            </w:r>
            <w:r w:rsidR="00B47515" w:rsidRPr="005162F0">
              <w:rPr>
                <w:szCs w:val="22"/>
              </w:rPr>
              <w:t>, guarantee and / or enter into a form of direct agreement with the Contracting Authority to secure the availability of those resources for the Contracting Authority,</w:t>
            </w:r>
            <w:r w:rsidRPr="005162F0">
              <w:rPr>
                <w:szCs w:val="22"/>
              </w:rPr>
              <w:t xml:space="preserve"> in terms satisfactory to the Contracting Authority</w:t>
            </w:r>
            <w:r w:rsidR="002C520A" w:rsidRPr="005162F0">
              <w:rPr>
                <w:szCs w:val="22"/>
              </w:rPr>
              <w:t>,</w:t>
            </w:r>
            <w:r w:rsidRPr="005162F0">
              <w:rPr>
                <w:szCs w:val="22"/>
              </w:rPr>
              <w:t xml:space="preserve"> from any such entity confirming that it will place its </w:t>
            </w:r>
            <w:r w:rsidR="00454049" w:rsidRPr="005162F0">
              <w:rPr>
                <w:szCs w:val="22"/>
              </w:rPr>
              <w:t xml:space="preserve">economic and financial </w:t>
            </w:r>
            <w:r w:rsidRPr="005162F0">
              <w:rPr>
                <w:szCs w:val="22"/>
              </w:rPr>
              <w:t xml:space="preserve">resources at the disposal of the Candidate.  </w:t>
            </w:r>
            <w:r w:rsidR="00B47515" w:rsidRPr="005162F0">
              <w:rPr>
                <w:szCs w:val="22"/>
              </w:rPr>
              <w:t>A</w:t>
            </w:r>
            <w:r w:rsidRPr="005162F0">
              <w:rPr>
                <w:szCs w:val="22"/>
              </w:rPr>
              <w:t xml:space="preserve">ny such </w:t>
            </w:r>
            <w:r w:rsidR="00B47515" w:rsidRPr="005162F0">
              <w:rPr>
                <w:szCs w:val="22"/>
              </w:rPr>
              <w:t xml:space="preserve">undertaking, </w:t>
            </w:r>
            <w:r w:rsidRPr="005162F0">
              <w:rPr>
                <w:szCs w:val="22"/>
              </w:rPr>
              <w:t xml:space="preserve">guarantee or agreement may be requested by the Contracting Authority at any stage </w:t>
            </w:r>
            <w:r w:rsidR="00B47515" w:rsidRPr="005162F0">
              <w:rPr>
                <w:szCs w:val="22"/>
              </w:rPr>
              <w:t>of</w:t>
            </w:r>
            <w:r w:rsidRPr="005162F0">
              <w:rPr>
                <w:szCs w:val="22"/>
              </w:rPr>
              <w:t xml:space="preserve"> the Competition and if </w:t>
            </w:r>
            <w:proofErr w:type="gramStart"/>
            <w:r w:rsidRPr="005162F0">
              <w:rPr>
                <w:szCs w:val="22"/>
              </w:rPr>
              <w:t>so</w:t>
            </w:r>
            <w:proofErr w:type="gramEnd"/>
            <w:r w:rsidRPr="005162F0">
              <w:rPr>
                <w:szCs w:val="22"/>
              </w:rPr>
              <w:t xml:space="preserve"> requested must be provided by the Candidate.</w:t>
            </w:r>
          </w:p>
          <w:p w14:paraId="2C22E578" w14:textId="77777777" w:rsidR="004C3F29" w:rsidRPr="005162F0" w:rsidRDefault="004C3F29" w:rsidP="005162F0">
            <w:pPr>
              <w:rPr>
                <w:szCs w:val="22"/>
              </w:rPr>
            </w:pPr>
            <w:r w:rsidRPr="005162F0">
              <w:rPr>
                <w:szCs w:val="22"/>
              </w:rPr>
              <w:t>Failure to provide an undertaking</w:t>
            </w:r>
            <w:r w:rsidR="00661955" w:rsidRPr="005162F0">
              <w:rPr>
                <w:szCs w:val="22"/>
              </w:rPr>
              <w:t xml:space="preserve">, </w:t>
            </w:r>
            <w:r w:rsidRPr="005162F0">
              <w:rPr>
                <w:szCs w:val="22"/>
              </w:rPr>
              <w:t xml:space="preserve">guarantee or other form of direct agreement (where another entity’s resources are being relied upon) </w:t>
            </w:r>
            <w:r w:rsidR="001C131C" w:rsidRPr="005162F0">
              <w:rPr>
                <w:szCs w:val="22"/>
              </w:rPr>
              <w:t xml:space="preserve">when requested to do so </w:t>
            </w:r>
            <w:r w:rsidRPr="005162F0">
              <w:rPr>
                <w:szCs w:val="22"/>
              </w:rPr>
              <w:t>may result in the Candidate being eliminated from the Competition.]</w:t>
            </w:r>
          </w:p>
          <w:p w14:paraId="51CA042F" w14:textId="77777777" w:rsidR="00431939" w:rsidRPr="00830A49" w:rsidRDefault="00431939" w:rsidP="003F29E8">
            <w:pPr>
              <w:rPr>
                <w:szCs w:val="22"/>
              </w:rPr>
            </w:pPr>
          </w:p>
        </w:tc>
      </w:tr>
      <w:tr w:rsidR="009773D1" w:rsidRPr="00830A49" w14:paraId="375082CD" w14:textId="77777777" w:rsidTr="0059571D">
        <w:trPr>
          <w:trHeight w:val="1842"/>
        </w:trPr>
        <w:tc>
          <w:tcPr>
            <w:tcW w:w="4819" w:type="pct"/>
          </w:tcPr>
          <w:tbl>
            <w:tblPr>
              <w:tblW w:w="4844" w:type="pct"/>
              <w:tblLook w:val="01E0" w:firstRow="1" w:lastRow="1" w:firstColumn="1" w:lastColumn="1" w:noHBand="0" w:noVBand="0"/>
            </w:tblPr>
            <w:tblGrid>
              <w:gridCol w:w="697"/>
              <w:gridCol w:w="7882"/>
            </w:tblGrid>
            <w:tr w:rsidR="009773D1" w:rsidRPr="005D57EC" w:rsidDel="007E6485" w14:paraId="6C0C6DB3" w14:textId="77777777" w:rsidTr="006B49AF">
              <w:trPr>
                <w:trHeight w:val="1683"/>
              </w:trPr>
              <w:tc>
                <w:tcPr>
                  <w:tcW w:w="387" w:type="pct"/>
                </w:tcPr>
                <w:p w14:paraId="3FC4244E" w14:textId="77777777" w:rsidR="009773D1" w:rsidRPr="00830A49" w:rsidDel="007E6485" w:rsidRDefault="009773D1" w:rsidP="009773D1">
                  <w:pPr>
                    <w:rPr>
                      <w:color w:val="0000FF"/>
                      <w:szCs w:val="22"/>
                    </w:rPr>
                  </w:pPr>
                  <w:r w:rsidRPr="00830A49">
                    <w:rPr>
                      <w:color w:val="0000FF"/>
                      <w:szCs w:val="22"/>
                    </w:rPr>
                    <w:t>3.</w:t>
                  </w:r>
                  <w:proofErr w:type="gramStart"/>
                  <w:r w:rsidRPr="00830A49">
                    <w:rPr>
                      <w:color w:val="0000FF"/>
                      <w:szCs w:val="22"/>
                    </w:rPr>
                    <w:t>2.</w:t>
                  </w:r>
                  <w:r>
                    <w:rPr>
                      <w:color w:val="0000FF"/>
                      <w:szCs w:val="22"/>
                    </w:rPr>
                    <w:t>B</w:t>
                  </w:r>
                  <w:proofErr w:type="gramEnd"/>
                </w:p>
              </w:tc>
              <w:tc>
                <w:tcPr>
                  <w:tcW w:w="4379" w:type="pct"/>
                </w:tcPr>
                <w:p w14:paraId="62B1ADAF" w14:textId="35BBBE61" w:rsidR="009773D1" w:rsidRPr="00D930D0" w:rsidRDefault="009773D1" w:rsidP="009773D1">
                  <w:pPr>
                    <w:rPr>
                      <w:b/>
                      <w:szCs w:val="22"/>
                    </w:rPr>
                  </w:pPr>
                  <w:r w:rsidRPr="00D930D0">
                    <w:rPr>
                      <w:b/>
                      <w:szCs w:val="22"/>
                    </w:rPr>
                    <w:t>Technical</w:t>
                  </w:r>
                  <w:r w:rsidR="00484BFC">
                    <w:rPr>
                      <w:b/>
                      <w:szCs w:val="22"/>
                    </w:rPr>
                    <w:t>,</w:t>
                  </w:r>
                  <w:r w:rsidRPr="00D930D0">
                    <w:rPr>
                      <w:b/>
                      <w:szCs w:val="22"/>
                    </w:rPr>
                    <w:t xml:space="preserve"> Professional </w:t>
                  </w:r>
                  <w:r w:rsidR="00484BFC">
                    <w:rPr>
                      <w:b/>
                      <w:szCs w:val="22"/>
                    </w:rPr>
                    <w:t xml:space="preserve">and Support </w:t>
                  </w:r>
                  <w:r w:rsidRPr="00D930D0">
                    <w:rPr>
                      <w:b/>
                      <w:szCs w:val="22"/>
                    </w:rPr>
                    <w:t>Ability</w:t>
                  </w:r>
                </w:p>
                <w:p w14:paraId="53381DA8" w14:textId="64132A35" w:rsidR="00484BFC" w:rsidRPr="00D930D0" w:rsidRDefault="009D783B" w:rsidP="009D783B">
                  <w:pPr>
                    <w:ind w:right="-110"/>
                    <w:rPr>
                      <w:szCs w:val="22"/>
                    </w:rPr>
                  </w:pPr>
                  <w:r w:rsidRPr="00D930D0">
                    <w:rPr>
                      <w:szCs w:val="22"/>
                    </w:rPr>
                    <w:t>All Candidates must demonstrate that they satisfy the following technical</w:t>
                  </w:r>
                  <w:r w:rsidR="00312634">
                    <w:rPr>
                      <w:szCs w:val="22"/>
                    </w:rPr>
                    <w:t>,</w:t>
                  </w:r>
                  <w:r w:rsidRPr="00D930D0">
                    <w:rPr>
                      <w:szCs w:val="22"/>
                    </w:rPr>
                    <w:t xml:space="preserve"> professional </w:t>
                  </w:r>
                  <w:r w:rsidR="00312634">
                    <w:rPr>
                      <w:szCs w:val="22"/>
                    </w:rPr>
                    <w:t xml:space="preserve">and support </w:t>
                  </w:r>
                  <w:r w:rsidRPr="00D930D0">
                    <w:rPr>
                      <w:szCs w:val="22"/>
                    </w:rPr>
                    <w:t>ability requirements</w:t>
                  </w:r>
                  <w:r w:rsidR="00DC00D5" w:rsidRPr="00D930D0">
                    <w:rPr>
                      <w:szCs w:val="22"/>
                    </w:rPr>
                    <w:t>.</w:t>
                  </w:r>
                </w:p>
                <w:p w14:paraId="04939694" w14:textId="3775C2D0" w:rsidR="009D783B" w:rsidRDefault="009D783B" w:rsidP="00484BFC">
                  <w:pPr>
                    <w:ind w:right="-110"/>
                    <w:rPr>
                      <w:szCs w:val="22"/>
                    </w:rPr>
                  </w:pPr>
                </w:p>
                <w:p w14:paraId="0548BD48" w14:textId="68422624" w:rsidR="00312634" w:rsidRPr="00312634" w:rsidRDefault="00484BFC" w:rsidP="00312634">
                  <w:pPr>
                    <w:pStyle w:val="ListParagraph"/>
                    <w:numPr>
                      <w:ilvl w:val="0"/>
                      <w:numId w:val="25"/>
                    </w:numPr>
                    <w:rPr>
                      <w:szCs w:val="22"/>
                    </w:rPr>
                  </w:pPr>
                  <w:r>
                    <w:rPr>
                      <w:szCs w:val="22"/>
                    </w:rPr>
                    <w:t xml:space="preserve">Operate a 24/7 remote monitoring service. </w:t>
                  </w:r>
                  <w:r w:rsidR="00312634" w:rsidRPr="00312634">
                    <w:rPr>
                      <w:szCs w:val="22"/>
                    </w:rPr>
                    <w:t xml:space="preserve">All remote monitoring services will be required to be provided from within the island of Ireland. </w:t>
                  </w:r>
                  <w:r w:rsidR="00312634">
                    <w:rPr>
                      <w:szCs w:val="22"/>
                    </w:rPr>
                    <w:t>A</w:t>
                  </w:r>
                  <w:r w:rsidR="00312634" w:rsidRPr="00312634">
                    <w:rPr>
                      <w:szCs w:val="22"/>
                    </w:rPr>
                    <w:t xml:space="preserve">lerts are </w:t>
                  </w:r>
                  <w:r w:rsidR="0044451F">
                    <w:rPr>
                      <w:szCs w:val="22"/>
                    </w:rPr>
                    <w:t xml:space="preserve">to be </w:t>
                  </w:r>
                  <w:r w:rsidR="00312634" w:rsidRPr="00312634">
                    <w:rPr>
                      <w:szCs w:val="22"/>
                    </w:rPr>
                    <w:t xml:space="preserve">managed from a dedicated </w:t>
                  </w:r>
                  <w:r w:rsidR="008A2726">
                    <w:rPr>
                      <w:szCs w:val="22"/>
                    </w:rPr>
                    <w:t xml:space="preserve">24/7/365 </w:t>
                  </w:r>
                  <w:r w:rsidR="00312634" w:rsidRPr="00312634">
                    <w:rPr>
                      <w:szCs w:val="22"/>
                    </w:rPr>
                    <w:t xml:space="preserve">service management </w:t>
                  </w:r>
                  <w:r w:rsidR="0044451F" w:rsidRPr="00312634">
                    <w:rPr>
                      <w:szCs w:val="22"/>
                    </w:rPr>
                    <w:t>centre.</w:t>
                  </w:r>
                </w:p>
                <w:p w14:paraId="0A7CAD43" w14:textId="63F1C89F" w:rsidR="00312634" w:rsidRPr="00312634" w:rsidRDefault="00484BFC" w:rsidP="00312634">
                  <w:pPr>
                    <w:pStyle w:val="ListParagraph"/>
                    <w:numPr>
                      <w:ilvl w:val="0"/>
                      <w:numId w:val="25"/>
                    </w:numPr>
                    <w:rPr>
                      <w:szCs w:val="22"/>
                    </w:rPr>
                  </w:pPr>
                  <w:r>
                    <w:rPr>
                      <w:szCs w:val="22"/>
                    </w:rPr>
                    <w:t xml:space="preserve">Support </w:t>
                  </w:r>
                  <w:r w:rsidR="00312634" w:rsidRPr="00312634">
                    <w:rPr>
                      <w:szCs w:val="22"/>
                    </w:rPr>
                    <w:t>Cisco –</w:t>
                  </w:r>
                  <w:r w:rsidR="00250107">
                    <w:rPr>
                      <w:szCs w:val="22"/>
                    </w:rPr>
                    <w:t xml:space="preserve"> </w:t>
                  </w:r>
                  <w:r w:rsidR="00312634" w:rsidRPr="00312634">
                    <w:rPr>
                      <w:szCs w:val="22"/>
                    </w:rPr>
                    <w:t xml:space="preserve">LAN/WAN/ Network Access Control </w:t>
                  </w:r>
                  <w:proofErr w:type="gramStart"/>
                  <w:r w:rsidR="00312634" w:rsidRPr="00312634">
                    <w:rPr>
                      <w:szCs w:val="22"/>
                    </w:rPr>
                    <w:t>Appliance(</w:t>
                  </w:r>
                  <w:proofErr w:type="gramEnd"/>
                  <w:r w:rsidR="00312634" w:rsidRPr="00312634">
                    <w:rPr>
                      <w:szCs w:val="22"/>
                    </w:rPr>
                    <w:t>ISE</w:t>
                  </w:r>
                  <w:r w:rsidR="00250107">
                    <w:rPr>
                      <w:szCs w:val="22"/>
                    </w:rPr>
                    <w:t>)</w:t>
                  </w:r>
                  <w:r w:rsidR="00312634" w:rsidRPr="008C4A55">
                    <w:rPr>
                      <w:color w:val="EE0000"/>
                      <w:szCs w:val="22"/>
                    </w:rPr>
                    <w:t xml:space="preserve"> </w:t>
                  </w:r>
                  <w:r w:rsidR="00312634" w:rsidRPr="00312634">
                    <w:rPr>
                      <w:szCs w:val="22"/>
                    </w:rPr>
                    <w:t>/ Video Conferencing End Points</w:t>
                  </w:r>
                </w:p>
                <w:p w14:paraId="6C0FAC64" w14:textId="3D1BE718" w:rsidR="00312634" w:rsidRPr="00312634" w:rsidRDefault="00484BFC" w:rsidP="00312634">
                  <w:pPr>
                    <w:pStyle w:val="ListParagraph"/>
                    <w:numPr>
                      <w:ilvl w:val="0"/>
                      <w:numId w:val="25"/>
                    </w:numPr>
                    <w:rPr>
                      <w:szCs w:val="22"/>
                    </w:rPr>
                  </w:pPr>
                  <w:r>
                    <w:rPr>
                      <w:szCs w:val="22"/>
                    </w:rPr>
                    <w:t xml:space="preserve">Support </w:t>
                  </w:r>
                  <w:r w:rsidR="00312634" w:rsidRPr="00312634">
                    <w:rPr>
                      <w:szCs w:val="22"/>
                    </w:rPr>
                    <w:t>Fortinet – Firewall and Wi-Fi AP’s</w:t>
                  </w:r>
                </w:p>
                <w:p w14:paraId="30557C5A" w14:textId="0B5D5B04" w:rsidR="00312634" w:rsidRPr="00312634" w:rsidRDefault="00484BFC" w:rsidP="00312634">
                  <w:pPr>
                    <w:pStyle w:val="ListParagraph"/>
                    <w:numPr>
                      <w:ilvl w:val="0"/>
                      <w:numId w:val="25"/>
                    </w:numPr>
                    <w:rPr>
                      <w:szCs w:val="22"/>
                    </w:rPr>
                  </w:pPr>
                  <w:r>
                    <w:rPr>
                      <w:szCs w:val="22"/>
                    </w:rPr>
                    <w:t xml:space="preserve">Support </w:t>
                  </w:r>
                  <w:r w:rsidR="00312634" w:rsidRPr="00312634">
                    <w:rPr>
                      <w:szCs w:val="22"/>
                    </w:rPr>
                    <w:t xml:space="preserve">Ericsson - Mini-link TN </w:t>
                  </w:r>
                  <w:r w:rsidR="00312634" w:rsidRPr="00250107">
                    <w:rPr>
                      <w:szCs w:val="22"/>
                    </w:rPr>
                    <w:t>(</w:t>
                  </w:r>
                  <w:r w:rsidR="008C4A55" w:rsidRPr="00250107">
                    <w:rPr>
                      <w:szCs w:val="22"/>
                    </w:rPr>
                    <w:t>5&amp;6</w:t>
                  </w:r>
                  <w:r w:rsidR="00312634" w:rsidRPr="00250107">
                    <w:rPr>
                      <w:szCs w:val="22"/>
                    </w:rPr>
                    <w:t xml:space="preserve">) </w:t>
                  </w:r>
                  <w:r w:rsidR="00312634" w:rsidRPr="00312634">
                    <w:rPr>
                      <w:szCs w:val="22"/>
                    </w:rPr>
                    <w:t>Microwave Radios with Monitoring Application</w:t>
                  </w:r>
                </w:p>
                <w:p w14:paraId="5A9064A2" w14:textId="07844C02" w:rsidR="00312634" w:rsidRPr="00312634" w:rsidRDefault="00484BFC" w:rsidP="00312634">
                  <w:pPr>
                    <w:pStyle w:val="ListParagraph"/>
                    <w:numPr>
                      <w:ilvl w:val="0"/>
                      <w:numId w:val="25"/>
                    </w:numPr>
                    <w:rPr>
                      <w:szCs w:val="22"/>
                    </w:rPr>
                  </w:pPr>
                  <w:r>
                    <w:rPr>
                      <w:szCs w:val="22"/>
                    </w:rPr>
                    <w:t xml:space="preserve">Support </w:t>
                  </w:r>
                  <w:r w:rsidR="00312634" w:rsidRPr="00312634">
                    <w:rPr>
                      <w:szCs w:val="22"/>
                    </w:rPr>
                    <w:t>Mitel – MX-ONE PBX</w:t>
                  </w:r>
                </w:p>
                <w:p w14:paraId="70716FD1" w14:textId="52D338DC" w:rsidR="00312634" w:rsidRPr="00312634" w:rsidRDefault="00484BFC" w:rsidP="00312634">
                  <w:pPr>
                    <w:pStyle w:val="ListParagraph"/>
                    <w:numPr>
                      <w:ilvl w:val="0"/>
                      <w:numId w:val="25"/>
                    </w:numPr>
                    <w:rPr>
                      <w:szCs w:val="22"/>
                    </w:rPr>
                  </w:pPr>
                  <w:r>
                    <w:rPr>
                      <w:szCs w:val="22"/>
                    </w:rPr>
                    <w:t xml:space="preserve">Support </w:t>
                  </w:r>
                  <w:r w:rsidR="00312634" w:rsidRPr="00312634">
                    <w:rPr>
                      <w:szCs w:val="22"/>
                    </w:rPr>
                    <w:t xml:space="preserve">Microsoft </w:t>
                  </w:r>
                  <w:r w:rsidR="008C4A55" w:rsidRPr="00250107">
                    <w:rPr>
                      <w:szCs w:val="22"/>
                    </w:rPr>
                    <w:t>Server software</w:t>
                  </w:r>
                  <w:r w:rsidR="00312634" w:rsidRPr="00312634">
                    <w:rPr>
                      <w:szCs w:val="22"/>
                    </w:rPr>
                    <w:t xml:space="preserve"> – VM Servers for Backup/Call Logging/MX-ONE Applications, etc.</w:t>
                  </w:r>
                </w:p>
                <w:p w14:paraId="2D045474" w14:textId="2FF7F5A2" w:rsidR="009D783B" w:rsidRPr="00AE76A3" w:rsidRDefault="00484BFC" w:rsidP="00AE76A3">
                  <w:pPr>
                    <w:pStyle w:val="ListParagraph"/>
                    <w:numPr>
                      <w:ilvl w:val="0"/>
                      <w:numId w:val="25"/>
                    </w:numPr>
                    <w:rPr>
                      <w:szCs w:val="22"/>
                    </w:rPr>
                  </w:pPr>
                  <w:r>
                    <w:rPr>
                      <w:szCs w:val="22"/>
                    </w:rPr>
                    <w:t>D</w:t>
                  </w:r>
                  <w:r w:rsidR="009D783B" w:rsidRPr="00AE76A3">
                    <w:rPr>
                      <w:szCs w:val="22"/>
                    </w:rPr>
                    <w:t xml:space="preserve">eclare by way of </w:t>
                  </w:r>
                  <w:proofErr w:type="spellStart"/>
                  <w:r w:rsidR="009D783B" w:rsidRPr="00AE76A3">
                    <w:rPr>
                      <w:szCs w:val="22"/>
                    </w:rPr>
                    <w:t>eESPD</w:t>
                  </w:r>
                  <w:proofErr w:type="spellEnd"/>
                  <w:r w:rsidR="009D783B" w:rsidRPr="00AE76A3">
                    <w:rPr>
                      <w:szCs w:val="22"/>
                    </w:rPr>
                    <w:t xml:space="preserve"> that they satisfy the technical and professional ability requirement(s) set out below, and</w:t>
                  </w:r>
                </w:p>
                <w:p w14:paraId="1A28B1D2" w14:textId="77777777" w:rsidR="009D783B" w:rsidRPr="00D930D0" w:rsidRDefault="009D783B" w:rsidP="009D783B">
                  <w:pPr>
                    <w:pStyle w:val="ListParagraph"/>
                    <w:ind w:left="1080"/>
                    <w:rPr>
                      <w:szCs w:val="22"/>
                    </w:rPr>
                  </w:pPr>
                </w:p>
                <w:p w14:paraId="263A8A4D" w14:textId="33FCDC0D" w:rsidR="002C520A" w:rsidRPr="00AE76A3" w:rsidRDefault="00484BFC" w:rsidP="00AE76A3">
                  <w:pPr>
                    <w:pStyle w:val="ListParagraph"/>
                    <w:numPr>
                      <w:ilvl w:val="0"/>
                      <w:numId w:val="25"/>
                    </w:numPr>
                    <w:rPr>
                      <w:szCs w:val="22"/>
                    </w:rPr>
                  </w:pPr>
                  <w:r>
                    <w:rPr>
                      <w:szCs w:val="22"/>
                    </w:rPr>
                    <w:lastRenderedPageBreak/>
                    <w:t>P</w:t>
                  </w:r>
                  <w:r w:rsidR="009D783B" w:rsidRPr="00AE76A3">
                    <w:rPr>
                      <w:szCs w:val="22"/>
                    </w:rPr>
                    <w:t xml:space="preserve">rovide the information and supporting documentation specified below to the Contracting Authority </w:t>
                  </w:r>
                  <w:r w:rsidR="009D783B" w:rsidRPr="00AE76A3">
                    <w:rPr>
                      <w:b/>
                      <w:bCs/>
                      <w:szCs w:val="22"/>
                    </w:rPr>
                    <w:t xml:space="preserve">with their </w:t>
                  </w:r>
                  <w:r w:rsidR="00A44C60">
                    <w:rPr>
                      <w:b/>
                      <w:bCs/>
                      <w:szCs w:val="22"/>
                    </w:rPr>
                    <w:t>RFI</w:t>
                  </w:r>
                  <w:r w:rsidR="009D783B" w:rsidRPr="00AE76A3">
                    <w:rPr>
                      <w:b/>
                      <w:bCs/>
                      <w:szCs w:val="22"/>
                    </w:rPr>
                    <w:t xml:space="preserve"> Response(s).</w:t>
                  </w:r>
                </w:p>
                <w:p w14:paraId="2ED86A9D" w14:textId="77777777" w:rsidR="009773D1" w:rsidRPr="00D930D0" w:rsidRDefault="009773D1" w:rsidP="002C520A"/>
                <w:p w14:paraId="3F7EDD2E" w14:textId="77777777" w:rsidR="006C2000" w:rsidRPr="00D930D0" w:rsidRDefault="006C2000" w:rsidP="006C2000">
                  <w:pPr>
                    <w:rPr>
                      <w:szCs w:val="22"/>
                    </w:rPr>
                  </w:pPr>
                  <w:proofErr w:type="gramStart"/>
                  <w:r w:rsidRPr="00D930D0">
                    <w:rPr>
                      <w:szCs w:val="22"/>
                    </w:rPr>
                    <w:t>In order to</w:t>
                  </w:r>
                  <w:proofErr w:type="gramEnd"/>
                  <w:r w:rsidRPr="00D930D0">
                    <w:rPr>
                      <w:szCs w:val="22"/>
                    </w:rPr>
                    <w:t xml:space="preserve"> assist the Contracting Authority in evaluating the extent to which a Candidate meets the qualification criteria, Candidates are required to provide </w:t>
                  </w:r>
                  <w:proofErr w:type="gramStart"/>
                  <w:r w:rsidRPr="00D930D0">
                    <w:rPr>
                      <w:szCs w:val="22"/>
                    </w:rPr>
                    <w:t>all of</w:t>
                  </w:r>
                  <w:proofErr w:type="gramEnd"/>
                  <w:r w:rsidRPr="00D930D0">
                    <w:rPr>
                      <w:szCs w:val="22"/>
                    </w:rPr>
                    <w:t xml:space="preserve"> the information requested in the following documents.</w:t>
                  </w:r>
                </w:p>
                <w:p w14:paraId="00F806E1" w14:textId="77777777" w:rsidR="006C2000" w:rsidRPr="00D930D0" w:rsidRDefault="006C2000" w:rsidP="006C2000">
                  <w:pPr>
                    <w:rPr>
                      <w:szCs w:val="22"/>
                    </w:rPr>
                  </w:pPr>
                  <w:r w:rsidRPr="00D930D0">
                    <w:t xml:space="preserve">It is emphasised that the following information requested is aimed solely at determining the degree to which Candidates meet the technical and professional competency requirements. Candidates will be assessed as per the relevant weighting </w:t>
                  </w:r>
                  <w:r w:rsidR="005E2A88" w:rsidRPr="00D930D0">
                    <w:t>specified</w:t>
                  </w:r>
                  <w:r w:rsidRPr="00D930D0">
                    <w:t xml:space="preserve"> i.e. Information Purposes or Pass/Fail. This will determine whether </w:t>
                  </w:r>
                  <w:r w:rsidRPr="00D930D0">
                    <w:rPr>
                      <w:szCs w:val="22"/>
                    </w:rPr>
                    <w:t xml:space="preserve">Candidates qualify for evaluation under the Weighted Criteria. </w:t>
                  </w:r>
                </w:p>
                <w:p w14:paraId="462C9F0F" w14:textId="77777777" w:rsidR="006C2000" w:rsidRPr="00D930D0" w:rsidRDefault="006C2000" w:rsidP="00164929">
                  <w:pPr>
                    <w:rPr>
                      <w:rFonts w:asciiTheme="minorHAnsi" w:hAnsiTheme="minorHAnsi" w:cstheme="minorHAnsi"/>
                      <w:b/>
                      <w:szCs w:val="22"/>
                    </w:rPr>
                  </w:pPr>
                  <w:r w:rsidRPr="00D930D0">
                    <w:rPr>
                      <w:szCs w:val="22"/>
                    </w:rPr>
                    <w:t>Candidates are permitted to add lines to the pro-forma tables and boxes set out within the</w:t>
                  </w:r>
                  <w:r w:rsidRPr="00D930D0">
                    <w:rPr>
                      <w:rFonts w:asciiTheme="minorHAnsi" w:hAnsiTheme="minorHAnsi" w:cstheme="minorHAnsi"/>
                      <w:b/>
                      <w:szCs w:val="22"/>
                    </w:rPr>
                    <w:t xml:space="preserve"> </w:t>
                  </w:r>
                  <w:r w:rsidRPr="00D930D0">
                    <w:t>forms provided if required.  However, candidates are advised to ensure that their responses are relevant and specific in nature.</w:t>
                  </w:r>
                </w:p>
                <w:p w14:paraId="38DEDA91" w14:textId="77777777" w:rsidR="006C2000" w:rsidRPr="00D930D0" w:rsidRDefault="006C2000" w:rsidP="00164929">
                  <w:r w:rsidRPr="00D930D0">
                    <w:rPr>
                      <w:lang w:val="en-IE"/>
                    </w:rPr>
                    <w:t xml:space="preserve">All questions must be completed in full and without reference to other documents or other parts </w:t>
                  </w:r>
                  <w:r w:rsidR="005E2A88" w:rsidRPr="00D930D0">
                    <w:rPr>
                      <w:lang w:val="en-IE"/>
                    </w:rPr>
                    <w:t>of this document</w:t>
                  </w:r>
                  <w:r w:rsidRPr="00D930D0">
                    <w:rPr>
                      <w:lang w:val="en-IE"/>
                    </w:rPr>
                    <w:t>.</w:t>
                  </w:r>
                </w:p>
                <w:p w14:paraId="5873C2FE" w14:textId="77777777" w:rsidR="00662062" w:rsidRPr="00D930D0" w:rsidDel="007E6485" w:rsidRDefault="006C2000" w:rsidP="002C520A">
                  <w:pPr>
                    <w:rPr>
                      <w:b/>
                    </w:rPr>
                  </w:pPr>
                  <w:r w:rsidRPr="00D930D0">
                    <w:rPr>
                      <w:lang w:val="en-IE"/>
                    </w:rPr>
                    <w:t xml:space="preserve">All questions should be answered with relevance to the subject matter of this competition. For the avoidance of doubt, it is emphasised that the information requested in the </w:t>
                  </w:r>
                  <w:r w:rsidR="00164929" w:rsidRPr="00D930D0">
                    <w:rPr>
                      <w:lang w:val="en-IE"/>
                    </w:rPr>
                    <w:t>following declarations</w:t>
                  </w:r>
                  <w:r w:rsidRPr="00D930D0">
                    <w:rPr>
                      <w:lang w:val="en-IE"/>
                    </w:rPr>
                    <w:t xml:space="preserve"> is aimed solely at determining the suitability and choice of Applicants for entry to the competitive tendering stage.</w:t>
                  </w:r>
                </w:p>
              </w:tc>
            </w:tr>
            <w:tr w:rsidR="00F128E1" w:rsidRPr="005D57EC" w:rsidDel="007E6485" w14:paraId="023E85A8" w14:textId="77777777" w:rsidTr="006B49AF">
              <w:trPr>
                <w:trHeight w:val="1683"/>
              </w:trPr>
              <w:tc>
                <w:tcPr>
                  <w:tcW w:w="387" w:type="pct"/>
                </w:tcPr>
                <w:p w14:paraId="0931207E" w14:textId="77777777" w:rsidR="00F128E1" w:rsidRPr="00830A49" w:rsidRDefault="00F128E1" w:rsidP="009773D1">
                  <w:pPr>
                    <w:rPr>
                      <w:color w:val="0000FF"/>
                      <w:szCs w:val="22"/>
                    </w:rPr>
                  </w:pPr>
                </w:p>
              </w:tc>
              <w:tc>
                <w:tcPr>
                  <w:tcW w:w="4379" w:type="pct"/>
                </w:tcPr>
                <w:p w14:paraId="3CB837B9" w14:textId="77777777" w:rsidR="00F128E1" w:rsidRPr="00D930D0" w:rsidRDefault="00F128E1" w:rsidP="009773D1">
                  <w:pPr>
                    <w:rPr>
                      <w:b/>
                      <w:szCs w:val="22"/>
                    </w:rPr>
                  </w:pPr>
                </w:p>
              </w:tc>
            </w:tr>
          </w:tbl>
          <w:p w14:paraId="33D96DA8" w14:textId="77777777" w:rsidR="009773D1" w:rsidRPr="00A970E4" w:rsidRDefault="009773D1" w:rsidP="002C520A">
            <w:pPr>
              <w:tabs>
                <w:tab w:val="left" w:pos="1977"/>
              </w:tabs>
              <w:rPr>
                <w:szCs w:val="22"/>
              </w:rPr>
            </w:pPr>
          </w:p>
        </w:tc>
      </w:tr>
    </w:tbl>
    <w:tbl>
      <w:tblPr>
        <w:tblpPr w:leftFromText="180" w:rightFromText="180" w:vertAnchor="text" w:horzAnchor="margin" w:tblpY="1"/>
        <w:tblW w:w="5117" w:type="pct"/>
        <w:tblBorders>
          <w:top w:val="single" w:sz="12" w:space="0" w:color="auto"/>
          <w:left w:val="single" w:sz="12" w:space="0" w:color="auto"/>
          <w:bottom w:val="single" w:sz="12" w:space="0" w:color="auto"/>
          <w:right w:val="single" w:sz="12" w:space="0" w:color="auto"/>
          <w:insideH w:val="single" w:sz="12" w:space="0" w:color="auto"/>
          <w:insideV w:val="single" w:sz="12" w:space="0" w:color="auto"/>
        </w:tblBorders>
        <w:tblLayout w:type="fixed"/>
        <w:tblLook w:val="0000" w:firstRow="0" w:lastRow="0" w:firstColumn="0" w:lastColumn="0" w:noHBand="0" w:noVBand="0"/>
      </w:tblPr>
      <w:tblGrid>
        <w:gridCol w:w="685"/>
        <w:gridCol w:w="2561"/>
        <w:gridCol w:w="6007"/>
      </w:tblGrid>
      <w:tr w:rsidR="0059571D" w:rsidRPr="00B47657" w14:paraId="49D23863" w14:textId="77777777" w:rsidTr="005E2A88">
        <w:trPr>
          <w:trHeight w:val="396"/>
        </w:trPr>
        <w:tc>
          <w:tcPr>
            <w:tcW w:w="5000" w:type="pct"/>
            <w:gridSpan w:val="3"/>
            <w:shd w:val="clear" w:color="auto" w:fill="FFD966"/>
            <w:vAlign w:val="center"/>
          </w:tcPr>
          <w:p w14:paraId="26B6B1DD" w14:textId="421E3273" w:rsidR="0059571D" w:rsidRPr="00B47657" w:rsidRDefault="0059571D" w:rsidP="0059571D">
            <w:pPr>
              <w:rPr>
                <w:rFonts w:asciiTheme="minorHAnsi" w:hAnsiTheme="minorHAnsi"/>
                <w:b/>
                <w:color w:val="008080"/>
                <w:szCs w:val="22"/>
              </w:rPr>
            </w:pPr>
          </w:p>
        </w:tc>
      </w:tr>
      <w:tr w:rsidR="0059571D" w:rsidRPr="00B47657" w14:paraId="4BFF9918" w14:textId="77777777" w:rsidTr="005162F0">
        <w:trPr>
          <w:trHeight w:val="260"/>
        </w:trPr>
        <w:tc>
          <w:tcPr>
            <w:tcW w:w="370" w:type="pct"/>
            <w:shd w:val="clear" w:color="auto" w:fill="E2EFD9"/>
            <w:vAlign w:val="center"/>
          </w:tcPr>
          <w:p w14:paraId="20CA0449" w14:textId="77777777" w:rsidR="0059571D" w:rsidRPr="00B47657" w:rsidRDefault="0059571D" w:rsidP="0059571D">
            <w:pPr>
              <w:widowControl w:val="0"/>
              <w:rPr>
                <w:rFonts w:asciiTheme="minorHAnsi" w:hAnsiTheme="minorHAnsi"/>
                <w:szCs w:val="22"/>
                <w:lang w:val="en-IE"/>
              </w:rPr>
            </w:pPr>
            <w:r w:rsidRPr="00B47657">
              <w:rPr>
                <w:rFonts w:asciiTheme="minorHAnsi" w:hAnsiTheme="minorHAnsi"/>
                <w:szCs w:val="22"/>
                <w:lang w:val="en-IE"/>
              </w:rPr>
              <w:t>REF</w:t>
            </w:r>
          </w:p>
        </w:tc>
        <w:tc>
          <w:tcPr>
            <w:tcW w:w="1384" w:type="pct"/>
            <w:shd w:val="clear" w:color="auto" w:fill="E2EFD9"/>
            <w:vAlign w:val="center"/>
          </w:tcPr>
          <w:p w14:paraId="01132197" w14:textId="77777777" w:rsidR="0059571D" w:rsidRPr="00B47657" w:rsidRDefault="0059571D" w:rsidP="0059571D">
            <w:pPr>
              <w:widowControl w:val="0"/>
              <w:rPr>
                <w:rFonts w:asciiTheme="minorHAnsi" w:hAnsiTheme="minorHAnsi"/>
                <w:szCs w:val="22"/>
                <w:lang w:val="en-IE"/>
              </w:rPr>
            </w:pPr>
            <w:r w:rsidRPr="00B47657">
              <w:rPr>
                <w:rFonts w:asciiTheme="minorHAnsi" w:hAnsiTheme="minorHAnsi"/>
                <w:szCs w:val="22"/>
                <w:lang w:val="en-IE"/>
              </w:rPr>
              <w:t>INFORMATION</w:t>
            </w:r>
          </w:p>
        </w:tc>
        <w:tc>
          <w:tcPr>
            <w:tcW w:w="3246" w:type="pct"/>
            <w:shd w:val="clear" w:color="auto" w:fill="E2EFD9"/>
            <w:vAlign w:val="center"/>
          </w:tcPr>
          <w:p w14:paraId="55FC52C1" w14:textId="77777777" w:rsidR="0059571D" w:rsidRPr="00B47657" w:rsidRDefault="0059571D" w:rsidP="0059571D">
            <w:pPr>
              <w:rPr>
                <w:rFonts w:asciiTheme="minorHAnsi" w:hAnsiTheme="minorHAnsi"/>
                <w:szCs w:val="22"/>
                <w:lang w:val="en-IE"/>
              </w:rPr>
            </w:pPr>
          </w:p>
        </w:tc>
      </w:tr>
      <w:tr w:rsidR="0059571D" w:rsidRPr="00B47657" w14:paraId="78A692F0" w14:textId="77777777" w:rsidTr="005162F0">
        <w:trPr>
          <w:trHeight w:val="357"/>
        </w:trPr>
        <w:tc>
          <w:tcPr>
            <w:tcW w:w="370" w:type="pct"/>
            <w:tcBorders>
              <w:bottom w:val="single" w:sz="12" w:space="0" w:color="auto"/>
            </w:tcBorders>
            <w:vAlign w:val="center"/>
          </w:tcPr>
          <w:p w14:paraId="27A11100" w14:textId="77777777" w:rsidR="0059571D" w:rsidRPr="00B47657" w:rsidRDefault="0059571D" w:rsidP="0059571D">
            <w:pPr>
              <w:rPr>
                <w:rFonts w:asciiTheme="minorHAnsi" w:hAnsiTheme="minorHAnsi"/>
                <w:color w:val="000000"/>
                <w:szCs w:val="22"/>
                <w:lang w:val="en-IE"/>
              </w:rPr>
            </w:pPr>
          </w:p>
        </w:tc>
        <w:tc>
          <w:tcPr>
            <w:tcW w:w="1384" w:type="pct"/>
            <w:tcBorders>
              <w:bottom w:val="single" w:sz="12" w:space="0" w:color="auto"/>
            </w:tcBorders>
            <w:vAlign w:val="center"/>
          </w:tcPr>
          <w:p w14:paraId="6915FA53" w14:textId="77777777" w:rsidR="0059571D" w:rsidRPr="00B47657" w:rsidRDefault="0059571D" w:rsidP="0059571D">
            <w:pPr>
              <w:rPr>
                <w:rFonts w:asciiTheme="minorHAnsi" w:hAnsiTheme="minorHAnsi"/>
                <w:szCs w:val="22"/>
                <w:lang w:val="en-IE"/>
              </w:rPr>
            </w:pPr>
            <w:r w:rsidRPr="00B47657">
              <w:rPr>
                <w:rFonts w:asciiTheme="minorHAnsi" w:hAnsiTheme="minorHAnsi"/>
                <w:szCs w:val="22"/>
                <w:lang w:val="en-IE"/>
              </w:rPr>
              <w:t>Candidate Summary</w:t>
            </w:r>
          </w:p>
        </w:tc>
        <w:tc>
          <w:tcPr>
            <w:tcW w:w="3246" w:type="pct"/>
            <w:tcBorders>
              <w:bottom w:val="single" w:sz="12" w:space="0" w:color="auto"/>
            </w:tcBorders>
            <w:vAlign w:val="center"/>
          </w:tcPr>
          <w:p w14:paraId="0B312D61" w14:textId="2D5FA561" w:rsidR="0059571D" w:rsidRPr="00B47657" w:rsidRDefault="0059571D" w:rsidP="0059571D">
            <w:pPr>
              <w:rPr>
                <w:rFonts w:asciiTheme="minorHAnsi" w:hAnsiTheme="minorHAnsi"/>
                <w:bCs/>
                <w:iCs/>
                <w:szCs w:val="22"/>
                <w:lang w:val="en-IE"/>
              </w:rPr>
            </w:pPr>
            <w:r w:rsidRPr="00B47657">
              <w:rPr>
                <w:rFonts w:asciiTheme="minorHAnsi" w:hAnsiTheme="minorHAnsi"/>
                <w:bCs/>
                <w:iCs/>
                <w:szCs w:val="22"/>
                <w:lang w:val="en-IE"/>
              </w:rPr>
              <w:t xml:space="preserve">Candidates </w:t>
            </w:r>
            <w:r w:rsidR="00181C8C">
              <w:rPr>
                <w:rFonts w:asciiTheme="minorHAnsi" w:hAnsiTheme="minorHAnsi"/>
                <w:bCs/>
                <w:iCs/>
                <w:szCs w:val="22"/>
                <w:lang w:val="en-IE"/>
              </w:rPr>
              <w:t>must</w:t>
            </w:r>
            <w:r w:rsidRPr="00B47657">
              <w:rPr>
                <w:rFonts w:asciiTheme="minorHAnsi" w:hAnsiTheme="minorHAnsi"/>
                <w:bCs/>
                <w:iCs/>
                <w:szCs w:val="22"/>
                <w:lang w:val="en-IE"/>
              </w:rPr>
              <w:t xml:space="preserve"> answer this section in full. </w:t>
            </w:r>
          </w:p>
        </w:tc>
      </w:tr>
      <w:tr w:rsidR="0059571D" w:rsidRPr="00B47657" w14:paraId="59F87356" w14:textId="77777777" w:rsidTr="005162F0">
        <w:trPr>
          <w:trHeight w:val="357"/>
        </w:trPr>
        <w:tc>
          <w:tcPr>
            <w:tcW w:w="370" w:type="pct"/>
            <w:tcBorders>
              <w:bottom w:val="single" w:sz="12" w:space="0" w:color="auto"/>
            </w:tcBorders>
            <w:vAlign w:val="center"/>
          </w:tcPr>
          <w:p w14:paraId="296003F0" w14:textId="77777777" w:rsidR="0059571D" w:rsidRPr="00B47657" w:rsidRDefault="0059571D" w:rsidP="0059571D">
            <w:pPr>
              <w:rPr>
                <w:rFonts w:asciiTheme="minorHAnsi" w:hAnsiTheme="minorHAnsi"/>
                <w:color w:val="000000"/>
                <w:szCs w:val="22"/>
                <w:lang w:val="en-IE"/>
              </w:rPr>
            </w:pPr>
          </w:p>
        </w:tc>
        <w:tc>
          <w:tcPr>
            <w:tcW w:w="1384" w:type="pct"/>
            <w:tcBorders>
              <w:bottom w:val="single" w:sz="12" w:space="0" w:color="auto"/>
            </w:tcBorders>
            <w:vAlign w:val="center"/>
          </w:tcPr>
          <w:p w14:paraId="6383E6AD" w14:textId="77777777" w:rsidR="0059571D" w:rsidRPr="00B47657" w:rsidRDefault="0059571D" w:rsidP="0059571D">
            <w:pPr>
              <w:rPr>
                <w:rFonts w:asciiTheme="minorHAnsi" w:hAnsiTheme="minorHAnsi"/>
                <w:szCs w:val="22"/>
                <w:lang w:val="en-IE"/>
              </w:rPr>
            </w:pPr>
            <w:r w:rsidRPr="00B47657">
              <w:rPr>
                <w:rFonts w:asciiTheme="minorHAnsi" w:hAnsiTheme="minorHAnsi"/>
                <w:szCs w:val="22"/>
                <w:lang w:val="en-IE"/>
              </w:rPr>
              <w:t>Manpower</w:t>
            </w:r>
          </w:p>
        </w:tc>
        <w:tc>
          <w:tcPr>
            <w:tcW w:w="3246" w:type="pct"/>
            <w:tcBorders>
              <w:bottom w:val="single" w:sz="12" w:space="0" w:color="auto"/>
            </w:tcBorders>
            <w:vAlign w:val="center"/>
          </w:tcPr>
          <w:p w14:paraId="5635688B" w14:textId="77777777" w:rsidR="0059571D" w:rsidRPr="00B47657" w:rsidRDefault="0059571D" w:rsidP="0059571D">
            <w:pPr>
              <w:rPr>
                <w:rFonts w:asciiTheme="minorHAnsi" w:hAnsiTheme="minorHAnsi"/>
                <w:bCs/>
                <w:iCs/>
                <w:szCs w:val="22"/>
                <w:lang w:val="en-IE"/>
              </w:rPr>
            </w:pPr>
            <w:r w:rsidRPr="00B47657">
              <w:rPr>
                <w:rFonts w:asciiTheme="minorHAnsi" w:hAnsiTheme="minorHAnsi"/>
                <w:bCs/>
                <w:iCs/>
                <w:szCs w:val="22"/>
                <w:lang w:val="en-IE"/>
              </w:rPr>
              <w:t>Candidates must confirm the number of suitably qualified and experienced resources to deliver the project as per listed skill sets.</w:t>
            </w:r>
          </w:p>
        </w:tc>
      </w:tr>
      <w:tr w:rsidR="0059571D" w:rsidRPr="00B47657" w14:paraId="0867DE27" w14:textId="77777777" w:rsidTr="005162F0">
        <w:trPr>
          <w:trHeight w:val="391"/>
        </w:trPr>
        <w:tc>
          <w:tcPr>
            <w:tcW w:w="370" w:type="pct"/>
            <w:tcBorders>
              <w:bottom w:val="single" w:sz="4" w:space="0" w:color="auto"/>
            </w:tcBorders>
            <w:shd w:val="clear" w:color="auto" w:fill="E2EFD9"/>
            <w:vAlign w:val="center"/>
          </w:tcPr>
          <w:p w14:paraId="2B6D9817" w14:textId="77777777" w:rsidR="0059571D" w:rsidRPr="00B47657" w:rsidRDefault="0059571D" w:rsidP="0059571D">
            <w:pPr>
              <w:rPr>
                <w:rFonts w:asciiTheme="minorHAnsi" w:hAnsiTheme="minorHAnsi"/>
                <w:szCs w:val="22"/>
                <w:lang w:val="en-IE"/>
              </w:rPr>
            </w:pPr>
            <w:r w:rsidRPr="00B47657">
              <w:rPr>
                <w:rFonts w:asciiTheme="minorHAnsi" w:hAnsiTheme="minorHAnsi"/>
                <w:szCs w:val="22"/>
                <w:lang w:val="en-IE"/>
              </w:rPr>
              <w:t>REF</w:t>
            </w:r>
          </w:p>
        </w:tc>
        <w:tc>
          <w:tcPr>
            <w:tcW w:w="1384" w:type="pct"/>
            <w:tcBorders>
              <w:bottom w:val="single" w:sz="4" w:space="0" w:color="auto"/>
            </w:tcBorders>
            <w:shd w:val="clear" w:color="auto" w:fill="E2EFD9"/>
            <w:vAlign w:val="center"/>
          </w:tcPr>
          <w:p w14:paraId="267068C6" w14:textId="77777777" w:rsidR="0059571D" w:rsidRPr="00B47657" w:rsidRDefault="0059571D" w:rsidP="0059571D">
            <w:pPr>
              <w:widowControl w:val="0"/>
              <w:rPr>
                <w:rFonts w:asciiTheme="minorHAnsi" w:hAnsiTheme="minorHAnsi"/>
                <w:szCs w:val="22"/>
                <w:lang w:val="en-IE"/>
              </w:rPr>
            </w:pPr>
            <w:r w:rsidRPr="00B47657">
              <w:rPr>
                <w:rFonts w:asciiTheme="minorHAnsi" w:hAnsiTheme="minorHAnsi"/>
                <w:szCs w:val="22"/>
                <w:lang w:val="en-IE"/>
              </w:rPr>
              <w:t>PASS/FAIL CRITERIA</w:t>
            </w:r>
          </w:p>
        </w:tc>
        <w:tc>
          <w:tcPr>
            <w:tcW w:w="3246" w:type="pct"/>
            <w:tcBorders>
              <w:bottom w:val="single" w:sz="4" w:space="0" w:color="auto"/>
            </w:tcBorders>
            <w:shd w:val="clear" w:color="auto" w:fill="E2EFD9"/>
            <w:vAlign w:val="center"/>
          </w:tcPr>
          <w:p w14:paraId="4170332B" w14:textId="77777777" w:rsidR="0059571D" w:rsidRPr="00B47657" w:rsidRDefault="0059571D" w:rsidP="0059571D">
            <w:pPr>
              <w:rPr>
                <w:rFonts w:asciiTheme="minorHAnsi" w:hAnsiTheme="minorHAnsi"/>
                <w:szCs w:val="22"/>
                <w:lang w:val="en-IE"/>
              </w:rPr>
            </w:pPr>
            <w:r w:rsidRPr="00B47657">
              <w:rPr>
                <w:rFonts w:asciiTheme="minorHAnsi" w:hAnsiTheme="minorHAnsi"/>
                <w:szCs w:val="22"/>
                <w:lang w:val="en-IE"/>
              </w:rPr>
              <w:t>PASS REQUIREMENT</w:t>
            </w:r>
          </w:p>
        </w:tc>
      </w:tr>
      <w:tr w:rsidR="0059571D" w:rsidRPr="00B47657" w14:paraId="6687D898" w14:textId="77777777" w:rsidTr="005162F0">
        <w:trPr>
          <w:trHeight w:val="674"/>
        </w:trPr>
        <w:tc>
          <w:tcPr>
            <w:tcW w:w="370" w:type="pct"/>
            <w:tcBorders>
              <w:top w:val="single" w:sz="4" w:space="0" w:color="auto"/>
            </w:tcBorders>
            <w:vAlign w:val="center"/>
          </w:tcPr>
          <w:p w14:paraId="13C2365E" w14:textId="77777777" w:rsidR="0059571D" w:rsidRPr="00B47657" w:rsidRDefault="0059571D" w:rsidP="0059571D">
            <w:pPr>
              <w:rPr>
                <w:rFonts w:asciiTheme="minorHAnsi" w:hAnsiTheme="minorHAnsi"/>
                <w:color w:val="000000"/>
                <w:szCs w:val="22"/>
                <w:lang w:val="en-IE"/>
              </w:rPr>
            </w:pPr>
          </w:p>
        </w:tc>
        <w:tc>
          <w:tcPr>
            <w:tcW w:w="1384" w:type="pct"/>
            <w:tcBorders>
              <w:top w:val="single" w:sz="4" w:space="0" w:color="auto"/>
            </w:tcBorders>
            <w:vAlign w:val="center"/>
          </w:tcPr>
          <w:p w14:paraId="1CAC7078" w14:textId="77777777" w:rsidR="0059571D" w:rsidRPr="00B47657" w:rsidRDefault="0059571D" w:rsidP="0059571D">
            <w:pPr>
              <w:rPr>
                <w:rFonts w:asciiTheme="minorHAnsi" w:hAnsiTheme="minorHAnsi"/>
                <w:szCs w:val="22"/>
                <w:lang w:val="en-IE"/>
              </w:rPr>
            </w:pPr>
            <w:r w:rsidRPr="00B47657">
              <w:rPr>
                <w:rFonts w:asciiTheme="minorHAnsi" w:hAnsiTheme="minorHAnsi"/>
                <w:szCs w:val="22"/>
                <w:lang w:val="en-IE"/>
              </w:rPr>
              <w:t xml:space="preserve">Company Profile / Range of Services </w:t>
            </w:r>
          </w:p>
        </w:tc>
        <w:tc>
          <w:tcPr>
            <w:tcW w:w="3246" w:type="pct"/>
            <w:tcBorders>
              <w:top w:val="single" w:sz="4" w:space="0" w:color="auto"/>
            </w:tcBorders>
            <w:vAlign w:val="center"/>
          </w:tcPr>
          <w:p w14:paraId="1E63678A" w14:textId="77777777" w:rsidR="0059571D" w:rsidRPr="00B47657" w:rsidRDefault="0059571D" w:rsidP="0059571D">
            <w:pPr>
              <w:rPr>
                <w:rFonts w:asciiTheme="minorHAnsi" w:hAnsiTheme="minorHAnsi"/>
                <w:bCs/>
                <w:iCs/>
                <w:szCs w:val="22"/>
                <w:lang w:val="en-IE"/>
              </w:rPr>
            </w:pPr>
            <w:r w:rsidRPr="00B47657">
              <w:rPr>
                <w:rFonts w:asciiTheme="minorHAnsi" w:hAnsiTheme="minorHAnsi"/>
                <w:bCs/>
                <w:iCs/>
                <w:szCs w:val="22"/>
                <w:lang w:val="en-IE"/>
              </w:rPr>
              <w:t xml:space="preserve">Candidates must demonstrate that they have at their disposal the appropriate profile and range of skills to successfully deliver the required services. Additionally, candidates must demonstrate that their service offering corresponds to the Contracting Authority’s requirements in respect of this competition. </w:t>
            </w:r>
          </w:p>
        </w:tc>
      </w:tr>
      <w:tr w:rsidR="005E2A88" w:rsidRPr="00B47657" w14:paraId="1E8BB919" w14:textId="77777777" w:rsidTr="005162F0">
        <w:trPr>
          <w:trHeight w:val="674"/>
        </w:trPr>
        <w:tc>
          <w:tcPr>
            <w:tcW w:w="370" w:type="pct"/>
            <w:vAlign w:val="center"/>
          </w:tcPr>
          <w:p w14:paraId="048D39A8" w14:textId="77777777" w:rsidR="005E2A88" w:rsidRPr="00B47657" w:rsidRDefault="005E2A88" w:rsidP="0059571D">
            <w:pPr>
              <w:rPr>
                <w:rFonts w:asciiTheme="minorHAnsi" w:hAnsiTheme="minorHAnsi"/>
                <w:color w:val="000000"/>
                <w:szCs w:val="22"/>
                <w:lang w:val="en-IE"/>
              </w:rPr>
            </w:pPr>
          </w:p>
        </w:tc>
        <w:tc>
          <w:tcPr>
            <w:tcW w:w="1384" w:type="pct"/>
            <w:vAlign w:val="center"/>
          </w:tcPr>
          <w:p w14:paraId="38E98DDD" w14:textId="77777777" w:rsidR="005E2A88" w:rsidRPr="00164929" w:rsidRDefault="005E2A88" w:rsidP="0059571D">
            <w:pPr>
              <w:rPr>
                <w:rFonts w:asciiTheme="minorHAnsi" w:hAnsiTheme="minorHAnsi"/>
                <w:color w:val="FF0000"/>
                <w:szCs w:val="22"/>
                <w:lang w:val="en-IE"/>
              </w:rPr>
            </w:pPr>
            <w:r w:rsidRPr="00B47657">
              <w:rPr>
                <w:rFonts w:asciiTheme="minorHAnsi" w:hAnsiTheme="minorHAnsi"/>
                <w:szCs w:val="22"/>
                <w:lang w:val="en-IE"/>
              </w:rPr>
              <w:t xml:space="preserve">Declaration of Bona Fides </w:t>
            </w:r>
          </w:p>
        </w:tc>
        <w:tc>
          <w:tcPr>
            <w:tcW w:w="3246" w:type="pct"/>
            <w:vAlign w:val="center"/>
          </w:tcPr>
          <w:p w14:paraId="72F43B16" w14:textId="77777777" w:rsidR="005E2A88" w:rsidRPr="00164929" w:rsidRDefault="005E2A88" w:rsidP="0059571D">
            <w:pPr>
              <w:rPr>
                <w:rFonts w:asciiTheme="minorHAnsi" w:hAnsiTheme="minorHAnsi"/>
                <w:bCs/>
                <w:iCs/>
                <w:color w:val="FF0000"/>
                <w:szCs w:val="22"/>
                <w:lang w:val="en-IE"/>
              </w:rPr>
            </w:pPr>
            <w:r w:rsidRPr="00B47657">
              <w:rPr>
                <w:rFonts w:asciiTheme="minorHAnsi" w:hAnsiTheme="minorHAnsi"/>
                <w:bCs/>
                <w:iCs/>
                <w:szCs w:val="22"/>
                <w:lang w:val="en-IE"/>
              </w:rPr>
              <w:t>Candidates must complete, date and sign this Declaration. Non-compliance under any heading will result in the automatic disqualification of the Candidate.</w:t>
            </w:r>
          </w:p>
        </w:tc>
      </w:tr>
      <w:tr w:rsidR="005E2A88" w:rsidRPr="00B47657" w14:paraId="41B3C221" w14:textId="77777777" w:rsidTr="005162F0">
        <w:trPr>
          <w:trHeight w:val="674"/>
        </w:trPr>
        <w:tc>
          <w:tcPr>
            <w:tcW w:w="370" w:type="pct"/>
            <w:vAlign w:val="center"/>
          </w:tcPr>
          <w:p w14:paraId="7148C287" w14:textId="77777777" w:rsidR="005E2A88" w:rsidRPr="005162F0" w:rsidRDefault="005E2A88" w:rsidP="0059571D">
            <w:pPr>
              <w:rPr>
                <w:rFonts w:asciiTheme="minorHAnsi" w:hAnsiTheme="minorHAnsi"/>
                <w:bCs/>
                <w:iCs/>
                <w:szCs w:val="22"/>
                <w:lang w:val="en-IE"/>
              </w:rPr>
            </w:pPr>
          </w:p>
        </w:tc>
        <w:tc>
          <w:tcPr>
            <w:tcW w:w="1384" w:type="pct"/>
            <w:vAlign w:val="center"/>
          </w:tcPr>
          <w:p w14:paraId="0F5BBC11" w14:textId="77777777" w:rsidR="005E2A88" w:rsidRPr="005162F0" w:rsidRDefault="005E2A88" w:rsidP="0059571D">
            <w:pPr>
              <w:rPr>
                <w:rFonts w:asciiTheme="minorHAnsi" w:hAnsiTheme="minorHAnsi"/>
                <w:bCs/>
                <w:iCs/>
                <w:szCs w:val="22"/>
                <w:lang w:val="en-IE"/>
              </w:rPr>
            </w:pPr>
            <w:r w:rsidRPr="005162F0">
              <w:rPr>
                <w:rFonts w:asciiTheme="minorHAnsi" w:hAnsiTheme="minorHAnsi"/>
                <w:bCs/>
                <w:iCs/>
                <w:szCs w:val="22"/>
                <w:lang w:val="en-IE"/>
              </w:rPr>
              <w:t xml:space="preserve">Tax Clearance Certificate </w:t>
            </w:r>
          </w:p>
        </w:tc>
        <w:tc>
          <w:tcPr>
            <w:tcW w:w="3246" w:type="pct"/>
            <w:vAlign w:val="center"/>
          </w:tcPr>
          <w:p w14:paraId="4D4A97F0" w14:textId="77777777" w:rsidR="005E2A88" w:rsidRPr="005162F0" w:rsidRDefault="005E2A88" w:rsidP="0059571D">
            <w:pPr>
              <w:rPr>
                <w:rFonts w:asciiTheme="minorHAnsi" w:hAnsiTheme="minorHAnsi"/>
                <w:bCs/>
                <w:iCs/>
                <w:szCs w:val="22"/>
                <w:lang w:val="en-IE"/>
              </w:rPr>
            </w:pPr>
            <w:r w:rsidRPr="005162F0">
              <w:rPr>
                <w:rFonts w:asciiTheme="minorHAnsi" w:hAnsiTheme="minorHAnsi"/>
                <w:bCs/>
                <w:iCs/>
                <w:szCs w:val="22"/>
                <w:lang w:val="en-IE"/>
              </w:rPr>
              <w:t xml:space="preserve">Candidates must provide a copy of a current and valid tax clearance </w:t>
            </w:r>
            <w:proofErr w:type="gramStart"/>
            <w:r w:rsidRPr="005162F0">
              <w:rPr>
                <w:rFonts w:asciiTheme="minorHAnsi" w:hAnsiTheme="minorHAnsi"/>
                <w:bCs/>
                <w:iCs/>
                <w:szCs w:val="22"/>
                <w:lang w:val="en-IE"/>
              </w:rPr>
              <w:t>certificate, or</w:t>
            </w:r>
            <w:proofErr w:type="gramEnd"/>
            <w:r w:rsidRPr="005162F0">
              <w:rPr>
                <w:rFonts w:asciiTheme="minorHAnsi" w:hAnsiTheme="minorHAnsi"/>
                <w:bCs/>
                <w:iCs/>
                <w:szCs w:val="22"/>
                <w:lang w:val="en-IE"/>
              </w:rPr>
              <w:t xml:space="preserve"> must certify that such a certificate has been applied for.</w:t>
            </w:r>
            <w:r w:rsidR="005162F0" w:rsidRPr="005162F0">
              <w:rPr>
                <w:rFonts w:asciiTheme="minorHAnsi" w:hAnsiTheme="minorHAnsi"/>
                <w:bCs/>
                <w:iCs/>
                <w:szCs w:val="22"/>
                <w:lang w:val="en-IE"/>
              </w:rPr>
              <w:t xml:space="preserve">  Refer Section 2.17</w:t>
            </w:r>
            <w:r w:rsidRPr="005162F0">
              <w:rPr>
                <w:rFonts w:asciiTheme="minorHAnsi" w:hAnsiTheme="minorHAnsi"/>
                <w:bCs/>
                <w:iCs/>
                <w:szCs w:val="22"/>
                <w:lang w:val="en-IE"/>
              </w:rPr>
              <w:t xml:space="preserve">  </w:t>
            </w:r>
          </w:p>
        </w:tc>
      </w:tr>
      <w:tr w:rsidR="005E2A88" w:rsidRPr="00B47657" w14:paraId="5DF2BF44" w14:textId="77777777" w:rsidTr="005162F0">
        <w:trPr>
          <w:trHeight w:val="764"/>
        </w:trPr>
        <w:tc>
          <w:tcPr>
            <w:tcW w:w="370" w:type="pct"/>
            <w:vAlign w:val="center"/>
          </w:tcPr>
          <w:p w14:paraId="282B5411" w14:textId="77777777" w:rsidR="005E2A88" w:rsidRPr="005162F0" w:rsidRDefault="005E2A88" w:rsidP="0059571D">
            <w:pPr>
              <w:rPr>
                <w:rFonts w:asciiTheme="minorHAnsi" w:hAnsiTheme="minorHAnsi"/>
                <w:bCs/>
                <w:iCs/>
                <w:szCs w:val="22"/>
                <w:lang w:val="en-IE"/>
              </w:rPr>
            </w:pPr>
          </w:p>
        </w:tc>
        <w:tc>
          <w:tcPr>
            <w:tcW w:w="1384" w:type="pct"/>
            <w:vAlign w:val="center"/>
          </w:tcPr>
          <w:p w14:paraId="2144CF1E" w14:textId="77777777" w:rsidR="005E2A88" w:rsidRPr="005162F0" w:rsidRDefault="005E2A88" w:rsidP="0059571D">
            <w:pPr>
              <w:rPr>
                <w:rFonts w:asciiTheme="minorHAnsi" w:hAnsiTheme="minorHAnsi"/>
                <w:bCs/>
                <w:iCs/>
                <w:szCs w:val="22"/>
                <w:lang w:val="en-IE"/>
              </w:rPr>
            </w:pPr>
            <w:r w:rsidRPr="005162F0">
              <w:rPr>
                <w:rFonts w:asciiTheme="minorHAnsi" w:hAnsiTheme="minorHAnsi"/>
                <w:bCs/>
                <w:iCs/>
                <w:szCs w:val="22"/>
                <w:lang w:val="en-IE"/>
              </w:rPr>
              <w:t>Insurances</w:t>
            </w:r>
          </w:p>
        </w:tc>
        <w:tc>
          <w:tcPr>
            <w:tcW w:w="3246" w:type="pct"/>
            <w:vAlign w:val="center"/>
          </w:tcPr>
          <w:p w14:paraId="67CA7B8D" w14:textId="77777777" w:rsidR="005E2A88" w:rsidRPr="005162F0" w:rsidRDefault="005E2A88" w:rsidP="0059571D">
            <w:pPr>
              <w:rPr>
                <w:rFonts w:asciiTheme="minorHAnsi" w:hAnsiTheme="minorHAnsi"/>
                <w:bCs/>
                <w:iCs/>
                <w:szCs w:val="22"/>
                <w:lang w:val="en-IE"/>
              </w:rPr>
            </w:pPr>
            <w:r w:rsidRPr="005162F0">
              <w:rPr>
                <w:rFonts w:asciiTheme="minorHAnsi" w:hAnsiTheme="minorHAnsi"/>
                <w:bCs/>
                <w:iCs/>
                <w:szCs w:val="22"/>
                <w:lang w:val="en-IE"/>
              </w:rPr>
              <w:t>Candidates must demonstrate, by way of the provision of insurance certificates, possession of the levels and forms of insurance specified. Alternatively, candidates must demonstrate, by way of the provision of a broker’s letter, that the forms and levels specified can be put in place if successful in the competition.</w:t>
            </w:r>
            <w:r w:rsidR="005162F0" w:rsidRPr="005162F0">
              <w:rPr>
                <w:rFonts w:asciiTheme="minorHAnsi" w:hAnsiTheme="minorHAnsi"/>
                <w:bCs/>
                <w:iCs/>
                <w:szCs w:val="22"/>
                <w:lang w:val="en-IE"/>
              </w:rPr>
              <w:t xml:space="preserve"> Refer Section 2.21.2</w:t>
            </w:r>
          </w:p>
        </w:tc>
      </w:tr>
      <w:tr w:rsidR="005E2A88" w:rsidRPr="00B47657" w14:paraId="13ABAB30" w14:textId="77777777" w:rsidTr="005162F0">
        <w:trPr>
          <w:trHeight w:val="839"/>
        </w:trPr>
        <w:tc>
          <w:tcPr>
            <w:tcW w:w="370" w:type="pct"/>
            <w:vAlign w:val="center"/>
          </w:tcPr>
          <w:p w14:paraId="44A074E3" w14:textId="77777777" w:rsidR="005E2A88" w:rsidRPr="005162F0" w:rsidRDefault="005E2A88" w:rsidP="0059571D">
            <w:pPr>
              <w:rPr>
                <w:rFonts w:asciiTheme="minorHAnsi" w:hAnsiTheme="minorHAnsi"/>
                <w:bCs/>
                <w:iCs/>
                <w:szCs w:val="22"/>
                <w:lang w:val="en-IE"/>
              </w:rPr>
            </w:pPr>
          </w:p>
        </w:tc>
        <w:tc>
          <w:tcPr>
            <w:tcW w:w="1384" w:type="pct"/>
            <w:vAlign w:val="center"/>
          </w:tcPr>
          <w:p w14:paraId="5AB0F27E" w14:textId="77777777" w:rsidR="005E2A88" w:rsidRPr="005162F0" w:rsidRDefault="005E2A88" w:rsidP="0059571D">
            <w:pPr>
              <w:rPr>
                <w:rFonts w:asciiTheme="minorHAnsi" w:hAnsiTheme="minorHAnsi"/>
                <w:bCs/>
                <w:iCs/>
                <w:szCs w:val="22"/>
                <w:lang w:val="en-IE"/>
              </w:rPr>
            </w:pPr>
            <w:r w:rsidRPr="005162F0">
              <w:rPr>
                <w:rFonts w:asciiTheme="minorHAnsi" w:hAnsiTheme="minorHAnsi"/>
                <w:bCs/>
                <w:iCs/>
                <w:szCs w:val="22"/>
                <w:lang w:val="en-IE"/>
              </w:rPr>
              <w:t>Declaration re: Statutory Obligations</w:t>
            </w:r>
          </w:p>
        </w:tc>
        <w:tc>
          <w:tcPr>
            <w:tcW w:w="3246" w:type="pct"/>
            <w:vAlign w:val="center"/>
          </w:tcPr>
          <w:p w14:paraId="5153B74B" w14:textId="77777777" w:rsidR="005E2A88" w:rsidRPr="00B47657" w:rsidRDefault="005E2A88" w:rsidP="0059571D">
            <w:pPr>
              <w:rPr>
                <w:rFonts w:asciiTheme="minorHAnsi" w:hAnsiTheme="minorHAnsi"/>
                <w:bCs/>
                <w:iCs/>
                <w:szCs w:val="22"/>
                <w:lang w:val="en-IE"/>
              </w:rPr>
            </w:pPr>
            <w:r w:rsidRPr="00B47657">
              <w:rPr>
                <w:rFonts w:asciiTheme="minorHAnsi" w:hAnsiTheme="minorHAnsi"/>
                <w:bCs/>
                <w:iCs/>
                <w:szCs w:val="22"/>
                <w:lang w:val="en-IE"/>
              </w:rPr>
              <w:t xml:space="preserve">Candidates must complete, date and sign this Declaration. </w:t>
            </w:r>
          </w:p>
        </w:tc>
      </w:tr>
      <w:tr w:rsidR="005162F0" w:rsidRPr="00B47657" w14:paraId="41674146" w14:textId="77777777" w:rsidTr="005162F0">
        <w:trPr>
          <w:trHeight w:val="839"/>
        </w:trPr>
        <w:tc>
          <w:tcPr>
            <w:tcW w:w="370" w:type="pct"/>
            <w:vAlign w:val="center"/>
          </w:tcPr>
          <w:p w14:paraId="3BD31C57" w14:textId="77777777" w:rsidR="005162F0" w:rsidRPr="005162F0" w:rsidRDefault="005162F0" w:rsidP="0059571D">
            <w:pPr>
              <w:rPr>
                <w:rFonts w:asciiTheme="minorHAnsi" w:hAnsiTheme="minorHAnsi"/>
                <w:bCs/>
                <w:iCs/>
                <w:szCs w:val="22"/>
                <w:lang w:val="en-IE"/>
              </w:rPr>
            </w:pPr>
          </w:p>
        </w:tc>
        <w:tc>
          <w:tcPr>
            <w:tcW w:w="1384" w:type="pct"/>
            <w:vAlign w:val="center"/>
          </w:tcPr>
          <w:p w14:paraId="2CF30F85" w14:textId="77777777" w:rsidR="005162F0" w:rsidRPr="005162F0" w:rsidRDefault="005162F0" w:rsidP="0059571D">
            <w:pPr>
              <w:rPr>
                <w:rFonts w:asciiTheme="minorHAnsi" w:hAnsiTheme="minorHAnsi"/>
                <w:bCs/>
                <w:iCs/>
                <w:szCs w:val="22"/>
                <w:lang w:val="en-IE"/>
              </w:rPr>
            </w:pPr>
            <w:r>
              <w:rPr>
                <w:rFonts w:asciiTheme="minorHAnsi" w:hAnsiTheme="minorHAnsi"/>
                <w:bCs/>
                <w:iCs/>
                <w:szCs w:val="22"/>
                <w:lang w:val="en-IE"/>
              </w:rPr>
              <w:t>Conflict of Interest Declaration</w:t>
            </w:r>
          </w:p>
        </w:tc>
        <w:tc>
          <w:tcPr>
            <w:tcW w:w="3246" w:type="pct"/>
            <w:vAlign w:val="center"/>
          </w:tcPr>
          <w:p w14:paraId="03A739F6" w14:textId="77777777" w:rsidR="005162F0" w:rsidRPr="00B47657" w:rsidRDefault="005162F0" w:rsidP="0059571D">
            <w:pPr>
              <w:rPr>
                <w:rFonts w:asciiTheme="minorHAnsi" w:hAnsiTheme="minorHAnsi"/>
                <w:bCs/>
                <w:iCs/>
                <w:szCs w:val="22"/>
                <w:lang w:val="en-IE"/>
              </w:rPr>
            </w:pPr>
            <w:r>
              <w:rPr>
                <w:rFonts w:asciiTheme="minorHAnsi" w:hAnsiTheme="minorHAnsi"/>
                <w:bCs/>
                <w:iCs/>
                <w:szCs w:val="22"/>
                <w:lang w:val="en-IE"/>
              </w:rPr>
              <w:t>Refer Section 2.18</w:t>
            </w:r>
          </w:p>
        </w:tc>
      </w:tr>
    </w:tbl>
    <w:sdt>
      <w:sdtPr>
        <w:rPr>
          <w:color w:val="FF0000"/>
        </w:rPr>
        <w:id w:val="1108477636"/>
        <w:placeholder>
          <w:docPart w:val="C53E523C5F49436D8415EA1BC65D4B7D"/>
        </w:placeholder>
      </w:sdtPr>
      <w:sdtEndPr>
        <w:rPr>
          <w:color w:val="auto"/>
        </w:rPr>
      </w:sdtEndPr>
      <w:sdtContent>
        <w:sdt>
          <w:sdtPr>
            <w:rPr>
              <w:color w:val="FF0000"/>
            </w:rPr>
            <w:id w:val="257944135"/>
            <w:placeholder>
              <w:docPart w:val="946BCCC989004A2E92864DA199A84CD2"/>
            </w:placeholder>
          </w:sdtPr>
          <w:sdtEndPr>
            <w:rPr>
              <w:color w:val="auto"/>
            </w:rPr>
          </w:sdtEndPr>
          <w:sdtContent>
            <w:p w14:paraId="313FE908" w14:textId="77777777" w:rsidR="0059571D" w:rsidRDefault="0059571D" w:rsidP="0059571D">
              <w:pPr>
                <w:rPr>
                  <w:rFonts w:asciiTheme="minorHAnsi" w:hAnsiTheme="minorHAnsi"/>
                  <w:lang w:val="en-IE"/>
                </w:rPr>
              </w:pPr>
            </w:p>
            <w:p w14:paraId="7BDBA022" w14:textId="77777777" w:rsidR="0059571D" w:rsidRPr="0059571D" w:rsidRDefault="0059571D" w:rsidP="0059571D">
              <w:pPr>
                <w:pStyle w:val="Heading2"/>
                <w:rPr>
                  <w:color w:val="FFFFFF" w:themeColor="background1"/>
                  <w:sz w:val="28"/>
                  <w:szCs w:val="28"/>
                </w:rPr>
              </w:pPr>
              <w:r w:rsidRPr="0059571D">
                <w:rPr>
                  <w:color w:val="FFFFFF" w:themeColor="background1"/>
                  <w:sz w:val="28"/>
                  <w:szCs w:val="28"/>
                </w:rPr>
                <w:t>Candidate Summary</w:t>
              </w:r>
            </w:p>
            <w:tbl>
              <w:tblPr>
                <w:tblW w:w="8979"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shd w:val="clear" w:color="auto" w:fill="E5DFEC"/>
                <w:tblLook w:val="04A0" w:firstRow="1" w:lastRow="0" w:firstColumn="1" w:lastColumn="0" w:noHBand="0" w:noVBand="1"/>
              </w:tblPr>
              <w:tblGrid>
                <w:gridCol w:w="8979"/>
              </w:tblGrid>
              <w:tr w:rsidR="0059571D" w:rsidRPr="00315C1E" w14:paraId="51B72C8D" w14:textId="77777777" w:rsidTr="00261A9A">
                <w:trPr>
                  <w:trHeight w:val="852"/>
                </w:trPr>
                <w:tc>
                  <w:tcPr>
                    <w:tcW w:w="8979" w:type="dxa"/>
                    <w:shd w:val="clear" w:color="auto" w:fill="FFD966"/>
                  </w:tcPr>
                  <w:p w14:paraId="339B3C74" w14:textId="77777777" w:rsidR="0059571D" w:rsidRPr="00315C1E" w:rsidRDefault="0059571D" w:rsidP="00975BE5">
                    <w:pPr>
                      <w:rPr>
                        <w:rFonts w:asciiTheme="minorHAnsi" w:eastAsia="Calibri" w:hAnsiTheme="minorHAnsi"/>
                        <w:szCs w:val="22"/>
                        <w:lang w:val="en-IE"/>
                      </w:rPr>
                    </w:pPr>
                    <w:r w:rsidRPr="00315C1E">
                      <w:rPr>
                        <w:rFonts w:asciiTheme="minorHAnsi" w:eastAsia="Calibri" w:hAnsiTheme="minorHAnsi"/>
                        <w:szCs w:val="22"/>
                        <w:lang w:val="en-IE"/>
                      </w:rPr>
                      <w:t xml:space="preserve">Weighting: </w:t>
                    </w:r>
                    <w:r w:rsidRPr="00315C1E">
                      <w:rPr>
                        <w:rFonts w:asciiTheme="minorHAnsi" w:eastAsia="Calibri" w:hAnsiTheme="minorHAnsi"/>
                        <w:b/>
                        <w:szCs w:val="22"/>
                        <w:lang w:val="en-IE"/>
                      </w:rPr>
                      <w:t>For Information Purposes Only</w:t>
                    </w:r>
                  </w:p>
                  <w:p w14:paraId="656AEA9B" w14:textId="77777777" w:rsidR="0059571D" w:rsidRPr="00315C1E" w:rsidRDefault="0059571D" w:rsidP="00975BE5">
                    <w:pPr>
                      <w:rPr>
                        <w:rFonts w:asciiTheme="minorHAnsi" w:eastAsia="Calibri" w:hAnsiTheme="minorHAnsi"/>
                        <w:szCs w:val="22"/>
                        <w:lang w:val="en-IE"/>
                      </w:rPr>
                    </w:pPr>
                    <w:r w:rsidRPr="00315C1E">
                      <w:rPr>
                        <w:rFonts w:asciiTheme="minorHAnsi" w:eastAsia="Calibri" w:hAnsiTheme="minorHAnsi"/>
                        <w:szCs w:val="22"/>
                        <w:lang w:val="en-IE"/>
                      </w:rPr>
                      <w:t xml:space="preserve">Pass </w:t>
                    </w:r>
                    <w:proofErr w:type="gramStart"/>
                    <w:r w:rsidRPr="00315C1E">
                      <w:rPr>
                        <w:rFonts w:asciiTheme="minorHAnsi" w:eastAsia="Calibri" w:hAnsiTheme="minorHAnsi"/>
                        <w:szCs w:val="22"/>
                        <w:lang w:val="en-IE"/>
                      </w:rPr>
                      <w:t>Requirement:-</w:t>
                    </w:r>
                    <w:proofErr w:type="gramEnd"/>
                    <w:r w:rsidRPr="00315C1E">
                      <w:rPr>
                        <w:rFonts w:asciiTheme="minorHAnsi" w:eastAsia="Calibri" w:hAnsiTheme="minorHAnsi"/>
                        <w:szCs w:val="22"/>
                        <w:lang w:val="en-IE"/>
                      </w:rPr>
                      <w:t xml:space="preserve"> Candidates should answer this section</w:t>
                    </w:r>
                  </w:p>
                </w:tc>
              </w:tr>
            </w:tbl>
            <w:p w14:paraId="7B34FACE" w14:textId="77777777" w:rsidR="0059571D" w:rsidRPr="00315C1E" w:rsidRDefault="0059571D" w:rsidP="0059571D">
              <w:pPr>
                <w:rPr>
                  <w:rFonts w:asciiTheme="minorHAnsi" w:hAnsiTheme="minorHAnsi"/>
                  <w:szCs w:val="22"/>
                  <w:lang w:val="en-IE"/>
                </w:rPr>
              </w:pPr>
            </w:p>
            <w:tbl>
              <w:tblPr>
                <w:tblW w:w="895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245"/>
                <w:gridCol w:w="6709"/>
              </w:tblGrid>
              <w:tr w:rsidR="0059571D" w:rsidRPr="00315C1E" w14:paraId="5B8206F8" w14:textId="77777777" w:rsidTr="001E4232">
                <w:trPr>
                  <w:cantSplit/>
                  <w:trHeight w:val="280"/>
                </w:trPr>
                <w:tc>
                  <w:tcPr>
                    <w:tcW w:w="8954" w:type="dxa"/>
                    <w:gridSpan w:val="2"/>
                    <w:shd w:val="clear" w:color="auto" w:fill="FBD4B4" w:themeFill="accent6" w:themeFillTint="66"/>
                    <w:vAlign w:val="center"/>
                  </w:tcPr>
                  <w:p w14:paraId="3A86AC05" w14:textId="77777777" w:rsidR="0059571D" w:rsidRPr="00315C1E" w:rsidRDefault="0059571D" w:rsidP="00975BE5">
                    <w:pPr>
                      <w:pStyle w:val="TableText"/>
                      <w:spacing w:before="0" w:after="0"/>
                      <w:rPr>
                        <w:rFonts w:asciiTheme="minorHAnsi" w:eastAsia="Calibri" w:hAnsiTheme="minorHAnsi"/>
                        <w:b/>
                      </w:rPr>
                    </w:pPr>
                    <w:r w:rsidRPr="00315C1E">
                      <w:rPr>
                        <w:rFonts w:asciiTheme="minorHAnsi" w:eastAsia="Calibri" w:hAnsiTheme="minorHAnsi"/>
                        <w:b/>
                      </w:rPr>
                      <w:t>SUMMARY CONTACT DETAILS</w:t>
                    </w:r>
                  </w:p>
                </w:tc>
              </w:tr>
              <w:tr w:rsidR="0059571D" w:rsidRPr="00315C1E" w14:paraId="6219B087" w14:textId="77777777" w:rsidTr="001E4232">
                <w:trPr>
                  <w:trHeight w:val="396"/>
                </w:trPr>
                <w:tc>
                  <w:tcPr>
                    <w:tcW w:w="2245" w:type="dxa"/>
                    <w:vAlign w:val="center"/>
                  </w:tcPr>
                  <w:p w14:paraId="2652390E" w14:textId="77777777" w:rsidR="0059571D" w:rsidRPr="00315C1E" w:rsidRDefault="0059571D" w:rsidP="00975BE5">
                    <w:pPr>
                      <w:rPr>
                        <w:rFonts w:asciiTheme="minorHAnsi" w:hAnsiTheme="minorHAnsi"/>
                        <w:bCs/>
                        <w:szCs w:val="22"/>
                        <w:lang w:val="en-IE"/>
                      </w:rPr>
                    </w:pPr>
                    <w:r w:rsidRPr="00315C1E">
                      <w:rPr>
                        <w:rFonts w:asciiTheme="minorHAnsi" w:hAnsiTheme="minorHAnsi"/>
                        <w:bCs/>
                        <w:szCs w:val="22"/>
                        <w:lang w:val="en-IE"/>
                      </w:rPr>
                      <w:t>Candidate’s Name</w:t>
                    </w:r>
                  </w:p>
                </w:tc>
                <w:tc>
                  <w:tcPr>
                    <w:tcW w:w="6709" w:type="dxa"/>
                    <w:vAlign w:val="center"/>
                  </w:tcPr>
                  <w:p w14:paraId="3B638336" w14:textId="77777777" w:rsidR="0059571D" w:rsidRPr="00315C1E" w:rsidRDefault="0059571D" w:rsidP="00975BE5">
                    <w:pPr>
                      <w:pStyle w:val="TableText"/>
                      <w:spacing w:before="0" w:after="0"/>
                      <w:rPr>
                        <w:rFonts w:asciiTheme="minorHAnsi" w:eastAsia="Calibri" w:hAnsiTheme="minorHAnsi"/>
                      </w:rPr>
                    </w:pPr>
                  </w:p>
                  <w:p w14:paraId="73AD8023" w14:textId="77777777" w:rsidR="0059571D" w:rsidRPr="00315C1E" w:rsidRDefault="0059571D" w:rsidP="00975BE5">
                    <w:pPr>
                      <w:pStyle w:val="TableText"/>
                      <w:spacing w:before="0" w:after="0"/>
                      <w:rPr>
                        <w:rFonts w:asciiTheme="minorHAnsi" w:eastAsia="Calibri" w:hAnsiTheme="minorHAnsi"/>
                      </w:rPr>
                    </w:pPr>
                  </w:p>
                </w:tc>
              </w:tr>
              <w:tr w:rsidR="0059571D" w:rsidRPr="00315C1E" w14:paraId="78B482E8" w14:textId="77777777" w:rsidTr="001E4232">
                <w:trPr>
                  <w:trHeight w:val="989"/>
                </w:trPr>
                <w:tc>
                  <w:tcPr>
                    <w:tcW w:w="2245" w:type="dxa"/>
                    <w:vAlign w:val="center"/>
                  </w:tcPr>
                  <w:p w14:paraId="0E9627F4" w14:textId="77777777" w:rsidR="0059571D" w:rsidRPr="00315C1E" w:rsidRDefault="0059571D" w:rsidP="00975BE5">
                    <w:pPr>
                      <w:rPr>
                        <w:rFonts w:asciiTheme="minorHAnsi" w:hAnsiTheme="minorHAnsi"/>
                        <w:bCs/>
                        <w:szCs w:val="22"/>
                        <w:lang w:val="en-IE"/>
                      </w:rPr>
                    </w:pPr>
                    <w:r w:rsidRPr="00315C1E">
                      <w:rPr>
                        <w:rFonts w:asciiTheme="minorHAnsi" w:hAnsiTheme="minorHAnsi"/>
                        <w:bCs/>
                        <w:szCs w:val="22"/>
                        <w:lang w:val="en-IE"/>
                      </w:rPr>
                      <w:t xml:space="preserve">Candidate’s Address </w:t>
                    </w:r>
                  </w:p>
                </w:tc>
                <w:tc>
                  <w:tcPr>
                    <w:tcW w:w="6709" w:type="dxa"/>
                    <w:vAlign w:val="center"/>
                  </w:tcPr>
                  <w:p w14:paraId="31876740" w14:textId="77777777" w:rsidR="0059571D" w:rsidRPr="00315C1E" w:rsidRDefault="0059571D" w:rsidP="00975BE5">
                    <w:pPr>
                      <w:pStyle w:val="TableText"/>
                      <w:spacing w:before="0" w:after="0"/>
                      <w:rPr>
                        <w:rFonts w:asciiTheme="minorHAnsi" w:eastAsia="Calibri" w:hAnsiTheme="minorHAnsi"/>
                      </w:rPr>
                    </w:pPr>
                  </w:p>
                  <w:p w14:paraId="3290D127" w14:textId="77777777" w:rsidR="0059571D" w:rsidRPr="00315C1E" w:rsidRDefault="0059571D" w:rsidP="00975BE5">
                    <w:pPr>
                      <w:pStyle w:val="TableText"/>
                      <w:spacing w:before="0" w:after="0"/>
                      <w:rPr>
                        <w:rFonts w:asciiTheme="minorHAnsi" w:eastAsia="Calibri" w:hAnsiTheme="minorHAnsi"/>
                      </w:rPr>
                    </w:pPr>
                  </w:p>
                </w:tc>
              </w:tr>
              <w:tr w:rsidR="0059571D" w:rsidRPr="00315C1E" w14:paraId="21AEDBDA" w14:textId="77777777" w:rsidTr="001E4232">
                <w:trPr>
                  <w:trHeight w:val="415"/>
                </w:trPr>
                <w:tc>
                  <w:tcPr>
                    <w:tcW w:w="2245" w:type="dxa"/>
                    <w:vAlign w:val="center"/>
                  </w:tcPr>
                  <w:p w14:paraId="400EF1E5" w14:textId="77777777" w:rsidR="0059571D" w:rsidRPr="00315C1E" w:rsidRDefault="0059571D" w:rsidP="00975BE5">
                    <w:pPr>
                      <w:rPr>
                        <w:rFonts w:asciiTheme="minorHAnsi" w:hAnsiTheme="minorHAnsi"/>
                        <w:bCs/>
                        <w:szCs w:val="22"/>
                        <w:lang w:val="en-IE"/>
                      </w:rPr>
                    </w:pPr>
                    <w:r w:rsidRPr="00315C1E">
                      <w:rPr>
                        <w:rFonts w:asciiTheme="minorHAnsi" w:hAnsiTheme="minorHAnsi"/>
                        <w:bCs/>
                        <w:szCs w:val="22"/>
                        <w:lang w:val="en-IE"/>
                      </w:rPr>
                      <w:t>Contact Name</w:t>
                    </w:r>
                  </w:p>
                </w:tc>
                <w:tc>
                  <w:tcPr>
                    <w:tcW w:w="6709" w:type="dxa"/>
                    <w:vAlign w:val="center"/>
                  </w:tcPr>
                  <w:p w14:paraId="1862C286" w14:textId="77777777" w:rsidR="0059571D" w:rsidRPr="00315C1E" w:rsidRDefault="0059571D" w:rsidP="00975BE5">
                    <w:pPr>
                      <w:pStyle w:val="TableText"/>
                      <w:spacing w:before="0" w:after="0"/>
                      <w:rPr>
                        <w:rFonts w:asciiTheme="minorHAnsi" w:eastAsia="Calibri" w:hAnsiTheme="minorHAnsi"/>
                      </w:rPr>
                    </w:pPr>
                  </w:p>
                  <w:p w14:paraId="1FCD4A7A" w14:textId="77777777" w:rsidR="0059571D" w:rsidRPr="00315C1E" w:rsidRDefault="0059571D" w:rsidP="00975BE5">
                    <w:pPr>
                      <w:pStyle w:val="TableText"/>
                      <w:spacing w:before="0" w:after="0"/>
                      <w:rPr>
                        <w:rFonts w:asciiTheme="minorHAnsi" w:eastAsia="Calibri" w:hAnsiTheme="minorHAnsi"/>
                      </w:rPr>
                    </w:pPr>
                  </w:p>
                </w:tc>
              </w:tr>
              <w:tr w:rsidR="0059571D" w:rsidRPr="00315C1E" w14:paraId="0E7E96A7" w14:textId="77777777" w:rsidTr="001E4232">
                <w:trPr>
                  <w:trHeight w:val="421"/>
                </w:trPr>
                <w:tc>
                  <w:tcPr>
                    <w:tcW w:w="2245" w:type="dxa"/>
                    <w:vAlign w:val="center"/>
                  </w:tcPr>
                  <w:p w14:paraId="4C34F025" w14:textId="77777777" w:rsidR="0059571D" w:rsidRPr="00315C1E" w:rsidRDefault="0059571D" w:rsidP="00975BE5">
                    <w:pPr>
                      <w:rPr>
                        <w:rFonts w:asciiTheme="minorHAnsi" w:hAnsiTheme="minorHAnsi"/>
                        <w:bCs/>
                        <w:szCs w:val="22"/>
                        <w:lang w:val="en-IE"/>
                      </w:rPr>
                    </w:pPr>
                    <w:r w:rsidRPr="00315C1E">
                      <w:rPr>
                        <w:rFonts w:asciiTheme="minorHAnsi" w:hAnsiTheme="minorHAnsi"/>
                        <w:bCs/>
                        <w:szCs w:val="22"/>
                        <w:lang w:val="en-IE"/>
                      </w:rPr>
                      <w:t>Contact Position</w:t>
                    </w:r>
                  </w:p>
                </w:tc>
                <w:tc>
                  <w:tcPr>
                    <w:tcW w:w="6709" w:type="dxa"/>
                    <w:vAlign w:val="center"/>
                  </w:tcPr>
                  <w:p w14:paraId="25ED8CE4" w14:textId="77777777" w:rsidR="0059571D" w:rsidRPr="00315C1E" w:rsidRDefault="0059571D" w:rsidP="00975BE5">
                    <w:pPr>
                      <w:pStyle w:val="TableText"/>
                      <w:spacing w:before="0" w:after="0"/>
                      <w:rPr>
                        <w:rFonts w:asciiTheme="minorHAnsi" w:eastAsia="Calibri" w:hAnsiTheme="minorHAnsi"/>
                      </w:rPr>
                    </w:pPr>
                  </w:p>
                  <w:p w14:paraId="2542CB51" w14:textId="77777777" w:rsidR="0059571D" w:rsidRPr="00315C1E" w:rsidRDefault="0059571D" w:rsidP="00975BE5">
                    <w:pPr>
                      <w:pStyle w:val="TableText"/>
                      <w:spacing w:before="0" w:after="0"/>
                      <w:rPr>
                        <w:rFonts w:asciiTheme="minorHAnsi" w:eastAsia="Calibri" w:hAnsiTheme="minorHAnsi"/>
                      </w:rPr>
                    </w:pPr>
                  </w:p>
                </w:tc>
              </w:tr>
              <w:tr w:rsidR="0059571D" w:rsidRPr="00315C1E" w14:paraId="7EA50AF9" w14:textId="77777777" w:rsidTr="001E4232">
                <w:trPr>
                  <w:trHeight w:val="414"/>
                </w:trPr>
                <w:tc>
                  <w:tcPr>
                    <w:tcW w:w="2245" w:type="dxa"/>
                    <w:vAlign w:val="center"/>
                  </w:tcPr>
                  <w:p w14:paraId="29664F4C" w14:textId="77777777" w:rsidR="0059571D" w:rsidRPr="00315C1E" w:rsidRDefault="0059571D" w:rsidP="00975BE5">
                    <w:pPr>
                      <w:rPr>
                        <w:rFonts w:asciiTheme="minorHAnsi" w:hAnsiTheme="minorHAnsi"/>
                        <w:bCs/>
                        <w:szCs w:val="22"/>
                        <w:lang w:val="en-IE"/>
                      </w:rPr>
                    </w:pPr>
                    <w:r w:rsidRPr="00315C1E">
                      <w:rPr>
                        <w:rFonts w:asciiTheme="minorHAnsi" w:hAnsiTheme="minorHAnsi"/>
                        <w:bCs/>
                        <w:szCs w:val="22"/>
                        <w:lang w:val="en-IE"/>
                      </w:rPr>
                      <w:t>Contact Telephone No.</w:t>
                    </w:r>
                  </w:p>
                </w:tc>
                <w:tc>
                  <w:tcPr>
                    <w:tcW w:w="6709" w:type="dxa"/>
                    <w:vAlign w:val="center"/>
                  </w:tcPr>
                  <w:p w14:paraId="54FCED27" w14:textId="77777777" w:rsidR="0059571D" w:rsidRPr="00315C1E" w:rsidRDefault="0059571D" w:rsidP="00975BE5">
                    <w:pPr>
                      <w:pStyle w:val="TableText"/>
                      <w:spacing w:before="0" w:after="0"/>
                      <w:rPr>
                        <w:rFonts w:asciiTheme="minorHAnsi" w:eastAsia="Calibri" w:hAnsiTheme="minorHAnsi"/>
                      </w:rPr>
                    </w:pPr>
                  </w:p>
                  <w:p w14:paraId="0622C325" w14:textId="77777777" w:rsidR="0059571D" w:rsidRPr="00315C1E" w:rsidRDefault="0059571D" w:rsidP="00975BE5">
                    <w:pPr>
                      <w:pStyle w:val="TableText"/>
                      <w:spacing w:before="0" w:after="0"/>
                      <w:rPr>
                        <w:rFonts w:asciiTheme="minorHAnsi" w:eastAsia="Calibri" w:hAnsiTheme="minorHAnsi"/>
                      </w:rPr>
                    </w:pPr>
                  </w:p>
                </w:tc>
              </w:tr>
              <w:tr w:rsidR="0059571D" w:rsidRPr="00315C1E" w14:paraId="6411ECAE" w14:textId="77777777" w:rsidTr="001E4232">
                <w:trPr>
                  <w:trHeight w:val="420"/>
                </w:trPr>
                <w:tc>
                  <w:tcPr>
                    <w:tcW w:w="2245" w:type="dxa"/>
                    <w:vAlign w:val="center"/>
                  </w:tcPr>
                  <w:p w14:paraId="1CA2FCED" w14:textId="77777777" w:rsidR="0059571D" w:rsidRPr="00315C1E" w:rsidRDefault="0059571D" w:rsidP="00975BE5">
                    <w:pPr>
                      <w:rPr>
                        <w:rFonts w:asciiTheme="minorHAnsi" w:hAnsiTheme="minorHAnsi"/>
                        <w:bCs/>
                        <w:szCs w:val="22"/>
                        <w:lang w:val="en-IE"/>
                      </w:rPr>
                    </w:pPr>
                    <w:r w:rsidRPr="00315C1E">
                      <w:rPr>
                        <w:rFonts w:asciiTheme="minorHAnsi" w:hAnsiTheme="minorHAnsi"/>
                        <w:bCs/>
                        <w:szCs w:val="22"/>
                        <w:lang w:val="en-IE"/>
                      </w:rPr>
                      <w:t>Contact E-mail Address</w:t>
                    </w:r>
                  </w:p>
                </w:tc>
                <w:tc>
                  <w:tcPr>
                    <w:tcW w:w="6709" w:type="dxa"/>
                    <w:vAlign w:val="center"/>
                  </w:tcPr>
                  <w:p w14:paraId="33CDDD5A" w14:textId="77777777" w:rsidR="0059571D" w:rsidRPr="00315C1E" w:rsidRDefault="0059571D" w:rsidP="00975BE5">
                    <w:pPr>
                      <w:pStyle w:val="TableText"/>
                      <w:spacing w:before="0" w:after="0"/>
                      <w:rPr>
                        <w:rFonts w:asciiTheme="minorHAnsi" w:eastAsia="Calibri" w:hAnsiTheme="minorHAnsi"/>
                      </w:rPr>
                    </w:pPr>
                  </w:p>
                  <w:p w14:paraId="7BB18395" w14:textId="77777777" w:rsidR="0059571D" w:rsidRPr="00315C1E" w:rsidRDefault="0059571D" w:rsidP="00975BE5">
                    <w:pPr>
                      <w:pStyle w:val="TableText"/>
                      <w:spacing w:before="0" w:after="0"/>
                      <w:rPr>
                        <w:rFonts w:asciiTheme="minorHAnsi" w:eastAsia="Calibri" w:hAnsiTheme="minorHAnsi"/>
                      </w:rPr>
                    </w:pPr>
                  </w:p>
                </w:tc>
              </w:tr>
              <w:tr w:rsidR="0059571D" w:rsidRPr="00315C1E" w14:paraId="106016F1" w14:textId="77777777" w:rsidTr="001E4232">
                <w:trPr>
                  <w:trHeight w:val="432"/>
                </w:trPr>
                <w:tc>
                  <w:tcPr>
                    <w:tcW w:w="2245" w:type="dxa"/>
                    <w:vAlign w:val="center"/>
                  </w:tcPr>
                  <w:p w14:paraId="1EB1AB4D" w14:textId="77777777" w:rsidR="0059571D" w:rsidRPr="00315C1E" w:rsidRDefault="0059571D" w:rsidP="00975BE5">
                    <w:pPr>
                      <w:rPr>
                        <w:rFonts w:asciiTheme="minorHAnsi" w:hAnsiTheme="minorHAnsi"/>
                        <w:bCs/>
                        <w:szCs w:val="22"/>
                        <w:lang w:val="en-IE"/>
                      </w:rPr>
                    </w:pPr>
                    <w:r w:rsidRPr="00315C1E">
                      <w:rPr>
                        <w:rFonts w:asciiTheme="minorHAnsi" w:hAnsiTheme="minorHAnsi"/>
                        <w:bCs/>
                        <w:szCs w:val="22"/>
                        <w:lang w:val="en-IE"/>
                      </w:rPr>
                      <w:t>Legal Status (if any)</w:t>
                    </w:r>
                  </w:p>
                </w:tc>
                <w:tc>
                  <w:tcPr>
                    <w:tcW w:w="6709" w:type="dxa"/>
                    <w:vAlign w:val="center"/>
                  </w:tcPr>
                  <w:p w14:paraId="21056584" w14:textId="77777777" w:rsidR="0059571D" w:rsidRPr="00315C1E" w:rsidRDefault="0059571D" w:rsidP="00975BE5">
                    <w:pPr>
                      <w:pStyle w:val="TableText"/>
                      <w:spacing w:before="0" w:after="0"/>
                      <w:rPr>
                        <w:rFonts w:asciiTheme="minorHAnsi" w:eastAsia="Calibri" w:hAnsiTheme="minorHAnsi"/>
                        <w:i/>
                      </w:rPr>
                    </w:pPr>
                    <w:r w:rsidRPr="00315C1E">
                      <w:rPr>
                        <w:rFonts w:asciiTheme="minorHAnsi" w:eastAsia="Calibri" w:hAnsiTheme="minorHAnsi"/>
                      </w:rPr>
                      <w:t>(</w:t>
                    </w:r>
                    <w:r w:rsidRPr="00315C1E">
                      <w:rPr>
                        <w:rFonts w:asciiTheme="minorHAnsi" w:eastAsia="Calibri" w:hAnsiTheme="minorHAnsi"/>
                        <w:i/>
                      </w:rPr>
                      <w:t>Company [Ltd], Partnership, Sole Trader, etc.)</w:t>
                    </w:r>
                  </w:p>
                  <w:p w14:paraId="671449CC" w14:textId="77777777" w:rsidR="0059571D" w:rsidRPr="00315C1E" w:rsidRDefault="0059571D" w:rsidP="00975BE5">
                    <w:pPr>
                      <w:pStyle w:val="TableText"/>
                      <w:spacing w:before="0" w:after="0"/>
                      <w:rPr>
                        <w:rFonts w:asciiTheme="minorHAnsi" w:eastAsia="Calibri" w:hAnsiTheme="minorHAnsi"/>
                      </w:rPr>
                    </w:pPr>
                  </w:p>
                </w:tc>
              </w:tr>
              <w:tr w:rsidR="0059571D" w:rsidRPr="00315C1E" w14:paraId="20B69F27" w14:textId="77777777" w:rsidTr="001E4232">
                <w:trPr>
                  <w:trHeight w:val="432"/>
                </w:trPr>
                <w:tc>
                  <w:tcPr>
                    <w:tcW w:w="2245" w:type="dxa"/>
                    <w:vAlign w:val="center"/>
                  </w:tcPr>
                  <w:p w14:paraId="515CCA61" w14:textId="77777777" w:rsidR="0059571D" w:rsidRPr="00315C1E" w:rsidRDefault="0059571D" w:rsidP="00975BE5">
                    <w:pPr>
                      <w:rPr>
                        <w:rFonts w:asciiTheme="minorHAnsi" w:hAnsiTheme="minorHAnsi"/>
                        <w:bCs/>
                        <w:szCs w:val="22"/>
                        <w:lang w:val="en-IE"/>
                      </w:rPr>
                    </w:pPr>
                    <w:proofErr w:type="gramStart"/>
                    <w:r>
                      <w:rPr>
                        <w:rFonts w:asciiTheme="minorHAnsi" w:hAnsiTheme="minorHAnsi"/>
                        <w:bCs/>
                        <w:sz w:val="20"/>
                        <w:lang w:val="en-IE"/>
                      </w:rPr>
                      <w:t>Is</w:t>
                    </w:r>
                    <w:proofErr w:type="gramEnd"/>
                    <w:r>
                      <w:rPr>
                        <w:rFonts w:asciiTheme="minorHAnsi" w:hAnsiTheme="minorHAnsi"/>
                        <w:bCs/>
                        <w:sz w:val="20"/>
                        <w:lang w:val="en-IE"/>
                      </w:rPr>
                      <w:t xml:space="preserve"> the Applicant a Small and Medium Enterprise (SME)?</w:t>
                    </w:r>
                  </w:p>
                </w:tc>
                <w:tc>
                  <w:tcPr>
                    <w:tcW w:w="6709" w:type="dxa"/>
                    <w:vAlign w:val="center"/>
                  </w:tcPr>
                  <w:p w14:paraId="6FCCD93B" w14:textId="77777777" w:rsidR="0059571D" w:rsidRPr="00315C1E" w:rsidRDefault="0059571D" w:rsidP="00975BE5">
                    <w:pPr>
                      <w:pStyle w:val="TableText"/>
                      <w:spacing w:before="0" w:after="0"/>
                      <w:rPr>
                        <w:rFonts w:asciiTheme="minorHAnsi" w:eastAsia="Calibri" w:hAnsiTheme="minorHAnsi"/>
                      </w:rPr>
                    </w:pPr>
                  </w:p>
                </w:tc>
              </w:tr>
              <w:tr w:rsidR="0059571D" w:rsidRPr="00315C1E" w14:paraId="3B94F82D" w14:textId="77777777" w:rsidTr="001E4232">
                <w:trPr>
                  <w:trHeight w:val="432"/>
                </w:trPr>
                <w:tc>
                  <w:tcPr>
                    <w:tcW w:w="8954" w:type="dxa"/>
                    <w:gridSpan w:val="2"/>
                    <w:vAlign w:val="center"/>
                  </w:tcPr>
                  <w:p w14:paraId="1904523E" w14:textId="77777777" w:rsidR="0059571D" w:rsidRPr="00C06AA1" w:rsidRDefault="0059571D" w:rsidP="00975BE5">
                    <w:pPr>
                      <w:rPr>
                        <w:rFonts w:asciiTheme="minorHAnsi" w:eastAsia="Calibri" w:hAnsiTheme="minorHAnsi"/>
                        <w:kern w:val="28"/>
                        <w:szCs w:val="22"/>
                        <w:lang w:val="en-IE"/>
                      </w:rPr>
                    </w:pPr>
                    <w:r w:rsidRPr="00C06AA1">
                      <w:rPr>
                        <w:rFonts w:asciiTheme="minorHAnsi" w:eastAsia="Calibri" w:hAnsiTheme="minorHAnsi"/>
                        <w:kern w:val="28"/>
                        <w:szCs w:val="22"/>
                        <w:lang w:val="en-IE"/>
                      </w:rPr>
                      <w:t xml:space="preserve">NOTE: SMEs are enterprises which employ fewer than 250 </w:t>
                    </w:r>
                    <w:proofErr w:type="gramStart"/>
                    <w:r w:rsidRPr="00C06AA1">
                      <w:rPr>
                        <w:rFonts w:asciiTheme="minorHAnsi" w:eastAsia="Calibri" w:hAnsiTheme="minorHAnsi"/>
                        <w:kern w:val="28"/>
                        <w:szCs w:val="22"/>
                        <w:lang w:val="en-IE"/>
                      </w:rPr>
                      <w:t>persons</w:t>
                    </w:r>
                    <w:proofErr w:type="gramEnd"/>
                    <w:r w:rsidRPr="00C06AA1">
                      <w:rPr>
                        <w:rFonts w:asciiTheme="minorHAnsi" w:eastAsia="Calibri" w:hAnsiTheme="minorHAnsi"/>
                        <w:kern w:val="28"/>
                        <w:szCs w:val="22"/>
                        <w:lang w:val="en-IE"/>
                      </w:rPr>
                      <w:t xml:space="preserve"> and which have an annual turnover not exceeding €50 million, and/or an annual balance sheet total not exceeding €43 million</w:t>
                    </w:r>
                  </w:p>
                  <w:p w14:paraId="55D3DB68" w14:textId="77777777" w:rsidR="0059571D" w:rsidRPr="00315C1E" w:rsidRDefault="0059571D" w:rsidP="00975BE5">
                    <w:pPr>
                      <w:pStyle w:val="TableText"/>
                      <w:spacing w:before="0" w:after="0"/>
                      <w:rPr>
                        <w:rFonts w:asciiTheme="minorHAnsi" w:eastAsia="Calibri" w:hAnsiTheme="minorHAnsi"/>
                      </w:rPr>
                    </w:pPr>
                  </w:p>
                </w:tc>
              </w:tr>
            </w:tbl>
            <w:p w14:paraId="5D01B68E" w14:textId="77777777" w:rsidR="00261A9A" w:rsidRDefault="00261A9A" w:rsidP="0059571D">
              <w:pPr>
                <w:rPr>
                  <w:rFonts w:asciiTheme="minorHAnsi" w:hAnsiTheme="minorHAnsi"/>
                  <w:i/>
                  <w:iCs/>
                  <w:szCs w:val="22"/>
                  <w:lang w:val="en-IE"/>
                </w:rPr>
              </w:pPr>
            </w:p>
            <w:p w14:paraId="25C5481E" w14:textId="77777777" w:rsidR="00261A9A" w:rsidRDefault="00261A9A">
              <w:pPr>
                <w:spacing w:after="0" w:line="240" w:lineRule="auto"/>
                <w:jc w:val="left"/>
                <w:rPr>
                  <w:rFonts w:asciiTheme="minorHAnsi" w:hAnsiTheme="minorHAnsi"/>
                  <w:i/>
                  <w:iCs/>
                  <w:szCs w:val="22"/>
                  <w:lang w:val="en-IE"/>
                </w:rPr>
              </w:pPr>
              <w:r>
                <w:rPr>
                  <w:rFonts w:asciiTheme="minorHAnsi" w:hAnsiTheme="minorHAnsi"/>
                  <w:i/>
                  <w:iCs/>
                  <w:szCs w:val="22"/>
                  <w:lang w:val="en-IE"/>
                </w:rPr>
                <w:br w:type="page"/>
              </w:r>
            </w:p>
            <w:p w14:paraId="1C6C7B45" w14:textId="77777777" w:rsidR="0059571D" w:rsidRPr="00315C1E" w:rsidRDefault="0059571D" w:rsidP="0059571D">
              <w:pPr>
                <w:rPr>
                  <w:rFonts w:asciiTheme="minorHAnsi" w:hAnsiTheme="minorHAnsi"/>
                  <w:i/>
                  <w:iCs/>
                  <w:szCs w:val="22"/>
                  <w:lang w:val="en-IE"/>
                </w:rPr>
              </w:pPr>
            </w:p>
            <w:tbl>
              <w:tblPr>
                <w:tblW w:w="9015"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4359"/>
                <w:gridCol w:w="1163"/>
                <w:gridCol w:w="1163"/>
                <w:gridCol w:w="1163"/>
                <w:gridCol w:w="1167"/>
              </w:tblGrid>
              <w:tr w:rsidR="0059571D" w:rsidRPr="00315C1E" w14:paraId="0DFFF841" w14:textId="77777777" w:rsidTr="00261A9A">
                <w:trPr>
                  <w:trHeight w:val="438"/>
                </w:trPr>
                <w:tc>
                  <w:tcPr>
                    <w:tcW w:w="9015" w:type="dxa"/>
                    <w:gridSpan w:val="5"/>
                    <w:shd w:val="clear" w:color="auto" w:fill="FBD4B4" w:themeFill="accent6" w:themeFillTint="66"/>
                  </w:tcPr>
                  <w:p w14:paraId="08C1CDC7" w14:textId="77777777" w:rsidR="0059571D" w:rsidRPr="00315C1E" w:rsidRDefault="0059571D" w:rsidP="00975BE5">
                    <w:pPr>
                      <w:rPr>
                        <w:rFonts w:asciiTheme="minorHAnsi" w:eastAsia="Calibri" w:hAnsiTheme="minorHAnsi"/>
                        <w:b/>
                        <w:iCs/>
                        <w:szCs w:val="22"/>
                        <w:lang w:val="en-IE"/>
                      </w:rPr>
                    </w:pPr>
                    <w:r w:rsidRPr="00315C1E">
                      <w:rPr>
                        <w:rFonts w:asciiTheme="minorHAnsi" w:eastAsia="Calibri" w:hAnsiTheme="minorHAnsi"/>
                        <w:b/>
                        <w:iCs/>
                        <w:szCs w:val="22"/>
                        <w:lang w:val="en-IE"/>
                      </w:rPr>
                      <w:t>INFORMATION RE: GROUPING</w:t>
                    </w:r>
                  </w:p>
                </w:tc>
              </w:tr>
              <w:tr w:rsidR="0059571D" w:rsidRPr="00315C1E" w14:paraId="34A6DBCF" w14:textId="77777777" w:rsidTr="00261A9A">
                <w:trPr>
                  <w:trHeight w:val="333"/>
                </w:trPr>
                <w:tc>
                  <w:tcPr>
                    <w:tcW w:w="4359" w:type="dxa"/>
                    <w:vAlign w:val="center"/>
                  </w:tcPr>
                  <w:p w14:paraId="2FE3887E" w14:textId="77777777" w:rsidR="0059571D" w:rsidRPr="00315C1E" w:rsidRDefault="0059571D" w:rsidP="00975BE5">
                    <w:pPr>
                      <w:rPr>
                        <w:rFonts w:asciiTheme="minorHAnsi" w:eastAsia="Calibri" w:hAnsiTheme="minorHAnsi"/>
                        <w:iCs/>
                        <w:szCs w:val="22"/>
                        <w:lang w:val="en-IE"/>
                      </w:rPr>
                    </w:pPr>
                    <w:r w:rsidRPr="00315C1E">
                      <w:rPr>
                        <w:rFonts w:asciiTheme="minorHAnsi" w:eastAsia="Calibri" w:hAnsiTheme="minorHAnsi"/>
                        <w:iCs/>
                        <w:szCs w:val="22"/>
                        <w:lang w:val="en-IE"/>
                      </w:rPr>
                      <w:t>Is the Group an amalgamation of Candidates?</w:t>
                    </w:r>
                  </w:p>
                </w:tc>
                <w:tc>
                  <w:tcPr>
                    <w:tcW w:w="4656" w:type="dxa"/>
                    <w:gridSpan w:val="4"/>
                  </w:tcPr>
                  <w:p w14:paraId="46F80A10" w14:textId="77777777" w:rsidR="0059571D" w:rsidRPr="00315C1E" w:rsidRDefault="0059571D" w:rsidP="00975BE5">
                    <w:pPr>
                      <w:rPr>
                        <w:rFonts w:asciiTheme="minorHAnsi" w:eastAsia="Calibri" w:hAnsiTheme="minorHAnsi"/>
                        <w:i/>
                        <w:iCs/>
                        <w:szCs w:val="22"/>
                        <w:lang w:val="en-IE"/>
                      </w:rPr>
                    </w:pPr>
                  </w:p>
                </w:tc>
              </w:tr>
              <w:tr w:rsidR="0059571D" w:rsidRPr="00315C1E" w14:paraId="6BB6A083" w14:textId="77777777" w:rsidTr="00261A9A">
                <w:trPr>
                  <w:trHeight w:val="333"/>
                </w:trPr>
                <w:tc>
                  <w:tcPr>
                    <w:tcW w:w="4359" w:type="dxa"/>
                    <w:vAlign w:val="center"/>
                  </w:tcPr>
                  <w:p w14:paraId="004B5F6E" w14:textId="77777777" w:rsidR="0059571D" w:rsidRPr="00315C1E" w:rsidRDefault="0059571D" w:rsidP="00975BE5">
                    <w:pPr>
                      <w:rPr>
                        <w:rFonts w:asciiTheme="minorHAnsi" w:eastAsia="Calibri" w:hAnsiTheme="minorHAnsi"/>
                        <w:iCs/>
                        <w:szCs w:val="22"/>
                        <w:lang w:val="en-IE"/>
                      </w:rPr>
                    </w:pPr>
                    <w:r w:rsidRPr="00C06AA1">
                      <w:rPr>
                        <w:rFonts w:asciiTheme="minorHAnsi" w:eastAsia="Calibri" w:hAnsiTheme="minorHAnsi"/>
                        <w:iCs/>
                        <w:szCs w:val="22"/>
                        <w:lang w:val="en-IE"/>
                      </w:rPr>
                      <w:t>We confirm that we understand that where we are relying on the resources of other parties to meet the selection criteria, those parties must be available to support the delivery of the contract.</w:t>
                    </w:r>
                  </w:p>
                </w:tc>
                <w:tc>
                  <w:tcPr>
                    <w:tcW w:w="1163" w:type="dxa"/>
                    <w:vAlign w:val="center"/>
                  </w:tcPr>
                  <w:p w14:paraId="6698C085" w14:textId="77777777" w:rsidR="0059571D" w:rsidRPr="00315C1E" w:rsidRDefault="0059571D" w:rsidP="00975BE5">
                    <w:pPr>
                      <w:rPr>
                        <w:rFonts w:asciiTheme="minorHAnsi" w:eastAsia="Calibri" w:hAnsiTheme="minorHAnsi"/>
                        <w:i/>
                        <w:iCs/>
                        <w:szCs w:val="22"/>
                        <w:lang w:val="en-IE"/>
                      </w:rPr>
                    </w:pPr>
                    <w:r>
                      <w:rPr>
                        <w:rFonts w:asciiTheme="minorHAnsi" w:eastAsia="Calibri" w:hAnsiTheme="minorHAnsi"/>
                        <w:i/>
                        <w:iCs/>
                        <w:szCs w:val="22"/>
                        <w:lang w:val="en-IE"/>
                      </w:rPr>
                      <w:t>YES</w:t>
                    </w:r>
                  </w:p>
                </w:tc>
                <w:tc>
                  <w:tcPr>
                    <w:tcW w:w="1163" w:type="dxa"/>
                    <w:vAlign w:val="center"/>
                  </w:tcPr>
                  <w:p w14:paraId="0D1EAC0D" w14:textId="77777777" w:rsidR="0059571D" w:rsidRPr="00315C1E" w:rsidRDefault="0059571D" w:rsidP="00975BE5">
                    <w:pPr>
                      <w:rPr>
                        <w:rFonts w:asciiTheme="minorHAnsi" w:eastAsia="Calibri" w:hAnsiTheme="minorHAnsi"/>
                        <w:i/>
                        <w:iCs/>
                        <w:szCs w:val="22"/>
                        <w:lang w:val="en-IE"/>
                      </w:rPr>
                    </w:pPr>
                  </w:p>
                </w:tc>
                <w:tc>
                  <w:tcPr>
                    <w:tcW w:w="1163" w:type="dxa"/>
                    <w:vAlign w:val="center"/>
                  </w:tcPr>
                  <w:p w14:paraId="6CBB28A4" w14:textId="77777777" w:rsidR="0059571D" w:rsidRPr="00315C1E" w:rsidRDefault="0059571D" w:rsidP="00975BE5">
                    <w:pPr>
                      <w:rPr>
                        <w:rFonts w:asciiTheme="minorHAnsi" w:eastAsia="Calibri" w:hAnsiTheme="minorHAnsi"/>
                        <w:i/>
                        <w:iCs/>
                        <w:szCs w:val="22"/>
                        <w:lang w:val="en-IE"/>
                      </w:rPr>
                    </w:pPr>
                    <w:r>
                      <w:rPr>
                        <w:rFonts w:asciiTheme="minorHAnsi" w:eastAsia="Calibri" w:hAnsiTheme="minorHAnsi"/>
                        <w:i/>
                        <w:iCs/>
                        <w:szCs w:val="22"/>
                        <w:lang w:val="en-IE"/>
                      </w:rPr>
                      <w:t>NO</w:t>
                    </w:r>
                  </w:p>
                </w:tc>
                <w:tc>
                  <w:tcPr>
                    <w:tcW w:w="1164" w:type="dxa"/>
                  </w:tcPr>
                  <w:p w14:paraId="63130513" w14:textId="77777777" w:rsidR="0059571D" w:rsidRPr="00315C1E" w:rsidRDefault="0059571D" w:rsidP="00975BE5">
                    <w:pPr>
                      <w:rPr>
                        <w:rFonts w:asciiTheme="minorHAnsi" w:eastAsia="Calibri" w:hAnsiTheme="minorHAnsi"/>
                        <w:i/>
                        <w:iCs/>
                        <w:szCs w:val="22"/>
                        <w:lang w:val="en-IE"/>
                      </w:rPr>
                    </w:pPr>
                  </w:p>
                </w:tc>
              </w:tr>
            </w:tbl>
            <w:p w14:paraId="5838B008" w14:textId="77777777" w:rsidR="0059571D" w:rsidRPr="00315C1E" w:rsidRDefault="0059571D" w:rsidP="0059571D">
              <w:pPr>
                <w:rPr>
                  <w:rFonts w:asciiTheme="minorHAnsi" w:hAnsiTheme="minorHAnsi"/>
                  <w:szCs w:val="22"/>
                  <w:lang w:val="en-IE"/>
                </w:rPr>
              </w:pPr>
              <w:r w:rsidRPr="00315C1E">
                <w:rPr>
                  <w:rFonts w:asciiTheme="minorHAnsi" w:hAnsiTheme="minorHAnsi"/>
                  <w:i/>
                  <w:iCs/>
                  <w:szCs w:val="22"/>
                  <w:lang w:val="en-IE"/>
                </w:rPr>
                <w:t>If you have answered ‘</w:t>
              </w:r>
              <w:proofErr w:type="spellStart"/>
              <w:r w:rsidRPr="00315C1E">
                <w:rPr>
                  <w:rFonts w:asciiTheme="minorHAnsi" w:hAnsiTheme="minorHAnsi"/>
                  <w:i/>
                  <w:iCs/>
                  <w:szCs w:val="22"/>
                  <w:lang w:val="en-IE"/>
                </w:rPr>
                <w:t>yes’</w:t>
              </w:r>
              <w:proofErr w:type="spellEnd"/>
              <w:r w:rsidRPr="00315C1E">
                <w:rPr>
                  <w:rFonts w:asciiTheme="minorHAnsi" w:hAnsiTheme="minorHAnsi"/>
                  <w:i/>
                  <w:iCs/>
                  <w:szCs w:val="22"/>
                  <w:lang w:val="en-IE"/>
                </w:rPr>
                <w:t xml:space="preserve"> to the above question, please provide the following information:</w:t>
              </w:r>
            </w:p>
            <w:tbl>
              <w:tblPr>
                <w:tblW w:w="9012"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2938"/>
                <w:gridCol w:w="3206"/>
                <w:gridCol w:w="2868"/>
              </w:tblGrid>
              <w:tr w:rsidR="0059571D" w:rsidRPr="00315C1E" w14:paraId="07347076" w14:textId="77777777" w:rsidTr="00261A9A">
                <w:trPr>
                  <w:trHeight w:val="324"/>
                </w:trPr>
                <w:tc>
                  <w:tcPr>
                    <w:tcW w:w="2938" w:type="dxa"/>
                    <w:shd w:val="clear" w:color="auto" w:fill="FBD4B4" w:themeFill="accent6" w:themeFillTint="66"/>
                    <w:vAlign w:val="center"/>
                  </w:tcPr>
                  <w:p w14:paraId="11C61939" w14:textId="77777777" w:rsidR="0059571D" w:rsidRPr="00315C1E" w:rsidRDefault="0059571D" w:rsidP="00975BE5">
                    <w:pPr>
                      <w:rPr>
                        <w:rFonts w:asciiTheme="minorHAnsi" w:eastAsia="Calibri" w:hAnsiTheme="minorHAnsi"/>
                        <w:b/>
                        <w:iCs/>
                        <w:szCs w:val="22"/>
                        <w:lang w:val="en-IE"/>
                      </w:rPr>
                    </w:pPr>
                    <w:r w:rsidRPr="00315C1E">
                      <w:rPr>
                        <w:rFonts w:asciiTheme="minorHAnsi" w:eastAsia="Calibri" w:hAnsiTheme="minorHAnsi"/>
                        <w:b/>
                        <w:iCs/>
                        <w:szCs w:val="22"/>
                        <w:lang w:val="en-IE"/>
                      </w:rPr>
                      <w:t>Name of Prime Contractor</w:t>
                    </w:r>
                  </w:p>
                </w:tc>
                <w:tc>
                  <w:tcPr>
                    <w:tcW w:w="6074" w:type="dxa"/>
                    <w:gridSpan w:val="2"/>
                    <w:shd w:val="clear" w:color="auto" w:fill="FBD4B4" w:themeFill="accent6" w:themeFillTint="66"/>
                  </w:tcPr>
                  <w:p w14:paraId="77C24BE9" w14:textId="77777777" w:rsidR="0059571D" w:rsidRPr="00315C1E" w:rsidRDefault="0059571D" w:rsidP="00975BE5">
                    <w:pPr>
                      <w:rPr>
                        <w:rFonts w:asciiTheme="minorHAnsi" w:eastAsia="Calibri" w:hAnsiTheme="minorHAnsi"/>
                        <w:b/>
                        <w:i/>
                        <w:iCs/>
                        <w:szCs w:val="22"/>
                        <w:lang w:val="en-IE"/>
                      </w:rPr>
                    </w:pPr>
                  </w:p>
                  <w:p w14:paraId="73E7304A" w14:textId="77777777" w:rsidR="0059571D" w:rsidRPr="00315C1E" w:rsidRDefault="0059571D" w:rsidP="00975BE5">
                    <w:pPr>
                      <w:rPr>
                        <w:rFonts w:asciiTheme="minorHAnsi" w:eastAsia="Calibri" w:hAnsiTheme="minorHAnsi"/>
                        <w:b/>
                        <w:i/>
                        <w:iCs/>
                        <w:szCs w:val="22"/>
                        <w:lang w:val="en-IE"/>
                      </w:rPr>
                    </w:pPr>
                  </w:p>
                </w:tc>
              </w:tr>
              <w:tr w:rsidR="0059571D" w:rsidRPr="00315C1E" w14:paraId="53DEC76D" w14:textId="77777777" w:rsidTr="00261A9A">
                <w:trPr>
                  <w:trHeight w:val="741"/>
                </w:trPr>
                <w:tc>
                  <w:tcPr>
                    <w:tcW w:w="2938" w:type="dxa"/>
                    <w:shd w:val="clear" w:color="auto" w:fill="FBD4B4" w:themeFill="accent6" w:themeFillTint="66"/>
                    <w:vAlign w:val="center"/>
                  </w:tcPr>
                  <w:p w14:paraId="01CB0FCD" w14:textId="77777777" w:rsidR="0059571D" w:rsidRPr="00315C1E" w:rsidRDefault="0059571D" w:rsidP="00975BE5">
                    <w:pPr>
                      <w:rPr>
                        <w:rFonts w:asciiTheme="minorHAnsi" w:eastAsia="Calibri" w:hAnsiTheme="minorHAnsi"/>
                        <w:b/>
                        <w:iCs/>
                        <w:szCs w:val="22"/>
                        <w:lang w:val="en-IE"/>
                      </w:rPr>
                    </w:pPr>
                    <w:r w:rsidRPr="00315C1E">
                      <w:rPr>
                        <w:rFonts w:asciiTheme="minorHAnsi" w:eastAsia="Calibri" w:hAnsiTheme="minorHAnsi"/>
                        <w:b/>
                        <w:iCs/>
                        <w:szCs w:val="22"/>
                        <w:lang w:val="en-IE"/>
                      </w:rPr>
                      <w:t>Name of group member (other Candidates)</w:t>
                    </w:r>
                  </w:p>
                </w:tc>
                <w:tc>
                  <w:tcPr>
                    <w:tcW w:w="3206" w:type="dxa"/>
                    <w:tcBorders>
                      <w:right w:val="single" w:sz="4" w:space="0" w:color="auto"/>
                    </w:tcBorders>
                    <w:shd w:val="clear" w:color="auto" w:fill="FBD4B4" w:themeFill="accent6" w:themeFillTint="66"/>
                    <w:vAlign w:val="center"/>
                  </w:tcPr>
                  <w:p w14:paraId="6629D009" w14:textId="77777777" w:rsidR="0059571D" w:rsidRPr="00315C1E" w:rsidRDefault="0059571D" w:rsidP="00975BE5">
                    <w:pPr>
                      <w:rPr>
                        <w:rFonts w:asciiTheme="minorHAnsi" w:eastAsia="Calibri" w:hAnsiTheme="minorHAnsi"/>
                        <w:b/>
                        <w:iCs/>
                        <w:szCs w:val="22"/>
                        <w:lang w:val="en-IE"/>
                      </w:rPr>
                    </w:pPr>
                    <w:r w:rsidRPr="00315C1E">
                      <w:rPr>
                        <w:rFonts w:asciiTheme="minorHAnsi" w:eastAsia="Calibri" w:hAnsiTheme="minorHAnsi"/>
                        <w:b/>
                        <w:iCs/>
                        <w:szCs w:val="22"/>
                        <w:lang w:val="en-IE"/>
                      </w:rPr>
                      <w:t>Portion of project to be delivered</w:t>
                    </w:r>
                  </w:p>
                </w:tc>
                <w:tc>
                  <w:tcPr>
                    <w:tcW w:w="2868" w:type="dxa"/>
                    <w:tcBorders>
                      <w:left w:val="single" w:sz="4" w:space="0" w:color="auto"/>
                    </w:tcBorders>
                    <w:shd w:val="clear" w:color="auto" w:fill="FBD4B4" w:themeFill="accent6" w:themeFillTint="66"/>
                    <w:vAlign w:val="center"/>
                  </w:tcPr>
                  <w:p w14:paraId="6D1EDBAF" w14:textId="77777777" w:rsidR="0059571D" w:rsidRPr="00315C1E" w:rsidRDefault="0059571D" w:rsidP="00975BE5">
                    <w:pPr>
                      <w:rPr>
                        <w:rFonts w:asciiTheme="minorHAnsi" w:eastAsia="Calibri" w:hAnsiTheme="minorHAnsi"/>
                        <w:b/>
                        <w:iCs/>
                        <w:szCs w:val="22"/>
                        <w:lang w:val="en-IE"/>
                      </w:rPr>
                    </w:pPr>
                    <w:r w:rsidRPr="00315C1E">
                      <w:rPr>
                        <w:rFonts w:asciiTheme="minorHAnsi" w:eastAsia="Calibri" w:hAnsiTheme="minorHAnsi"/>
                        <w:b/>
                        <w:iCs/>
                        <w:szCs w:val="22"/>
                        <w:lang w:val="en-IE"/>
                      </w:rPr>
                      <w:t>Separate questionnaire enclosed? (tick)</w:t>
                    </w:r>
                  </w:p>
                </w:tc>
              </w:tr>
              <w:tr w:rsidR="0059571D" w:rsidRPr="00315C1E" w14:paraId="0BC01C4B" w14:textId="77777777" w:rsidTr="00261A9A">
                <w:trPr>
                  <w:trHeight w:val="849"/>
                </w:trPr>
                <w:tc>
                  <w:tcPr>
                    <w:tcW w:w="2938" w:type="dxa"/>
                    <w:vAlign w:val="center"/>
                  </w:tcPr>
                  <w:p w14:paraId="24958E5F" w14:textId="77777777" w:rsidR="0059571D" w:rsidRPr="00315C1E" w:rsidRDefault="0059571D" w:rsidP="00975BE5">
                    <w:pPr>
                      <w:rPr>
                        <w:rFonts w:asciiTheme="minorHAnsi" w:eastAsia="Calibri" w:hAnsiTheme="minorHAnsi"/>
                        <w:iCs/>
                        <w:szCs w:val="22"/>
                        <w:lang w:val="en-IE"/>
                      </w:rPr>
                    </w:pPr>
                    <w:r w:rsidRPr="00315C1E">
                      <w:rPr>
                        <w:rFonts w:asciiTheme="minorHAnsi" w:eastAsia="Calibri" w:hAnsiTheme="minorHAnsi"/>
                        <w:iCs/>
                        <w:szCs w:val="22"/>
                        <w:lang w:val="en-IE"/>
                      </w:rPr>
                      <w:t>1.</w:t>
                    </w:r>
                  </w:p>
                </w:tc>
                <w:tc>
                  <w:tcPr>
                    <w:tcW w:w="3206" w:type="dxa"/>
                    <w:tcBorders>
                      <w:right w:val="single" w:sz="4" w:space="0" w:color="auto"/>
                    </w:tcBorders>
                  </w:tcPr>
                  <w:p w14:paraId="188389F6" w14:textId="77777777" w:rsidR="0059571D" w:rsidRPr="00315C1E" w:rsidRDefault="0059571D" w:rsidP="00975BE5">
                    <w:pPr>
                      <w:rPr>
                        <w:rFonts w:asciiTheme="minorHAnsi" w:eastAsia="Calibri" w:hAnsiTheme="minorHAnsi"/>
                        <w:i/>
                        <w:iCs/>
                        <w:szCs w:val="22"/>
                        <w:lang w:val="en-IE"/>
                      </w:rPr>
                    </w:pPr>
                  </w:p>
                  <w:p w14:paraId="095065BB" w14:textId="77777777" w:rsidR="0059571D" w:rsidRPr="00315C1E" w:rsidRDefault="0059571D" w:rsidP="00975BE5">
                    <w:pPr>
                      <w:rPr>
                        <w:rFonts w:asciiTheme="minorHAnsi" w:eastAsia="Calibri" w:hAnsiTheme="minorHAnsi"/>
                        <w:i/>
                        <w:iCs/>
                        <w:szCs w:val="22"/>
                        <w:lang w:val="en-IE"/>
                      </w:rPr>
                    </w:pPr>
                  </w:p>
                </w:tc>
                <w:tc>
                  <w:tcPr>
                    <w:tcW w:w="2868" w:type="dxa"/>
                    <w:tcBorders>
                      <w:left w:val="single" w:sz="4" w:space="0" w:color="auto"/>
                    </w:tcBorders>
                  </w:tcPr>
                  <w:p w14:paraId="6C5B75B9" w14:textId="77777777" w:rsidR="0059571D" w:rsidRPr="00315C1E" w:rsidRDefault="0059571D" w:rsidP="00975BE5">
                    <w:pPr>
                      <w:rPr>
                        <w:rFonts w:asciiTheme="minorHAnsi" w:eastAsia="Calibri" w:hAnsiTheme="minorHAnsi"/>
                        <w:i/>
                        <w:iCs/>
                        <w:szCs w:val="22"/>
                        <w:lang w:val="en-IE"/>
                      </w:rPr>
                    </w:pPr>
                  </w:p>
                </w:tc>
              </w:tr>
              <w:tr w:rsidR="0059571D" w:rsidRPr="00315C1E" w14:paraId="1BA3CB11" w14:textId="77777777" w:rsidTr="00261A9A">
                <w:trPr>
                  <w:trHeight w:val="849"/>
                </w:trPr>
                <w:tc>
                  <w:tcPr>
                    <w:tcW w:w="2938" w:type="dxa"/>
                    <w:vAlign w:val="center"/>
                  </w:tcPr>
                  <w:p w14:paraId="640A13E1" w14:textId="77777777" w:rsidR="0059571D" w:rsidRPr="00315C1E" w:rsidRDefault="0059571D" w:rsidP="00975BE5">
                    <w:pPr>
                      <w:rPr>
                        <w:rFonts w:asciiTheme="minorHAnsi" w:eastAsia="Calibri" w:hAnsiTheme="minorHAnsi"/>
                        <w:iCs/>
                        <w:szCs w:val="22"/>
                        <w:lang w:val="en-IE"/>
                      </w:rPr>
                    </w:pPr>
                    <w:r w:rsidRPr="00315C1E">
                      <w:rPr>
                        <w:rFonts w:asciiTheme="minorHAnsi" w:eastAsia="Calibri" w:hAnsiTheme="minorHAnsi"/>
                        <w:iCs/>
                        <w:szCs w:val="22"/>
                        <w:lang w:val="en-IE"/>
                      </w:rPr>
                      <w:t>2.</w:t>
                    </w:r>
                  </w:p>
                </w:tc>
                <w:tc>
                  <w:tcPr>
                    <w:tcW w:w="3206" w:type="dxa"/>
                    <w:tcBorders>
                      <w:right w:val="single" w:sz="4" w:space="0" w:color="auto"/>
                    </w:tcBorders>
                  </w:tcPr>
                  <w:p w14:paraId="71A98623" w14:textId="77777777" w:rsidR="0059571D" w:rsidRPr="00315C1E" w:rsidRDefault="0059571D" w:rsidP="00975BE5">
                    <w:pPr>
                      <w:rPr>
                        <w:rFonts w:asciiTheme="minorHAnsi" w:eastAsia="Calibri" w:hAnsiTheme="minorHAnsi"/>
                        <w:i/>
                        <w:iCs/>
                        <w:szCs w:val="22"/>
                        <w:lang w:val="en-IE"/>
                      </w:rPr>
                    </w:pPr>
                  </w:p>
                  <w:p w14:paraId="0F8BE008" w14:textId="77777777" w:rsidR="0059571D" w:rsidRPr="00315C1E" w:rsidRDefault="0059571D" w:rsidP="00975BE5">
                    <w:pPr>
                      <w:rPr>
                        <w:rFonts w:asciiTheme="minorHAnsi" w:eastAsia="Calibri" w:hAnsiTheme="minorHAnsi"/>
                        <w:i/>
                        <w:iCs/>
                        <w:szCs w:val="22"/>
                        <w:lang w:val="en-IE"/>
                      </w:rPr>
                    </w:pPr>
                  </w:p>
                </w:tc>
                <w:tc>
                  <w:tcPr>
                    <w:tcW w:w="2868" w:type="dxa"/>
                    <w:tcBorders>
                      <w:left w:val="single" w:sz="4" w:space="0" w:color="auto"/>
                    </w:tcBorders>
                  </w:tcPr>
                  <w:p w14:paraId="041E5B5E" w14:textId="77777777" w:rsidR="0059571D" w:rsidRPr="00315C1E" w:rsidRDefault="0059571D" w:rsidP="00975BE5">
                    <w:pPr>
                      <w:rPr>
                        <w:rFonts w:asciiTheme="minorHAnsi" w:eastAsia="Calibri" w:hAnsiTheme="minorHAnsi"/>
                        <w:i/>
                        <w:iCs/>
                        <w:szCs w:val="22"/>
                        <w:lang w:val="en-IE"/>
                      </w:rPr>
                    </w:pPr>
                  </w:p>
                </w:tc>
              </w:tr>
              <w:tr w:rsidR="0059571D" w:rsidRPr="00315C1E" w14:paraId="7393B310" w14:textId="77777777" w:rsidTr="00261A9A">
                <w:trPr>
                  <w:trHeight w:val="59"/>
                </w:trPr>
                <w:tc>
                  <w:tcPr>
                    <w:tcW w:w="2938" w:type="dxa"/>
                    <w:vAlign w:val="center"/>
                  </w:tcPr>
                  <w:p w14:paraId="75B1FB34" w14:textId="77777777" w:rsidR="0059571D" w:rsidRPr="00315C1E" w:rsidRDefault="0059571D" w:rsidP="00975BE5">
                    <w:pPr>
                      <w:rPr>
                        <w:rFonts w:asciiTheme="minorHAnsi" w:eastAsia="Calibri" w:hAnsiTheme="minorHAnsi"/>
                        <w:iCs/>
                        <w:szCs w:val="22"/>
                        <w:lang w:val="en-IE"/>
                      </w:rPr>
                    </w:pPr>
                    <w:r w:rsidRPr="00315C1E">
                      <w:rPr>
                        <w:rFonts w:asciiTheme="minorHAnsi" w:eastAsia="Calibri" w:hAnsiTheme="minorHAnsi"/>
                        <w:iCs/>
                        <w:szCs w:val="22"/>
                        <w:lang w:val="en-IE"/>
                      </w:rPr>
                      <w:t>3.</w:t>
                    </w:r>
                  </w:p>
                </w:tc>
                <w:tc>
                  <w:tcPr>
                    <w:tcW w:w="3206" w:type="dxa"/>
                    <w:tcBorders>
                      <w:right w:val="single" w:sz="4" w:space="0" w:color="auto"/>
                    </w:tcBorders>
                  </w:tcPr>
                  <w:p w14:paraId="47FEE44A" w14:textId="77777777" w:rsidR="0059571D" w:rsidRPr="00315C1E" w:rsidRDefault="0059571D" w:rsidP="00975BE5">
                    <w:pPr>
                      <w:rPr>
                        <w:rFonts w:asciiTheme="minorHAnsi" w:eastAsia="Calibri" w:hAnsiTheme="minorHAnsi"/>
                        <w:i/>
                        <w:iCs/>
                        <w:szCs w:val="22"/>
                        <w:lang w:val="en-IE"/>
                      </w:rPr>
                    </w:pPr>
                  </w:p>
                  <w:p w14:paraId="1888C207" w14:textId="77777777" w:rsidR="0059571D" w:rsidRPr="00315C1E" w:rsidRDefault="0059571D" w:rsidP="00975BE5">
                    <w:pPr>
                      <w:rPr>
                        <w:rFonts w:asciiTheme="minorHAnsi" w:eastAsia="Calibri" w:hAnsiTheme="minorHAnsi"/>
                        <w:i/>
                        <w:iCs/>
                        <w:szCs w:val="22"/>
                        <w:lang w:val="en-IE"/>
                      </w:rPr>
                    </w:pPr>
                  </w:p>
                </w:tc>
                <w:tc>
                  <w:tcPr>
                    <w:tcW w:w="2868" w:type="dxa"/>
                    <w:tcBorders>
                      <w:left w:val="single" w:sz="4" w:space="0" w:color="auto"/>
                    </w:tcBorders>
                  </w:tcPr>
                  <w:p w14:paraId="51884389" w14:textId="77777777" w:rsidR="0059571D" w:rsidRPr="00315C1E" w:rsidRDefault="0059571D" w:rsidP="00975BE5">
                    <w:pPr>
                      <w:rPr>
                        <w:rFonts w:asciiTheme="minorHAnsi" w:eastAsia="Calibri" w:hAnsiTheme="minorHAnsi"/>
                        <w:i/>
                        <w:iCs/>
                        <w:szCs w:val="22"/>
                        <w:lang w:val="en-IE"/>
                      </w:rPr>
                    </w:pPr>
                  </w:p>
                </w:tc>
              </w:tr>
            </w:tbl>
            <w:p w14:paraId="044953EB" w14:textId="77777777" w:rsidR="0059571D" w:rsidRPr="00315C1E" w:rsidRDefault="0059571D" w:rsidP="0059571D">
              <w:pPr>
                <w:rPr>
                  <w:rFonts w:asciiTheme="minorHAnsi" w:hAnsiTheme="minorHAnsi"/>
                  <w:bCs/>
                  <w:szCs w:val="22"/>
                  <w:lang w:val="en-IE"/>
                </w:rPr>
              </w:pPr>
            </w:p>
            <w:p w14:paraId="0C250F74" w14:textId="77777777" w:rsidR="0059571D" w:rsidRPr="00315C1E" w:rsidRDefault="0059571D" w:rsidP="0059571D">
              <w:pPr>
                <w:rPr>
                  <w:rFonts w:asciiTheme="minorHAnsi" w:hAnsiTheme="minorHAnsi"/>
                  <w:bCs/>
                  <w:iCs/>
                  <w:szCs w:val="22"/>
                  <w:lang w:val="en-IE"/>
                </w:rPr>
              </w:pPr>
              <w:r w:rsidRPr="00315C1E">
                <w:rPr>
                  <w:rFonts w:asciiTheme="minorHAnsi" w:hAnsiTheme="minorHAnsi"/>
                  <w:bCs/>
                  <w:iCs/>
                  <w:szCs w:val="22"/>
                  <w:lang w:val="en-IE"/>
                </w:rPr>
                <w:t xml:space="preserve">Note:  Each group member (Candidate) proposed must complete this questionnaire in its entirety. </w:t>
              </w:r>
              <w:proofErr w:type="gramStart"/>
              <w:r w:rsidRPr="00315C1E">
                <w:rPr>
                  <w:rFonts w:asciiTheme="minorHAnsi" w:hAnsiTheme="minorHAnsi"/>
                  <w:bCs/>
                  <w:iCs/>
                  <w:szCs w:val="22"/>
                  <w:lang w:val="en-IE"/>
                </w:rPr>
                <w:t>In the event that</w:t>
              </w:r>
              <w:proofErr w:type="gramEnd"/>
              <w:r w:rsidRPr="00315C1E">
                <w:rPr>
                  <w:rFonts w:asciiTheme="minorHAnsi" w:hAnsiTheme="minorHAnsi"/>
                  <w:bCs/>
                  <w:iCs/>
                  <w:szCs w:val="22"/>
                  <w:lang w:val="en-IE"/>
                </w:rPr>
                <w:t xml:space="preserve"> the </w:t>
              </w:r>
              <w:r>
                <w:rPr>
                  <w:rFonts w:asciiTheme="minorHAnsi" w:hAnsiTheme="minorHAnsi"/>
                  <w:bCs/>
                  <w:iCs/>
                  <w:szCs w:val="22"/>
                  <w:lang w:val="en-IE"/>
                </w:rPr>
                <w:t>Contracting Authority</w:t>
              </w:r>
              <w:r w:rsidRPr="00315C1E">
                <w:rPr>
                  <w:rFonts w:asciiTheme="minorHAnsi" w:hAnsiTheme="minorHAnsi"/>
                  <w:bCs/>
                  <w:iCs/>
                  <w:szCs w:val="22"/>
                  <w:lang w:val="en-IE"/>
                </w:rPr>
                <w:t xml:space="preserve"> has not been provided with sufficient information to verify the technical and economic capacity of all Candidates, the procurement rules permit the </w:t>
              </w:r>
              <w:r>
                <w:rPr>
                  <w:rFonts w:asciiTheme="minorHAnsi" w:hAnsiTheme="minorHAnsi"/>
                  <w:bCs/>
                  <w:iCs/>
                  <w:szCs w:val="22"/>
                  <w:lang w:val="en-IE"/>
                </w:rPr>
                <w:t>Contracting Authority</w:t>
              </w:r>
              <w:r w:rsidRPr="00315C1E">
                <w:rPr>
                  <w:rFonts w:asciiTheme="minorHAnsi" w:hAnsiTheme="minorHAnsi"/>
                  <w:bCs/>
                  <w:iCs/>
                  <w:szCs w:val="22"/>
                  <w:lang w:val="en-IE"/>
                </w:rPr>
                <w:t xml:space="preserve"> to preclude their use and, if necessary, to eliminate the </w:t>
              </w:r>
              <w:proofErr w:type="gramStart"/>
              <w:r w:rsidRPr="00315C1E">
                <w:rPr>
                  <w:rFonts w:asciiTheme="minorHAnsi" w:hAnsiTheme="minorHAnsi"/>
                  <w:bCs/>
                  <w:iCs/>
                  <w:szCs w:val="22"/>
                  <w:lang w:val="en-IE"/>
                </w:rPr>
                <w:t>group as a whole</w:t>
              </w:r>
              <w:proofErr w:type="gramEnd"/>
              <w:r w:rsidRPr="00315C1E">
                <w:rPr>
                  <w:rFonts w:asciiTheme="minorHAnsi" w:hAnsiTheme="minorHAnsi"/>
                  <w:bCs/>
                  <w:iCs/>
                  <w:szCs w:val="22"/>
                  <w:lang w:val="en-IE"/>
                </w:rPr>
                <w:t>.</w:t>
              </w:r>
            </w:p>
            <w:p w14:paraId="04CE87A5" w14:textId="77777777" w:rsidR="0059571D" w:rsidRPr="00315C1E" w:rsidRDefault="0059571D" w:rsidP="0059571D">
              <w:pPr>
                <w:rPr>
                  <w:rFonts w:asciiTheme="minorHAnsi" w:hAnsiTheme="minorHAnsi"/>
                  <w:bCs/>
                  <w:iCs/>
                  <w:szCs w:val="22"/>
                  <w:lang w:val="en-IE"/>
                </w:rPr>
              </w:pPr>
            </w:p>
            <w:p w14:paraId="023688C1" w14:textId="77777777" w:rsidR="0059571D" w:rsidRDefault="0059571D">
              <w:pPr>
                <w:spacing w:after="0" w:line="240" w:lineRule="auto"/>
                <w:jc w:val="left"/>
                <w:rPr>
                  <w:b/>
                  <w:caps/>
                  <w:color w:val="FF0000"/>
                  <w:szCs w:val="22"/>
                </w:rPr>
              </w:pPr>
              <w:r>
                <w:rPr>
                  <w:color w:val="FF0000"/>
                </w:rPr>
                <w:br w:type="page"/>
              </w:r>
            </w:p>
            <w:p w14:paraId="0129165B" w14:textId="77777777" w:rsidR="0059571D" w:rsidRPr="00FE4904" w:rsidRDefault="0059571D" w:rsidP="0059571D">
              <w:pPr>
                <w:pStyle w:val="Heading2"/>
                <w:rPr>
                  <w:sz w:val="28"/>
                  <w:szCs w:val="28"/>
                  <w:lang w:val="en-IE"/>
                </w:rPr>
              </w:pPr>
              <w:r w:rsidRPr="00FE4904">
                <w:rPr>
                  <w:sz w:val="28"/>
                  <w:szCs w:val="28"/>
                  <w:lang w:val="en-IE"/>
                </w:rPr>
                <w:lastRenderedPageBreak/>
                <w:t>Manpower</w:t>
              </w:r>
            </w:p>
            <w:p w14:paraId="204B440E" w14:textId="77777777" w:rsidR="0059571D" w:rsidRPr="0059571D" w:rsidRDefault="0059571D" w:rsidP="0059571D">
              <w:pPr>
                <w:rPr>
                  <w:szCs w:val="22"/>
                  <w:lang w:val="en-IE"/>
                </w:rPr>
              </w:pPr>
            </w:p>
            <w:tbl>
              <w:tblPr>
                <w:tblW w:w="907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shd w:val="clear" w:color="auto" w:fill="E5DFEC"/>
                <w:tblLook w:val="04A0" w:firstRow="1" w:lastRow="0" w:firstColumn="1" w:lastColumn="0" w:noHBand="0" w:noVBand="1"/>
              </w:tblPr>
              <w:tblGrid>
                <w:gridCol w:w="9075"/>
              </w:tblGrid>
              <w:tr w:rsidR="0059571D" w:rsidRPr="0059571D" w14:paraId="4AD9CD5C" w14:textId="77777777" w:rsidTr="00261A9A">
                <w:trPr>
                  <w:trHeight w:val="959"/>
                </w:trPr>
                <w:tc>
                  <w:tcPr>
                    <w:tcW w:w="9075" w:type="dxa"/>
                    <w:shd w:val="clear" w:color="auto" w:fill="FFD966"/>
                  </w:tcPr>
                  <w:p w14:paraId="027E90E5" w14:textId="77777777" w:rsidR="0059571D" w:rsidRPr="0059571D" w:rsidRDefault="0059571D" w:rsidP="00975BE5">
                    <w:pPr>
                      <w:pStyle w:val="TableText"/>
                      <w:spacing w:before="0" w:after="0"/>
                      <w:rPr>
                        <w:rFonts w:asciiTheme="minorHAnsi" w:eastAsia="Calibri" w:hAnsiTheme="minorHAnsi"/>
                        <w:sz w:val="22"/>
                        <w:szCs w:val="22"/>
                        <w:lang w:val="en-US"/>
                      </w:rPr>
                    </w:pPr>
                    <w:r w:rsidRPr="0059571D">
                      <w:rPr>
                        <w:rFonts w:asciiTheme="minorHAnsi" w:eastAsia="Calibri" w:hAnsiTheme="minorHAnsi"/>
                        <w:sz w:val="22"/>
                        <w:szCs w:val="22"/>
                        <w:lang w:val="en-US"/>
                      </w:rPr>
                      <w:t xml:space="preserve">Weighting: </w:t>
                    </w:r>
                    <w:r w:rsidRPr="0059571D">
                      <w:rPr>
                        <w:rFonts w:asciiTheme="minorHAnsi" w:eastAsia="Calibri" w:hAnsiTheme="minorHAnsi"/>
                        <w:b/>
                        <w:sz w:val="22"/>
                        <w:szCs w:val="22"/>
                      </w:rPr>
                      <w:t>For Information Purposes Only</w:t>
                    </w:r>
                  </w:p>
                  <w:p w14:paraId="4C895049" w14:textId="77777777" w:rsidR="0059571D" w:rsidRPr="0059571D" w:rsidRDefault="0059571D" w:rsidP="00975BE5">
                    <w:pPr>
                      <w:pStyle w:val="TableText"/>
                      <w:spacing w:before="0" w:after="0"/>
                      <w:rPr>
                        <w:rFonts w:asciiTheme="minorHAnsi" w:eastAsia="Calibri" w:hAnsiTheme="minorHAnsi"/>
                        <w:b/>
                        <w:sz w:val="22"/>
                        <w:szCs w:val="22"/>
                      </w:rPr>
                    </w:pPr>
                    <w:r w:rsidRPr="0059571D">
                      <w:rPr>
                        <w:rFonts w:asciiTheme="minorHAnsi" w:eastAsia="Calibri" w:hAnsiTheme="minorHAnsi"/>
                        <w:sz w:val="22"/>
                        <w:szCs w:val="22"/>
                      </w:rPr>
                      <w:t>Pass Requirement: Candidates must confirm the number of suitably qualified and experienced resources available to commit on this project.</w:t>
                    </w:r>
                  </w:p>
                </w:tc>
              </w:tr>
            </w:tbl>
            <w:p w14:paraId="20A82A80" w14:textId="77777777" w:rsidR="0059571D" w:rsidRPr="0059571D" w:rsidRDefault="0059571D" w:rsidP="0059571D">
              <w:pPr>
                <w:pStyle w:val="TableText"/>
                <w:spacing w:before="0" w:after="0"/>
                <w:rPr>
                  <w:rFonts w:asciiTheme="minorHAnsi" w:hAnsiTheme="minorHAnsi"/>
                  <w:b/>
                  <w:sz w:val="22"/>
                  <w:szCs w:val="22"/>
                </w:rPr>
              </w:pPr>
            </w:p>
            <w:p w14:paraId="6E732F70" w14:textId="77777777" w:rsidR="0059571D" w:rsidRPr="0059571D" w:rsidRDefault="0059571D" w:rsidP="0059571D">
              <w:pPr>
                <w:pStyle w:val="TableText"/>
                <w:spacing w:before="0" w:after="0"/>
                <w:rPr>
                  <w:rFonts w:asciiTheme="minorHAnsi" w:hAnsiTheme="minorHAnsi"/>
                  <w:sz w:val="22"/>
                  <w:szCs w:val="22"/>
                </w:rPr>
              </w:pPr>
              <w:r w:rsidRPr="0059571D">
                <w:rPr>
                  <w:rFonts w:asciiTheme="minorHAnsi" w:hAnsiTheme="minorHAnsi"/>
                  <w:b/>
                  <w:sz w:val="22"/>
                  <w:szCs w:val="22"/>
                </w:rPr>
                <w:t xml:space="preserve">Note 1: </w:t>
              </w:r>
              <w:r w:rsidRPr="0059571D">
                <w:rPr>
                  <w:rFonts w:asciiTheme="minorHAnsi" w:hAnsiTheme="minorHAnsi"/>
                  <w:sz w:val="22"/>
                  <w:szCs w:val="22"/>
                </w:rPr>
                <w:t>The purpose of this section is to identify whether the candidate currently has at its disposal the adequate range of skills to successfully deliver this project. Candidates are reminded that they may rely on the resources of other entities on condition that they are fully described and can prove that they will have these resources at their disposal when required.</w:t>
              </w:r>
            </w:p>
            <w:p w14:paraId="53EFCBB4" w14:textId="77777777" w:rsidR="0059571D" w:rsidRPr="0059571D" w:rsidRDefault="0059571D" w:rsidP="0059571D">
              <w:pPr>
                <w:pStyle w:val="TableText"/>
                <w:spacing w:before="0" w:after="0"/>
                <w:rPr>
                  <w:rFonts w:asciiTheme="minorHAnsi" w:hAnsiTheme="minorHAnsi"/>
                  <w:b/>
                  <w:sz w:val="22"/>
                  <w:szCs w:val="22"/>
                </w:rPr>
              </w:pPr>
              <w:r w:rsidRPr="0059571D">
                <w:rPr>
                  <w:rFonts w:asciiTheme="minorHAnsi" w:hAnsiTheme="minorHAnsi"/>
                  <w:b/>
                  <w:sz w:val="22"/>
                  <w:szCs w:val="22"/>
                </w:rPr>
                <w:t xml:space="preserve">Note 2: </w:t>
              </w:r>
              <w:r w:rsidRPr="0059571D">
                <w:rPr>
                  <w:rFonts w:asciiTheme="minorHAnsi" w:hAnsiTheme="minorHAnsi"/>
                  <w:sz w:val="22"/>
                  <w:szCs w:val="22"/>
                </w:rPr>
                <w:t>Where personnel are responsible for multiple roles the response must make this clear.</w:t>
              </w:r>
            </w:p>
            <w:p w14:paraId="3166A783" w14:textId="77777777" w:rsidR="00850E4C" w:rsidRDefault="00850E4C" w:rsidP="000C3041">
              <w:pPr>
                <w:spacing w:after="0"/>
                <w:rPr>
                  <w:color w:val="FF0000"/>
                </w:rPr>
              </w:pPr>
            </w:p>
            <w:tbl>
              <w:tblPr>
                <w:tblW w:w="9081"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6052"/>
                <w:gridCol w:w="3029"/>
              </w:tblGrid>
              <w:tr w:rsidR="00DC00D5" w:rsidRPr="00315C1E" w14:paraId="62B62856" w14:textId="77777777" w:rsidTr="00261A9A">
                <w:trPr>
                  <w:trHeight w:val="19"/>
                </w:trPr>
                <w:tc>
                  <w:tcPr>
                    <w:tcW w:w="6052" w:type="dxa"/>
                    <w:shd w:val="clear" w:color="auto" w:fill="FBD4B4" w:themeFill="accent6" w:themeFillTint="66"/>
                    <w:vAlign w:val="center"/>
                  </w:tcPr>
                  <w:p w14:paraId="4A350E60" w14:textId="77777777" w:rsidR="00DC00D5" w:rsidRPr="00662062" w:rsidRDefault="00DC00D5" w:rsidP="00217BB8">
                    <w:pPr>
                      <w:pStyle w:val="TableText"/>
                      <w:spacing w:before="0" w:after="0"/>
                      <w:rPr>
                        <w:rFonts w:asciiTheme="minorHAnsi" w:eastAsia="Calibri" w:hAnsiTheme="minorHAnsi"/>
                        <w:b/>
                        <w:sz w:val="24"/>
                        <w:szCs w:val="24"/>
                      </w:rPr>
                    </w:pPr>
                    <w:r w:rsidRPr="00662062">
                      <w:rPr>
                        <w:rFonts w:asciiTheme="minorHAnsi" w:eastAsia="Calibri" w:hAnsiTheme="minorHAnsi"/>
                        <w:b/>
                        <w:sz w:val="24"/>
                        <w:szCs w:val="24"/>
                      </w:rPr>
                      <w:t>STAFF / SKILL SET (For example but not limited to)</w:t>
                    </w:r>
                  </w:p>
                </w:tc>
                <w:tc>
                  <w:tcPr>
                    <w:tcW w:w="3029" w:type="dxa"/>
                    <w:shd w:val="clear" w:color="auto" w:fill="FBD4B4" w:themeFill="accent6" w:themeFillTint="66"/>
                  </w:tcPr>
                  <w:p w14:paraId="70756525" w14:textId="77777777" w:rsidR="00DC00D5" w:rsidRPr="00662062" w:rsidRDefault="00DC00D5" w:rsidP="00217BB8">
                    <w:pPr>
                      <w:pStyle w:val="TableText"/>
                      <w:spacing w:before="0" w:after="0"/>
                      <w:rPr>
                        <w:rFonts w:asciiTheme="minorHAnsi" w:eastAsia="Calibri" w:hAnsiTheme="minorHAnsi"/>
                        <w:b/>
                        <w:sz w:val="24"/>
                        <w:szCs w:val="24"/>
                      </w:rPr>
                    </w:pPr>
                    <w:r w:rsidRPr="00662062">
                      <w:rPr>
                        <w:rFonts w:asciiTheme="minorHAnsi" w:eastAsia="Calibri" w:hAnsiTheme="minorHAnsi"/>
                        <w:b/>
                        <w:sz w:val="24"/>
                        <w:szCs w:val="24"/>
                      </w:rPr>
                      <w:t>Number of Personnel</w:t>
                    </w:r>
                  </w:p>
                </w:tc>
              </w:tr>
              <w:tr w:rsidR="00DC00D5" w:rsidRPr="00315C1E" w14:paraId="5D536BDF" w14:textId="77777777" w:rsidTr="00261A9A">
                <w:trPr>
                  <w:trHeight w:val="19"/>
                </w:trPr>
                <w:tc>
                  <w:tcPr>
                    <w:tcW w:w="6052" w:type="dxa"/>
                    <w:vAlign w:val="center"/>
                  </w:tcPr>
                  <w:p w14:paraId="01365AAA" w14:textId="77777777" w:rsidR="00DC00D5" w:rsidRPr="00662062" w:rsidRDefault="00DC00D5" w:rsidP="00662062">
                    <w:pPr>
                      <w:rPr>
                        <w:rFonts w:asciiTheme="minorHAnsi" w:eastAsia="Calibri" w:hAnsiTheme="minorHAnsi"/>
                        <w:szCs w:val="22"/>
                        <w:lang w:val="en-IE"/>
                      </w:rPr>
                    </w:pPr>
                    <w:r w:rsidRPr="00662062">
                      <w:rPr>
                        <w:rFonts w:asciiTheme="minorHAnsi" w:eastAsia="Calibri" w:hAnsiTheme="minorHAnsi"/>
                        <w:szCs w:val="22"/>
                        <w:lang w:val="en-IE"/>
                      </w:rPr>
                      <w:t>Project Management</w:t>
                    </w:r>
                  </w:p>
                </w:tc>
                <w:tc>
                  <w:tcPr>
                    <w:tcW w:w="3029" w:type="dxa"/>
                  </w:tcPr>
                  <w:p w14:paraId="1D40E30F" w14:textId="77777777" w:rsidR="00DC00D5" w:rsidRPr="00315C1E" w:rsidRDefault="00DC00D5" w:rsidP="00217BB8">
                    <w:pPr>
                      <w:pStyle w:val="TableText"/>
                      <w:spacing w:before="0" w:after="0"/>
                      <w:rPr>
                        <w:rFonts w:asciiTheme="minorHAnsi" w:eastAsia="Calibri" w:hAnsiTheme="minorHAnsi"/>
                      </w:rPr>
                    </w:pPr>
                  </w:p>
                </w:tc>
              </w:tr>
              <w:tr w:rsidR="00DC00D5" w:rsidRPr="00315C1E" w14:paraId="32DDA8C9" w14:textId="77777777" w:rsidTr="00261A9A">
                <w:trPr>
                  <w:trHeight w:val="19"/>
                </w:trPr>
                <w:tc>
                  <w:tcPr>
                    <w:tcW w:w="6052" w:type="dxa"/>
                    <w:vAlign w:val="center"/>
                  </w:tcPr>
                  <w:p w14:paraId="645E42E8" w14:textId="77777777" w:rsidR="00DC00D5" w:rsidRPr="00662062" w:rsidRDefault="00DC00D5" w:rsidP="00662062">
                    <w:pPr>
                      <w:rPr>
                        <w:rFonts w:asciiTheme="minorHAnsi" w:eastAsia="Calibri" w:hAnsiTheme="minorHAnsi"/>
                        <w:szCs w:val="22"/>
                        <w:lang w:val="en-IE"/>
                      </w:rPr>
                    </w:pPr>
                    <w:r w:rsidRPr="00662062">
                      <w:rPr>
                        <w:rFonts w:asciiTheme="minorHAnsi" w:eastAsia="Calibri" w:hAnsiTheme="minorHAnsi"/>
                        <w:szCs w:val="22"/>
                        <w:lang w:val="en-IE"/>
                      </w:rPr>
                      <w:t>Account Management</w:t>
                    </w:r>
                  </w:p>
                </w:tc>
                <w:tc>
                  <w:tcPr>
                    <w:tcW w:w="3029" w:type="dxa"/>
                  </w:tcPr>
                  <w:p w14:paraId="0F39AE3A" w14:textId="77777777" w:rsidR="00DC00D5" w:rsidRPr="00315C1E" w:rsidRDefault="00DC00D5" w:rsidP="00217BB8">
                    <w:pPr>
                      <w:pStyle w:val="TableText"/>
                      <w:spacing w:before="0" w:after="0"/>
                      <w:rPr>
                        <w:rFonts w:asciiTheme="minorHAnsi" w:eastAsia="Calibri" w:hAnsiTheme="minorHAnsi"/>
                      </w:rPr>
                    </w:pPr>
                  </w:p>
                </w:tc>
              </w:tr>
              <w:tr w:rsidR="00DC00D5" w:rsidRPr="00315C1E" w14:paraId="594626EF" w14:textId="77777777" w:rsidTr="00261A9A">
                <w:trPr>
                  <w:trHeight w:val="19"/>
                </w:trPr>
                <w:tc>
                  <w:tcPr>
                    <w:tcW w:w="6052" w:type="dxa"/>
                    <w:vAlign w:val="center"/>
                  </w:tcPr>
                  <w:p w14:paraId="7CA0E5F5" w14:textId="77777777" w:rsidR="00DC00D5" w:rsidRPr="00250107" w:rsidRDefault="00DC00D5" w:rsidP="00217BB8">
                    <w:pPr>
                      <w:rPr>
                        <w:rFonts w:asciiTheme="minorHAnsi" w:eastAsia="Calibri" w:hAnsiTheme="minorHAnsi"/>
                        <w:szCs w:val="22"/>
                        <w:lang w:val="en-IE"/>
                      </w:rPr>
                    </w:pPr>
                    <w:r w:rsidRPr="00250107">
                      <w:rPr>
                        <w:rFonts w:asciiTheme="minorHAnsi" w:eastAsia="Calibri" w:hAnsiTheme="minorHAnsi"/>
                        <w:szCs w:val="22"/>
                        <w:lang w:val="en-IE"/>
                      </w:rPr>
                      <w:t>Solution Architect</w:t>
                    </w:r>
                    <w:r w:rsidR="005431E3" w:rsidRPr="00250107">
                      <w:rPr>
                        <w:rFonts w:asciiTheme="minorHAnsi" w:eastAsia="Calibri" w:hAnsiTheme="minorHAnsi"/>
                        <w:szCs w:val="22"/>
                        <w:lang w:val="en-IE"/>
                      </w:rPr>
                      <w:t>s</w:t>
                    </w:r>
                    <w:r w:rsidRPr="00250107">
                      <w:rPr>
                        <w:rFonts w:asciiTheme="minorHAnsi" w:eastAsia="Calibri" w:hAnsiTheme="minorHAnsi"/>
                        <w:szCs w:val="22"/>
                        <w:lang w:val="en-IE"/>
                      </w:rPr>
                      <w:t xml:space="preserve"> (</w:t>
                    </w:r>
                    <w:r w:rsidR="00063054" w:rsidRPr="00250107">
                      <w:rPr>
                        <w:rFonts w:asciiTheme="minorHAnsi" w:eastAsia="Calibri" w:hAnsiTheme="minorHAnsi"/>
                        <w:szCs w:val="22"/>
                        <w:lang w:val="en-IE"/>
                      </w:rPr>
                      <w:t xml:space="preserve">Systems, </w:t>
                    </w:r>
                    <w:r w:rsidRPr="00250107">
                      <w:rPr>
                        <w:rFonts w:asciiTheme="minorHAnsi" w:eastAsia="Calibri" w:hAnsiTheme="minorHAnsi"/>
                        <w:szCs w:val="22"/>
                        <w:lang w:val="en-IE"/>
                      </w:rPr>
                      <w:t>Technical and Functional)</w:t>
                    </w:r>
                  </w:p>
                </w:tc>
                <w:tc>
                  <w:tcPr>
                    <w:tcW w:w="3029" w:type="dxa"/>
                  </w:tcPr>
                  <w:p w14:paraId="43A2D806" w14:textId="77777777" w:rsidR="00DC00D5" w:rsidRPr="00315C1E" w:rsidRDefault="00DC00D5" w:rsidP="00217BB8">
                    <w:pPr>
                      <w:rPr>
                        <w:rFonts w:asciiTheme="minorHAnsi" w:eastAsia="Calibri" w:hAnsiTheme="minorHAnsi"/>
                        <w:szCs w:val="22"/>
                        <w:lang w:val="en-IE"/>
                      </w:rPr>
                    </w:pPr>
                  </w:p>
                </w:tc>
              </w:tr>
              <w:tr w:rsidR="00DC00D5" w:rsidRPr="00315C1E" w14:paraId="6877CD8A" w14:textId="77777777" w:rsidTr="00261A9A">
                <w:trPr>
                  <w:trHeight w:val="19"/>
                </w:trPr>
                <w:tc>
                  <w:tcPr>
                    <w:tcW w:w="6052" w:type="dxa"/>
                    <w:vAlign w:val="center"/>
                  </w:tcPr>
                  <w:p w14:paraId="735086F9" w14:textId="221BD4DF" w:rsidR="00DC00D5" w:rsidRPr="00250107" w:rsidRDefault="008C4A55" w:rsidP="00217BB8">
                    <w:pPr>
                      <w:rPr>
                        <w:rFonts w:asciiTheme="minorHAnsi" w:eastAsia="Calibri" w:hAnsiTheme="minorHAnsi"/>
                        <w:strike/>
                        <w:szCs w:val="22"/>
                        <w:lang w:val="en-IE"/>
                      </w:rPr>
                    </w:pPr>
                    <w:r w:rsidRPr="00250107">
                      <w:rPr>
                        <w:rFonts w:asciiTheme="minorHAnsi" w:eastAsia="Calibri" w:hAnsiTheme="minorHAnsi"/>
                        <w:szCs w:val="22"/>
                        <w:lang w:val="en-IE"/>
                      </w:rPr>
                      <w:t>Fortinet Security Systems</w:t>
                    </w:r>
                  </w:p>
                </w:tc>
                <w:tc>
                  <w:tcPr>
                    <w:tcW w:w="3029" w:type="dxa"/>
                  </w:tcPr>
                  <w:p w14:paraId="7356EABA" w14:textId="77777777" w:rsidR="00DC00D5" w:rsidRPr="008C4A55" w:rsidRDefault="00DC00D5" w:rsidP="00217BB8">
                    <w:pPr>
                      <w:rPr>
                        <w:rFonts w:asciiTheme="minorHAnsi" w:eastAsia="Calibri" w:hAnsiTheme="minorHAnsi"/>
                        <w:strike/>
                        <w:color w:val="EE0000"/>
                        <w:szCs w:val="22"/>
                        <w:lang w:val="en-IE"/>
                      </w:rPr>
                    </w:pPr>
                  </w:p>
                </w:tc>
              </w:tr>
              <w:tr w:rsidR="00DC00D5" w:rsidRPr="00315C1E" w14:paraId="5AE3279C" w14:textId="77777777" w:rsidTr="00261A9A">
                <w:trPr>
                  <w:trHeight w:val="19"/>
                </w:trPr>
                <w:tc>
                  <w:tcPr>
                    <w:tcW w:w="6052" w:type="dxa"/>
                    <w:vAlign w:val="center"/>
                  </w:tcPr>
                  <w:p w14:paraId="57151D98" w14:textId="03A3F428" w:rsidR="00DC00D5" w:rsidRPr="00250107" w:rsidRDefault="006D29D2" w:rsidP="00217BB8">
                    <w:pPr>
                      <w:rPr>
                        <w:rFonts w:asciiTheme="minorHAnsi" w:eastAsia="Calibri" w:hAnsiTheme="minorHAnsi"/>
                        <w:szCs w:val="22"/>
                        <w:lang w:val="en-IE"/>
                      </w:rPr>
                    </w:pPr>
                    <w:r w:rsidRPr="00250107">
                      <w:rPr>
                        <w:rFonts w:asciiTheme="minorHAnsi" w:eastAsia="Calibri" w:hAnsiTheme="minorHAnsi"/>
                        <w:szCs w:val="22"/>
                        <w:lang w:val="en-IE"/>
                      </w:rPr>
                      <w:t>Cisco Security</w:t>
                    </w:r>
                  </w:p>
                </w:tc>
                <w:tc>
                  <w:tcPr>
                    <w:tcW w:w="3029" w:type="dxa"/>
                  </w:tcPr>
                  <w:p w14:paraId="601D30BA" w14:textId="77777777" w:rsidR="00DC00D5" w:rsidRPr="00315C1E" w:rsidRDefault="00DC00D5" w:rsidP="00217BB8">
                    <w:pPr>
                      <w:rPr>
                        <w:rFonts w:asciiTheme="minorHAnsi" w:eastAsia="Calibri" w:hAnsiTheme="minorHAnsi"/>
                        <w:szCs w:val="22"/>
                        <w:lang w:val="en-IE"/>
                      </w:rPr>
                    </w:pPr>
                  </w:p>
                </w:tc>
              </w:tr>
              <w:tr w:rsidR="00DC00D5" w:rsidRPr="00315C1E" w14:paraId="535A8DC9" w14:textId="77777777" w:rsidTr="00261A9A">
                <w:trPr>
                  <w:trHeight w:val="19"/>
                </w:trPr>
                <w:tc>
                  <w:tcPr>
                    <w:tcW w:w="6052" w:type="dxa"/>
                    <w:vAlign w:val="center"/>
                  </w:tcPr>
                  <w:p w14:paraId="577375EB" w14:textId="43DA45AC" w:rsidR="00DC00D5" w:rsidRPr="00250107" w:rsidRDefault="006D29D2">
                    <w:pPr>
                      <w:rPr>
                        <w:rFonts w:asciiTheme="minorHAnsi" w:eastAsia="Calibri" w:hAnsiTheme="minorHAnsi"/>
                        <w:szCs w:val="22"/>
                        <w:lang w:val="en-IE"/>
                      </w:rPr>
                    </w:pPr>
                    <w:r w:rsidRPr="00250107">
                      <w:rPr>
                        <w:rFonts w:asciiTheme="minorHAnsi" w:eastAsia="Calibri" w:hAnsiTheme="minorHAnsi"/>
                        <w:szCs w:val="22"/>
                        <w:lang w:val="en-IE"/>
                      </w:rPr>
                      <w:t>Cisco Networking</w:t>
                    </w:r>
                  </w:p>
                </w:tc>
                <w:tc>
                  <w:tcPr>
                    <w:tcW w:w="3029" w:type="dxa"/>
                  </w:tcPr>
                  <w:p w14:paraId="037FA7F1" w14:textId="77777777" w:rsidR="00DC00D5" w:rsidRPr="00315C1E" w:rsidRDefault="00DC00D5" w:rsidP="00217BB8">
                    <w:pPr>
                      <w:pStyle w:val="TableText"/>
                      <w:spacing w:before="0" w:after="0"/>
                      <w:rPr>
                        <w:rFonts w:asciiTheme="minorHAnsi" w:eastAsia="Calibri" w:hAnsiTheme="minorHAnsi"/>
                      </w:rPr>
                    </w:pPr>
                  </w:p>
                </w:tc>
              </w:tr>
              <w:tr w:rsidR="00DC00D5" w:rsidRPr="00315C1E" w14:paraId="43425FCB" w14:textId="77777777" w:rsidTr="00261A9A">
                <w:trPr>
                  <w:trHeight w:val="19"/>
                </w:trPr>
                <w:tc>
                  <w:tcPr>
                    <w:tcW w:w="6052" w:type="dxa"/>
                    <w:vAlign w:val="center"/>
                  </w:tcPr>
                  <w:p w14:paraId="53FE2B90" w14:textId="27AFB898" w:rsidR="00DC00D5" w:rsidRPr="00250107" w:rsidRDefault="006D29D2">
                    <w:pPr>
                      <w:rPr>
                        <w:rFonts w:asciiTheme="minorHAnsi" w:eastAsia="Calibri" w:hAnsiTheme="minorHAnsi"/>
                        <w:szCs w:val="22"/>
                        <w:lang w:val="en-IE"/>
                      </w:rPr>
                    </w:pPr>
                    <w:r w:rsidRPr="00250107">
                      <w:rPr>
                        <w:rFonts w:asciiTheme="minorHAnsi" w:eastAsia="Calibri" w:hAnsiTheme="minorHAnsi"/>
                        <w:szCs w:val="22"/>
                        <w:lang w:val="en-IE"/>
                      </w:rPr>
                      <w:t xml:space="preserve">Cisco </w:t>
                    </w:r>
                    <w:proofErr w:type="spellStart"/>
                    <w:r w:rsidRPr="00250107">
                      <w:rPr>
                        <w:rFonts w:asciiTheme="minorHAnsi" w:eastAsia="Calibri" w:hAnsiTheme="minorHAnsi"/>
                        <w:szCs w:val="22"/>
                        <w:lang w:val="en-IE"/>
                      </w:rPr>
                      <w:t>TelePresence</w:t>
                    </w:r>
                    <w:proofErr w:type="spellEnd"/>
                    <w:r w:rsidRPr="00250107">
                      <w:rPr>
                        <w:rFonts w:asciiTheme="minorHAnsi" w:eastAsia="Calibri" w:hAnsiTheme="minorHAnsi"/>
                        <w:szCs w:val="22"/>
                        <w:lang w:val="en-IE"/>
                      </w:rPr>
                      <w:t xml:space="preserve"> Systems</w:t>
                    </w:r>
                  </w:p>
                </w:tc>
                <w:tc>
                  <w:tcPr>
                    <w:tcW w:w="3029" w:type="dxa"/>
                  </w:tcPr>
                  <w:p w14:paraId="58DA2175" w14:textId="77777777" w:rsidR="00DC00D5" w:rsidRPr="00315C1E" w:rsidRDefault="00DC00D5" w:rsidP="00217BB8">
                    <w:pPr>
                      <w:pStyle w:val="TableText"/>
                      <w:spacing w:before="0" w:after="0"/>
                      <w:rPr>
                        <w:rFonts w:asciiTheme="minorHAnsi" w:eastAsia="Calibri" w:hAnsiTheme="minorHAnsi"/>
                      </w:rPr>
                    </w:pPr>
                  </w:p>
                </w:tc>
              </w:tr>
              <w:tr w:rsidR="00063054" w:rsidRPr="00315C1E" w14:paraId="4A47B989" w14:textId="77777777" w:rsidTr="00261A9A">
                <w:trPr>
                  <w:trHeight w:val="19"/>
                </w:trPr>
                <w:tc>
                  <w:tcPr>
                    <w:tcW w:w="6052" w:type="dxa"/>
                    <w:vAlign w:val="center"/>
                  </w:tcPr>
                  <w:p w14:paraId="6461C3DD" w14:textId="1B496248" w:rsidR="00063054" w:rsidRPr="00250107" w:rsidRDefault="006D29D2">
                    <w:pPr>
                      <w:rPr>
                        <w:rFonts w:asciiTheme="minorHAnsi" w:eastAsia="Calibri" w:hAnsiTheme="minorHAnsi"/>
                        <w:szCs w:val="22"/>
                        <w:lang w:val="en-IE"/>
                      </w:rPr>
                    </w:pPr>
                    <w:r w:rsidRPr="00250107">
                      <w:rPr>
                        <w:rFonts w:asciiTheme="minorHAnsi" w:eastAsia="Calibri" w:hAnsiTheme="minorHAnsi"/>
                        <w:szCs w:val="22"/>
                        <w:lang w:val="en-IE"/>
                      </w:rPr>
                      <w:t>Mitel MX-ONE</w:t>
                    </w:r>
                    <w:r w:rsidR="000C43C7" w:rsidRPr="00250107">
                      <w:rPr>
                        <w:rFonts w:asciiTheme="minorHAnsi" w:eastAsia="Calibri" w:hAnsiTheme="minorHAnsi"/>
                        <w:szCs w:val="22"/>
                        <w:lang w:val="en-IE"/>
                      </w:rPr>
                      <w:t xml:space="preserve"> and Applications</w:t>
                    </w:r>
                  </w:p>
                </w:tc>
                <w:tc>
                  <w:tcPr>
                    <w:tcW w:w="3029" w:type="dxa"/>
                  </w:tcPr>
                  <w:p w14:paraId="15A3DC51" w14:textId="77777777" w:rsidR="00063054" w:rsidRPr="00315C1E" w:rsidRDefault="00063054" w:rsidP="00217BB8">
                    <w:pPr>
                      <w:pStyle w:val="TableText"/>
                      <w:spacing w:before="0" w:after="0"/>
                      <w:rPr>
                        <w:rFonts w:asciiTheme="minorHAnsi" w:eastAsia="Calibri" w:hAnsiTheme="minorHAnsi"/>
                      </w:rPr>
                    </w:pPr>
                  </w:p>
                </w:tc>
              </w:tr>
              <w:tr w:rsidR="00DC00D5" w:rsidRPr="00315C1E" w14:paraId="35FA58C4" w14:textId="77777777" w:rsidTr="00261A9A">
                <w:trPr>
                  <w:trHeight w:val="19"/>
                </w:trPr>
                <w:tc>
                  <w:tcPr>
                    <w:tcW w:w="6052" w:type="dxa"/>
                    <w:vAlign w:val="center"/>
                  </w:tcPr>
                  <w:p w14:paraId="3CA599C2" w14:textId="190DB5B0" w:rsidR="00DC00D5" w:rsidRPr="00250107" w:rsidRDefault="000C43C7" w:rsidP="00662062">
                    <w:pPr>
                      <w:rPr>
                        <w:rFonts w:asciiTheme="minorHAnsi" w:eastAsia="Calibri" w:hAnsiTheme="minorHAnsi"/>
                        <w:szCs w:val="22"/>
                        <w:lang w:val="en-IE"/>
                      </w:rPr>
                    </w:pPr>
                    <w:r w:rsidRPr="00250107">
                      <w:rPr>
                        <w:rFonts w:asciiTheme="minorHAnsi" w:eastAsia="Calibri" w:hAnsiTheme="minorHAnsi"/>
                        <w:szCs w:val="22"/>
                        <w:lang w:val="en-IE"/>
                      </w:rPr>
                      <w:t>VM Server /Microsoft Windows</w:t>
                    </w:r>
                    <w:r w:rsidR="008C4A55" w:rsidRPr="00250107">
                      <w:rPr>
                        <w:rFonts w:asciiTheme="minorHAnsi" w:eastAsia="Calibri" w:hAnsiTheme="minorHAnsi"/>
                        <w:szCs w:val="22"/>
                        <w:lang w:val="en-IE"/>
                      </w:rPr>
                      <w:t xml:space="preserve"> Server Applications</w:t>
                    </w:r>
                  </w:p>
                </w:tc>
                <w:tc>
                  <w:tcPr>
                    <w:tcW w:w="3029" w:type="dxa"/>
                  </w:tcPr>
                  <w:p w14:paraId="38086AEA" w14:textId="77777777" w:rsidR="00DC00D5" w:rsidRPr="00315C1E" w:rsidRDefault="00DC00D5" w:rsidP="00217BB8">
                    <w:pPr>
                      <w:pStyle w:val="TableText"/>
                      <w:spacing w:before="0" w:after="0"/>
                      <w:rPr>
                        <w:rFonts w:asciiTheme="minorHAnsi" w:eastAsia="Calibri" w:hAnsiTheme="minorHAnsi"/>
                      </w:rPr>
                    </w:pPr>
                  </w:p>
                </w:tc>
              </w:tr>
              <w:tr w:rsidR="00DC00D5" w:rsidRPr="00315C1E" w14:paraId="7811ED7E" w14:textId="77777777" w:rsidTr="00261A9A">
                <w:trPr>
                  <w:trHeight w:val="19"/>
                </w:trPr>
                <w:tc>
                  <w:tcPr>
                    <w:tcW w:w="6052" w:type="dxa"/>
                    <w:vAlign w:val="center"/>
                  </w:tcPr>
                  <w:p w14:paraId="602C3529" w14:textId="3B16B880" w:rsidR="00DC00D5" w:rsidRPr="00250107" w:rsidRDefault="000C43C7">
                    <w:pPr>
                      <w:rPr>
                        <w:rFonts w:asciiTheme="minorHAnsi" w:eastAsia="Calibri" w:hAnsiTheme="minorHAnsi"/>
                        <w:szCs w:val="22"/>
                        <w:lang w:val="en-IE"/>
                      </w:rPr>
                    </w:pPr>
                    <w:r w:rsidRPr="00250107">
                      <w:rPr>
                        <w:rFonts w:asciiTheme="minorHAnsi" w:eastAsia="Calibri" w:hAnsiTheme="minorHAnsi"/>
                        <w:szCs w:val="22"/>
                        <w:lang w:val="en-IE"/>
                      </w:rPr>
                      <w:t>Ericsson Microwave Mini-Link TN - Version</w:t>
                    </w:r>
                    <w:r w:rsidR="008C4A55" w:rsidRPr="00250107">
                      <w:rPr>
                        <w:rFonts w:asciiTheme="minorHAnsi" w:eastAsia="Calibri" w:hAnsiTheme="minorHAnsi"/>
                        <w:szCs w:val="22"/>
                        <w:lang w:val="en-IE"/>
                      </w:rPr>
                      <w:t xml:space="preserve"> 5&amp;6</w:t>
                    </w:r>
                  </w:p>
                </w:tc>
                <w:tc>
                  <w:tcPr>
                    <w:tcW w:w="3029" w:type="dxa"/>
                  </w:tcPr>
                  <w:p w14:paraId="1B005D8F" w14:textId="77777777" w:rsidR="00DC00D5" w:rsidRPr="00315C1E" w:rsidRDefault="00DC00D5" w:rsidP="00217BB8">
                    <w:pPr>
                      <w:pStyle w:val="TableText"/>
                      <w:spacing w:before="0" w:after="0"/>
                      <w:rPr>
                        <w:rFonts w:asciiTheme="minorHAnsi" w:eastAsia="Calibri" w:hAnsiTheme="minorHAnsi"/>
                      </w:rPr>
                    </w:pPr>
                  </w:p>
                </w:tc>
              </w:tr>
              <w:tr w:rsidR="00063054" w:rsidRPr="00315C1E" w14:paraId="08BEAFEB" w14:textId="77777777" w:rsidTr="00261A9A">
                <w:trPr>
                  <w:trHeight w:val="19"/>
                </w:trPr>
                <w:tc>
                  <w:tcPr>
                    <w:tcW w:w="6052" w:type="dxa"/>
                    <w:vAlign w:val="center"/>
                  </w:tcPr>
                  <w:p w14:paraId="62D103F7" w14:textId="3882DBC2" w:rsidR="00063054" w:rsidRDefault="000C43C7">
                    <w:pPr>
                      <w:rPr>
                        <w:rFonts w:asciiTheme="minorHAnsi" w:eastAsia="Calibri" w:hAnsiTheme="minorHAnsi"/>
                        <w:szCs w:val="22"/>
                        <w:lang w:val="en-IE"/>
                      </w:rPr>
                    </w:pPr>
                    <w:r>
                      <w:rPr>
                        <w:rFonts w:asciiTheme="minorHAnsi" w:eastAsia="Calibri" w:hAnsiTheme="minorHAnsi"/>
                        <w:szCs w:val="22"/>
                        <w:lang w:val="en-IE"/>
                      </w:rPr>
                      <w:t>Power Supply Systems - 48 Volt DC</w:t>
                    </w:r>
                  </w:p>
                </w:tc>
                <w:tc>
                  <w:tcPr>
                    <w:tcW w:w="3029" w:type="dxa"/>
                  </w:tcPr>
                  <w:p w14:paraId="07920B0D" w14:textId="77777777" w:rsidR="00063054" w:rsidRPr="00315C1E" w:rsidRDefault="00063054" w:rsidP="00217BB8">
                    <w:pPr>
                      <w:pStyle w:val="TableText"/>
                      <w:spacing w:before="0" w:after="0"/>
                      <w:rPr>
                        <w:rFonts w:asciiTheme="minorHAnsi" w:eastAsia="Calibri" w:hAnsiTheme="minorHAnsi"/>
                      </w:rPr>
                    </w:pPr>
                  </w:p>
                </w:tc>
              </w:tr>
              <w:tr w:rsidR="005431E3" w:rsidRPr="00315C1E" w14:paraId="57A01A97" w14:textId="77777777" w:rsidTr="00261A9A">
                <w:trPr>
                  <w:trHeight w:val="19"/>
                </w:trPr>
                <w:tc>
                  <w:tcPr>
                    <w:tcW w:w="6052" w:type="dxa"/>
                    <w:vAlign w:val="center"/>
                  </w:tcPr>
                  <w:p w14:paraId="166F74B5" w14:textId="0F356404" w:rsidR="005431E3" w:rsidRPr="00662062" w:rsidRDefault="000C43C7" w:rsidP="005431E3">
                    <w:pPr>
                      <w:rPr>
                        <w:rFonts w:asciiTheme="minorHAnsi" w:eastAsia="Calibri" w:hAnsiTheme="minorHAnsi"/>
                        <w:szCs w:val="22"/>
                        <w:lang w:val="en-IE"/>
                      </w:rPr>
                    </w:pPr>
                    <w:r w:rsidRPr="000C43C7">
                      <w:rPr>
                        <w:rFonts w:asciiTheme="minorHAnsi" w:eastAsia="Calibri" w:hAnsiTheme="minorHAnsi"/>
                        <w:szCs w:val="22"/>
                        <w:lang w:val="en-IE"/>
                      </w:rPr>
                      <w:t>R</w:t>
                    </w:r>
                    <w:r>
                      <w:rPr>
                        <w:rFonts w:asciiTheme="minorHAnsi" w:eastAsia="Calibri" w:hAnsiTheme="minorHAnsi"/>
                        <w:szCs w:val="22"/>
                        <w:lang w:val="en-IE"/>
                      </w:rPr>
                      <w:t>igging S</w:t>
                    </w:r>
                    <w:r w:rsidRPr="000C43C7">
                      <w:rPr>
                        <w:rFonts w:asciiTheme="minorHAnsi" w:eastAsia="Calibri" w:hAnsiTheme="minorHAnsi"/>
                        <w:szCs w:val="22"/>
                        <w:lang w:val="en-IE"/>
                      </w:rPr>
                      <w:t>ervices</w:t>
                    </w:r>
                    <w:r>
                      <w:rPr>
                        <w:rFonts w:asciiTheme="minorHAnsi" w:eastAsia="Calibri" w:hAnsiTheme="minorHAnsi"/>
                        <w:szCs w:val="22"/>
                        <w:lang w:val="en-IE"/>
                      </w:rPr>
                      <w:t xml:space="preserve"> for Microwave systems – number of personal</w:t>
                    </w:r>
                  </w:p>
                </w:tc>
                <w:tc>
                  <w:tcPr>
                    <w:tcW w:w="3029" w:type="dxa"/>
                  </w:tcPr>
                  <w:p w14:paraId="4CDD0F48" w14:textId="77777777" w:rsidR="005431E3" w:rsidRPr="00315C1E" w:rsidRDefault="005431E3" w:rsidP="00217BB8">
                    <w:pPr>
                      <w:pStyle w:val="TableText"/>
                      <w:spacing w:before="0" w:after="0"/>
                      <w:rPr>
                        <w:rFonts w:asciiTheme="minorHAnsi" w:eastAsia="Calibri" w:hAnsiTheme="minorHAnsi"/>
                      </w:rPr>
                    </w:pPr>
                  </w:p>
                </w:tc>
              </w:tr>
              <w:tr w:rsidR="005431E3" w:rsidRPr="00315C1E" w14:paraId="24C0F051" w14:textId="77777777" w:rsidTr="00261A9A">
                <w:trPr>
                  <w:trHeight w:val="19"/>
                </w:trPr>
                <w:tc>
                  <w:tcPr>
                    <w:tcW w:w="6052" w:type="dxa"/>
                    <w:vAlign w:val="center"/>
                  </w:tcPr>
                  <w:p w14:paraId="3429001A" w14:textId="0E4AAC52" w:rsidR="005431E3" w:rsidRPr="00662062" w:rsidRDefault="002A39EC" w:rsidP="00662062">
                    <w:pPr>
                      <w:rPr>
                        <w:rFonts w:asciiTheme="minorHAnsi" w:eastAsia="Calibri" w:hAnsiTheme="minorHAnsi"/>
                        <w:szCs w:val="22"/>
                        <w:lang w:val="en-IE"/>
                      </w:rPr>
                    </w:pPr>
                    <w:r w:rsidRPr="00662062">
                      <w:rPr>
                        <w:rFonts w:asciiTheme="minorHAnsi" w:eastAsia="Calibri" w:hAnsiTheme="minorHAnsi"/>
                        <w:szCs w:val="22"/>
                        <w:lang w:val="en-IE"/>
                      </w:rPr>
                      <w:t>Helpdesk Support Team</w:t>
                    </w:r>
                  </w:p>
                </w:tc>
                <w:tc>
                  <w:tcPr>
                    <w:tcW w:w="3029" w:type="dxa"/>
                  </w:tcPr>
                  <w:p w14:paraId="23F5B8D8" w14:textId="77777777" w:rsidR="005431E3" w:rsidRPr="00315C1E" w:rsidRDefault="005431E3" w:rsidP="00217BB8">
                    <w:pPr>
                      <w:pStyle w:val="TableText"/>
                      <w:spacing w:before="0" w:after="0"/>
                      <w:rPr>
                        <w:rFonts w:asciiTheme="minorHAnsi" w:eastAsia="Calibri" w:hAnsiTheme="minorHAnsi"/>
                      </w:rPr>
                    </w:pPr>
                  </w:p>
                </w:tc>
              </w:tr>
              <w:tr w:rsidR="00DC00D5" w:rsidRPr="00315C1E" w14:paraId="07837E91" w14:textId="77777777" w:rsidTr="00261A9A">
                <w:trPr>
                  <w:trHeight w:val="19"/>
                </w:trPr>
                <w:tc>
                  <w:tcPr>
                    <w:tcW w:w="6052" w:type="dxa"/>
                    <w:vAlign w:val="center"/>
                  </w:tcPr>
                  <w:p w14:paraId="18D00F99" w14:textId="61C18879" w:rsidR="00DC00D5" w:rsidRPr="00662062" w:rsidRDefault="002A39EC" w:rsidP="00662062">
                    <w:pPr>
                      <w:rPr>
                        <w:rFonts w:asciiTheme="minorHAnsi" w:eastAsia="Calibri" w:hAnsiTheme="minorHAnsi"/>
                        <w:szCs w:val="22"/>
                        <w:lang w:val="en-IE"/>
                      </w:rPr>
                    </w:pPr>
                    <w:r w:rsidRPr="00662062">
                      <w:rPr>
                        <w:rFonts w:asciiTheme="minorHAnsi" w:eastAsia="Calibri" w:hAnsiTheme="minorHAnsi"/>
                        <w:szCs w:val="22"/>
                        <w:lang w:val="en-IE"/>
                      </w:rPr>
                      <w:t>Training Personnel</w:t>
                    </w:r>
                    <w:r w:rsidRPr="00662062" w:rsidDel="002A39EC">
                      <w:rPr>
                        <w:rFonts w:asciiTheme="minorHAnsi" w:eastAsia="Calibri" w:hAnsiTheme="minorHAnsi"/>
                        <w:szCs w:val="22"/>
                        <w:lang w:val="en-IE"/>
                      </w:rPr>
                      <w:t xml:space="preserve"> </w:t>
                    </w:r>
                  </w:p>
                </w:tc>
                <w:tc>
                  <w:tcPr>
                    <w:tcW w:w="3029" w:type="dxa"/>
                  </w:tcPr>
                  <w:p w14:paraId="00F30E98" w14:textId="77777777" w:rsidR="00DC00D5" w:rsidRPr="00315C1E" w:rsidRDefault="00DC00D5" w:rsidP="00217BB8">
                    <w:pPr>
                      <w:pStyle w:val="TableText"/>
                      <w:spacing w:before="0" w:after="0"/>
                      <w:rPr>
                        <w:rFonts w:asciiTheme="minorHAnsi" w:eastAsia="Calibri" w:hAnsiTheme="minorHAnsi"/>
                      </w:rPr>
                    </w:pPr>
                  </w:p>
                </w:tc>
              </w:tr>
              <w:tr w:rsidR="00DC00D5" w:rsidRPr="00315C1E" w14:paraId="43158A31" w14:textId="77777777" w:rsidTr="00261A9A">
                <w:trPr>
                  <w:trHeight w:val="19"/>
                </w:trPr>
                <w:tc>
                  <w:tcPr>
                    <w:tcW w:w="6052" w:type="dxa"/>
                    <w:vAlign w:val="center"/>
                  </w:tcPr>
                  <w:p w14:paraId="5A9B2DA2" w14:textId="589D7D1F" w:rsidR="00DC00D5" w:rsidRPr="00662062" w:rsidRDefault="00DC00D5" w:rsidP="00662062">
                    <w:pPr>
                      <w:rPr>
                        <w:rFonts w:asciiTheme="minorHAnsi" w:eastAsia="Calibri" w:hAnsiTheme="minorHAnsi"/>
                        <w:szCs w:val="22"/>
                        <w:lang w:val="en-IE"/>
                      </w:rPr>
                    </w:pPr>
                  </w:p>
                </w:tc>
                <w:tc>
                  <w:tcPr>
                    <w:tcW w:w="3029" w:type="dxa"/>
                  </w:tcPr>
                  <w:p w14:paraId="0E328499" w14:textId="77777777" w:rsidR="00DC00D5" w:rsidRPr="00315C1E" w:rsidRDefault="00DC00D5" w:rsidP="00217BB8">
                    <w:pPr>
                      <w:pStyle w:val="TableText"/>
                      <w:spacing w:before="0" w:after="0"/>
                      <w:rPr>
                        <w:rFonts w:asciiTheme="minorHAnsi" w:eastAsia="Calibri" w:hAnsiTheme="minorHAnsi"/>
                      </w:rPr>
                    </w:pPr>
                  </w:p>
                </w:tc>
              </w:tr>
              <w:tr w:rsidR="00DC00D5" w:rsidRPr="00315C1E" w14:paraId="33306F7E" w14:textId="77777777" w:rsidTr="00261A9A">
                <w:trPr>
                  <w:trHeight w:val="19"/>
                </w:trPr>
                <w:tc>
                  <w:tcPr>
                    <w:tcW w:w="6052" w:type="dxa"/>
                    <w:vAlign w:val="center"/>
                  </w:tcPr>
                  <w:p w14:paraId="2C6364E0" w14:textId="2CD5EF12" w:rsidR="00DC00D5" w:rsidRPr="00662062" w:rsidRDefault="00DC00D5" w:rsidP="00662062">
                    <w:pPr>
                      <w:rPr>
                        <w:rFonts w:asciiTheme="minorHAnsi" w:eastAsia="Calibri" w:hAnsiTheme="minorHAnsi"/>
                        <w:szCs w:val="22"/>
                        <w:lang w:val="en-IE"/>
                      </w:rPr>
                    </w:pPr>
                  </w:p>
                </w:tc>
                <w:tc>
                  <w:tcPr>
                    <w:tcW w:w="3029" w:type="dxa"/>
                  </w:tcPr>
                  <w:p w14:paraId="7C21AE80" w14:textId="77777777" w:rsidR="00DC00D5" w:rsidRPr="00315C1E" w:rsidRDefault="00DC00D5" w:rsidP="00217BB8">
                    <w:pPr>
                      <w:pStyle w:val="TableText"/>
                      <w:spacing w:before="0" w:after="0"/>
                      <w:rPr>
                        <w:rFonts w:asciiTheme="minorHAnsi" w:eastAsia="Calibri" w:hAnsiTheme="minorHAnsi"/>
                      </w:rPr>
                    </w:pPr>
                  </w:p>
                </w:tc>
              </w:tr>
              <w:tr w:rsidR="00DC00D5" w:rsidRPr="00315C1E" w14:paraId="5E5B5A34" w14:textId="77777777" w:rsidTr="00261A9A">
                <w:trPr>
                  <w:trHeight w:val="19"/>
                </w:trPr>
                <w:tc>
                  <w:tcPr>
                    <w:tcW w:w="6052" w:type="dxa"/>
                    <w:vAlign w:val="center"/>
                  </w:tcPr>
                  <w:p w14:paraId="64320C83" w14:textId="26415317" w:rsidR="00DC00D5" w:rsidRPr="00662062" w:rsidRDefault="00DC00D5" w:rsidP="00662062">
                    <w:pPr>
                      <w:rPr>
                        <w:rFonts w:asciiTheme="minorHAnsi" w:eastAsia="Calibri" w:hAnsiTheme="minorHAnsi"/>
                        <w:szCs w:val="22"/>
                        <w:lang w:val="en-IE"/>
                      </w:rPr>
                    </w:pPr>
                  </w:p>
                </w:tc>
                <w:tc>
                  <w:tcPr>
                    <w:tcW w:w="3029" w:type="dxa"/>
                  </w:tcPr>
                  <w:p w14:paraId="6F16F253" w14:textId="77777777" w:rsidR="00DC00D5" w:rsidRPr="00315C1E" w:rsidRDefault="00DC00D5" w:rsidP="00217BB8">
                    <w:pPr>
                      <w:pStyle w:val="TableText"/>
                      <w:spacing w:before="0" w:after="0"/>
                      <w:rPr>
                        <w:rFonts w:asciiTheme="minorHAnsi" w:eastAsia="Calibri" w:hAnsiTheme="minorHAnsi"/>
                      </w:rPr>
                    </w:pPr>
                  </w:p>
                </w:tc>
              </w:tr>
              <w:tr w:rsidR="00DC00D5" w:rsidRPr="00315C1E" w14:paraId="313BE0DD" w14:textId="77777777" w:rsidTr="00261A9A">
                <w:trPr>
                  <w:trHeight w:val="19"/>
                </w:trPr>
                <w:tc>
                  <w:tcPr>
                    <w:tcW w:w="6052" w:type="dxa"/>
                    <w:vAlign w:val="center"/>
                  </w:tcPr>
                  <w:p w14:paraId="71A06710" w14:textId="331D731F" w:rsidR="00DC00D5" w:rsidRPr="00662062" w:rsidRDefault="00DC00D5" w:rsidP="00662062">
                    <w:pPr>
                      <w:rPr>
                        <w:rFonts w:asciiTheme="minorHAnsi" w:eastAsia="Calibri" w:hAnsiTheme="minorHAnsi"/>
                        <w:szCs w:val="22"/>
                        <w:lang w:val="en-IE"/>
                      </w:rPr>
                    </w:pPr>
                  </w:p>
                </w:tc>
                <w:tc>
                  <w:tcPr>
                    <w:tcW w:w="3029" w:type="dxa"/>
                  </w:tcPr>
                  <w:p w14:paraId="319EB96A" w14:textId="77777777" w:rsidR="00DC00D5" w:rsidRPr="00315C1E" w:rsidRDefault="00DC00D5" w:rsidP="00217BB8">
                    <w:pPr>
                      <w:pStyle w:val="TableText"/>
                      <w:spacing w:before="0" w:after="0"/>
                      <w:rPr>
                        <w:rFonts w:asciiTheme="minorHAnsi" w:eastAsia="Calibri" w:hAnsiTheme="minorHAnsi"/>
                      </w:rPr>
                    </w:pPr>
                  </w:p>
                </w:tc>
              </w:tr>
            </w:tbl>
            <w:p w14:paraId="612E5174" w14:textId="77777777" w:rsidR="00CC3823" w:rsidRDefault="00CC3823">
              <w:pPr>
                <w:spacing w:after="0" w:line="240" w:lineRule="auto"/>
                <w:jc w:val="left"/>
                <w:rPr>
                  <w:color w:val="FF0000"/>
                </w:rPr>
              </w:pPr>
            </w:p>
            <w:p w14:paraId="48F7C0CE" w14:textId="77777777" w:rsidR="00CC3823" w:rsidRDefault="00CC3823">
              <w:pPr>
                <w:spacing w:after="0" w:line="240" w:lineRule="auto"/>
                <w:jc w:val="left"/>
                <w:rPr>
                  <w:color w:val="FF0000"/>
                </w:rPr>
              </w:pPr>
            </w:p>
            <w:p w14:paraId="63AC8DBA" w14:textId="77777777" w:rsidR="00CC3823" w:rsidRDefault="00CC3823">
              <w:pPr>
                <w:spacing w:after="0" w:line="240" w:lineRule="auto"/>
                <w:jc w:val="left"/>
                <w:rPr>
                  <w:color w:val="FF0000"/>
                </w:rPr>
              </w:pPr>
            </w:p>
            <w:p w14:paraId="6DC6122D" w14:textId="77777777" w:rsidR="0094579F" w:rsidRDefault="0094579F">
              <w:pPr>
                <w:spacing w:after="0" w:line="240" w:lineRule="auto"/>
                <w:jc w:val="left"/>
                <w:rPr>
                  <w:color w:val="FF0000"/>
                </w:rPr>
              </w:pPr>
            </w:p>
            <w:p w14:paraId="62B440FB" w14:textId="77777777" w:rsidR="00F864AF" w:rsidRDefault="00F864AF">
              <w:pPr>
                <w:spacing w:after="0" w:line="240" w:lineRule="auto"/>
                <w:jc w:val="left"/>
                <w:rPr>
                  <w:color w:val="FF0000"/>
                </w:rPr>
              </w:pPr>
            </w:p>
            <w:p w14:paraId="382DC81B" w14:textId="77777777" w:rsidR="00F864AF" w:rsidRDefault="00F864AF">
              <w:pPr>
                <w:spacing w:after="0" w:line="240" w:lineRule="auto"/>
                <w:jc w:val="left"/>
                <w:rPr>
                  <w:color w:val="FF0000"/>
                </w:rPr>
              </w:pPr>
            </w:p>
            <w:p w14:paraId="4F62955D" w14:textId="77777777" w:rsidR="00F864AF" w:rsidRDefault="00F864AF">
              <w:pPr>
                <w:spacing w:after="0" w:line="240" w:lineRule="auto"/>
                <w:jc w:val="left"/>
                <w:rPr>
                  <w:color w:val="FF0000"/>
                </w:rPr>
              </w:pPr>
            </w:p>
            <w:p w14:paraId="1408FDA9" w14:textId="77777777" w:rsidR="0094579F" w:rsidRDefault="0094579F">
              <w:pPr>
                <w:spacing w:after="0" w:line="240" w:lineRule="auto"/>
                <w:jc w:val="left"/>
                <w:rPr>
                  <w:color w:val="FF0000"/>
                </w:rPr>
              </w:pPr>
            </w:p>
            <w:p w14:paraId="37F7ECF3" w14:textId="77777777" w:rsidR="0094579F" w:rsidRPr="00FE4904" w:rsidRDefault="0094579F" w:rsidP="0094579F">
              <w:pPr>
                <w:pStyle w:val="Heading2"/>
                <w:rPr>
                  <w:sz w:val="28"/>
                  <w:szCs w:val="28"/>
                </w:rPr>
              </w:pPr>
              <w:r w:rsidRPr="00FE4904">
                <w:rPr>
                  <w:sz w:val="28"/>
                  <w:szCs w:val="28"/>
                </w:rPr>
                <w:lastRenderedPageBreak/>
                <w:t>Company Profile / Range of Services</w:t>
              </w:r>
            </w:p>
            <w:p w14:paraId="3D49F4BA" w14:textId="77777777" w:rsidR="0094579F" w:rsidRPr="00854FDC" w:rsidRDefault="0094579F" w:rsidP="0094579F">
              <w:pPr>
                <w:rPr>
                  <w:lang w:val="en-IE"/>
                </w:rPr>
              </w:pPr>
            </w:p>
            <w:tbl>
              <w:tblPr>
                <w:tblW w:w="907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shd w:val="clear" w:color="auto" w:fill="E5DFEC"/>
                <w:tblLook w:val="04A0" w:firstRow="1" w:lastRow="0" w:firstColumn="1" w:lastColumn="0" w:noHBand="0" w:noVBand="1"/>
              </w:tblPr>
              <w:tblGrid>
                <w:gridCol w:w="9075"/>
              </w:tblGrid>
              <w:tr w:rsidR="0094579F" w:rsidRPr="00315C1E" w14:paraId="64210D5D" w14:textId="77777777" w:rsidTr="00261A9A">
                <w:trPr>
                  <w:trHeight w:val="1559"/>
                </w:trPr>
                <w:tc>
                  <w:tcPr>
                    <w:tcW w:w="9075" w:type="dxa"/>
                    <w:shd w:val="clear" w:color="auto" w:fill="FFD966"/>
                  </w:tcPr>
                  <w:p w14:paraId="593E643A" w14:textId="77777777" w:rsidR="0094579F" w:rsidRPr="00315C1E" w:rsidRDefault="0094579F" w:rsidP="00FC0783">
                    <w:pPr>
                      <w:shd w:val="clear" w:color="auto" w:fill="FFD966"/>
                      <w:rPr>
                        <w:rFonts w:asciiTheme="minorHAnsi" w:eastAsia="Calibri" w:hAnsiTheme="minorHAnsi"/>
                        <w:szCs w:val="22"/>
                        <w:lang w:val="en-IE"/>
                      </w:rPr>
                    </w:pPr>
                    <w:r w:rsidRPr="00315C1E">
                      <w:rPr>
                        <w:rFonts w:asciiTheme="minorHAnsi" w:eastAsia="Calibri" w:hAnsiTheme="minorHAnsi"/>
                        <w:szCs w:val="22"/>
                        <w:lang w:val="en-IE"/>
                      </w:rPr>
                      <w:t>Weighting</w:t>
                    </w:r>
                    <w:r w:rsidRPr="00854FDC">
                      <w:rPr>
                        <w:rFonts w:asciiTheme="minorHAnsi" w:eastAsia="Calibri" w:hAnsiTheme="minorHAnsi"/>
                        <w:b/>
                        <w:szCs w:val="22"/>
                        <w:lang w:val="en-IE"/>
                      </w:rPr>
                      <w:t>: Pass/Fail only</w:t>
                    </w:r>
                  </w:p>
                  <w:p w14:paraId="4997EB0C" w14:textId="77777777" w:rsidR="0094579F" w:rsidRPr="00315C1E" w:rsidRDefault="0094579F" w:rsidP="00FC0783">
                    <w:pPr>
                      <w:rPr>
                        <w:rFonts w:asciiTheme="minorHAnsi" w:eastAsia="Calibri" w:hAnsiTheme="minorHAnsi"/>
                        <w:bCs/>
                        <w:iCs/>
                        <w:color w:val="C00000"/>
                        <w:szCs w:val="22"/>
                        <w:lang w:val="en-IE"/>
                      </w:rPr>
                    </w:pPr>
                    <w:r w:rsidRPr="00315C1E">
                      <w:rPr>
                        <w:rFonts w:asciiTheme="minorHAnsi" w:eastAsia="Calibri" w:hAnsiTheme="minorHAnsi"/>
                        <w:szCs w:val="22"/>
                        <w:lang w:val="en-IE"/>
                      </w:rPr>
                      <w:t xml:space="preserve">Pass requirement:  </w:t>
                    </w:r>
                    <w:r w:rsidRPr="00315C1E">
                      <w:rPr>
                        <w:rFonts w:asciiTheme="minorHAnsi" w:eastAsia="Calibri" w:hAnsiTheme="minorHAnsi"/>
                        <w:bCs/>
                        <w:iCs/>
                        <w:szCs w:val="22"/>
                        <w:lang w:val="en-IE"/>
                      </w:rPr>
                      <w:t xml:space="preserve">Candidates must demonstrate that they have at their disposal the appropriate profile and range of skills to successfully deliver the required services. Additionally, candidates must outline their service offering. </w:t>
                    </w:r>
                  </w:p>
                </w:tc>
              </w:tr>
            </w:tbl>
            <w:p w14:paraId="630A991A" w14:textId="77777777" w:rsidR="0094579F" w:rsidRPr="00315C1E" w:rsidRDefault="0094579F" w:rsidP="0094579F">
              <w:pPr>
                <w:rPr>
                  <w:rFonts w:asciiTheme="minorHAnsi" w:hAnsiTheme="minorHAnsi"/>
                  <w:b/>
                  <w:bCs/>
                  <w:iCs/>
                  <w:color w:val="C00000"/>
                  <w:szCs w:val="22"/>
                  <w:lang w:val="en-IE"/>
                </w:rPr>
              </w:pPr>
            </w:p>
            <w:p w14:paraId="28A05F00" w14:textId="77777777" w:rsidR="0094579F" w:rsidRPr="00315C1E" w:rsidRDefault="0094579F" w:rsidP="0094579F">
              <w:pPr>
                <w:rPr>
                  <w:rFonts w:asciiTheme="minorHAnsi" w:hAnsiTheme="minorHAnsi"/>
                  <w:b/>
                  <w:bCs/>
                  <w:iCs/>
                  <w:szCs w:val="22"/>
                  <w:lang w:val="en-IE"/>
                </w:rPr>
              </w:pPr>
              <w:r w:rsidRPr="00315C1E">
                <w:rPr>
                  <w:rFonts w:asciiTheme="minorHAnsi" w:hAnsiTheme="minorHAnsi"/>
                  <w:b/>
                  <w:bCs/>
                  <w:iCs/>
                  <w:szCs w:val="22"/>
                  <w:lang w:val="en-IE"/>
                </w:rPr>
                <w:t>(</w:t>
              </w:r>
              <w:proofErr w:type="spellStart"/>
              <w:r w:rsidRPr="00315C1E">
                <w:rPr>
                  <w:rFonts w:asciiTheme="minorHAnsi" w:hAnsiTheme="minorHAnsi"/>
                  <w:b/>
                  <w:bCs/>
                  <w:iCs/>
                  <w:szCs w:val="22"/>
                  <w:lang w:val="en-IE"/>
                </w:rPr>
                <w:t>i</w:t>
              </w:r>
              <w:proofErr w:type="spellEnd"/>
              <w:r w:rsidRPr="00315C1E">
                <w:rPr>
                  <w:rFonts w:asciiTheme="minorHAnsi" w:hAnsiTheme="minorHAnsi"/>
                  <w:b/>
                  <w:bCs/>
                  <w:iCs/>
                  <w:szCs w:val="22"/>
                  <w:lang w:val="en-IE"/>
                </w:rPr>
                <w:t>) Company Profile</w:t>
              </w:r>
            </w:p>
            <w:p w14:paraId="2B6953B3" w14:textId="77777777" w:rsidR="0094579F" w:rsidRPr="00315C1E" w:rsidRDefault="0094579F" w:rsidP="0094579F">
              <w:pPr>
                <w:rPr>
                  <w:rFonts w:asciiTheme="minorHAnsi" w:hAnsiTheme="minorHAnsi"/>
                  <w:bCs/>
                  <w:i/>
                  <w:iCs/>
                  <w:szCs w:val="22"/>
                  <w:lang w:val="en-IE"/>
                </w:rPr>
              </w:pPr>
              <w:r w:rsidRPr="00315C1E">
                <w:rPr>
                  <w:rFonts w:asciiTheme="minorHAnsi" w:hAnsiTheme="minorHAnsi"/>
                  <w:bCs/>
                  <w:i/>
                  <w:iCs/>
                  <w:szCs w:val="22"/>
                  <w:lang w:val="en-IE"/>
                </w:rPr>
                <w:t>Please provide the following information regarding your organisation:</w:t>
              </w:r>
            </w:p>
            <w:tbl>
              <w:tblPr>
                <w:tblW w:w="8938"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3025"/>
                <w:gridCol w:w="2955"/>
                <w:gridCol w:w="2958"/>
              </w:tblGrid>
              <w:tr w:rsidR="0094579F" w:rsidRPr="00315C1E" w14:paraId="1EF3B606" w14:textId="77777777" w:rsidTr="00261A9A">
                <w:trPr>
                  <w:trHeight w:val="372"/>
                </w:trPr>
                <w:tc>
                  <w:tcPr>
                    <w:tcW w:w="8938" w:type="dxa"/>
                    <w:gridSpan w:val="3"/>
                    <w:shd w:val="clear" w:color="auto" w:fill="C5E0B3"/>
                    <w:vAlign w:val="center"/>
                  </w:tcPr>
                  <w:p w14:paraId="02BCC58F" w14:textId="77777777" w:rsidR="0094579F" w:rsidRPr="00315C1E" w:rsidRDefault="0094579F" w:rsidP="00FC0783">
                    <w:pPr>
                      <w:rPr>
                        <w:rFonts w:asciiTheme="minorHAnsi" w:eastAsia="Calibri" w:hAnsiTheme="minorHAnsi"/>
                        <w:b/>
                        <w:bCs/>
                        <w:iCs/>
                        <w:szCs w:val="22"/>
                        <w:lang w:val="en-IE"/>
                      </w:rPr>
                    </w:pPr>
                    <w:r w:rsidRPr="00315C1E">
                      <w:rPr>
                        <w:rFonts w:asciiTheme="minorHAnsi" w:eastAsia="Calibri" w:hAnsiTheme="minorHAnsi"/>
                        <w:b/>
                        <w:bCs/>
                        <w:iCs/>
                        <w:szCs w:val="22"/>
                        <w:lang w:val="en-IE"/>
                      </w:rPr>
                      <w:t>GENERAL</w:t>
                    </w:r>
                  </w:p>
                </w:tc>
              </w:tr>
              <w:tr w:rsidR="0094579F" w:rsidRPr="00315C1E" w14:paraId="21ED61C3" w14:textId="77777777" w:rsidTr="00261A9A">
                <w:trPr>
                  <w:trHeight w:val="372"/>
                </w:trPr>
                <w:tc>
                  <w:tcPr>
                    <w:tcW w:w="3025" w:type="dxa"/>
                    <w:tcBorders>
                      <w:right w:val="single" w:sz="4" w:space="0" w:color="auto"/>
                    </w:tcBorders>
                    <w:vAlign w:val="center"/>
                  </w:tcPr>
                  <w:p w14:paraId="069ACB11" w14:textId="77777777" w:rsidR="0094579F" w:rsidRPr="00315C1E" w:rsidRDefault="0094579F" w:rsidP="00FC0783">
                    <w:pPr>
                      <w:rPr>
                        <w:rFonts w:asciiTheme="minorHAnsi" w:eastAsia="Calibri" w:hAnsiTheme="minorHAnsi"/>
                        <w:bCs/>
                        <w:iCs/>
                        <w:szCs w:val="22"/>
                        <w:lang w:val="en-IE"/>
                      </w:rPr>
                    </w:pPr>
                    <w:r w:rsidRPr="00315C1E">
                      <w:rPr>
                        <w:rFonts w:asciiTheme="minorHAnsi" w:eastAsia="Calibri" w:hAnsiTheme="minorHAnsi"/>
                        <w:bCs/>
                        <w:iCs/>
                        <w:szCs w:val="22"/>
                        <w:lang w:val="en-IE"/>
                      </w:rPr>
                      <w:t>Date of establishment</w:t>
                    </w:r>
                  </w:p>
                </w:tc>
                <w:tc>
                  <w:tcPr>
                    <w:tcW w:w="5912" w:type="dxa"/>
                    <w:gridSpan w:val="2"/>
                    <w:tcBorders>
                      <w:left w:val="single" w:sz="4" w:space="0" w:color="auto"/>
                    </w:tcBorders>
                    <w:vAlign w:val="center"/>
                  </w:tcPr>
                  <w:p w14:paraId="7B6D0F35" w14:textId="77777777" w:rsidR="0094579F" w:rsidRPr="00315C1E" w:rsidRDefault="0094579F" w:rsidP="00FC0783">
                    <w:pPr>
                      <w:rPr>
                        <w:rFonts w:asciiTheme="minorHAnsi" w:eastAsia="Calibri" w:hAnsiTheme="minorHAnsi"/>
                        <w:bCs/>
                        <w:iCs/>
                        <w:szCs w:val="22"/>
                        <w:lang w:val="en-IE"/>
                      </w:rPr>
                    </w:pPr>
                  </w:p>
                </w:tc>
              </w:tr>
              <w:tr w:rsidR="0094579F" w:rsidRPr="00315C1E" w14:paraId="3645BC7A" w14:textId="77777777" w:rsidTr="00261A9A">
                <w:trPr>
                  <w:trHeight w:val="372"/>
                </w:trPr>
                <w:tc>
                  <w:tcPr>
                    <w:tcW w:w="3025" w:type="dxa"/>
                    <w:tcBorders>
                      <w:right w:val="single" w:sz="4" w:space="0" w:color="auto"/>
                    </w:tcBorders>
                    <w:vAlign w:val="center"/>
                  </w:tcPr>
                  <w:p w14:paraId="2ACC32E8" w14:textId="77777777" w:rsidR="0094579F" w:rsidRPr="00315C1E" w:rsidRDefault="0094579F" w:rsidP="00FC0783">
                    <w:pPr>
                      <w:rPr>
                        <w:rFonts w:asciiTheme="minorHAnsi" w:eastAsia="Calibri" w:hAnsiTheme="minorHAnsi"/>
                        <w:bCs/>
                        <w:iCs/>
                        <w:szCs w:val="22"/>
                        <w:lang w:val="en-IE"/>
                      </w:rPr>
                    </w:pPr>
                    <w:r w:rsidRPr="00315C1E">
                      <w:rPr>
                        <w:rFonts w:asciiTheme="minorHAnsi" w:eastAsia="Calibri" w:hAnsiTheme="minorHAnsi"/>
                        <w:bCs/>
                        <w:iCs/>
                        <w:szCs w:val="22"/>
                        <w:lang w:val="en-IE"/>
                      </w:rPr>
                      <w:t>Geographical areas of operation</w:t>
                    </w:r>
                  </w:p>
                </w:tc>
                <w:tc>
                  <w:tcPr>
                    <w:tcW w:w="5912" w:type="dxa"/>
                    <w:gridSpan w:val="2"/>
                    <w:tcBorders>
                      <w:left w:val="single" w:sz="4" w:space="0" w:color="auto"/>
                    </w:tcBorders>
                    <w:vAlign w:val="center"/>
                  </w:tcPr>
                  <w:p w14:paraId="76C9C98A" w14:textId="77777777" w:rsidR="0094579F" w:rsidRPr="00315C1E" w:rsidRDefault="0094579F" w:rsidP="00FC0783">
                    <w:pPr>
                      <w:rPr>
                        <w:rFonts w:asciiTheme="minorHAnsi" w:eastAsia="Calibri" w:hAnsiTheme="minorHAnsi"/>
                        <w:bCs/>
                        <w:iCs/>
                        <w:szCs w:val="22"/>
                        <w:lang w:val="en-IE"/>
                      </w:rPr>
                    </w:pPr>
                  </w:p>
                </w:tc>
              </w:tr>
              <w:tr w:rsidR="0094579F" w:rsidRPr="00315C1E" w14:paraId="322B8EE9" w14:textId="77777777" w:rsidTr="00261A9A">
                <w:trPr>
                  <w:trHeight w:val="372"/>
                </w:trPr>
                <w:tc>
                  <w:tcPr>
                    <w:tcW w:w="3025" w:type="dxa"/>
                    <w:tcBorders>
                      <w:right w:val="single" w:sz="4" w:space="0" w:color="auto"/>
                    </w:tcBorders>
                    <w:vAlign w:val="center"/>
                  </w:tcPr>
                  <w:p w14:paraId="2C5C6C36" w14:textId="77777777" w:rsidR="0094579F" w:rsidRPr="00315C1E" w:rsidRDefault="0094579F" w:rsidP="00FC0783">
                    <w:pPr>
                      <w:rPr>
                        <w:rFonts w:asciiTheme="minorHAnsi" w:eastAsia="Calibri" w:hAnsiTheme="minorHAnsi"/>
                        <w:bCs/>
                        <w:iCs/>
                        <w:szCs w:val="22"/>
                        <w:lang w:val="en-IE"/>
                      </w:rPr>
                    </w:pPr>
                    <w:r w:rsidRPr="00315C1E">
                      <w:rPr>
                        <w:rFonts w:asciiTheme="minorHAnsi" w:eastAsia="Calibri" w:hAnsiTheme="minorHAnsi"/>
                        <w:bCs/>
                        <w:iCs/>
                        <w:szCs w:val="22"/>
                        <w:lang w:val="en-IE"/>
                      </w:rPr>
                      <w:t>Core areas of business</w:t>
                    </w:r>
                  </w:p>
                </w:tc>
                <w:tc>
                  <w:tcPr>
                    <w:tcW w:w="5912" w:type="dxa"/>
                    <w:gridSpan w:val="2"/>
                    <w:tcBorders>
                      <w:left w:val="single" w:sz="4" w:space="0" w:color="auto"/>
                    </w:tcBorders>
                    <w:vAlign w:val="center"/>
                  </w:tcPr>
                  <w:p w14:paraId="70B02FED" w14:textId="77777777" w:rsidR="0094579F" w:rsidRPr="00315C1E" w:rsidRDefault="0094579F" w:rsidP="00FC0783">
                    <w:pPr>
                      <w:rPr>
                        <w:rFonts w:asciiTheme="minorHAnsi" w:eastAsia="Calibri" w:hAnsiTheme="minorHAnsi"/>
                        <w:bCs/>
                        <w:iCs/>
                        <w:szCs w:val="22"/>
                        <w:lang w:val="en-IE"/>
                      </w:rPr>
                    </w:pPr>
                  </w:p>
                </w:tc>
              </w:tr>
              <w:tr w:rsidR="0094579F" w:rsidRPr="00315C1E" w14:paraId="0D69BD73" w14:textId="77777777" w:rsidTr="00261A9A">
                <w:trPr>
                  <w:trHeight w:val="372"/>
                </w:trPr>
                <w:tc>
                  <w:tcPr>
                    <w:tcW w:w="8938" w:type="dxa"/>
                    <w:gridSpan w:val="3"/>
                    <w:shd w:val="clear" w:color="auto" w:fill="C5E0B3"/>
                    <w:vAlign w:val="center"/>
                  </w:tcPr>
                  <w:p w14:paraId="4C164534" w14:textId="77777777" w:rsidR="0094579F" w:rsidRPr="00315C1E" w:rsidRDefault="0094579F" w:rsidP="00FC0783">
                    <w:pPr>
                      <w:rPr>
                        <w:rFonts w:asciiTheme="minorHAnsi" w:eastAsia="Calibri" w:hAnsiTheme="minorHAnsi"/>
                        <w:b/>
                        <w:bCs/>
                        <w:iCs/>
                        <w:szCs w:val="22"/>
                        <w:lang w:val="en-IE"/>
                      </w:rPr>
                    </w:pPr>
                    <w:r w:rsidRPr="00315C1E">
                      <w:rPr>
                        <w:rFonts w:asciiTheme="minorHAnsi" w:eastAsia="Calibri" w:hAnsiTheme="minorHAnsi"/>
                        <w:b/>
                        <w:bCs/>
                        <w:iCs/>
                        <w:szCs w:val="22"/>
                        <w:lang w:val="en-IE"/>
                      </w:rPr>
                      <w:t xml:space="preserve">RELEVANT INFORMATION </w:t>
                    </w:r>
                  </w:p>
                </w:tc>
              </w:tr>
              <w:tr w:rsidR="0094579F" w:rsidRPr="00315C1E" w14:paraId="6356905F" w14:textId="77777777" w:rsidTr="00261A9A">
                <w:trPr>
                  <w:trHeight w:val="372"/>
                </w:trPr>
                <w:tc>
                  <w:tcPr>
                    <w:tcW w:w="3025" w:type="dxa"/>
                    <w:tcBorders>
                      <w:right w:val="single" w:sz="4" w:space="0" w:color="auto"/>
                    </w:tcBorders>
                    <w:vAlign w:val="center"/>
                  </w:tcPr>
                  <w:p w14:paraId="2C95AB49" w14:textId="77777777" w:rsidR="0094579F" w:rsidRPr="00315C1E" w:rsidRDefault="0094579F" w:rsidP="00FC0783">
                    <w:pPr>
                      <w:rPr>
                        <w:rFonts w:asciiTheme="minorHAnsi" w:eastAsia="Calibri" w:hAnsiTheme="minorHAnsi"/>
                        <w:bCs/>
                        <w:iCs/>
                        <w:szCs w:val="22"/>
                        <w:lang w:val="en-IE"/>
                      </w:rPr>
                    </w:pPr>
                    <w:r w:rsidRPr="00315C1E">
                      <w:rPr>
                        <w:rFonts w:asciiTheme="minorHAnsi" w:eastAsia="Calibri" w:hAnsiTheme="minorHAnsi"/>
                        <w:bCs/>
                        <w:iCs/>
                        <w:szCs w:val="22"/>
                        <w:lang w:val="en-IE"/>
                      </w:rPr>
                      <w:t>Director / Senior Management</w:t>
                    </w:r>
                  </w:p>
                </w:tc>
                <w:tc>
                  <w:tcPr>
                    <w:tcW w:w="2955" w:type="dxa"/>
                    <w:tcBorders>
                      <w:left w:val="single" w:sz="4" w:space="0" w:color="auto"/>
                    </w:tcBorders>
                    <w:vAlign w:val="center"/>
                  </w:tcPr>
                  <w:p w14:paraId="04D8E671" w14:textId="77777777" w:rsidR="0094579F" w:rsidRPr="00315C1E" w:rsidRDefault="0094579F" w:rsidP="00FC0783">
                    <w:pPr>
                      <w:rPr>
                        <w:rFonts w:asciiTheme="minorHAnsi" w:eastAsia="Calibri" w:hAnsiTheme="minorHAnsi"/>
                        <w:bCs/>
                        <w:iCs/>
                        <w:szCs w:val="22"/>
                        <w:lang w:val="en-IE"/>
                      </w:rPr>
                    </w:pPr>
                  </w:p>
                </w:tc>
                <w:tc>
                  <w:tcPr>
                    <w:tcW w:w="2956" w:type="dxa"/>
                    <w:tcBorders>
                      <w:left w:val="single" w:sz="4" w:space="0" w:color="auto"/>
                    </w:tcBorders>
                    <w:vAlign w:val="center"/>
                  </w:tcPr>
                  <w:p w14:paraId="100D2524" w14:textId="77777777" w:rsidR="0094579F" w:rsidRPr="00315C1E" w:rsidRDefault="0094579F" w:rsidP="00FC0783">
                    <w:pPr>
                      <w:rPr>
                        <w:rFonts w:asciiTheme="minorHAnsi" w:eastAsia="Calibri" w:hAnsiTheme="minorHAnsi"/>
                        <w:bCs/>
                        <w:iCs/>
                        <w:szCs w:val="22"/>
                        <w:lang w:val="en-IE"/>
                      </w:rPr>
                    </w:pPr>
                  </w:p>
                </w:tc>
              </w:tr>
              <w:tr w:rsidR="0094579F" w:rsidRPr="00315C1E" w14:paraId="2F3F4C35" w14:textId="77777777" w:rsidTr="00261A9A">
                <w:trPr>
                  <w:trHeight w:val="372"/>
                </w:trPr>
                <w:tc>
                  <w:tcPr>
                    <w:tcW w:w="3025" w:type="dxa"/>
                    <w:tcBorders>
                      <w:right w:val="single" w:sz="4" w:space="0" w:color="auto"/>
                    </w:tcBorders>
                    <w:vAlign w:val="center"/>
                  </w:tcPr>
                  <w:p w14:paraId="0AED727E" w14:textId="77777777" w:rsidR="0094579F" w:rsidRPr="00315C1E" w:rsidRDefault="0094579F" w:rsidP="00FC0783">
                    <w:pPr>
                      <w:rPr>
                        <w:rFonts w:asciiTheme="minorHAnsi" w:eastAsia="Calibri" w:hAnsiTheme="minorHAnsi"/>
                        <w:bCs/>
                        <w:iCs/>
                        <w:szCs w:val="22"/>
                        <w:lang w:val="en-IE"/>
                      </w:rPr>
                    </w:pPr>
                    <w:r w:rsidRPr="00315C1E">
                      <w:rPr>
                        <w:rFonts w:asciiTheme="minorHAnsi" w:eastAsia="Calibri" w:hAnsiTheme="minorHAnsi"/>
                        <w:bCs/>
                        <w:iCs/>
                        <w:szCs w:val="22"/>
                        <w:lang w:val="en-IE"/>
                      </w:rPr>
                      <w:t>Management</w:t>
                    </w:r>
                  </w:p>
                </w:tc>
                <w:tc>
                  <w:tcPr>
                    <w:tcW w:w="2955" w:type="dxa"/>
                    <w:tcBorders>
                      <w:left w:val="single" w:sz="4" w:space="0" w:color="auto"/>
                    </w:tcBorders>
                    <w:vAlign w:val="center"/>
                  </w:tcPr>
                  <w:p w14:paraId="524E076A" w14:textId="77777777" w:rsidR="0094579F" w:rsidRPr="00315C1E" w:rsidRDefault="0094579F" w:rsidP="00FC0783">
                    <w:pPr>
                      <w:rPr>
                        <w:rFonts w:asciiTheme="minorHAnsi" w:eastAsia="Calibri" w:hAnsiTheme="minorHAnsi"/>
                        <w:bCs/>
                        <w:iCs/>
                        <w:szCs w:val="22"/>
                        <w:lang w:val="en-IE"/>
                      </w:rPr>
                    </w:pPr>
                  </w:p>
                </w:tc>
                <w:tc>
                  <w:tcPr>
                    <w:tcW w:w="2956" w:type="dxa"/>
                    <w:tcBorders>
                      <w:left w:val="single" w:sz="4" w:space="0" w:color="auto"/>
                    </w:tcBorders>
                    <w:vAlign w:val="center"/>
                  </w:tcPr>
                  <w:p w14:paraId="167F5DD4" w14:textId="77777777" w:rsidR="0094579F" w:rsidRPr="00315C1E" w:rsidRDefault="0094579F" w:rsidP="00FC0783">
                    <w:pPr>
                      <w:rPr>
                        <w:rFonts w:asciiTheme="minorHAnsi" w:eastAsia="Calibri" w:hAnsiTheme="minorHAnsi"/>
                        <w:bCs/>
                        <w:iCs/>
                        <w:szCs w:val="22"/>
                        <w:lang w:val="en-IE"/>
                      </w:rPr>
                    </w:pPr>
                  </w:p>
                </w:tc>
              </w:tr>
              <w:tr w:rsidR="0094579F" w:rsidRPr="00315C1E" w14:paraId="18EAC656" w14:textId="77777777" w:rsidTr="00261A9A">
                <w:trPr>
                  <w:trHeight w:val="372"/>
                </w:trPr>
                <w:tc>
                  <w:tcPr>
                    <w:tcW w:w="3025" w:type="dxa"/>
                    <w:tcBorders>
                      <w:right w:val="single" w:sz="4" w:space="0" w:color="auto"/>
                    </w:tcBorders>
                    <w:vAlign w:val="center"/>
                  </w:tcPr>
                  <w:p w14:paraId="2A5B5DF4" w14:textId="77777777" w:rsidR="0094579F" w:rsidRPr="00315C1E" w:rsidRDefault="0094579F" w:rsidP="00FC0783">
                    <w:pPr>
                      <w:rPr>
                        <w:rFonts w:asciiTheme="minorHAnsi" w:eastAsia="Calibri" w:hAnsiTheme="minorHAnsi"/>
                        <w:bCs/>
                        <w:iCs/>
                        <w:szCs w:val="22"/>
                        <w:lang w:val="en-IE"/>
                      </w:rPr>
                    </w:pPr>
                  </w:p>
                </w:tc>
                <w:tc>
                  <w:tcPr>
                    <w:tcW w:w="2955" w:type="dxa"/>
                    <w:tcBorders>
                      <w:left w:val="single" w:sz="4" w:space="0" w:color="auto"/>
                    </w:tcBorders>
                    <w:vAlign w:val="center"/>
                  </w:tcPr>
                  <w:p w14:paraId="0E30252C" w14:textId="77777777" w:rsidR="0094579F" w:rsidRPr="00315C1E" w:rsidRDefault="0094579F" w:rsidP="00FC0783">
                    <w:pPr>
                      <w:rPr>
                        <w:rFonts w:asciiTheme="minorHAnsi" w:eastAsia="Calibri" w:hAnsiTheme="minorHAnsi"/>
                        <w:bCs/>
                        <w:iCs/>
                        <w:szCs w:val="22"/>
                        <w:lang w:val="en-IE"/>
                      </w:rPr>
                    </w:pPr>
                  </w:p>
                </w:tc>
                <w:tc>
                  <w:tcPr>
                    <w:tcW w:w="2956" w:type="dxa"/>
                    <w:tcBorders>
                      <w:left w:val="single" w:sz="4" w:space="0" w:color="auto"/>
                    </w:tcBorders>
                    <w:vAlign w:val="center"/>
                  </w:tcPr>
                  <w:p w14:paraId="680EC00E" w14:textId="77777777" w:rsidR="0094579F" w:rsidRPr="00315C1E" w:rsidRDefault="0094579F" w:rsidP="00FC0783">
                    <w:pPr>
                      <w:rPr>
                        <w:rFonts w:asciiTheme="minorHAnsi" w:eastAsia="Calibri" w:hAnsiTheme="minorHAnsi"/>
                        <w:bCs/>
                        <w:iCs/>
                        <w:szCs w:val="22"/>
                        <w:lang w:val="en-IE"/>
                      </w:rPr>
                    </w:pPr>
                  </w:p>
                </w:tc>
              </w:tr>
              <w:tr w:rsidR="0094579F" w:rsidRPr="00315C1E" w14:paraId="26C7B8C3" w14:textId="77777777" w:rsidTr="00261A9A">
                <w:trPr>
                  <w:trHeight w:val="372"/>
                </w:trPr>
                <w:tc>
                  <w:tcPr>
                    <w:tcW w:w="3025" w:type="dxa"/>
                    <w:tcBorders>
                      <w:right w:val="single" w:sz="4" w:space="0" w:color="auto"/>
                    </w:tcBorders>
                    <w:vAlign w:val="center"/>
                  </w:tcPr>
                  <w:p w14:paraId="01C77E47" w14:textId="77777777" w:rsidR="0094579F" w:rsidRPr="00315C1E" w:rsidRDefault="0094579F" w:rsidP="00FC0783">
                    <w:pPr>
                      <w:rPr>
                        <w:rFonts w:asciiTheme="minorHAnsi" w:eastAsia="Calibri" w:hAnsiTheme="minorHAnsi"/>
                        <w:bCs/>
                        <w:iCs/>
                        <w:szCs w:val="22"/>
                        <w:lang w:val="en-IE"/>
                      </w:rPr>
                    </w:pPr>
                    <w:r w:rsidRPr="00315C1E">
                      <w:rPr>
                        <w:rFonts w:asciiTheme="minorHAnsi" w:eastAsia="Calibri" w:hAnsiTheme="minorHAnsi"/>
                        <w:bCs/>
                        <w:iCs/>
                        <w:szCs w:val="22"/>
                        <w:lang w:val="en-IE"/>
                      </w:rPr>
                      <w:t xml:space="preserve">Other </w:t>
                    </w:r>
                  </w:p>
                </w:tc>
                <w:tc>
                  <w:tcPr>
                    <w:tcW w:w="2955" w:type="dxa"/>
                    <w:tcBorders>
                      <w:left w:val="single" w:sz="4" w:space="0" w:color="auto"/>
                    </w:tcBorders>
                    <w:vAlign w:val="center"/>
                  </w:tcPr>
                  <w:p w14:paraId="5D4423A3" w14:textId="77777777" w:rsidR="0094579F" w:rsidRPr="00315C1E" w:rsidRDefault="0094579F" w:rsidP="00FC0783">
                    <w:pPr>
                      <w:rPr>
                        <w:rFonts w:asciiTheme="minorHAnsi" w:eastAsia="Calibri" w:hAnsiTheme="minorHAnsi"/>
                        <w:bCs/>
                        <w:iCs/>
                        <w:szCs w:val="22"/>
                        <w:lang w:val="en-IE"/>
                      </w:rPr>
                    </w:pPr>
                  </w:p>
                </w:tc>
                <w:tc>
                  <w:tcPr>
                    <w:tcW w:w="2956" w:type="dxa"/>
                    <w:tcBorders>
                      <w:left w:val="single" w:sz="4" w:space="0" w:color="auto"/>
                    </w:tcBorders>
                    <w:vAlign w:val="center"/>
                  </w:tcPr>
                  <w:p w14:paraId="1A1806C0" w14:textId="77777777" w:rsidR="0094579F" w:rsidRPr="00315C1E" w:rsidRDefault="0094579F" w:rsidP="00FC0783">
                    <w:pPr>
                      <w:rPr>
                        <w:rFonts w:asciiTheme="minorHAnsi" w:eastAsia="Calibri" w:hAnsiTheme="minorHAnsi"/>
                        <w:bCs/>
                        <w:iCs/>
                        <w:szCs w:val="22"/>
                        <w:lang w:val="en-IE"/>
                      </w:rPr>
                    </w:pPr>
                  </w:p>
                </w:tc>
              </w:tr>
              <w:tr w:rsidR="0094579F" w:rsidRPr="00315C1E" w14:paraId="61AF75D4" w14:textId="77777777" w:rsidTr="00261A9A">
                <w:trPr>
                  <w:trHeight w:val="372"/>
                </w:trPr>
                <w:tc>
                  <w:tcPr>
                    <w:tcW w:w="8938" w:type="dxa"/>
                    <w:gridSpan w:val="3"/>
                    <w:shd w:val="clear" w:color="auto" w:fill="C5E0B3"/>
                    <w:vAlign w:val="center"/>
                  </w:tcPr>
                  <w:p w14:paraId="5707CF7B" w14:textId="77777777" w:rsidR="0094579F" w:rsidRPr="00315C1E" w:rsidRDefault="0094579F" w:rsidP="00FC0783">
                    <w:pPr>
                      <w:rPr>
                        <w:rFonts w:asciiTheme="minorHAnsi" w:eastAsia="Calibri" w:hAnsiTheme="minorHAnsi"/>
                        <w:b/>
                        <w:bCs/>
                        <w:iCs/>
                        <w:szCs w:val="22"/>
                        <w:lang w:val="en-IE"/>
                      </w:rPr>
                    </w:pPr>
                    <w:r w:rsidRPr="00315C1E">
                      <w:rPr>
                        <w:rFonts w:asciiTheme="minorHAnsi" w:eastAsia="Calibri" w:hAnsiTheme="minorHAnsi"/>
                        <w:b/>
                        <w:bCs/>
                        <w:iCs/>
                        <w:szCs w:val="22"/>
                        <w:lang w:val="en-IE"/>
                      </w:rPr>
                      <w:t>ORGANISATIONAL CHART</w:t>
                    </w:r>
                  </w:p>
                </w:tc>
              </w:tr>
              <w:tr w:rsidR="0094579F" w:rsidRPr="00315C1E" w14:paraId="20E10766" w14:textId="77777777" w:rsidTr="00261A9A">
                <w:trPr>
                  <w:trHeight w:val="642"/>
                </w:trPr>
                <w:tc>
                  <w:tcPr>
                    <w:tcW w:w="8938" w:type="dxa"/>
                    <w:gridSpan w:val="3"/>
                    <w:vAlign w:val="center"/>
                  </w:tcPr>
                  <w:p w14:paraId="23481F2F" w14:textId="77777777" w:rsidR="0094579F" w:rsidRPr="00315C1E" w:rsidRDefault="0094579F" w:rsidP="00FC0783">
                    <w:pPr>
                      <w:rPr>
                        <w:rFonts w:asciiTheme="minorHAnsi" w:eastAsia="Calibri" w:hAnsiTheme="minorHAnsi"/>
                        <w:bCs/>
                        <w:iCs/>
                        <w:szCs w:val="22"/>
                        <w:lang w:val="en-IE"/>
                      </w:rPr>
                    </w:pPr>
                    <w:r w:rsidRPr="00315C1E">
                      <w:rPr>
                        <w:rFonts w:asciiTheme="minorHAnsi" w:eastAsia="Calibri" w:hAnsiTheme="minorHAnsi"/>
                        <w:bCs/>
                        <w:iCs/>
                        <w:szCs w:val="22"/>
                        <w:lang w:val="en-IE"/>
                      </w:rPr>
                      <w:t>Please attach a detailed organisational chart, which should clearly outline your organisation’s departments, relevant numbers of staff and all hierarchical reporting relationships.</w:t>
                    </w:r>
                  </w:p>
                </w:tc>
              </w:tr>
            </w:tbl>
            <w:p w14:paraId="73E585CE" w14:textId="77777777" w:rsidR="0094579F" w:rsidRPr="00315C1E" w:rsidRDefault="0094579F" w:rsidP="0094579F">
              <w:pPr>
                <w:rPr>
                  <w:rFonts w:asciiTheme="minorHAnsi" w:hAnsiTheme="minorHAnsi"/>
                  <w:b/>
                  <w:bCs/>
                  <w:iCs/>
                  <w:color w:val="C00000"/>
                  <w:szCs w:val="22"/>
                  <w:lang w:val="en-IE"/>
                </w:rPr>
              </w:pPr>
            </w:p>
            <w:p w14:paraId="474B210D" w14:textId="77777777" w:rsidR="0094579F" w:rsidRPr="00315C1E" w:rsidRDefault="0094579F" w:rsidP="0094579F">
              <w:pPr>
                <w:rPr>
                  <w:rFonts w:asciiTheme="minorHAnsi" w:hAnsiTheme="minorHAnsi"/>
                  <w:b/>
                  <w:bCs/>
                  <w:iCs/>
                  <w:szCs w:val="22"/>
                  <w:lang w:val="en-IE"/>
                </w:rPr>
              </w:pPr>
              <w:r w:rsidRPr="00315C1E">
                <w:rPr>
                  <w:rFonts w:asciiTheme="minorHAnsi" w:hAnsiTheme="minorHAnsi"/>
                  <w:b/>
                  <w:bCs/>
                  <w:iCs/>
                  <w:szCs w:val="22"/>
                  <w:lang w:val="en-IE"/>
                </w:rPr>
                <w:t xml:space="preserve">(ii) Service Offering </w:t>
              </w:r>
            </w:p>
            <w:p w14:paraId="283FDB3F" w14:textId="77777777" w:rsidR="0094579F" w:rsidRPr="00315C1E" w:rsidRDefault="0094579F" w:rsidP="0094579F">
              <w:pPr>
                <w:rPr>
                  <w:rFonts w:asciiTheme="minorHAnsi" w:hAnsiTheme="minorHAnsi"/>
                  <w:bCs/>
                  <w:i/>
                  <w:iCs/>
                  <w:color w:val="FF0000"/>
                  <w:szCs w:val="22"/>
                  <w:lang w:val="en-IE"/>
                </w:rPr>
              </w:pPr>
              <w:r w:rsidRPr="00315C1E">
                <w:rPr>
                  <w:rFonts w:asciiTheme="minorHAnsi" w:hAnsiTheme="minorHAnsi"/>
                  <w:bCs/>
                  <w:i/>
                  <w:iCs/>
                  <w:color w:val="000000"/>
                  <w:szCs w:val="22"/>
                  <w:lang w:val="en-IE"/>
                </w:rPr>
                <w:t xml:space="preserve">Please outline your standard key service offering, capacity and capability. </w:t>
              </w:r>
              <w:r w:rsidRPr="00315C1E">
                <w:rPr>
                  <w:rFonts w:asciiTheme="minorHAnsi" w:hAnsiTheme="minorHAnsi"/>
                  <w:bCs/>
                  <w:i/>
                  <w:iCs/>
                  <w:color w:val="FF0000"/>
                  <w:szCs w:val="22"/>
                  <w:lang w:val="en-IE"/>
                </w:rPr>
                <w:t xml:space="preserve"> </w:t>
              </w:r>
            </w:p>
            <w:tbl>
              <w:tblPr>
                <w:tblW w:w="9093"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9093"/>
              </w:tblGrid>
              <w:tr w:rsidR="0094579F" w:rsidRPr="00315C1E" w14:paraId="5CC3DBC2" w14:textId="77777777" w:rsidTr="001E4232">
                <w:trPr>
                  <w:trHeight w:val="3594"/>
                  <w:jc w:val="center"/>
                </w:trPr>
                <w:tc>
                  <w:tcPr>
                    <w:tcW w:w="9093" w:type="dxa"/>
                  </w:tcPr>
                  <w:p w14:paraId="34CACC77" w14:textId="77777777" w:rsidR="0094579F" w:rsidRPr="00315C1E" w:rsidRDefault="0094579F" w:rsidP="00FC0783">
                    <w:pPr>
                      <w:rPr>
                        <w:rFonts w:asciiTheme="minorHAnsi" w:eastAsia="Calibri" w:hAnsiTheme="minorHAnsi"/>
                        <w:bCs/>
                        <w:i/>
                        <w:iCs/>
                        <w:color w:val="A6A6A6"/>
                        <w:szCs w:val="22"/>
                        <w:lang w:val="en-IE"/>
                      </w:rPr>
                    </w:pPr>
                    <w:r w:rsidRPr="00315C1E">
                      <w:rPr>
                        <w:rFonts w:asciiTheme="minorHAnsi" w:hAnsiTheme="minorHAnsi"/>
                        <w:bCs/>
                        <w:iCs/>
                        <w:szCs w:val="22"/>
                        <w:lang w:val="en-IE"/>
                      </w:rPr>
                      <w:t>(</w:t>
                    </w:r>
                    <w:r w:rsidRPr="00315C1E">
                      <w:rPr>
                        <w:rFonts w:asciiTheme="minorHAnsi" w:hAnsiTheme="minorHAnsi"/>
                        <w:b/>
                        <w:bCs/>
                        <w:iCs/>
                        <w:szCs w:val="22"/>
                        <w:lang w:val="en-IE"/>
                      </w:rPr>
                      <w:t>Note:</w:t>
                    </w:r>
                    <w:r w:rsidRPr="00315C1E">
                      <w:rPr>
                        <w:rFonts w:asciiTheme="minorHAnsi" w:hAnsiTheme="minorHAnsi"/>
                        <w:bCs/>
                        <w:iCs/>
                        <w:szCs w:val="22"/>
                        <w:lang w:val="en-IE"/>
                      </w:rPr>
                      <w:t xml:space="preserve"> At this stage of the competition, candidates are simply required to outline their typical services in a general manner – specific detail regarding the required services will be sought in the Invitation to Tender document issued to successful candidates</w:t>
                    </w:r>
                    <w:proofErr w:type="gramStart"/>
                    <w:r w:rsidRPr="00315C1E">
                      <w:rPr>
                        <w:rFonts w:asciiTheme="minorHAnsi" w:hAnsiTheme="minorHAnsi"/>
                        <w:bCs/>
                        <w:iCs/>
                        <w:szCs w:val="22"/>
                        <w:lang w:val="en-IE"/>
                      </w:rPr>
                      <w:t>).</w:t>
                    </w:r>
                    <w:r w:rsidRPr="00315C1E">
                      <w:rPr>
                        <w:rFonts w:asciiTheme="minorHAnsi" w:eastAsia="Calibri" w:hAnsiTheme="minorHAnsi"/>
                        <w:bCs/>
                        <w:i/>
                        <w:iCs/>
                        <w:color w:val="A6A6A6"/>
                        <w:szCs w:val="22"/>
                        <w:lang w:val="en-IE"/>
                      </w:rPr>
                      <w:t>(</w:t>
                    </w:r>
                    <w:proofErr w:type="gramEnd"/>
                    <w:r w:rsidRPr="00315C1E">
                      <w:rPr>
                        <w:rFonts w:asciiTheme="minorHAnsi" w:eastAsia="Calibri" w:hAnsiTheme="minorHAnsi"/>
                        <w:bCs/>
                        <w:i/>
                        <w:iCs/>
                        <w:color w:val="A6A6A6"/>
                        <w:szCs w:val="22"/>
                        <w:lang w:val="en-IE"/>
                      </w:rPr>
                      <w:t>Response)</w:t>
                    </w:r>
                  </w:p>
                  <w:p w14:paraId="6312BD22" w14:textId="77777777" w:rsidR="00F864AF" w:rsidRDefault="00F864AF" w:rsidP="00FC0783">
                    <w:pPr>
                      <w:rPr>
                        <w:rFonts w:asciiTheme="minorHAnsi" w:eastAsia="Calibri" w:hAnsiTheme="minorHAnsi"/>
                        <w:bCs/>
                        <w:i/>
                        <w:iCs/>
                        <w:color w:val="A6A6A6"/>
                        <w:szCs w:val="22"/>
                        <w:lang w:val="en-IE"/>
                      </w:rPr>
                    </w:pPr>
                  </w:p>
                  <w:p w14:paraId="60EE9B44" w14:textId="77777777" w:rsidR="00F864AF" w:rsidRPr="00315C1E" w:rsidRDefault="00F864AF" w:rsidP="00FC0783">
                    <w:pPr>
                      <w:rPr>
                        <w:rFonts w:asciiTheme="minorHAnsi" w:eastAsia="Calibri" w:hAnsiTheme="minorHAnsi"/>
                        <w:bCs/>
                        <w:i/>
                        <w:iCs/>
                        <w:color w:val="A6A6A6"/>
                        <w:szCs w:val="22"/>
                        <w:lang w:val="en-IE"/>
                      </w:rPr>
                    </w:pPr>
                  </w:p>
                  <w:p w14:paraId="3CC75858" w14:textId="77777777" w:rsidR="0094579F" w:rsidRPr="00315C1E" w:rsidRDefault="0094579F" w:rsidP="00FC0783">
                    <w:pPr>
                      <w:rPr>
                        <w:rFonts w:asciiTheme="minorHAnsi" w:eastAsia="Calibri" w:hAnsiTheme="minorHAnsi"/>
                        <w:bCs/>
                        <w:i/>
                        <w:iCs/>
                        <w:color w:val="A6A6A6"/>
                        <w:szCs w:val="22"/>
                        <w:lang w:val="en-IE"/>
                      </w:rPr>
                    </w:pPr>
                  </w:p>
                  <w:p w14:paraId="4694FD3D" w14:textId="77777777" w:rsidR="0094579F" w:rsidRPr="00315C1E" w:rsidRDefault="0094579F" w:rsidP="00FC0783">
                    <w:pPr>
                      <w:rPr>
                        <w:rFonts w:asciiTheme="minorHAnsi" w:eastAsia="Calibri" w:hAnsiTheme="minorHAnsi"/>
                        <w:bCs/>
                        <w:i/>
                        <w:iCs/>
                        <w:color w:val="A6A6A6"/>
                        <w:szCs w:val="22"/>
                        <w:lang w:val="en-IE"/>
                      </w:rPr>
                    </w:pPr>
                  </w:p>
                </w:tc>
              </w:tr>
            </w:tbl>
            <w:p w14:paraId="60D29012" w14:textId="77777777" w:rsidR="0094579F" w:rsidRPr="00BA6240" w:rsidRDefault="0094579F" w:rsidP="0094579F">
              <w:pPr>
                <w:pStyle w:val="Heading2"/>
                <w:spacing w:before="0" w:after="0"/>
                <w:ind w:firstLine="0"/>
                <w:rPr>
                  <w:rFonts w:eastAsia="Calibri"/>
                  <w:color w:val="FFFFFF" w:themeColor="background1"/>
                  <w:sz w:val="28"/>
                  <w:szCs w:val="28"/>
                </w:rPr>
              </w:pPr>
              <w:r w:rsidRPr="00BA6240">
                <w:rPr>
                  <w:rFonts w:eastAsia="Calibri"/>
                  <w:color w:val="FFFFFF" w:themeColor="background1"/>
                  <w:sz w:val="28"/>
                  <w:szCs w:val="28"/>
                </w:rPr>
                <w:lastRenderedPageBreak/>
                <w:t>Declaration of bone fides</w:t>
              </w:r>
            </w:p>
            <w:p w14:paraId="08EDE047" w14:textId="77777777" w:rsidR="0094579F" w:rsidRPr="00F755F3" w:rsidRDefault="0094579F" w:rsidP="0094579F">
              <w:pPr>
                <w:rPr>
                  <w:rFonts w:eastAsia="Calibri"/>
                  <w:lang w:val="en-IE"/>
                </w:rPr>
              </w:pPr>
            </w:p>
            <w:tbl>
              <w:tblPr>
                <w:tblW w:w="9089"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shd w:val="clear" w:color="auto" w:fill="E5DFEC"/>
                <w:tblLook w:val="04A0" w:firstRow="1" w:lastRow="0" w:firstColumn="1" w:lastColumn="0" w:noHBand="0" w:noVBand="1"/>
              </w:tblPr>
              <w:tblGrid>
                <w:gridCol w:w="9089"/>
              </w:tblGrid>
              <w:tr w:rsidR="0094579F" w:rsidRPr="00315C1E" w14:paraId="32719C0A" w14:textId="77777777" w:rsidTr="00261A9A">
                <w:trPr>
                  <w:trHeight w:val="1235"/>
                  <w:jc w:val="center"/>
                </w:trPr>
                <w:tc>
                  <w:tcPr>
                    <w:tcW w:w="9089" w:type="dxa"/>
                    <w:shd w:val="clear" w:color="auto" w:fill="FFD966"/>
                  </w:tcPr>
                  <w:p w14:paraId="28C1C030" w14:textId="77777777" w:rsidR="0094579F" w:rsidRPr="00315C1E" w:rsidRDefault="0094579F" w:rsidP="00FC0783">
                    <w:pPr>
                      <w:rPr>
                        <w:rFonts w:asciiTheme="minorHAnsi" w:eastAsia="Calibri" w:hAnsiTheme="minorHAnsi"/>
                        <w:szCs w:val="22"/>
                        <w:lang w:val="en-IE"/>
                      </w:rPr>
                    </w:pPr>
                    <w:r w:rsidRPr="00315C1E">
                      <w:rPr>
                        <w:rFonts w:asciiTheme="minorHAnsi" w:eastAsia="Calibri" w:hAnsiTheme="minorHAnsi"/>
                        <w:szCs w:val="22"/>
                        <w:lang w:val="en-IE"/>
                      </w:rPr>
                      <w:t xml:space="preserve">Weighting: </w:t>
                    </w:r>
                    <w:r w:rsidRPr="00F755F3">
                      <w:rPr>
                        <w:rFonts w:asciiTheme="minorHAnsi" w:eastAsia="Calibri" w:hAnsiTheme="minorHAnsi"/>
                        <w:b/>
                        <w:szCs w:val="22"/>
                        <w:lang w:val="en-IE"/>
                      </w:rPr>
                      <w:t>Pass/Fail only</w:t>
                    </w:r>
                  </w:p>
                  <w:p w14:paraId="2BF6B45A" w14:textId="77777777" w:rsidR="0094579F" w:rsidRPr="00315C1E" w:rsidRDefault="0094579F" w:rsidP="00FC0783">
                    <w:pPr>
                      <w:rPr>
                        <w:rFonts w:asciiTheme="minorHAnsi" w:eastAsia="Calibri" w:hAnsiTheme="minorHAnsi"/>
                        <w:b/>
                        <w:szCs w:val="22"/>
                        <w:lang w:val="en-IE"/>
                      </w:rPr>
                    </w:pPr>
                    <w:r w:rsidRPr="00315C1E">
                      <w:rPr>
                        <w:rFonts w:asciiTheme="minorHAnsi" w:eastAsia="Calibri" w:hAnsiTheme="minorHAnsi"/>
                        <w:szCs w:val="22"/>
                        <w:lang w:val="en-IE"/>
                      </w:rPr>
                      <w:t>Pass Requirement: Candidates must complete, sign and date this Declaration. Non-compliant candidates under any of the headings will be automatically disqualified.</w:t>
                    </w:r>
                  </w:p>
                </w:tc>
              </w:tr>
            </w:tbl>
            <w:p w14:paraId="4B7C0014" w14:textId="77777777" w:rsidR="0094579F" w:rsidRDefault="0094579F" w:rsidP="0094579F">
              <w:pPr>
                <w:rPr>
                  <w:rFonts w:asciiTheme="minorHAnsi" w:hAnsiTheme="minorHAnsi"/>
                  <w:b/>
                  <w:szCs w:val="22"/>
                  <w:lang w:val="en-IE"/>
                </w:rPr>
              </w:pPr>
            </w:p>
            <w:tbl>
              <w:tblPr>
                <w:tblW w:w="906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377"/>
                <w:gridCol w:w="6692"/>
              </w:tblGrid>
              <w:tr w:rsidR="0094579F" w:rsidRPr="00076632" w14:paraId="75245070" w14:textId="77777777" w:rsidTr="00261A9A">
                <w:trPr>
                  <w:trHeight w:val="318"/>
                </w:trPr>
                <w:tc>
                  <w:tcPr>
                    <w:tcW w:w="2377" w:type="dxa"/>
                  </w:tcPr>
                  <w:p w14:paraId="6F1BCDF0" w14:textId="77777777" w:rsidR="0094579F" w:rsidRPr="00076632" w:rsidRDefault="0094579F" w:rsidP="00FC0783">
                    <w:pPr>
                      <w:ind w:right="-1055"/>
                      <w:rPr>
                        <w:rFonts w:asciiTheme="minorHAnsi" w:hAnsiTheme="minorHAnsi"/>
                        <w:b/>
                        <w:szCs w:val="22"/>
                        <w:lang w:val="en-IE"/>
                      </w:rPr>
                    </w:pPr>
                    <w:r w:rsidRPr="00076632">
                      <w:rPr>
                        <w:rFonts w:asciiTheme="minorHAnsi" w:hAnsiTheme="minorHAnsi"/>
                        <w:b/>
                        <w:szCs w:val="22"/>
                        <w:lang w:val="en-IE"/>
                      </w:rPr>
                      <w:t xml:space="preserve">Name of </w:t>
                    </w:r>
                    <w:r>
                      <w:rPr>
                        <w:rFonts w:asciiTheme="minorHAnsi" w:hAnsiTheme="minorHAnsi"/>
                        <w:b/>
                        <w:szCs w:val="22"/>
                        <w:lang w:val="en-IE"/>
                      </w:rPr>
                      <w:t>Applicant</w:t>
                    </w:r>
                    <w:r w:rsidRPr="00076632">
                      <w:rPr>
                        <w:rFonts w:asciiTheme="minorHAnsi" w:hAnsiTheme="minorHAnsi"/>
                        <w:b/>
                        <w:szCs w:val="22"/>
                        <w:lang w:val="en-IE"/>
                      </w:rPr>
                      <w:t>:</w:t>
                    </w:r>
                  </w:p>
                </w:tc>
                <w:tc>
                  <w:tcPr>
                    <w:tcW w:w="6692" w:type="dxa"/>
                  </w:tcPr>
                  <w:p w14:paraId="18B865C1" w14:textId="77777777" w:rsidR="0094579F" w:rsidRPr="00076632" w:rsidRDefault="0094579F" w:rsidP="00FC0783">
                    <w:pPr>
                      <w:ind w:right="-1055"/>
                      <w:rPr>
                        <w:rFonts w:asciiTheme="minorHAnsi" w:hAnsiTheme="minorHAnsi"/>
                        <w:b/>
                        <w:szCs w:val="22"/>
                        <w:lang w:val="en-IE"/>
                      </w:rPr>
                    </w:pPr>
                  </w:p>
                </w:tc>
              </w:tr>
              <w:tr w:rsidR="0094579F" w:rsidRPr="00076632" w14:paraId="78B52624" w14:textId="77777777" w:rsidTr="00261A9A">
                <w:trPr>
                  <w:trHeight w:val="391"/>
                </w:trPr>
                <w:tc>
                  <w:tcPr>
                    <w:tcW w:w="2377" w:type="dxa"/>
                  </w:tcPr>
                  <w:p w14:paraId="0D2EC2CA" w14:textId="77777777" w:rsidR="0094579F" w:rsidRPr="00076632" w:rsidRDefault="0094579F" w:rsidP="00FC0783">
                    <w:pPr>
                      <w:ind w:right="-1055"/>
                      <w:rPr>
                        <w:rFonts w:asciiTheme="minorHAnsi" w:hAnsiTheme="minorHAnsi"/>
                        <w:b/>
                        <w:szCs w:val="22"/>
                        <w:lang w:val="en-IE"/>
                      </w:rPr>
                    </w:pPr>
                    <w:r w:rsidRPr="00076632">
                      <w:rPr>
                        <w:rFonts w:asciiTheme="minorHAnsi" w:hAnsiTheme="minorHAnsi"/>
                        <w:b/>
                        <w:szCs w:val="22"/>
                        <w:lang w:val="en-IE"/>
                      </w:rPr>
                      <w:t>Address:</w:t>
                    </w:r>
                    <w:r w:rsidRPr="00076632">
                      <w:rPr>
                        <w:rFonts w:asciiTheme="minorHAnsi" w:hAnsiTheme="minorHAnsi"/>
                        <w:b/>
                        <w:szCs w:val="22"/>
                        <w:lang w:val="en-IE"/>
                      </w:rPr>
                      <w:tab/>
                    </w:r>
                  </w:p>
                </w:tc>
                <w:tc>
                  <w:tcPr>
                    <w:tcW w:w="6692" w:type="dxa"/>
                  </w:tcPr>
                  <w:p w14:paraId="55F37AA6" w14:textId="77777777" w:rsidR="0094579F" w:rsidRPr="00076632" w:rsidRDefault="0094579F" w:rsidP="00FC0783">
                    <w:pPr>
                      <w:ind w:right="-1055"/>
                      <w:rPr>
                        <w:rFonts w:asciiTheme="minorHAnsi" w:hAnsiTheme="minorHAnsi"/>
                        <w:b/>
                        <w:szCs w:val="22"/>
                        <w:lang w:val="en-IE"/>
                      </w:rPr>
                    </w:pPr>
                  </w:p>
                </w:tc>
              </w:tr>
            </w:tbl>
            <w:tbl>
              <w:tblPr>
                <w:tblStyle w:val="TableGrid"/>
                <w:tblW w:w="0" w:type="auto"/>
                <w:tblLook w:val="04A0" w:firstRow="1" w:lastRow="0" w:firstColumn="1" w:lastColumn="0" w:noHBand="0" w:noVBand="1"/>
              </w:tblPr>
              <w:tblGrid>
                <w:gridCol w:w="704"/>
                <w:gridCol w:w="6058"/>
                <w:gridCol w:w="1127"/>
                <w:gridCol w:w="1127"/>
              </w:tblGrid>
              <w:tr w:rsidR="0094579F" w14:paraId="07FEEF10" w14:textId="77777777" w:rsidTr="00261A9A">
                <w:tc>
                  <w:tcPr>
                    <w:tcW w:w="9016" w:type="dxa"/>
                    <w:gridSpan w:val="4"/>
                    <w:shd w:val="clear" w:color="auto" w:fill="BFBFBF" w:themeFill="background1" w:themeFillShade="BF"/>
                    <w:tcMar>
                      <w:top w:w="28" w:type="dxa"/>
                      <w:bottom w:w="28" w:type="dxa"/>
                    </w:tcMar>
                  </w:tcPr>
                  <w:p w14:paraId="58852C3C" w14:textId="77777777" w:rsidR="0094579F" w:rsidRDefault="0094579F" w:rsidP="00FC0783">
                    <w:r w:rsidRPr="00A6164A">
                      <w:t>Economic Operators will be excluded from the procurement process if, within the past five (5) years, there is evidence of a conviction relating to a specific criminal offence listed below (see 1.1) or if they have been the subject of a binding legal decision which found a breach of legal obligations to pay tax or social security contributions (see 1.2) (except where this is disproportionate e.g. where only minor amounts are involved).</w:t>
                    </w:r>
                  </w:p>
                </w:tc>
              </w:tr>
              <w:tr w:rsidR="0094579F" w14:paraId="7D7072D5" w14:textId="77777777" w:rsidTr="00261A9A">
                <w:tc>
                  <w:tcPr>
                    <w:tcW w:w="9016" w:type="dxa"/>
                    <w:gridSpan w:val="4"/>
                    <w:shd w:val="clear" w:color="auto" w:fill="BFBFBF" w:themeFill="background1" w:themeFillShade="BF"/>
                    <w:tcMar>
                      <w:top w:w="28" w:type="dxa"/>
                      <w:bottom w:w="28" w:type="dxa"/>
                    </w:tcMar>
                  </w:tcPr>
                  <w:p w14:paraId="5A25F68D" w14:textId="77777777" w:rsidR="0094579F" w:rsidRPr="00A6164A" w:rsidRDefault="0094579F" w:rsidP="00FC0783"/>
                </w:tc>
              </w:tr>
              <w:tr w:rsidR="0094579F" w14:paraId="68A8B109" w14:textId="77777777" w:rsidTr="00261A9A">
                <w:trPr>
                  <w:trHeight w:val="491"/>
                </w:trPr>
                <w:tc>
                  <w:tcPr>
                    <w:tcW w:w="704" w:type="dxa"/>
                    <w:vMerge w:val="restart"/>
                    <w:tcMar>
                      <w:top w:w="28" w:type="dxa"/>
                      <w:bottom w:w="28" w:type="dxa"/>
                    </w:tcMar>
                    <w:vAlign w:val="center"/>
                  </w:tcPr>
                  <w:p w14:paraId="5DF25FFF" w14:textId="77777777" w:rsidR="0094579F" w:rsidRDefault="0094579F" w:rsidP="00FC0783">
                    <w:pPr>
                      <w:jc w:val="center"/>
                    </w:pPr>
                    <w:r>
                      <w:t>1.1</w:t>
                    </w:r>
                  </w:p>
                </w:tc>
                <w:tc>
                  <w:tcPr>
                    <w:tcW w:w="6058" w:type="dxa"/>
                    <w:vMerge w:val="restart"/>
                    <w:tcMar>
                      <w:top w:w="28" w:type="dxa"/>
                      <w:bottom w:w="28" w:type="dxa"/>
                    </w:tcMar>
                    <w:vAlign w:val="center"/>
                  </w:tcPr>
                  <w:p w14:paraId="365994FA" w14:textId="77777777" w:rsidR="0094579F" w:rsidRDefault="0094579F" w:rsidP="00FC0783">
                    <w:r w:rsidRPr="00A6164A">
                      <w:t>Has the Economic Operator or a member of their proposed consortium, (if applicable), Director, or Partner or any other person who has powers of representation, decision or control, been convicted of any of the following offences?</w:t>
                    </w:r>
                  </w:p>
                </w:tc>
                <w:tc>
                  <w:tcPr>
                    <w:tcW w:w="1127" w:type="dxa"/>
                    <w:tcMar>
                      <w:top w:w="28" w:type="dxa"/>
                      <w:bottom w:w="28" w:type="dxa"/>
                    </w:tcMar>
                    <w:vAlign w:val="center"/>
                  </w:tcPr>
                  <w:p w14:paraId="25B4FE68" w14:textId="77777777" w:rsidR="0094579F" w:rsidRPr="00A6164A" w:rsidRDefault="0094579F" w:rsidP="00FC0783">
                    <w:pPr>
                      <w:jc w:val="center"/>
                      <w:rPr>
                        <w:b/>
                        <w:bCs/>
                      </w:rPr>
                    </w:pPr>
                    <w:r w:rsidRPr="00A6164A">
                      <w:rPr>
                        <w:b/>
                        <w:bCs/>
                      </w:rPr>
                      <w:t>Yes</w:t>
                    </w:r>
                  </w:p>
                </w:tc>
                <w:tc>
                  <w:tcPr>
                    <w:tcW w:w="1127" w:type="dxa"/>
                    <w:tcMar>
                      <w:top w:w="28" w:type="dxa"/>
                      <w:bottom w:w="28" w:type="dxa"/>
                    </w:tcMar>
                    <w:vAlign w:val="center"/>
                  </w:tcPr>
                  <w:p w14:paraId="2B90AF7A" w14:textId="77777777" w:rsidR="0094579F" w:rsidRPr="00A6164A" w:rsidRDefault="0094579F" w:rsidP="00FC0783">
                    <w:pPr>
                      <w:jc w:val="center"/>
                      <w:rPr>
                        <w:b/>
                        <w:bCs/>
                      </w:rPr>
                    </w:pPr>
                    <w:r w:rsidRPr="00A6164A">
                      <w:rPr>
                        <w:b/>
                        <w:bCs/>
                      </w:rPr>
                      <w:t>No</w:t>
                    </w:r>
                  </w:p>
                </w:tc>
              </w:tr>
              <w:tr w:rsidR="0094579F" w14:paraId="18056EE1" w14:textId="77777777" w:rsidTr="00261A9A">
                <w:trPr>
                  <w:trHeight w:val="491"/>
                </w:trPr>
                <w:tc>
                  <w:tcPr>
                    <w:tcW w:w="704" w:type="dxa"/>
                    <w:vMerge/>
                    <w:tcMar>
                      <w:top w:w="28" w:type="dxa"/>
                      <w:bottom w:w="28" w:type="dxa"/>
                    </w:tcMar>
                    <w:vAlign w:val="center"/>
                  </w:tcPr>
                  <w:p w14:paraId="2A9C9EAE" w14:textId="77777777" w:rsidR="0094579F" w:rsidRDefault="0094579F" w:rsidP="00FC0783">
                    <w:pPr>
                      <w:jc w:val="center"/>
                    </w:pPr>
                  </w:p>
                </w:tc>
                <w:tc>
                  <w:tcPr>
                    <w:tcW w:w="6058" w:type="dxa"/>
                    <w:vMerge/>
                    <w:tcMar>
                      <w:top w:w="28" w:type="dxa"/>
                      <w:bottom w:w="28" w:type="dxa"/>
                    </w:tcMar>
                    <w:vAlign w:val="center"/>
                  </w:tcPr>
                  <w:p w14:paraId="55804F14" w14:textId="77777777" w:rsidR="0094579F" w:rsidRPr="00A6164A" w:rsidRDefault="0094579F" w:rsidP="00FC0783"/>
                </w:tc>
                <w:tc>
                  <w:tcPr>
                    <w:tcW w:w="2254" w:type="dxa"/>
                    <w:gridSpan w:val="2"/>
                    <w:tcMar>
                      <w:top w:w="28" w:type="dxa"/>
                      <w:bottom w:w="28" w:type="dxa"/>
                    </w:tcMar>
                  </w:tcPr>
                  <w:p w14:paraId="36669240" w14:textId="77777777" w:rsidR="0094579F" w:rsidRPr="00A6164A" w:rsidRDefault="0094579F" w:rsidP="00FC0783">
                    <w:pPr>
                      <w:jc w:val="center"/>
                    </w:pPr>
                    <w:r w:rsidRPr="00A6164A">
                      <w:t>Please indicate your answer by marking ‘X’ in the relevant box</w:t>
                    </w:r>
                  </w:p>
                </w:tc>
              </w:tr>
              <w:tr w:rsidR="0094579F" w14:paraId="0859338D" w14:textId="77777777" w:rsidTr="00261A9A">
                <w:tc>
                  <w:tcPr>
                    <w:tcW w:w="704" w:type="dxa"/>
                    <w:tcMar>
                      <w:top w:w="28" w:type="dxa"/>
                      <w:bottom w:w="28" w:type="dxa"/>
                    </w:tcMar>
                    <w:vAlign w:val="center"/>
                  </w:tcPr>
                  <w:p w14:paraId="237B681C" w14:textId="77777777" w:rsidR="0094579F" w:rsidRDefault="0094579F" w:rsidP="00FC0783">
                    <w:pPr>
                      <w:jc w:val="center"/>
                    </w:pPr>
                    <w:r>
                      <w:t>1.1a</w:t>
                    </w:r>
                  </w:p>
                </w:tc>
                <w:tc>
                  <w:tcPr>
                    <w:tcW w:w="6058" w:type="dxa"/>
                    <w:tcMar>
                      <w:top w:w="28" w:type="dxa"/>
                      <w:bottom w:w="28" w:type="dxa"/>
                    </w:tcMar>
                    <w:vAlign w:val="center"/>
                  </w:tcPr>
                  <w:p w14:paraId="5055C0C1" w14:textId="77777777" w:rsidR="0094579F" w:rsidRDefault="0094579F" w:rsidP="00FC0783">
                    <w:r w:rsidRPr="00A6164A">
                      <w:t>participation in a criminal organisation, as defined in Article 2 of Council Framework decision 2008/841/JHA;</w:t>
                    </w:r>
                  </w:p>
                </w:tc>
                <w:tc>
                  <w:tcPr>
                    <w:tcW w:w="1127" w:type="dxa"/>
                    <w:tcMar>
                      <w:top w:w="28" w:type="dxa"/>
                      <w:bottom w:w="28" w:type="dxa"/>
                    </w:tcMar>
                    <w:vAlign w:val="center"/>
                  </w:tcPr>
                  <w:p w14:paraId="04D08A01" w14:textId="77777777" w:rsidR="0094579F" w:rsidRPr="00A6164A" w:rsidRDefault="0094579F" w:rsidP="00FC0783">
                    <w:pPr>
                      <w:jc w:val="center"/>
                      <w:rPr>
                        <w:b/>
                        <w:bCs/>
                      </w:rPr>
                    </w:pPr>
                  </w:p>
                </w:tc>
                <w:tc>
                  <w:tcPr>
                    <w:tcW w:w="1127" w:type="dxa"/>
                    <w:tcMar>
                      <w:top w:w="28" w:type="dxa"/>
                      <w:bottom w:w="28" w:type="dxa"/>
                    </w:tcMar>
                    <w:vAlign w:val="center"/>
                  </w:tcPr>
                  <w:p w14:paraId="4F4AEC54" w14:textId="77777777" w:rsidR="0094579F" w:rsidRPr="00A6164A" w:rsidRDefault="0094579F" w:rsidP="00FC0783">
                    <w:pPr>
                      <w:jc w:val="center"/>
                      <w:rPr>
                        <w:b/>
                        <w:bCs/>
                      </w:rPr>
                    </w:pPr>
                  </w:p>
                </w:tc>
              </w:tr>
              <w:tr w:rsidR="0094579F" w14:paraId="7BAFF044" w14:textId="77777777" w:rsidTr="00261A9A">
                <w:tc>
                  <w:tcPr>
                    <w:tcW w:w="704" w:type="dxa"/>
                    <w:tcMar>
                      <w:top w:w="28" w:type="dxa"/>
                      <w:bottom w:w="28" w:type="dxa"/>
                    </w:tcMar>
                    <w:vAlign w:val="center"/>
                  </w:tcPr>
                  <w:p w14:paraId="611B6450" w14:textId="77777777" w:rsidR="0094579F" w:rsidRDefault="0094579F" w:rsidP="00FC0783">
                    <w:pPr>
                      <w:jc w:val="center"/>
                    </w:pPr>
                    <w:r>
                      <w:t>1.1b</w:t>
                    </w:r>
                  </w:p>
                </w:tc>
                <w:tc>
                  <w:tcPr>
                    <w:tcW w:w="6058" w:type="dxa"/>
                    <w:tcMar>
                      <w:top w:w="28" w:type="dxa"/>
                      <w:bottom w:w="28" w:type="dxa"/>
                    </w:tcMar>
                    <w:vAlign w:val="center"/>
                  </w:tcPr>
                  <w:p w14:paraId="72E444D3" w14:textId="77777777" w:rsidR="0094579F" w:rsidRDefault="0094579F" w:rsidP="00FC0783">
                    <w:r w:rsidRPr="00A6164A">
                      <w:t>corruption, as defined in Article 3 of the Convention on the fight against corruption involving officials of the European Communities or officials of Member States of the European Union and Article 2(1) of Council Framework Decision 2003/568/JHA as well as corruption as defined in Irish Law or the jurisdiction in which the Economic Operator is established;</w:t>
                    </w:r>
                  </w:p>
                </w:tc>
                <w:tc>
                  <w:tcPr>
                    <w:tcW w:w="1127" w:type="dxa"/>
                    <w:tcMar>
                      <w:top w:w="28" w:type="dxa"/>
                      <w:bottom w:w="28" w:type="dxa"/>
                    </w:tcMar>
                    <w:vAlign w:val="center"/>
                  </w:tcPr>
                  <w:p w14:paraId="3A3144D8" w14:textId="77777777" w:rsidR="0094579F" w:rsidRPr="00A6164A" w:rsidRDefault="0094579F" w:rsidP="00FC0783">
                    <w:pPr>
                      <w:jc w:val="center"/>
                      <w:rPr>
                        <w:b/>
                        <w:bCs/>
                      </w:rPr>
                    </w:pPr>
                  </w:p>
                </w:tc>
                <w:tc>
                  <w:tcPr>
                    <w:tcW w:w="1127" w:type="dxa"/>
                    <w:tcMar>
                      <w:top w:w="28" w:type="dxa"/>
                      <w:bottom w:w="28" w:type="dxa"/>
                    </w:tcMar>
                    <w:vAlign w:val="center"/>
                  </w:tcPr>
                  <w:p w14:paraId="0F2AE56B" w14:textId="77777777" w:rsidR="0094579F" w:rsidRPr="00A6164A" w:rsidRDefault="0094579F" w:rsidP="00FC0783">
                    <w:pPr>
                      <w:jc w:val="center"/>
                      <w:rPr>
                        <w:b/>
                        <w:bCs/>
                      </w:rPr>
                    </w:pPr>
                  </w:p>
                </w:tc>
              </w:tr>
              <w:tr w:rsidR="0094579F" w14:paraId="07E68E08" w14:textId="77777777" w:rsidTr="00261A9A">
                <w:tc>
                  <w:tcPr>
                    <w:tcW w:w="704" w:type="dxa"/>
                    <w:tcMar>
                      <w:top w:w="28" w:type="dxa"/>
                      <w:bottom w:w="28" w:type="dxa"/>
                    </w:tcMar>
                    <w:vAlign w:val="center"/>
                  </w:tcPr>
                  <w:p w14:paraId="27A15BF6" w14:textId="77777777" w:rsidR="0094579F" w:rsidRDefault="0094579F" w:rsidP="00FC0783">
                    <w:pPr>
                      <w:jc w:val="center"/>
                    </w:pPr>
                    <w:r>
                      <w:t>1.1c</w:t>
                    </w:r>
                  </w:p>
                </w:tc>
                <w:tc>
                  <w:tcPr>
                    <w:tcW w:w="6058" w:type="dxa"/>
                    <w:tcMar>
                      <w:top w:w="28" w:type="dxa"/>
                      <w:bottom w:w="28" w:type="dxa"/>
                    </w:tcMar>
                    <w:vAlign w:val="center"/>
                  </w:tcPr>
                  <w:p w14:paraId="7451BE90" w14:textId="77777777" w:rsidR="0094579F" w:rsidRDefault="0094579F" w:rsidP="00FC0783">
                    <w:r w:rsidRPr="00A6164A">
                      <w:t>fraud within the meaning of Article 1 of the Convention on the protection of the European Communities’ financial interests;</w:t>
                    </w:r>
                  </w:p>
                </w:tc>
                <w:tc>
                  <w:tcPr>
                    <w:tcW w:w="1127" w:type="dxa"/>
                    <w:tcMar>
                      <w:top w:w="28" w:type="dxa"/>
                      <w:bottom w:w="28" w:type="dxa"/>
                    </w:tcMar>
                    <w:vAlign w:val="center"/>
                  </w:tcPr>
                  <w:p w14:paraId="7F087E1D" w14:textId="77777777" w:rsidR="0094579F" w:rsidRPr="00A6164A" w:rsidRDefault="0094579F" w:rsidP="00FC0783">
                    <w:pPr>
                      <w:jc w:val="center"/>
                      <w:rPr>
                        <w:b/>
                        <w:bCs/>
                      </w:rPr>
                    </w:pPr>
                  </w:p>
                </w:tc>
                <w:tc>
                  <w:tcPr>
                    <w:tcW w:w="1127" w:type="dxa"/>
                    <w:tcMar>
                      <w:top w:w="28" w:type="dxa"/>
                      <w:bottom w:w="28" w:type="dxa"/>
                    </w:tcMar>
                    <w:vAlign w:val="center"/>
                  </w:tcPr>
                  <w:p w14:paraId="03DB1CA5" w14:textId="77777777" w:rsidR="0094579F" w:rsidRPr="00A6164A" w:rsidRDefault="0094579F" w:rsidP="00FC0783">
                    <w:pPr>
                      <w:jc w:val="center"/>
                      <w:rPr>
                        <w:b/>
                        <w:bCs/>
                      </w:rPr>
                    </w:pPr>
                  </w:p>
                </w:tc>
              </w:tr>
              <w:tr w:rsidR="0094579F" w14:paraId="7B84D748" w14:textId="77777777" w:rsidTr="00261A9A">
                <w:tc>
                  <w:tcPr>
                    <w:tcW w:w="704" w:type="dxa"/>
                    <w:tcMar>
                      <w:top w:w="28" w:type="dxa"/>
                      <w:bottom w:w="28" w:type="dxa"/>
                    </w:tcMar>
                    <w:vAlign w:val="center"/>
                  </w:tcPr>
                  <w:p w14:paraId="32E38334" w14:textId="77777777" w:rsidR="0094579F" w:rsidRDefault="0094579F" w:rsidP="00FC0783">
                    <w:pPr>
                      <w:jc w:val="center"/>
                    </w:pPr>
                    <w:r>
                      <w:t>1.1d</w:t>
                    </w:r>
                  </w:p>
                </w:tc>
                <w:tc>
                  <w:tcPr>
                    <w:tcW w:w="6058" w:type="dxa"/>
                    <w:tcMar>
                      <w:top w:w="28" w:type="dxa"/>
                      <w:bottom w:w="28" w:type="dxa"/>
                    </w:tcMar>
                    <w:vAlign w:val="center"/>
                  </w:tcPr>
                  <w:p w14:paraId="5D2D2181" w14:textId="77777777" w:rsidR="0094579F" w:rsidRDefault="0094579F" w:rsidP="00FC0783">
                    <w:r w:rsidRPr="00A6164A">
                      <w:t>the subject of a conviction for terrorist offences or offences linked to terrorist activities or for inciting or aiding or abetting or attempting to commit an offence;</w:t>
                    </w:r>
                  </w:p>
                </w:tc>
                <w:tc>
                  <w:tcPr>
                    <w:tcW w:w="1127" w:type="dxa"/>
                    <w:tcMar>
                      <w:top w:w="28" w:type="dxa"/>
                      <w:bottom w:w="28" w:type="dxa"/>
                    </w:tcMar>
                    <w:vAlign w:val="center"/>
                  </w:tcPr>
                  <w:p w14:paraId="276B33DF" w14:textId="77777777" w:rsidR="0094579F" w:rsidRPr="00A6164A" w:rsidRDefault="0094579F" w:rsidP="00FC0783">
                    <w:pPr>
                      <w:jc w:val="center"/>
                      <w:rPr>
                        <w:b/>
                        <w:bCs/>
                      </w:rPr>
                    </w:pPr>
                  </w:p>
                </w:tc>
                <w:tc>
                  <w:tcPr>
                    <w:tcW w:w="1127" w:type="dxa"/>
                    <w:tcMar>
                      <w:top w:w="28" w:type="dxa"/>
                      <w:bottom w:w="28" w:type="dxa"/>
                    </w:tcMar>
                    <w:vAlign w:val="center"/>
                  </w:tcPr>
                  <w:p w14:paraId="56B1BBF7" w14:textId="77777777" w:rsidR="0094579F" w:rsidRPr="00A6164A" w:rsidRDefault="0094579F" w:rsidP="00FC0783">
                    <w:pPr>
                      <w:jc w:val="center"/>
                      <w:rPr>
                        <w:b/>
                        <w:bCs/>
                      </w:rPr>
                    </w:pPr>
                  </w:p>
                </w:tc>
              </w:tr>
              <w:tr w:rsidR="0094579F" w14:paraId="4F303FFE" w14:textId="77777777" w:rsidTr="00261A9A">
                <w:tc>
                  <w:tcPr>
                    <w:tcW w:w="704" w:type="dxa"/>
                    <w:tcMar>
                      <w:top w:w="28" w:type="dxa"/>
                      <w:bottom w:w="28" w:type="dxa"/>
                    </w:tcMar>
                    <w:vAlign w:val="center"/>
                  </w:tcPr>
                  <w:p w14:paraId="3243DC38" w14:textId="77777777" w:rsidR="0094579F" w:rsidRDefault="0094579F" w:rsidP="00FC0783">
                    <w:pPr>
                      <w:jc w:val="center"/>
                    </w:pPr>
                    <w:r>
                      <w:t>1.1e</w:t>
                    </w:r>
                  </w:p>
                </w:tc>
                <w:tc>
                  <w:tcPr>
                    <w:tcW w:w="6058" w:type="dxa"/>
                    <w:tcMar>
                      <w:top w:w="28" w:type="dxa"/>
                      <w:bottom w:w="28" w:type="dxa"/>
                    </w:tcMar>
                    <w:vAlign w:val="center"/>
                  </w:tcPr>
                  <w:p w14:paraId="70641BF2" w14:textId="77777777" w:rsidR="0094579F" w:rsidRPr="00A6164A" w:rsidRDefault="0094579F" w:rsidP="00FC0783">
                    <w:r w:rsidRPr="00CC348C">
                      <w:t>the subject of a conviction for money laundering or terrorist financing;</w:t>
                    </w:r>
                  </w:p>
                </w:tc>
                <w:tc>
                  <w:tcPr>
                    <w:tcW w:w="1127" w:type="dxa"/>
                    <w:tcMar>
                      <w:top w:w="28" w:type="dxa"/>
                      <w:bottom w:w="28" w:type="dxa"/>
                    </w:tcMar>
                    <w:vAlign w:val="center"/>
                  </w:tcPr>
                  <w:p w14:paraId="4B90F751" w14:textId="77777777" w:rsidR="0094579F" w:rsidRPr="00A6164A" w:rsidRDefault="0094579F" w:rsidP="00FC0783">
                    <w:pPr>
                      <w:jc w:val="center"/>
                      <w:rPr>
                        <w:b/>
                        <w:bCs/>
                      </w:rPr>
                    </w:pPr>
                  </w:p>
                </w:tc>
                <w:tc>
                  <w:tcPr>
                    <w:tcW w:w="1127" w:type="dxa"/>
                    <w:tcMar>
                      <w:top w:w="28" w:type="dxa"/>
                      <w:bottom w:w="28" w:type="dxa"/>
                    </w:tcMar>
                    <w:vAlign w:val="center"/>
                  </w:tcPr>
                  <w:p w14:paraId="136CC78E" w14:textId="77777777" w:rsidR="0094579F" w:rsidRPr="00A6164A" w:rsidRDefault="0094579F" w:rsidP="00FC0783">
                    <w:pPr>
                      <w:jc w:val="center"/>
                      <w:rPr>
                        <w:b/>
                        <w:bCs/>
                      </w:rPr>
                    </w:pPr>
                  </w:p>
                </w:tc>
              </w:tr>
              <w:tr w:rsidR="0094579F" w14:paraId="67056665" w14:textId="77777777" w:rsidTr="00261A9A">
                <w:tc>
                  <w:tcPr>
                    <w:tcW w:w="704" w:type="dxa"/>
                    <w:tcMar>
                      <w:top w:w="28" w:type="dxa"/>
                      <w:bottom w:w="28" w:type="dxa"/>
                    </w:tcMar>
                    <w:vAlign w:val="center"/>
                  </w:tcPr>
                  <w:p w14:paraId="0913CFF7" w14:textId="77777777" w:rsidR="0094579F" w:rsidRDefault="0094579F" w:rsidP="00FC0783">
                    <w:pPr>
                      <w:jc w:val="center"/>
                    </w:pPr>
                    <w:r>
                      <w:t>1.1f</w:t>
                    </w:r>
                  </w:p>
                </w:tc>
                <w:tc>
                  <w:tcPr>
                    <w:tcW w:w="6058" w:type="dxa"/>
                    <w:tcMar>
                      <w:top w:w="28" w:type="dxa"/>
                      <w:bottom w:w="28" w:type="dxa"/>
                    </w:tcMar>
                    <w:vAlign w:val="center"/>
                  </w:tcPr>
                  <w:p w14:paraId="581DDE4B" w14:textId="77777777" w:rsidR="0094579F" w:rsidRPr="00A6164A" w:rsidRDefault="0094579F" w:rsidP="00FC0783">
                    <w:r w:rsidRPr="00CC348C">
                      <w:t>the subject of a conviction of child labour and other forms of trafficking in human beings;</w:t>
                    </w:r>
                  </w:p>
                </w:tc>
                <w:tc>
                  <w:tcPr>
                    <w:tcW w:w="1127" w:type="dxa"/>
                    <w:tcMar>
                      <w:top w:w="28" w:type="dxa"/>
                      <w:bottom w:w="28" w:type="dxa"/>
                    </w:tcMar>
                    <w:vAlign w:val="center"/>
                  </w:tcPr>
                  <w:p w14:paraId="0CE5B97E" w14:textId="77777777" w:rsidR="0094579F" w:rsidRPr="00A6164A" w:rsidRDefault="0094579F" w:rsidP="00FC0783">
                    <w:pPr>
                      <w:jc w:val="center"/>
                      <w:rPr>
                        <w:b/>
                        <w:bCs/>
                      </w:rPr>
                    </w:pPr>
                  </w:p>
                </w:tc>
                <w:tc>
                  <w:tcPr>
                    <w:tcW w:w="1127" w:type="dxa"/>
                    <w:tcMar>
                      <w:top w:w="28" w:type="dxa"/>
                      <w:bottom w:w="28" w:type="dxa"/>
                    </w:tcMar>
                    <w:vAlign w:val="center"/>
                  </w:tcPr>
                  <w:p w14:paraId="6409CCDF" w14:textId="77777777" w:rsidR="0094579F" w:rsidRPr="00A6164A" w:rsidRDefault="0094579F" w:rsidP="00FC0783">
                    <w:pPr>
                      <w:jc w:val="center"/>
                      <w:rPr>
                        <w:b/>
                        <w:bCs/>
                      </w:rPr>
                    </w:pPr>
                  </w:p>
                </w:tc>
              </w:tr>
              <w:tr w:rsidR="0094579F" w14:paraId="7FCC6198" w14:textId="77777777" w:rsidTr="00261A9A">
                <w:tc>
                  <w:tcPr>
                    <w:tcW w:w="704" w:type="dxa"/>
                    <w:tcMar>
                      <w:top w:w="28" w:type="dxa"/>
                      <w:bottom w:w="28" w:type="dxa"/>
                    </w:tcMar>
                    <w:vAlign w:val="center"/>
                  </w:tcPr>
                  <w:p w14:paraId="5536134C" w14:textId="77777777" w:rsidR="0094579F" w:rsidRDefault="0094579F" w:rsidP="00FC0783">
                    <w:pPr>
                      <w:jc w:val="center"/>
                    </w:pPr>
                    <w:r>
                      <w:t>1.2</w:t>
                    </w:r>
                  </w:p>
                </w:tc>
                <w:tc>
                  <w:tcPr>
                    <w:tcW w:w="6058" w:type="dxa"/>
                    <w:tcMar>
                      <w:top w:w="28" w:type="dxa"/>
                      <w:bottom w:w="28" w:type="dxa"/>
                    </w:tcMar>
                    <w:vAlign w:val="center"/>
                  </w:tcPr>
                  <w:p w14:paraId="168F25F3" w14:textId="77777777" w:rsidR="0094579F" w:rsidRPr="00CC348C" w:rsidRDefault="0094579F" w:rsidP="00FC0783">
                    <w:pPr>
                      <w:rPr>
                        <w:b/>
                        <w:bCs/>
                      </w:rPr>
                    </w:pPr>
                    <w:r w:rsidRPr="00CC348C">
                      <w:rPr>
                        <w:b/>
                        <w:bCs/>
                      </w:rPr>
                      <w:t>Non-payment of taxes or social security obligations</w:t>
                    </w:r>
                  </w:p>
                  <w:p w14:paraId="0CAF9EDE" w14:textId="77777777" w:rsidR="0094579F" w:rsidRDefault="0094579F" w:rsidP="00FC0783">
                    <w:r>
                      <w:lastRenderedPageBreak/>
                      <w:t>Has it been established by a judicial or administrative decision having final and binding effect in accordance with Irish law or the legal provisions of the country in which the Economic Operator is established (if outside Ireland), that the Economic Operator is in breach of obligations related to the payment of tax and social security contributions?</w:t>
                    </w:r>
                  </w:p>
                  <w:p w14:paraId="486E57FB" w14:textId="77777777" w:rsidR="0094579F" w:rsidRPr="00A6164A" w:rsidRDefault="0094579F" w:rsidP="00FC0783">
                    <w:r>
                      <w:t>If the response to 1.2 above is in the affirmative, please provide further information on the decision and the amounts involved.</w:t>
                    </w:r>
                  </w:p>
                </w:tc>
                <w:tc>
                  <w:tcPr>
                    <w:tcW w:w="1127" w:type="dxa"/>
                    <w:tcMar>
                      <w:top w:w="28" w:type="dxa"/>
                      <w:bottom w:w="28" w:type="dxa"/>
                    </w:tcMar>
                    <w:vAlign w:val="center"/>
                  </w:tcPr>
                  <w:p w14:paraId="4C320DE7" w14:textId="77777777" w:rsidR="0094579F" w:rsidRPr="00A6164A" w:rsidRDefault="0094579F" w:rsidP="00FC0783">
                    <w:pPr>
                      <w:jc w:val="center"/>
                      <w:rPr>
                        <w:b/>
                        <w:bCs/>
                      </w:rPr>
                    </w:pPr>
                  </w:p>
                </w:tc>
                <w:tc>
                  <w:tcPr>
                    <w:tcW w:w="1127" w:type="dxa"/>
                    <w:tcMar>
                      <w:top w:w="28" w:type="dxa"/>
                      <w:bottom w:w="28" w:type="dxa"/>
                    </w:tcMar>
                    <w:vAlign w:val="center"/>
                  </w:tcPr>
                  <w:p w14:paraId="374C28F7" w14:textId="77777777" w:rsidR="0094579F" w:rsidRPr="00A6164A" w:rsidRDefault="0094579F" w:rsidP="00FC0783">
                    <w:pPr>
                      <w:jc w:val="center"/>
                      <w:rPr>
                        <w:b/>
                        <w:bCs/>
                      </w:rPr>
                    </w:pPr>
                  </w:p>
                </w:tc>
              </w:tr>
            </w:tbl>
            <w:p w14:paraId="5EC90A90" w14:textId="77777777" w:rsidR="0094579F" w:rsidRDefault="0094579F" w:rsidP="0094579F">
              <w:pPr>
                <w:spacing w:after="0" w:line="240" w:lineRule="auto"/>
                <w:jc w:val="left"/>
                <w:rPr>
                  <w:rFonts w:asciiTheme="minorHAnsi" w:hAnsiTheme="minorHAnsi"/>
                  <w:b/>
                  <w:szCs w:val="22"/>
                  <w:lang w:val="en-IE"/>
                </w:rPr>
              </w:pPr>
            </w:p>
            <w:tbl>
              <w:tblPr>
                <w:tblW w:w="907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278"/>
                <w:gridCol w:w="6797"/>
              </w:tblGrid>
              <w:tr w:rsidR="0094579F" w:rsidRPr="00315C1E" w14:paraId="6D4ACC39" w14:textId="77777777" w:rsidTr="00ED3EDB">
                <w:trPr>
                  <w:trHeight w:val="299"/>
                  <w:jc w:val="center"/>
                </w:trPr>
                <w:tc>
                  <w:tcPr>
                    <w:tcW w:w="2278" w:type="dxa"/>
                  </w:tcPr>
                  <w:p w14:paraId="61A72A60" w14:textId="77777777" w:rsidR="0094579F" w:rsidRPr="00315C1E" w:rsidRDefault="0094579F" w:rsidP="00FC0783">
                    <w:pPr>
                      <w:ind w:right="-1055"/>
                      <w:rPr>
                        <w:rFonts w:asciiTheme="minorHAnsi" w:hAnsiTheme="minorHAnsi"/>
                        <w:b/>
                        <w:szCs w:val="22"/>
                        <w:lang w:val="en-IE"/>
                      </w:rPr>
                    </w:pPr>
                    <w:r w:rsidRPr="00315C1E">
                      <w:rPr>
                        <w:rFonts w:asciiTheme="minorHAnsi" w:hAnsiTheme="minorHAnsi"/>
                        <w:b/>
                        <w:szCs w:val="22"/>
                        <w:lang w:val="en-IE"/>
                      </w:rPr>
                      <w:t>Name of Candidate:</w:t>
                    </w:r>
                  </w:p>
                </w:tc>
                <w:tc>
                  <w:tcPr>
                    <w:tcW w:w="6797" w:type="dxa"/>
                  </w:tcPr>
                  <w:p w14:paraId="65118C93" w14:textId="77777777" w:rsidR="0094579F" w:rsidRPr="00315C1E" w:rsidRDefault="0094579F" w:rsidP="00FC0783">
                    <w:pPr>
                      <w:ind w:right="-1055"/>
                      <w:rPr>
                        <w:rFonts w:asciiTheme="minorHAnsi" w:hAnsiTheme="minorHAnsi"/>
                        <w:b/>
                        <w:szCs w:val="22"/>
                        <w:lang w:val="en-IE"/>
                      </w:rPr>
                    </w:pPr>
                  </w:p>
                </w:tc>
              </w:tr>
              <w:tr w:rsidR="0094579F" w:rsidRPr="00315C1E" w14:paraId="5239C61B" w14:textId="77777777" w:rsidTr="00ED3EDB">
                <w:trPr>
                  <w:trHeight w:val="367"/>
                  <w:jc w:val="center"/>
                </w:trPr>
                <w:tc>
                  <w:tcPr>
                    <w:tcW w:w="2278" w:type="dxa"/>
                  </w:tcPr>
                  <w:p w14:paraId="6989AB54" w14:textId="77777777" w:rsidR="0094579F" w:rsidRPr="00315C1E" w:rsidRDefault="0094579F" w:rsidP="00FC0783">
                    <w:pPr>
                      <w:ind w:right="-1055"/>
                      <w:rPr>
                        <w:rFonts w:asciiTheme="minorHAnsi" w:hAnsiTheme="minorHAnsi"/>
                        <w:b/>
                        <w:szCs w:val="22"/>
                        <w:lang w:val="en-IE"/>
                      </w:rPr>
                    </w:pPr>
                    <w:r w:rsidRPr="00315C1E">
                      <w:rPr>
                        <w:rFonts w:asciiTheme="minorHAnsi" w:hAnsiTheme="minorHAnsi"/>
                        <w:b/>
                        <w:szCs w:val="22"/>
                        <w:lang w:val="en-IE"/>
                      </w:rPr>
                      <w:t>Address:</w:t>
                    </w:r>
                    <w:r w:rsidRPr="00315C1E">
                      <w:rPr>
                        <w:rFonts w:asciiTheme="minorHAnsi" w:hAnsiTheme="minorHAnsi"/>
                        <w:b/>
                        <w:szCs w:val="22"/>
                        <w:lang w:val="en-IE"/>
                      </w:rPr>
                      <w:tab/>
                    </w:r>
                  </w:p>
                </w:tc>
                <w:tc>
                  <w:tcPr>
                    <w:tcW w:w="6797" w:type="dxa"/>
                  </w:tcPr>
                  <w:p w14:paraId="617EA2D6" w14:textId="77777777" w:rsidR="0094579F" w:rsidRPr="00315C1E" w:rsidRDefault="0094579F" w:rsidP="00FC0783">
                    <w:pPr>
                      <w:ind w:right="-1055"/>
                      <w:rPr>
                        <w:rFonts w:asciiTheme="minorHAnsi" w:hAnsiTheme="minorHAnsi"/>
                        <w:b/>
                        <w:szCs w:val="22"/>
                        <w:lang w:val="en-IE"/>
                      </w:rPr>
                    </w:pPr>
                  </w:p>
                </w:tc>
              </w:tr>
            </w:tbl>
            <w:p w14:paraId="0D71D5E6" w14:textId="77777777" w:rsidR="001E4232" w:rsidRDefault="001E4232">
              <w:pPr>
                <w:spacing w:after="0" w:line="240" w:lineRule="auto"/>
                <w:jc w:val="left"/>
                <w:rPr>
                  <w:rFonts w:asciiTheme="minorHAnsi" w:hAnsiTheme="minorHAnsi"/>
                  <w:b/>
                  <w:szCs w:val="22"/>
                  <w:lang w:val="en-IE"/>
                </w:rPr>
              </w:pPr>
              <w:r>
                <w:rPr>
                  <w:rFonts w:asciiTheme="minorHAnsi" w:hAnsiTheme="minorHAnsi"/>
                  <w:b/>
                  <w:szCs w:val="22"/>
                  <w:lang w:val="en-IE"/>
                </w:rPr>
                <w:br w:type="page"/>
              </w:r>
            </w:p>
            <w:p w14:paraId="63279518" w14:textId="77777777" w:rsidR="00ED3EDB" w:rsidRDefault="0094579F" w:rsidP="0094579F">
              <w:pPr>
                <w:pStyle w:val="BodyText"/>
                <w:spacing w:after="0"/>
                <w:ind w:left="-142" w:right="-164"/>
                <w:rPr>
                  <w:rFonts w:asciiTheme="minorHAnsi" w:hAnsiTheme="minorHAnsi"/>
                  <w:b/>
                  <w:szCs w:val="22"/>
                  <w:lang w:val="en-IE"/>
                </w:rPr>
              </w:pPr>
              <w:r w:rsidRPr="00315C1E">
                <w:rPr>
                  <w:rFonts w:asciiTheme="minorHAnsi" w:hAnsiTheme="minorHAnsi"/>
                  <w:b/>
                  <w:szCs w:val="22"/>
                  <w:lang w:val="en-IE"/>
                </w:rPr>
                <w:lastRenderedPageBreak/>
                <w:t xml:space="preserve">Please tick Yes or No as appropriate to the following statements relating to the </w:t>
              </w:r>
              <w:proofErr w:type="gramStart"/>
              <w:r w:rsidRPr="00315C1E">
                <w:rPr>
                  <w:rFonts w:asciiTheme="minorHAnsi" w:hAnsiTheme="minorHAnsi"/>
                  <w:b/>
                  <w:szCs w:val="22"/>
                  <w:lang w:val="en-IE"/>
                </w:rPr>
                <w:t>current status</w:t>
              </w:r>
              <w:proofErr w:type="gramEnd"/>
              <w:r w:rsidRPr="00315C1E">
                <w:rPr>
                  <w:rFonts w:asciiTheme="minorHAnsi" w:hAnsiTheme="minorHAnsi"/>
                  <w:b/>
                  <w:szCs w:val="22"/>
                  <w:lang w:val="en-IE"/>
                </w:rPr>
                <w:t xml:space="preserve"> of</w:t>
              </w:r>
            </w:p>
            <w:p w14:paraId="008FB0EF" w14:textId="77777777" w:rsidR="0094579F" w:rsidRPr="00315C1E" w:rsidRDefault="0094579F" w:rsidP="0094579F">
              <w:pPr>
                <w:pStyle w:val="BodyText"/>
                <w:spacing w:after="0"/>
                <w:ind w:left="-142" w:right="-164"/>
                <w:rPr>
                  <w:rFonts w:asciiTheme="minorHAnsi" w:hAnsiTheme="minorHAnsi"/>
                  <w:b/>
                  <w:szCs w:val="22"/>
                  <w:lang w:val="en-IE"/>
                </w:rPr>
              </w:pPr>
              <w:r w:rsidRPr="00315C1E">
                <w:rPr>
                  <w:rFonts w:asciiTheme="minorHAnsi" w:hAnsiTheme="minorHAnsi"/>
                  <w:b/>
                  <w:szCs w:val="22"/>
                  <w:lang w:val="en-IE"/>
                </w:rPr>
                <w:t xml:space="preserve"> your organisation.</w:t>
              </w:r>
            </w:p>
            <w:tbl>
              <w:tblPr>
                <w:tblpPr w:leftFromText="180" w:rightFromText="180" w:vertAnchor="text" w:horzAnchor="margin" w:tblpXSpec="center" w:tblpY="114"/>
                <w:tblW w:w="922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8172"/>
                <w:gridCol w:w="542"/>
                <w:gridCol w:w="510"/>
              </w:tblGrid>
              <w:tr w:rsidR="0094579F" w:rsidRPr="00315C1E" w14:paraId="234D543E" w14:textId="77777777" w:rsidTr="00ED3EDB">
                <w:trPr>
                  <w:cantSplit/>
                </w:trPr>
                <w:tc>
                  <w:tcPr>
                    <w:tcW w:w="8172" w:type="dxa"/>
                    <w:vMerge w:val="restart"/>
                    <w:vAlign w:val="center"/>
                  </w:tcPr>
                  <w:p w14:paraId="238373ED" w14:textId="77777777" w:rsidR="0094579F" w:rsidRPr="00315C1E" w:rsidRDefault="0094579F" w:rsidP="00FC0783">
                    <w:pPr>
                      <w:ind w:right="-1054"/>
                      <w:rPr>
                        <w:rFonts w:asciiTheme="minorHAnsi" w:hAnsiTheme="minorHAnsi"/>
                        <w:b/>
                        <w:szCs w:val="22"/>
                        <w:lang w:val="en-IE"/>
                      </w:rPr>
                    </w:pPr>
                    <w:r w:rsidRPr="00315C1E">
                      <w:rPr>
                        <w:rFonts w:asciiTheme="minorHAnsi" w:hAnsiTheme="minorHAnsi"/>
                        <w:b/>
                        <w:szCs w:val="22"/>
                        <w:lang w:val="en-IE"/>
                      </w:rPr>
                      <w:t>QUESTION</w:t>
                    </w:r>
                  </w:p>
                </w:tc>
                <w:tc>
                  <w:tcPr>
                    <w:tcW w:w="542" w:type="dxa"/>
                  </w:tcPr>
                  <w:p w14:paraId="0503204C" w14:textId="77777777" w:rsidR="0094579F" w:rsidRPr="00315C1E" w:rsidRDefault="0094579F" w:rsidP="00FC0783">
                    <w:pPr>
                      <w:ind w:right="-1054"/>
                      <w:rPr>
                        <w:rFonts w:asciiTheme="minorHAnsi" w:hAnsiTheme="minorHAnsi"/>
                        <w:b/>
                        <w:szCs w:val="22"/>
                        <w:lang w:val="en-IE"/>
                      </w:rPr>
                    </w:pPr>
                    <w:r w:rsidRPr="00315C1E">
                      <w:rPr>
                        <w:rFonts w:asciiTheme="minorHAnsi" w:hAnsiTheme="minorHAnsi"/>
                        <w:b/>
                        <w:szCs w:val="22"/>
                        <w:lang w:val="en-IE"/>
                      </w:rPr>
                      <w:t>YES</w:t>
                    </w:r>
                  </w:p>
                </w:tc>
                <w:tc>
                  <w:tcPr>
                    <w:tcW w:w="510" w:type="dxa"/>
                  </w:tcPr>
                  <w:p w14:paraId="63FAB061" w14:textId="77777777" w:rsidR="0094579F" w:rsidRPr="00315C1E" w:rsidRDefault="0094579F" w:rsidP="00FC0783">
                    <w:pPr>
                      <w:ind w:right="-1054"/>
                      <w:rPr>
                        <w:rFonts w:asciiTheme="minorHAnsi" w:hAnsiTheme="minorHAnsi"/>
                        <w:b/>
                        <w:szCs w:val="22"/>
                        <w:lang w:val="en-IE"/>
                      </w:rPr>
                    </w:pPr>
                    <w:r w:rsidRPr="00315C1E">
                      <w:rPr>
                        <w:rFonts w:asciiTheme="minorHAnsi" w:hAnsiTheme="minorHAnsi"/>
                        <w:b/>
                        <w:szCs w:val="22"/>
                        <w:lang w:val="en-IE"/>
                      </w:rPr>
                      <w:t>NO</w:t>
                    </w:r>
                  </w:p>
                </w:tc>
              </w:tr>
              <w:tr w:rsidR="0094579F" w:rsidRPr="00315C1E" w14:paraId="03558B15" w14:textId="77777777" w:rsidTr="00ED3EDB">
                <w:trPr>
                  <w:cantSplit/>
                </w:trPr>
                <w:tc>
                  <w:tcPr>
                    <w:tcW w:w="8172" w:type="dxa"/>
                    <w:vMerge/>
                  </w:tcPr>
                  <w:p w14:paraId="68A585F8" w14:textId="77777777" w:rsidR="0094579F" w:rsidRPr="00315C1E" w:rsidRDefault="0094579F" w:rsidP="00FC0783">
                    <w:pPr>
                      <w:ind w:right="-1054"/>
                      <w:rPr>
                        <w:rFonts w:asciiTheme="minorHAnsi" w:hAnsiTheme="minorHAnsi"/>
                        <w:b/>
                        <w:szCs w:val="22"/>
                        <w:lang w:val="en-IE"/>
                      </w:rPr>
                    </w:pPr>
                  </w:p>
                </w:tc>
                <w:tc>
                  <w:tcPr>
                    <w:tcW w:w="1052" w:type="dxa"/>
                    <w:gridSpan w:val="2"/>
                  </w:tcPr>
                  <w:p w14:paraId="311164D2" w14:textId="77777777" w:rsidR="0094579F" w:rsidRPr="00315C1E" w:rsidRDefault="0094579F" w:rsidP="00FC0783">
                    <w:pPr>
                      <w:ind w:right="-1054"/>
                      <w:rPr>
                        <w:rFonts w:asciiTheme="minorHAnsi" w:hAnsiTheme="minorHAnsi"/>
                        <w:b/>
                        <w:szCs w:val="22"/>
                        <w:lang w:val="en-IE"/>
                      </w:rPr>
                    </w:pPr>
                    <w:r w:rsidRPr="00315C1E">
                      <w:rPr>
                        <w:rFonts w:asciiTheme="minorHAnsi" w:hAnsiTheme="minorHAnsi"/>
                        <w:b/>
                        <w:szCs w:val="22"/>
                        <w:lang w:val="en-IE"/>
                      </w:rPr>
                      <w:t xml:space="preserve">Please </w:t>
                    </w:r>
                    <w:r w:rsidRPr="00315C1E">
                      <w:rPr>
                        <w:rFonts w:asciiTheme="minorHAnsi" w:hAnsiTheme="minorHAnsi"/>
                        <w:b/>
                        <w:szCs w:val="22"/>
                        <w:lang w:val="en-IE"/>
                      </w:rPr>
                      <w:sym w:font="Wingdings" w:char="F0FC"/>
                    </w:r>
                    <w:r w:rsidRPr="00315C1E">
                      <w:rPr>
                        <w:rFonts w:asciiTheme="minorHAnsi" w:hAnsiTheme="minorHAnsi"/>
                        <w:b/>
                        <w:szCs w:val="22"/>
                        <w:lang w:val="en-IE"/>
                      </w:rPr>
                      <w:t xml:space="preserve"> </w:t>
                    </w:r>
                  </w:p>
                </w:tc>
              </w:tr>
              <w:tr w:rsidR="0094579F" w:rsidRPr="00315C1E" w14:paraId="62E8826E" w14:textId="77777777" w:rsidTr="00ED3EDB">
                <w:trPr>
                  <w:trHeight w:val="953"/>
                </w:trPr>
                <w:tc>
                  <w:tcPr>
                    <w:tcW w:w="8172" w:type="dxa"/>
                    <w:vAlign w:val="center"/>
                  </w:tcPr>
                  <w:p w14:paraId="03C5605A" w14:textId="77777777" w:rsidR="0094579F" w:rsidRPr="00315C1E" w:rsidRDefault="0094579F" w:rsidP="00FC0783">
                    <w:pPr>
                      <w:tabs>
                        <w:tab w:val="left" w:pos="6372"/>
                      </w:tabs>
                      <w:ind w:right="180"/>
                      <w:rPr>
                        <w:rFonts w:asciiTheme="minorHAnsi" w:hAnsiTheme="minorHAnsi"/>
                        <w:szCs w:val="22"/>
                        <w:lang w:val="en-IE"/>
                      </w:rPr>
                    </w:pPr>
                    <w:r w:rsidRPr="00315C1E">
                      <w:rPr>
                        <w:rFonts w:asciiTheme="minorHAnsi" w:hAnsiTheme="minorHAnsi"/>
                        <w:szCs w:val="22"/>
                        <w:lang w:val="en-IE"/>
                      </w:rPr>
                      <w:t xml:space="preserve">The Candidate is bankrupt or is being wound up or its affairs are being administered by the </w:t>
                    </w:r>
                    <w:proofErr w:type="gramStart"/>
                    <w:r w:rsidRPr="00315C1E">
                      <w:rPr>
                        <w:rFonts w:asciiTheme="minorHAnsi" w:hAnsiTheme="minorHAnsi"/>
                        <w:szCs w:val="22"/>
                        <w:lang w:val="en-IE"/>
                      </w:rPr>
                      <w:t>court</w:t>
                    </w:r>
                    <w:proofErr w:type="gramEnd"/>
                    <w:r w:rsidRPr="00315C1E">
                      <w:rPr>
                        <w:rFonts w:asciiTheme="minorHAnsi" w:hAnsiTheme="minorHAnsi"/>
                        <w:szCs w:val="22"/>
                        <w:lang w:val="en-IE"/>
                      </w:rPr>
                      <w:t xml:space="preserve"> or it has </w:t>
                    </w:r>
                    <w:proofErr w:type="gramStart"/>
                    <w:r w:rsidRPr="00315C1E">
                      <w:rPr>
                        <w:rFonts w:asciiTheme="minorHAnsi" w:hAnsiTheme="minorHAnsi"/>
                        <w:szCs w:val="22"/>
                        <w:lang w:val="en-IE"/>
                      </w:rPr>
                      <w:t>entered into</w:t>
                    </w:r>
                    <w:proofErr w:type="gramEnd"/>
                    <w:r w:rsidRPr="00315C1E">
                      <w:rPr>
                        <w:rFonts w:asciiTheme="minorHAnsi" w:hAnsiTheme="minorHAnsi"/>
                        <w:szCs w:val="22"/>
                        <w:lang w:val="en-IE"/>
                      </w:rPr>
                      <w:t xml:space="preserve"> an arrangement with creditors or has suspended business activities or is in any analogous situation arising from a similar procedure under national laws and regulations.  </w:t>
                    </w:r>
                  </w:p>
                </w:tc>
                <w:tc>
                  <w:tcPr>
                    <w:tcW w:w="542" w:type="dxa"/>
                  </w:tcPr>
                  <w:p w14:paraId="460E0741" w14:textId="77777777" w:rsidR="0094579F" w:rsidRPr="00315C1E" w:rsidRDefault="0094579F" w:rsidP="00FC0783">
                    <w:pPr>
                      <w:ind w:right="-1054"/>
                      <w:rPr>
                        <w:rFonts w:asciiTheme="minorHAnsi" w:hAnsiTheme="minorHAnsi"/>
                        <w:szCs w:val="22"/>
                        <w:lang w:val="en-IE"/>
                      </w:rPr>
                    </w:pPr>
                  </w:p>
                </w:tc>
                <w:tc>
                  <w:tcPr>
                    <w:tcW w:w="510" w:type="dxa"/>
                  </w:tcPr>
                  <w:p w14:paraId="2339290C" w14:textId="77777777" w:rsidR="0094579F" w:rsidRPr="00315C1E" w:rsidRDefault="0094579F" w:rsidP="00FC0783">
                    <w:pPr>
                      <w:ind w:right="-1054"/>
                      <w:rPr>
                        <w:rFonts w:asciiTheme="minorHAnsi" w:hAnsiTheme="minorHAnsi"/>
                        <w:szCs w:val="22"/>
                        <w:lang w:val="en-IE"/>
                      </w:rPr>
                    </w:pPr>
                  </w:p>
                </w:tc>
              </w:tr>
              <w:tr w:rsidR="0094579F" w:rsidRPr="00315C1E" w14:paraId="308D0A2A" w14:textId="77777777" w:rsidTr="00ED3EDB">
                <w:trPr>
                  <w:trHeight w:val="932"/>
                </w:trPr>
                <w:tc>
                  <w:tcPr>
                    <w:tcW w:w="8172" w:type="dxa"/>
                    <w:vAlign w:val="center"/>
                  </w:tcPr>
                  <w:p w14:paraId="0CE0A455" w14:textId="77777777" w:rsidR="0094579F" w:rsidRPr="00315C1E" w:rsidRDefault="0094579F" w:rsidP="00FC0783">
                    <w:pPr>
                      <w:tabs>
                        <w:tab w:val="left" w:pos="6372"/>
                      </w:tabs>
                      <w:ind w:right="180"/>
                      <w:rPr>
                        <w:rFonts w:asciiTheme="minorHAnsi" w:hAnsiTheme="minorHAnsi"/>
                        <w:szCs w:val="22"/>
                        <w:lang w:val="en-IE"/>
                      </w:rPr>
                    </w:pPr>
                    <w:r w:rsidRPr="00315C1E">
                      <w:rPr>
                        <w:rFonts w:asciiTheme="minorHAnsi" w:hAnsiTheme="minorHAnsi"/>
                        <w:szCs w:val="22"/>
                        <w:lang w:val="en-IE"/>
                      </w:rPr>
                      <w:t xml:space="preserve">The Candidate is the subject of proceedings for a declaration of bankruptcy, for an order for compulsory winding up or administration by the court or for an arrangement with creditors or of any other similar proceedings under national laws and regulations.  </w:t>
                    </w:r>
                  </w:p>
                </w:tc>
                <w:tc>
                  <w:tcPr>
                    <w:tcW w:w="542" w:type="dxa"/>
                  </w:tcPr>
                  <w:p w14:paraId="210D19B6" w14:textId="77777777" w:rsidR="0094579F" w:rsidRPr="00315C1E" w:rsidRDefault="0094579F" w:rsidP="00FC0783">
                    <w:pPr>
                      <w:ind w:right="-1054"/>
                      <w:rPr>
                        <w:rFonts w:asciiTheme="minorHAnsi" w:hAnsiTheme="minorHAnsi"/>
                        <w:szCs w:val="22"/>
                        <w:lang w:val="en-IE"/>
                      </w:rPr>
                    </w:pPr>
                  </w:p>
                </w:tc>
                <w:tc>
                  <w:tcPr>
                    <w:tcW w:w="510" w:type="dxa"/>
                  </w:tcPr>
                  <w:p w14:paraId="0EA023E0" w14:textId="77777777" w:rsidR="0094579F" w:rsidRPr="00315C1E" w:rsidRDefault="0094579F" w:rsidP="00FC0783">
                    <w:pPr>
                      <w:ind w:right="-1054"/>
                      <w:rPr>
                        <w:rFonts w:asciiTheme="minorHAnsi" w:hAnsiTheme="minorHAnsi"/>
                        <w:szCs w:val="22"/>
                        <w:lang w:val="en-IE"/>
                      </w:rPr>
                    </w:pPr>
                  </w:p>
                </w:tc>
              </w:tr>
              <w:tr w:rsidR="0094579F" w:rsidRPr="00315C1E" w14:paraId="4703513A" w14:textId="77777777" w:rsidTr="00ED3EDB">
                <w:trPr>
                  <w:trHeight w:val="710"/>
                </w:trPr>
                <w:tc>
                  <w:tcPr>
                    <w:tcW w:w="8172" w:type="dxa"/>
                    <w:vAlign w:val="center"/>
                  </w:tcPr>
                  <w:p w14:paraId="2DCBB32B" w14:textId="77777777" w:rsidR="0094579F" w:rsidRPr="00315C1E" w:rsidRDefault="0094579F" w:rsidP="00FC0783">
                    <w:pPr>
                      <w:tabs>
                        <w:tab w:val="left" w:pos="6372"/>
                      </w:tabs>
                      <w:ind w:right="180"/>
                      <w:rPr>
                        <w:rFonts w:asciiTheme="minorHAnsi" w:hAnsiTheme="minorHAnsi"/>
                        <w:szCs w:val="22"/>
                        <w:lang w:val="en-IE"/>
                      </w:rPr>
                    </w:pPr>
                    <w:r w:rsidRPr="00315C1E">
                      <w:rPr>
                        <w:rFonts w:asciiTheme="minorHAnsi" w:hAnsiTheme="minorHAnsi"/>
                        <w:szCs w:val="22"/>
                        <w:lang w:val="en-IE"/>
                      </w:rPr>
                      <w:t xml:space="preserve">The Candidate, a </w:t>
                    </w:r>
                    <w:proofErr w:type="gramStart"/>
                    <w:r w:rsidRPr="00315C1E">
                      <w:rPr>
                        <w:rFonts w:asciiTheme="minorHAnsi" w:hAnsiTheme="minorHAnsi"/>
                        <w:szCs w:val="22"/>
                        <w:lang w:val="en-IE"/>
                      </w:rPr>
                      <w:t>Director</w:t>
                    </w:r>
                    <w:proofErr w:type="gramEnd"/>
                    <w:r w:rsidRPr="00315C1E">
                      <w:rPr>
                        <w:rFonts w:asciiTheme="minorHAnsi" w:hAnsiTheme="minorHAnsi"/>
                        <w:szCs w:val="22"/>
                        <w:lang w:val="en-IE"/>
                      </w:rPr>
                      <w:t xml:space="preserve"> or Partner, has been convicted of an offence concerning his professional conduct by a judgement which has the force of res judicata or been guilty of grave professional misconduct </w:t>
                    </w:r>
                    <w:proofErr w:type="gramStart"/>
                    <w:r w:rsidRPr="00315C1E">
                      <w:rPr>
                        <w:rFonts w:asciiTheme="minorHAnsi" w:hAnsiTheme="minorHAnsi"/>
                        <w:szCs w:val="22"/>
                        <w:lang w:val="en-IE"/>
                      </w:rPr>
                      <w:t>in the course of</w:t>
                    </w:r>
                    <w:proofErr w:type="gramEnd"/>
                    <w:r w:rsidRPr="00315C1E">
                      <w:rPr>
                        <w:rFonts w:asciiTheme="minorHAnsi" w:hAnsiTheme="minorHAnsi"/>
                        <w:szCs w:val="22"/>
                        <w:lang w:val="en-IE"/>
                      </w:rPr>
                      <w:t xml:space="preserve"> their business.</w:t>
                    </w:r>
                  </w:p>
                </w:tc>
                <w:tc>
                  <w:tcPr>
                    <w:tcW w:w="542" w:type="dxa"/>
                  </w:tcPr>
                  <w:p w14:paraId="7AA53E27" w14:textId="77777777" w:rsidR="0094579F" w:rsidRPr="00315C1E" w:rsidRDefault="0094579F" w:rsidP="00FC0783">
                    <w:pPr>
                      <w:ind w:right="-1054"/>
                      <w:rPr>
                        <w:rFonts w:asciiTheme="minorHAnsi" w:hAnsiTheme="minorHAnsi"/>
                        <w:szCs w:val="22"/>
                        <w:lang w:val="en-IE"/>
                      </w:rPr>
                    </w:pPr>
                  </w:p>
                </w:tc>
                <w:tc>
                  <w:tcPr>
                    <w:tcW w:w="510" w:type="dxa"/>
                  </w:tcPr>
                  <w:p w14:paraId="304E4D96" w14:textId="77777777" w:rsidR="0094579F" w:rsidRPr="00315C1E" w:rsidRDefault="0094579F" w:rsidP="00FC0783">
                    <w:pPr>
                      <w:ind w:right="-1054"/>
                      <w:rPr>
                        <w:rFonts w:asciiTheme="minorHAnsi" w:hAnsiTheme="minorHAnsi"/>
                        <w:szCs w:val="22"/>
                        <w:lang w:val="en-IE"/>
                      </w:rPr>
                    </w:pPr>
                  </w:p>
                </w:tc>
              </w:tr>
              <w:tr w:rsidR="0094579F" w:rsidRPr="00315C1E" w14:paraId="13EF6348" w14:textId="77777777" w:rsidTr="00ED3EDB">
                <w:trPr>
                  <w:trHeight w:val="530"/>
                </w:trPr>
                <w:tc>
                  <w:tcPr>
                    <w:tcW w:w="8172" w:type="dxa"/>
                    <w:vAlign w:val="center"/>
                  </w:tcPr>
                  <w:p w14:paraId="655000D3" w14:textId="77777777" w:rsidR="0094579F" w:rsidRPr="00315C1E" w:rsidRDefault="0094579F" w:rsidP="00FC0783">
                    <w:pPr>
                      <w:tabs>
                        <w:tab w:val="left" w:pos="6372"/>
                      </w:tabs>
                      <w:ind w:right="180"/>
                      <w:rPr>
                        <w:rFonts w:asciiTheme="minorHAnsi" w:hAnsiTheme="minorHAnsi"/>
                        <w:szCs w:val="22"/>
                        <w:lang w:val="en-IE"/>
                      </w:rPr>
                    </w:pPr>
                    <w:r w:rsidRPr="00315C1E">
                      <w:rPr>
                        <w:rFonts w:asciiTheme="minorHAnsi" w:hAnsiTheme="minorHAnsi"/>
                        <w:szCs w:val="22"/>
                        <w:lang w:val="en-IE"/>
                      </w:rPr>
                      <w:t>The Candidate has not fulfilled its obligations relating to the payment of taxes and/or social security contributions in Ireland or any other State in which the tenderer is located.</w:t>
                    </w:r>
                  </w:p>
                </w:tc>
                <w:tc>
                  <w:tcPr>
                    <w:tcW w:w="542" w:type="dxa"/>
                  </w:tcPr>
                  <w:p w14:paraId="493C87ED" w14:textId="77777777" w:rsidR="0094579F" w:rsidRPr="00315C1E" w:rsidRDefault="0094579F" w:rsidP="00FC0783">
                    <w:pPr>
                      <w:ind w:right="-1054"/>
                      <w:rPr>
                        <w:rFonts w:asciiTheme="minorHAnsi" w:hAnsiTheme="minorHAnsi"/>
                        <w:szCs w:val="22"/>
                        <w:lang w:val="en-IE"/>
                      </w:rPr>
                    </w:pPr>
                  </w:p>
                </w:tc>
                <w:tc>
                  <w:tcPr>
                    <w:tcW w:w="510" w:type="dxa"/>
                  </w:tcPr>
                  <w:p w14:paraId="323770CE" w14:textId="77777777" w:rsidR="0094579F" w:rsidRPr="00315C1E" w:rsidRDefault="0094579F" w:rsidP="00FC0783">
                    <w:pPr>
                      <w:ind w:right="-1054"/>
                      <w:rPr>
                        <w:rFonts w:asciiTheme="minorHAnsi" w:hAnsiTheme="minorHAnsi"/>
                        <w:szCs w:val="22"/>
                        <w:lang w:val="en-IE"/>
                      </w:rPr>
                    </w:pPr>
                  </w:p>
                </w:tc>
              </w:tr>
              <w:tr w:rsidR="0094579F" w:rsidRPr="00315C1E" w14:paraId="00C9CC5F" w14:textId="77777777" w:rsidTr="00ED3EDB">
                <w:trPr>
                  <w:trHeight w:val="350"/>
                </w:trPr>
                <w:tc>
                  <w:tcPr>
                    <w:tcW w:w="8172" w:type="dxa"/>
                    <w:vAlign w:val="center"/>
                  </w:tcPr>
                  <w:p w14:paraId="61C08FD4" w14:textId="77777777" w:rsidR="0094579F" w:rsidRPr="00315C1E" w:rsidRDefault="0094579F" w:rsidP="00FC0783">
                    <w:pPr>
                      <w:tabs>
                        <w:tab w:val="left" w:pos="6372"/>
                      </w:tabs>
                      <w:ind w:right="180"/>
                      <w:rPr>
                        <w:rFonts w:asciiTheme="minorHAnsi" w:hAnsiTheme="minorHAnsi"/>
                        <w:szCs w:val="22"/>
                        <w:lang w:val="en-IE"/>
                      </w:rPr>
                    </w:pPr>
                    <w:r w:rsidRPr="00315C1E">
                      <w:rPr>
                        <w:rFonts w:asciiTheme="minorHAnsi" w:hAnsiTheme="minorHAnsi"/>
                        <w:szCs w:val="22"/>
                        <w:lang w:val="en-IE"/>
                      </w:rPr>
                      <w:t xml:space="preserve">The Candidate, a </w:t>
                    </w:r>
                    <w:proofErr w:type="gramStart"/>
                    <w:r w:rsidRPr="00315C1E">
                      <w:rPr>
                        <w:rFonts w:asciiTheme="minorHAnsi" w:hAnsiTheme="minorHAnsi"/>
                        <w:szCs w:val="22"/>
                        <w:lang w:val="en-IE"/>
                      </w:rPr>
                      <w:t>Director</w:t>
                    </w:r>
                    <w:proofErr w:type="gramEnd"/>
                    <w:r w:rsidRPr="00315C1E">
                      <w:rPr>
                        <w:rFonts w:asciiTheme="minorHAnsi" w:hAnsiTheme="minorHAnsi"/>
                        <w:szCs w:val="22"/>
                        <w:lang w:val="en-IE"/>
                      </w:rPr>
                      <w:t xml:space="preserve"> or Partner has been found guilty of fraud.</w:t>
                    </w:r>
                  </w:p>
                </w:tc>
                <w:tc>
                  <w:tcPr>
                    <w:tcW w:w="542" w:type="dxa"/>
                  </w:tcPr>
                  <w:p w14:paraId="335AAD94" w14:textId="77777777" w:rsidR="0094579F" w:rsidRPr="00315C1E" w:rsidRDefault="0094579F" w:rsidP="00FC0783">
                    <w:pPr>
                      <w:ind w:right="-1054"/>
                      <w:rPr>
                        <w:rFonts w:asciiTheme="minorHAnsi" w:hAnsiTheme="minorHAnsi"/>
                        <w:szCs w:val="22"/>
                        <w:lang w:val="en-IE"/>
                      </w:rPr>
                    </w:pPr>
                  </w:p>
                </w:tc>
                <w:tc>
                  <w:tcPr>
                    <w:tcW w:w="510" w:type="dxa"/>
                  </w:tcPr>
                  <w:p w14:paraId="38C1E061" w14:textId="77777777" w:rsidR="0094579F" w:rsidRPr="00315C1E" w:rsidRDefault="0094579F" w:rsidP="00FC0783">
                    <w:pPr>
                      <w:ind w:right="-1054"/>
                      <w:rPr>
                        <w:rFonts w:asciiTheme="minorHAnsi" w:hAnsiTheme="minorHAnsi"/>
                        <w:szCs w:val="22"/>
                        <w:lang w:val="en-IE"/>
                      </w:rPr>
                    </w:pPr>
                  </w:p>
                </w:tc>
              </w:tr>
              <w:tr w:rsidR="0094579F" w:rsidRPr="00315C1E" w14:paraId="76A9BBFE" w14:textId="77777777" w:rsidTr="00ED3EDB">
                <w:trPr>
                  <w:trHeight w:val="350"/>
                </w:trPr>
                <w:tc>
                  <w:tcPr>
                    <w:tcW w:w="8172" w:type="dxa"/>
                    <w:vAlign w:val="center"/>
                  </w:tcPr>
                  <w:p w14:paraId="58B217E6" w14:textId="77777777" w:rsidR="0094579F" w:rsidRPr="00315C1E" w:rsidRDefault="0094579F" w:rsidP="00FC0783">
                    <w:pPr>
                      <w:tabs>
                        <w:tab w:val="left" w:pos="6372"/>
                      </w:tabs>
                      <w:ind w:right="180"/>
                      <w:rPr>
                        <w:rFonts w:asciiTheme="minorHAnsi" w:hAnsiTheme="minorHAnsi"/>
                        <w:szCs w:val="22"/>
                        <w:lang w:val="en-IE"/>
                      </w:rPr>
                    </w:pPr>
                    <w:r w:rsidRPr="00315C1E">
                      <w:rPr>
                        <w:rFonts w:asciiTheme="minorHAnsi" w:hAnsiTheme="minorHAnsi"/>
                        <w:szCs w:val="22"/>
                        <w:lang w:val="en-IE"/>
                      </w:rPr>
                      <w:t xml:space="preserve">The Candidate, a </w:t>
                    </w:r>
                    <w:proofErr w:type="gramStart"/>
                    <w:r w:rsidRPr="00315C1E">
                      <w:rPr>
                        <w:rFonts w:asciiTheme="minorHAnsi" w:hAnsiTheme="minorHAnsi"/>
                        <w:szCs w:val="22"/>
                        <w:lang w:val="en-IE"/>
                      </w:rPr>
                      <w:t>Director</w:t>
                    </w:r>
                    <w:proofErr w:type="gramEnd"/>
                    <w:r w:rsidRPr="00315C1E">
                      <w:rPr>
                        <w:rFonts w:asciiTheme="minorHAnsi" w:hAnsiTheme="minorHAnsi"/>
                        <w:szCs w:val="22"/>
                        <w:lang w:val="en-IE"/>
                      </w:rPr>
                      <w:t xml:space="preserve"> or Partner has been found guilty of money laundering.  </w:t>
                    </w:r>
                  </w:p>
                </w:tc>
                <w:tc>
                  <w:tcPr>
                    <w:tcW w:w="542" w:type="dxa"/>
                  </w:tcPr>
                  <w:p w14:paraId="434BC605" w14:textId="77777777" w:rsidR="0094579F" w:rsidRPr="00315C1E" w:rsidRDefault="0094579F" w:rsidP="00FC0783">
                    <w:pPr>
                      <w:ind w:right="-1054"/>
                      <w:rPr>
                        <w:rFonts w:asciiTheme="minorHAnsi" w:hAnsiTheme="minorHAnsi"/>
                        <w:szCs w:val="22"/>
                        <w:lang w:val="en-IE"/>
                      </w:rPr>
                    </w:pPr>
                  </w:p>
                </w:tc>
                <w:tc>
                  <w:tcPr>
                    <w:tcW w:w="510" w:type="dxa"/>
                  </w:tcPr>
                  <w:p w14:paraId="4CF88F99" w14:textId="77777777" w:rsidR="0094579F" w:rsidRPr="00315C1E" w:rsidRDefault="0094579F" w:rsidP="00FC0783">
                    <w:pPr>
                      <w:ind w:right="-1054"/>
                      <w:rPr>
                        <w:rFonts w:asciiTheme="minorHAnsi" w:hAnsiTheme="minorHAnsi"/>
                        <w:szCs w:val="22"/>
                        <w:lang w:val="en-IE"/>
                      </w:rPr>
                    </w:pPr>
                  </w:p>
                </w:tc>
              </w:tr>
              <w:tr w:rsidR="0094579F" w:rsidRPr="00315C1E" w14:paraId="67DF0982" w14:textId="77777777" w:rsidTr="00ED3EDB">
                <w:trPr>
                  <w:trHeight w:val="350"/>
                </w:trPr>
                <w:tc>
                  <w:tcPr>
                    <w:tcW w:w="8172" w:type="dxa"/>
                    <w:vAlign w:val="center"/>
                  </w:tcPr>
                  <w:p w14:paraId="689DF030" w14:textId="77777777" w:rsidR="0094579F" w:rsidRPr="00315C1E" w:rsidRDefault="0094579F" w:rsidP="00FC0783">
                    <w:pPr>
                      <w:tabs>
                        <w:tab w:val="left" w:pos="6372"/>
                      </w:tabs>
                      <w:ind w:right="180"/>
                      <w:rPr>
                        <w:rFonts w:asciiTheme="minorHAnsi" w:hAnsiTheme="minorHAnsi"/>
                        <w:szCs w:val="22"/>
                        <w:lang w:val="en-IE"/>
                      </w:rPr>
                    </w:pPr>
                    <w:r w:rsidRPr="00315C1E">
                      <w:rPr>
                        <w:rFonts w:asciiTheme="minorHAnsi" w:hAnsiTheme="minorHAnsi"/>
                        <w:szCs w:val="22"/>
                        <w:lang w:val="en-IE"/>
                      </w:rPr>
                      <w:t xml:space="preserve">The Candidate, a </w:t>
                    </w:r>
                    <w:proofErr w:type="gramStart"/>
                    <w:r w:rsidRPr="00315C1E">
                      <w:rPr>
                        <w:rFonts w:asciiTheme="minorHAnsi" w:hAnsiTheme="minorHAnsi"/>
                        <w:szCs w:val="22"/>
                        <w:lang w:val="en-IE"/>
                      </w:rPr>
                      <w:t>Director</w:t>
                    </w:r>
                    <w:proofErr w:type="gramEnd"/>
                    <w:r w:rsidRPr="00315C1E">
                      <w:rPr>
                        <w:rFonts w:asciiTheme="minorHAnsi" w:hAnsiTheme="minorHAnsi"/>
                        <w:szCs w:val="22"/>
                        <w:lang w:val="en-IE"/>
                      </w:rPr>
                      <w:t xml:space="preserve"> or Partner has been found guilty of corruption.</w:t>
                    </w:r>
                  </w:p>
                </w:tc>
                <w:tc>
                  <w:tcPr>
                    <w:tcW w:w="542" w:type="dxa"/>
                  </w:tcPr>
                  <w:p w14:paraId="0E145774" w14:textId="77777777" w:rsidR="0094579F" w:rsidRPr="00315C1E" w:rsidRDefault="0094579F" w:rsidP="00FC0783">
                    <w:pPr>
                      <w:ind w:right="-1054"/>
                      <w:rPr>
                        <w:rFonts w:asciiTheme="minorHAnsi" w:hAnsiTheme="minorHAnsi"/>
                        <w:szCs w:val="22"/>
                        <w:lang w:val="en-IE"/>
                      </w:rPr>
                    </w:pPr>
                  </w:p>
                </w:tc>
                <w:tc>
                  <w:tcPr>
                    <w:tcW w:w="510" w:type="dxa"/>
                  </w:tcPr>
                  <w:p w14:paraId="3D6BB3D7" w14:textId="77777777" w:rsidR="0094579F" w:rsidRPr="00315C1E" w:rsidRDefault="0094579F" w:rsidP="00FC0783">
                    <w:pPr>
                      <w:ind w:right="-1054"/>
                      <w:rPr>
                        <w:rFonts w:asciiTheme="minorHAnsi" w:hAnsiTheme="minorHAnsi"/>
                        <w:szCs w:val="22"/>
                        <w:lang w:val="en-IE"/>
                      </w:rPr>
                    </w:pPr>
                  </w:p>
                </w:tc>
              </w:tr>
              <w:tr w:rsidR="0094579F" w:rsidRPr="00315C1E" w14:paraId="22569C21" w14:textId="77777777" w:rsidTr="00ED3EDB">
                <w:trPr>
                  <w:trHeight w:val="530"/>
                </w:trPr>
                <w:tc>
                  <w:tcPr>
                    <w:tcW w:w="8172" w:type="dxa"/>
                    <w:vAlign w:val="center"/>
                  </w:tcPr>
                  <w:p w14:paraId="727CA839" w14:textId="77777777" w:rsidR="0094579F" w:rsidRPr="00315C1E" w:rsidRDefault="0094579F" w:rsidP="00FC0783">
                    <w:pPr>
                      <w:tabs>
                        <w:tab w:val="left" w:pos="6372"/>
                      </w:tabs>
                      <w:ind w:right="180"/>
                      <w:rPr>
                        <w:rFonts w:asciiTheme="minorHAnsi" w:hAnsiTheme="minorHAnsi"/>
                        <w:szCs w:val="22"/>
                        <w:lang w:val="en-IE"/>
                      </w:rPr>
                    </w:pPr>
                    <w:r w:rsidRPr="00315C1E">
                      <w:rPr>
                        <w:rFonts w:asciiTheme="minorHAnsi" w:hAnsiTheme="minorHAnsi"/>
                        <w:szCs w:val="22"/>
                        <w:lang w:val="en-IE"/>
                      </w:rPr>
                      <w:t xml:space="preserve">The Candidate, a </w:t>
                    </w:r>
                    <w:proofErr w:type="gramStart"/>
                    <w:r w:rsidRPr="00315C1E">
                      <w:rPr>
                        <w:rFonts w:asciiTheme="minorHAnsi" w:hAnsiTheme="minorHAnsi"/>
                        <w:szCs w:val="22"/>
                        <w:lang w:val="en-IE"/>
                      </w:rPr>
                      <w:t>Director</w:t>
                    </w:r>
                    <w:proofErr w:type="gramEnd"/>
                    <w:r w:rsidRPr="00315C1E">
                      <w:rPr>
                        <w:rFonts w:asciiTheme="minorHAnsi" w:hAnsiTheme="minorHAnsi"/>
                        <w:szCs w:val="22"/>
                        <w:lang w:val="en-IE"/>
                      </w:rPr>
                      <w:t xml:space="preserve"> or Partner has been convicted of being a member of a criminal organisation.</w:t>
                    </w:r>
                  </w:p>
                </w:tc>
                <w:tc>
                  <w:tcPr>
                    <w:tcW w:w="542" w:type="dxa"/>
                  </w:tcPr>
                  <w:p w14:paraId="334E9768" w14:textId="77777777" w:rsidR="0094579F" w:rsidRPr="00315C1E" w:rsidRDefault="0094579F" w:rsidP="00FC0783">
                    <w:pPr>
                      <w:ind w:right="-1054"/>
                      <w:rPr>
                        <w:rFonts w:asciiTheme="minorHAnsi" w:hAnsiTheme="minorHAnsi"/>
                        <w:szCs w:val="22"/>
                        <w:lang w:val="en-IE"/>
                      </w:rPr>
                    </w:pPr>
                  </w:p>
                </w:tc>
                <w:tc>
                  <w:tcPr>
                    <w:tcW w:w="510" w:type="dxa"/>
                  </w:tcPr>
                  <w:p w14:paraId="69133EA1" w14:textId="77777777" w:rsidR="0094579F" w:rsidRPr="00315C1E" w:rsidRDefault="0094579F" w:rsidP="00FC0783">
                    <w:pPr>
                      <w:ind w:right="-1054"/>
                      <w:rPr>
                        <w:rFonts w:asciiTheme="minorHAnsi" w:hAnsiTheme="minorHAnsi"/>
                        <w:szCs w:val="22"/>
                        <w:lang w:val="en-IE"/>
                      </w:rPr>
                    </w:pPr>
                  </w:p>
                </w:tc>
              </w:tr>
              <w:tr w:rsidR="0094579F" w:rsidRPr="00315C1E" w14:paraId="262CFD2D" w14:textId="77777777" w:rsidTr="00ED3EDB">
                <w:trPr>
                  <w:trHeight w:val="530"/>
                </w:trPr>
                <w:tc>
                  <w:tcPr>
                    <w:tcW w:w="8172" w:type="dxa"/>
                    <w:vAlign w:val="center"/>
                  </w:tcPr>
                  <w:p w14:paraId="6FB05834" w14:textId="77777777" w:rsidR="0094579F" w:rsidRPr="00315C1E" w:rsidRDefault="0094579F" w:rsidP="00FC0783">
                    <w:pPr>
                      <w:tabs>
                        <w:tab w:val="left" w:pos="6372"/>
                      </w:tabs>
                      <w:ind w:right="180"/>
                      <w:rPr>
                        <w:rFonts w:asciiTheme="minorHAnsi" w:hAnsiTheme="minorHAnsi"/>
                        <w:szCs w:val="22"/>
                        <w:lang w:val="en-IE"/>
                      </w:rPr>
                    </w:pPr>
                    <w:r w:rsidRPr="00315C1E">
                      <w:rPr>
                        <w:rFonts w:asciiTheme="minorHAnsi" w:hAnsiTheme="minorHAnsi"/>
                        <w:szCs w:val="22"/>
                        <w:lang w:val="en-IE"/>
                      </w:rPr>
                      <w:t>The Candidate has been guilty of serious misrepresentation in providing information to a public buying agency.</w:t>
                    </w:r>
                    <w:r w:rsidRPr="00315C1E">
                      <w:rPr>
                        <w:rFonts w:asciiTheme="minorHAnsi" w:hAnsiTheme="minorHAnsi"/>
                        <w:szCs w:val="22"/>
                        <w:lang w:val="en-IE"/>
                      </w:rPr>
                      <w:tab/>
                    </w:r>
                  </w:p>
                </w:tc>
                <w:tc>
                  <w:tcPr>
                    <w:tcW w:w="542" w:type="dxa"/>
                  </w:tcPr>
                  <w:p w14:paraId="5B34C843" w14:textId="77777777" w:rsidR="0094579F" w:rsidRPr="00315C1E" w:rsidRDefault="0094579F" w:rsidP="00FC0783">
                    <w:pPr>
                      <w:ind w:right="-1054"/>
                      <w:rPr>
                        <w:rFonts w:asciiTheme="minorHAnsi" w:hAnsiTheme="minorHAnsi"/>
                        <w:szCs w:val="22"/>
                        <w:lang w:val="en-IE"/>
                      </w:rPr>
                    </w:pPr>
                  </w:p>
                </w:tc>
                <w:tc>
                  <w:tcPr>
                    <w:tcW w:w="510" w:type="dxa"/>
                  </w:tcPr>
                  <w:p w14:paraId="12F39878" w14:textId="77777777" w:rsidR="0094579F" w:rsidRPr="00315C1E" w:rsidRDefault="0094579F" w:rsidP="00FC0783">
                    <w:pPr>
                      <w:ind w:right="-1054"/>
                      <w:rPr>
                        <w:rFonts w:asciiTheme="minorHAnsi" w:hAnsiTheme="minorHAnsi"/>
                        <w:szCs w:val="22"/>
                        <w:lang w:val="en-IE"/>
                      </w:rPr>
                    </w:pPr>
                  </w:p>
                </w:tc>
              </w:tr>
              <w:tr w:rsidR="0094579F" w:rsidRPr="00315C1E" w14:paraId="1A8D6040" w14:textId="77777777" w:rsidTr="00ED3EDB">
                <w:trPr>
                  <w:trHeight w:val="577"/>
                </w:trPr>
                <w:tc>
                  <w:tcPr>
                    <w:tcW w:w="8172" w:type="dxa"/>
                    <w:vAlign w:val="center"/>
                  </w:tcPr>
                  <w:p w14:paraId="26F96910" w14:textId="77777777" w:rsidR="0094579F" w:rsidRPr="00315C1E" w:rsidRDefault="0094579F" w:rsidP="00FC0783">
                    <w:pPr>
                      <w:tabs>
                        <w:tab w:val="left" w:pos="6372"/>
                      </w:tabs>
                      <w:ind w:right="180"/>
                      <w:rPr>
                        <w:rFonts w:asciiTheme="minorHAnsi" w:hAnsiTheme="minorHAnsi"/>
                        <w:szCs w:val="22"/>
                        <w:lang w:val="en-IE"/>
                      </w:rPr>
                    </w:pPr>
                    <w:r w:rsidRPr="00315C1E">
                      <w:rPr>
                        <w:rFonts w:asciiTheme="minorHAnsi" w:hAnsiTheme="minorHAnsi"/>
                        <w:szCs w:val="22"/>
                        <w:lang w:val="en-IE"/>
                      </w:rPr>
                      <w:t xml:space="preserve">The Candidate, a </w:t>
                    </w:r>
                    <w:proofErr w:type="gramStart"/>
                    <w:r w:rsidRPr="00315C1E">
                      <w:rPr>
                        <w:rFonts w:asciiTheme="minorHAnsi" w:hAnsiTheme="minorHAnsi"/>
                        <w:szCs w:val="22"/>
                        <w:lang w:val="en-IE"/>
                      </w:rPr>
                      <w:t>Director</w:t>
                    </w:r>
                    <w:proofErr w:type="gramEnd"/>
                    <w:r w:rsidRPr="00315C1E">
                      <w:rPr>
                        <w:rFonts w:asciiTheme="minorHAnsi" w:hAnsiTheme="minorHAnsi"/>
                        <w:szCs w:val="22"/>
                        <w:lang w:val="en-IE"/>
                      </w:rPr>
                      <w:t xml:space="preserve"> or Partner are not restricted as a company director </w:t>
                    </w:r>
                    <w:proofErr w:type="gramStart"/>
                    <w:r w:rsidRPr="00315C1E">
                      <w:rPr>
                        <w:rFonts w:asciiTheme="minorHAnsi" w:hAnsiTheme="minorHAnsi"/>
                        <w:szCs w:val="22"/>
                        <w:lang w:val="en-IE"/>
                      </w:rPr>
                      <w:t>as a result of</w:t>
                    </w:r>
                    <w:proofErr w:type="gramEnd"/>
                    <w:r w:rsidRPr="00315C1E">
                      <w:rPr>
                        <w:rFonts w:asciiTheme="minorHAnsi" w:hAnsiTheme="minorHAnsi"/>
                        <w:szCs w:val="22"/>
                        <w:lang w:val="en-IE"/>
                      </w:rPr>
                      <w:t xml:space="preserve"> an indictable offence.</w:t>
                    </w:r>
                  </w:p>
                </w:tc>
                <w:tc>
                  <w:tcPr>
                    <w:tcW w:w="542" w:type="dxa"/>
                  </w:tcPr>
                  <w:p w14:paraId="494049C1" w14:textId="77777777" w:rsidR="0094579F" w:rsidRPr="00315C1E" w:rsidRDefault="0094579F" w:rsidP="00FC0783">
                    <w:pPr>
                      <w:ind w:right="-1054"/>
                      <w:rPr>
                        <w:rFonts w:asciiTheme="minorHAnsi" w:hAnsiTheme="minorHAnsi"/>
                        <w:szCs w:val="22"/>
                        <w:lang w:val="en-IE"/>
                      </w:rPr>
                    </w:pPr>
                  </w:p>
                </w:tc>
                <w:tc>
                  <w:tcPr>
                    <w:tcW w:w="510" w:type="dxa"/>
                  </w:tcPr>
                  <w:p w14:paraId="425A3AC5" w14:textId="77777777" w:rsidR="0094579F" w:rsidRPr="00315C1E" w:rsidRDefault="0094579F" w:rsidP="00FC0783">
                    <w:pPr>
                      <w:ind w:right="-1054"/>
                      <w:rPr>
                        <w:rFonts w:asciiTheme="minorHAnsi" w:hAnsiTheme="minorHAnsi"/>
                        <w:szCs w:val="22"/>
                        <w:lang w:val="en-IE"/>
                      </w:rPr>
                    </w:pPr>
                  </w:p>
                </w:tc>
              </w:tr>
            </w:tbl>
            <w:p w14:paraId="3CB23212" w14:textId="77777777" w:rsidR="0094579F" w:rsidRDefault="0094579F" w:rsidP="0094579F">
              <w:pPr>
                <w:pStyle w:val="BlockText"/>
                <w:spacing w:line="276" w:lineRule="auto"/>
                <w:ind w:left="-360" w:right="180"/>
                <w:jc w:val="both"/>
                <w:rPr>
                  <w:rFonts w:asciiTheme="minorHAnsi" w:hAnsiTheme="minorHAnsi"/>
                  <w:szCs w:val="22"/>
                  <w:lang w:val="en-IE"/>
                </w:rPr>
              </w:pPr>
            </w:p>
            <w:p w14:paraId="1B37A692" w14:textId="77777777" w:rsidR="00ED3EDB" w:rsidRDefault="0094579F" w:rsidP="0094579F">
              <w:pPr>
                <w:pStyle w:val="BlockText"/>
                <w:spacing w:line="276" w:lineRule="auto"/>
                <w:ind w:left="-360" w:right="-164"/>
                <w:jc w:val="both"/>
                <w:rPr>
                  <w:rFonts w:asciiTheme="minorHAnsi" w:hAnsiTheme="minorHAnsi"/>
                  <w:i/>
                  <w:color w:val="FF0000"/>
                  <w:szCs w:val="22"/>
                  <w:lang w:val="en-IE"/>
                </w:rPr>
              </w:pPr>
              <w:r w:rsidRPr="00315C1E">
                <w:rPr>
                  <w:rFonts w:asciiTheme="minorHAnsi" w:hAnsiTheme="minorHAnsi"/>
                  <w:i/>
                  <w:color w:val="FF0000"/>
                  <w:szCs w:val="22"/>
                  <w:lang w:val="en-IE"/>
                </w:rPr>
                <w:t xml:space="preserve">THIS FORM MUST BE COMPLETED AND SIGNED BY A DULY AUTHORISED OFFICER OF THE </w:t>
              </w:r>
            </w:p>
            <w:p w14:paraId="40FDF433" w14:textId="77777777" w:rsidR="0094579F" w:rsidRPr="00315C1E" w:rsidRDefault="0094579F" w:rsidP="0094579F">
              <w:pPr>
                <w:pStyle w:val="BlockText"/>
                <w:spacing w:line="276" w:lineRule="auto"/>
                <w:ind w:left="-360" w:right="-164"/>
                <w:jc w:val="both"/>
                <w:rPr>
                  <w:rFonts w:asciiTheme="minorHAnsi" w:hAnsiTheme="minorHAnsi"/>
                  <w:i/>
                  <w:color w:val="FF0000"/>
                  <w:szCs w:val="22"/>
                  <w:lang w:val="en-IE"/>
                </w:rPr>
              </w:pPr>
              <w:r w:rsidRPr="00315C1E">
                <w:rPr>
                  <w:rFonts w:asciiTheme="minorHAnsi" w:hAnsiTheme="minorHAnsi"/>
                  <w:i/>
                  <w:color w:val="FF0000"/>
                  <w:szCs w:val="22"/>
                  <w:lang w:val="en-IE"/>
                </w:rPr>
                <w:t>CANDIDATE’S ORGANISATION</w:t>
              </w:r>
            </w:p>
            <w:p w14:paraId="698E151A" w14:textId="77777777" w:rsidR="00ED3EDB" w:rsidRDefault="0094579F" w:rsidP="0094579F">
              <w:pPr>
                <w:pStyle w:val="BlockText"/>
                <w:spacing w:line="276" w:lineRule="auto"/>
                <w:ind w:left="-360" w:right="-164"/>
                <w:jc w:val="both"/>
                <w:rPr>
                  <w:rFonts w:asciiTheme="minorHAnsi" w:hAnsiTheme="minorHAnsi"/>
                  <w:szCs w:val="22"/>
                  <w:lang w:val="en-IE"/>
                </w:rPr>
              </w:pPr>
              <w:r w:rsidRPr="00315C1E">
                <w:rPr>
                  <w:rFonts w:asciiTheme="minorHAnsi" w:hAnsiTheme="minorHAnsi"/>
                  <w:szCs w:val="22"/>
                  <w:lang w:val="en-IE"/>
                </w:rPr>
                <w:t xml:space="preserve">I certify that the information provided above is accurate and complete to the best of my knowledge </w:t>
              </w:r>
            </w:p>
            <w:p w14:paraId="0ACC78B7" w14:textId="77777777" w:rsidR="00ED3EDB" w:rsidRDefault="0094579F" w:rsidP="0094579F">
              <w:pPr>
                <w:pStyle w:val="BlockText"/>
                <w:spacing w:line="276" w:lineRule="auto"/>
                <w:ind w:left="-360" w:right="-164"/>
                <w:jc w:val="both"/>
                <w:rPr>
                  <w:rFonts w:asciiTheme="minorHAnsi" w:hAnsiTheme="minorHAnsi"/>
                  <w:szCs w:val="22"/>
                  <w:lang w:val="en-IE"/>
                </w:rPr>
              </w:pPr>
              <w:r w:rsidRPr="00315C1E">
                <w:rPr>
                  <w:rFonts w:asciiTheme="minorHAnsi" w:hAnsiTheme="minorHAnsi"/>
                  <w:szCs w:val="22"/>
                  <w:lang w:val="en-IE"/>
                </w:rPr>
                <w:t xml:space="preserve">and belief.  I understand that the provision of inaccurate or misleading information in this declaration </w:t>
              </w:r>
            </w:p>
            <w:p w14:paraId="613FB808" w14:textId="77777777" w:rsidR="0094579F" w:rsidRPr="00315C1E" w:rsidRDefault="0094579F" w:rsidP="0094579F">
              <w:pPr>
                <w:pStyle w:val="BlockText"/>
                <w:spacing w:line="276" w:lineRule="auto"/>
                <w:ind w:left="-360" w:right="-164"/>
                <w:jc w:val="both"/>
                <w:rPr>
                  <w:rFonts w:asciiTheme="minorHAnsi" w:hAnsiTheme="minorHAnsi"/>
                  <w:szCs w:val="22"/>
                  <w:lang w:val="en-IE"/>
                </w:rPr>
              </w:pPr>
              <w:r w:rsidRPr="00315C1E">
                <w:rPr>
                  <w:rFonts w:asciiTheme="minorHAnsi" w:hAnsiTheme="minorHAnsi"/>
                  <w:szCs w:val="22"/>
                  <w:lang w:val="en-IE"/>
                </w:rPr>
                <w:t>may lead to my organisation being excluded from participation in this and future tenders.</w:t>
              </w:r>
            </w:p>
            <w:tbl>
              <w:tblPr>
                <w:tblW w:w="916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89"/>
                <w:gridCol w:w="2681"/>
                <w:gridCol w:w="1259"/>
                <w:gridCol w:w="3332"/>
              </w:tblGrid>
              <w:tr w:rsidR="0094579F" w:rsidRPr="00315C1E" w14:paraId="365D71BA" w14:textId="77777777" w:rsidTr="00ED3EDB">
                <w:trPr>
                  <w:trHeight w:val="656"/>
                </w:trPr>
                <w:tc>
                  <w:tcPr>
                    <w:tcW w:w="1889" w:type="dxa"/>
                    <w:vAlign w:val="center"/>
                  </w:tcPr>
                  <w:p w14:paraId="6483E38B" w14:textId="77777777" w:rsidR="0094579F" w:rsidRPr="00315C1E" w:rsidRDefault="0094579F" w:rsidP="00FC0783">
                    <w:pPr>
                      <w:pStyle w:val="BlockText"/>
                      <w:spacing w:line="276" w:lineRule="auto"/>
                      <w:ind w:left="0" w:right="181"/>
                      <w:jc w:val="both"/>
                      <w:rPr>
                        <w:rFonts w:asciiTheme="minorHAnsi" w:hAnsiTheme="minorHAnsi"/>
                        <w:b w:val="0"/>
                        <w:szCs w:val="22"/>
                        <w:lang w:val="en-IE"/>
                      </w:rPr>
                    </w:pPr>
                    <w:r w:rsidRPr="00315C1E">
                      <w:rPr>
                        <w:rFonts w:asciiTheme="minorHAnsi" w:hAnsiTheme="minorHAnsi"/>
                        <w:b w:val="0"/>
                        <w:szCs w:val="22"/>
                        <w:lang w:val="en-IE"/>
                      </w:rPr>
                      <w:t>Signature</w:t>
                    </w:r>
                  </w:p>
                </w:tc>
                <w:tc>
                  <w:tcPr>
                    <w:tcW w:w="2681" w:type="dxa"/>
                  </w:tcPr>
                  <w:p w14:paraId="32BD4721" w14:textId="77777777" w:rsidR="0094579F" w:rsidRPr="00315C1E" w:rsidRDefault="0094579F" w:rsidP="00FC0783">
                    <w:pPr>
                      <w:pStyle w:val="BlockText"/>
                      <w:spacing w:line="276" w:lineRule="auto"/>
                      <w:ind w:left="0" w:right="181"/>
                      <w:jc w:val="both"/>
                      <w:rPr>
                        <w:rFonts w:asciiTheme="minorHAnsi" w:hAnsiTheme="minorHAnsi"/>
                        <w:b w:val="0"/>
                        <w:szCs w:val="22"/>
                        <w:lang w:val="en-IE"/>
                      </w:rPr>
                    </w:pPr>
                  </w:p>
                </w:tc>
                <w:tc>
                  <w:tcPr>
                    <w:tcW w:w="1259" w:type="dxa"/>
                    <w:vAlign w:val="center"/>
                  </w:tcPr>
                  <w:p w14:paraId="225E8B97" w14:textId="77777777" w:rsidR="0094579F" w:rsidRPr="00315C1E" w:rsidRDefault="0094579F" w:rsidP="00FC0783">
                    <w:pPr>
                      <w:pStyle w:val="BlockText"/>
                      <w:spacing w:line="276" w:lineRule="auto"/>
                      <w:ind w:left="0" w:right="181"/>
                      <w:jc w:val="both"/>
                      <w:rPr>
                        <w:rFonts w:asciiTheme="minorHAnsi" w:hAnsiTheme="minorHAnsi"/>
                        <w:b w:val="0"/>
                        <w:szCs w:val="22"/>
                        <w:lang w:val="en-IE"/>
                      </w:rPr>
                    </w:pPr>
                    <w:r w:rsidRPr="00315C1E">
                      <w:rPr>
                        <w:rFonts w:asciiTheme="minorHAnsi" w:hAnsiTheme="minorHAnsi"/>
                        <w:b w:val="0"/>
                        <w:szCs w:val="22"/>
                        <w:lang w:val="en-IE"/>
                      </w:rPr>
                      <w:t>Date</w:t>
                    </w:r>
                  </w:p>
                </w:tc>
                <w:tc>
                  <w:tcPr>
                    <w:tcW w:w="3332" w:type="dxa"/>
                  </w:tcPr>
                  <w:p w14:paraId="201DE817" w14:textId="77777777" w:rsidR="0094579F" w:rsidRPr="00315C1E" w:rsidRDefault="0094579F" w:rsidP="00FC0783">
                    <w:pPr>
                      <w:pStyle w:val="BlockText"/>
                      <w:spacing w:line="276" w:lineRule="auto"/>
                      <w:ind w:left="0" w:right="181"/>
                      <w:jc w:val="both"/>
                      <w:rPr>
                        <w:rFonts w:asciiTheme="minorHAnsi" w:hAnsiTheme="minorHAnsi"/>
                        <w:b w:val="0"/>
                        <w:szCs w:val="22"/>
                        <w:lang w:val="en-IE"/>
                      </w:rPr>
                    </w:pPr>
                  </w:p>
                </w:tc>
              </w:tr>
              <w:tr w:rsidR="0094579F" w:rsidRPr="00315C1E" w14:paraId="3F0EB1D5" w14:textId="77777777" w:rsidTr="00ED3EDB">
                <w:trPr>
                  <w:trHeight w:val="791"/>
                </w:trPr>
                <w:tc>
                  <w:tcPr>
                    <w:tcW w:w="1889" w:type="dxa"/>
                    <w:vAlign w:val="center"/>
                  </w:tcPr>
                  <w:p w14:paraId="39E0CF54" w14:textId="77777777" w:rsidR="0094579F" w:rsidRPr="00315C1E" w:rsidRDefault="0094579F" w:rsidP="00FC0783">
                    <w:pPr>
                      <w:pStyle w:val="BlockText"/>
                      <w:spacing w:line="276" w:lineRule="auto"/>
                      <w:ind w:left="0" w:right="181"/>
                      <w:jc w:val="both"/>
                      <w:rPr>
                        <w:rFonts w:asciiTheme="minorHAnsi" w:hAnsiTheme="minorHAnsi"/>
                        <w:b w:val="0"/>
                        <w:szCs w:val="22"/>
                        <w:lang w:val="en-IE"/>
                      </w:rPr>
                    </w:pPr>
                    <w:r w:rsidRPr="00315C1E">
                      <w:rPr>
                        <w:rFonts w:asciiTheme="minorHAnsi" w:hAnsiTheme="minorHAnsi"/>
                        <w:b w:val="0"/>
                        <w:szCs w:val="22"/>
                        <w:lang w:val="en-IE"/>
                      </w:rPr>
                      <w:t>Name (Print)</w:t>
                    </w:r>
                  </w:p>
                </w:tc>
                <w:tc>
                  <w:tcPr>
                    <w:tcW w:w="2681" w:type="dxa"/>
                  </w:tcPr>
                  <w:p w14:paraId="007E8C6E" w14:textId="77777777" w:rsidR="0094579F" w:rsidRPr="00315C1E" w:rsidRDefault="0094579F" w:rsidP="00FC0783">
                    <w:pPr>
                      <w:pStyle w:val="BlockText"/>
                      <w:spacing w:line="276" w:lineRule="auto"/>
                      <w:ind w:left="0" w:right="181"/>
                      <w:jc w:val="both"/>
                      <w:rPr>
                        <w:rFonts w:asciiTheme="minorHAnsi" w:hAnsiTheme="minorHAnsi"/>
                        <w:b w:val="0"/>
                        <w:szCs w:val="22"/>
                        <w:lang w:val="en-IE"/>
                      </w:rPr>
                    </w:pPr>
                  </w:p>
                </w:tc>
                <w:tc>
                  <w:tcPr>
                    <w:tcW w:w="1259" w:type="dxa"/>
                    <w:vAlign w:val="center"/>
                  </w:tcPr>
                  <w:p w14:paraId="11DE134F" w14:textId="77777777" w:rsidR="0094579F" w:rsidRPr="00315C1E" w:rsidRDefault="0094579F" w:rsidP="00FC0783">
                    <w:pPr>
                      <w:pStyle w:val="BlockText"/>
                      <w:spacing w:line="276" w:lineRule="auto"/>
                      <w:ind w:left="0" w:right="181"/>
                      <w:jc w:val="both"/>
                      <w:rPr>
                        <w:rFonts w:asciiTheme="minorHAnsi" w:hAnsiTheme="minorHAnsi"/>
                        <w:b w:val="0"/>
                        <w:szCs w:val="22"/>
                        <w:lang w:val="en-IE"/>
                      </w:rPr>
                    </w:pPr>
                    <w:r w:rsidRPr="00315C1E">
                      <w:rPr>
                        <w:rFonts w:asciiTheme="minorHAnsi" w:hAnsiTheme="minorHAnsi"/>
                        <w:b w:val="0"/>
                        <w:szCs w:val="22"/>
                        <w:lang w:val="en-IE"/>
                      </w:rPr>
                      <w:t>Position</w:t>
                    </w:r>
                  </w:p>
                </w:tc>
                <w:tc>
                  <w:tcPr>
                    <w:tcW w:w="3332" w:type="dxa"/>
                  </w:tcPr>
                  <w:p w14:paraId="0F976BC9" w14:textId="77777777" w:rsidR="0094579F" w:rsidRPr="00315C1E" w:rsidRDefault="0094579F" w:rsidP="00FC0783">
                    <w:pPr>
                      <w:pStyle w:val="BlockText"/>
                      <w:spacing w:line="276" w:lineRule="auto"/>
                      <w:ind w:left="0" w:right="181"/>
                      <w:jc w:val="both"/>
                      <w:rPr>
                        <w:rFonts w:asciiTheme="minorHAnsi" w:hAnsiTheme="minorHAnsi"/>
                        <w:b w:val="0"/>
                        <w:szCs w:val="22"/>
                        <w:lang w:val="en-IE"/>
                      </w:rPr>
                    </w:pPr>
                  </w:p>
                </w:tc>
              </w:tr>
            </w:tbl>
            <w:p w14:paraId="31C9163A" w14:textId="77777777" w:rsidR="0094579F" w:rsidRDefault="0094579F" w:rsidP="00772597">
              <w:pPr>
                <w:rPr>
                  <w:color w:val="FF0000"/>
                </w:rPr>
              </w:pPr>
              <w:r>
                <w:rPr>
                  <w:rFonts w:asciiTheme="minorHAnsi" w:hAnsiTheme="minorHAnsi"/>
                  <w:szCs w:val="22"/>
                  <w:lang w:val="en-IE"/>
                </w:rPr>
                <w:br w:type="page"/>
              </w:r>
            </w:p>
            <w:p w14:paraId="0A668923" w14:textId="77777777" w:rsidR="00CC3823" w:rsidRPr="00CC3823" w:rsidRDefault="00CC3823" w:rsidP="0094579F">
              <w:pPr>
                <w:pStyle w:val="Heading2"/>
                <w:ind w:firstLine="0"/>
                <w:rPr>
                  <w:sz w:val="28"/>
                  <w:szCs w:val="28"/>
                </w:rPr>
              </w:pPr>
              <w:r w:rsidRPr="00CC3823">
                <w:rPr>
                  <w:sz w:val="28"/>
                  <w:szCs w:val="28"/>
                </w:rPr>
                <w:lastRenderedPageBreak/>
                <w:t>Declaration of Statutory Obligations</w:t>
              </w:r>
            </w:p>
            <w:p w14:paraId="1AA7C3EE" w14:textId="77777777" w:rsidR="00CC3823" w:rsidRPr="00315C1E" w:rsidRDefault="00CC3823" w:rsidP="00CC3823">
              <w:pPr>
                <w:pStyle w:val="TableText"/>
                <w:spacing w:before="0" w:after="0"/>
                <w:rPr>
                  <w:rFonts w:asciiTheme="minorHAnsi" w:hAnsiTheme="minorHAnsi"/>
                  <w:b/>
                </w:rPr>
              </w:pP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shd w:val="clear" w:color="auto" w:fill="E5DFEC"/>
                <w:tblLook w:val="04A0" w:firstRow="1" w:lastRow="0" w:firstColumn="1" w:lastColumn="0" w:noHBand="0" w:noVBand="1"/>
              </w:tblPr>
              <w:tblGrid>
                <w:gridCol w:w="555"/>
                <w:gridCol w:w="2078"/>
                <w:gridCol w:w="6428"/>
              </w:tblGrid>
              <w:tr w:rsidR="00CC3823" w:rsidRPr="00315C1E" w14:paraId="5CA25A07" w14:textId="77777777" w:rsidTr="00ED3EDB">
                <w:tc>
                  <w:tcPr>
                    <w:tcW w:w="9061" w:type="dxa"/>
                    <w:gridSpan w:val="3"/>
                    <w:shd w:val="clear" w:color="auto" w:fill="FFD966"/>
                  </w:tcPr>
                  <w:p w14:paraId="31144E7D" w14:textId="77777777" w:rsidR="00CC3823" w:rsidRPr="00F755F3" w:rsidRDefault="00CC3823" w:rsidP="00975BE5">
                    <w:pPr>
                      <w:rPr>
                        <w:rFonts w:asciiTheme="minorHAnsi" w:eastAsia="Calibri" w:hAnsiTheme="minorHAnsi"/>
                        <w:b/>
                        <w:szCs w:val="22"/>
                        <w:lang w:val="en-IE"/>
                      </w:rPr>
                    </w:pPr>
                    <w:r w:rsidRPr="00F755F3">
                      <w:rPr>
                        <w:rFonts w:asciiTheme="minorHAnsi" w:eastAsia="Calibri" w:hAnsiTheme="minorHAnsi"/>
                        <w:szCs w:val="22"/>
                        <w:lang w:val="en-IE"/>
                      </w:rPr>
                      <w:t xml:space="preserve">Weighting: </w:t>
                    </w:r>
                    <w:r w:rsidRPr="00F755F3">
                      <w:rPr>
                        <w:rFonts w:asciiTheme="minorHAnsi" w:eastAsia="Calibri" w:hAnsiTheme="minorHAnsi"/>
                        <w:b/>
                        <w:szCs w:val="22"/>
                        <w:lang w:val="en-IE"/>
                      </w:rPr>
                      <w:t>Pass/Fail only</w:t>
                    </w:r>
                  </w:p>
                  <w:p w14:paraId="7313E0C2" w14:textId="77777777" w:rsidR="00CC3823" w:rsidRPr="00315C1E" w:rsidRDefault="00CC3823" w:rsidP="00975BE5">
                    <w:pPr>
                      <w:rPr>
                        <w:rFonts w:asciiTheme="minorHAnsi" w:eastAsia="Calibri" w:hAnsiTheme="minorHAnsi"/>
                        <w:b/>
                        <w:szCs w:val="22"/>
                        <w:lang w:val="en-IE"/>
                      </w:rPr>
                    </w:pPr>
                    <w:r w:rsidRPr="00F755F3">
                      <w:rPr>
                        <w:rFonts w:asciiTheme="minorHAnsi" w:eastAsia="Calibri" w:hAnsiTheme="minorHAnsi"/>
                        <w:szCs w:val="22"/>
                        <w:lang w:val="en-IE"/>
                      </w:rPr>
                      <w:t>Pass Requirement: Candidates must complete, date and sign this declaration</w:t>
                    </w:r>
                  </w:p>
                </w:tc>
              </w:tr>
              <w:tr w:rsidR="00CC3823" w:rsidRPr="00076632" w14:paraId="5BD52A12" w14:textId="77777777" w:rsidTr="00ED3EDB">
                <w:tblPrEx>
                  <w:shd w:val="clear" w:color="auto" w:fill="auto"/>
                </w:tblPrEx>
                <w:trPr>
                  <w:trHeight w:val="459"/>
                </w:trPr>
                <w:tc>
                  <w:tcPr>
                    <w:tcW w:w="2633" w:type="dxa"/>
                    <w:gridSpan w:val="2"/>
                    <w:vAlign w:val="center"/>
                  </w:tcPr>
                  <w:p w14:paraId="5B649994" w14:textId="77777777" w:rsidR="00CC3823" w:rsidRPr="00076632" w:rsidRDefault="00CC3823" w:rsidP="00975BE5">
                    <w:pPr>
                      <w:rPr>
                        <w:rFonts w:asciiTheme="minorHAnsi" w:eastAsia="Calibri" w:hAnsiTheme="minorHAnsi"/>
                        <w:b/>
                        <w:szCs w:val="22"/>
                        <w:lang w:val="en-IE"/>
                      </w:rPr>
                    </w:pPr>
                    <w:r>
                      <w:rPr>
                        <w:rFonts w:asciiTheme="minorHAnsi" w:eastAsia="Calibri" w:hAnsiTheme="minorHAnsi"/>
                        <w:b/>
                        <w:szCs w:val="22"/>
                        <w:lang w:val="en-IE"/>
                      </w:rPr>
                      <w:t>Applicant</w:t>
                    </w:r>
                    <w:r w:rsidRPr="00076632">
                      <w:rPr>
                        <w:rFonts w:asciiTheme="minorHAnsi" w:eastAsia="Calibri" w:hAnsiTheme="minorHAnsi"/>
                        <w:b/>
                        <w:szCs w:val="22"/>
                        <w:lang w:val="en-IE"/>
                      </w:rPr>
                      <w:t>’s Name:</w:t>
                    </w:r>
                  </w:p>
                </w:tc>
                <w:tc>
                  <w:tcPr>
                    <w:tcW w:w="6428" w:type="dxa"/>
                    <w:vAlign w:val="center"/>
                  </w:tcPr>
                  <w:p w14:paraId="3D64B734" w14:textId="77777777" w:rsidR="00CC3823" w:rsidRPr="00076632" w:rsidRDefault="00CC3823" w:rsidP="00975BE5">
                    <w:pPr>
                      <w:rPr>
                        <w:rFonts w:asciiTheme="minorHAnsi" w:eastAsia="Calibri" w:hAnsiTheme="minorHAnsi"/>
                        <w:b/>
                        <w:szCs w:val="22"/>
                        <w:u w:val="single"/>
                        <w:lang w:val="en-IE"/>
                      </w:rPr>
                    </w:pPr>
                  </w:p>
                </w:tc>
              </w:tr>
              <w:tr w:rsidR="00CC3823" w:rsidRPr="00076632" w14:paraId="28C07636" w14:textId="77777777" w:rsidTr="00ED3EDB">
                <w:tblPrEx>
                  <w:shd w:val="clear" w:color="auto" w:fill="auto"/>
                  <w:tblLook w:val="0000" w:firstRow="0" w:lastRow="0" w:firstColumn="0" w:lastColumn="0" w:noHBand="0" w:noVBand="0"/>
                </w:tblPrEx>
                <w:trPr>
                  <w:trHeight w:val="1515"/>
                </w:trPr>
                <w:tc>
                  <w:tcPr>
                    <w:tcW w:w="555" w:type="dxa"/>
                  </w:tcPr>
                  <w:p w14:paraId="1BBBC8C3" w14:textId="77777777" w:rsidR="00CC3823" w:rsidRPr="00076632" w:rsidRDefault="00CC3823" w:rsidP="00975BE5">
                    <w:pPr>
                      <w:spacing w:after="200"/>
                      <w:ind w:left="108"/>
                      <w:rPr>
                        <w:rFonts w:asciiTheme="minorHAnsi" w:eastAsia="Calibri" w:hAnsiTheme="minorHAnsi"/>
                        <w:b/>
                        <w:szCs w:val="22"/>
                        <w:lang w:val="en-IE"/>
                      </w:rPr>
                    </w:pPr>
                    <w:r w:rsidRPr="00076632">
                      <w:rPr>
                        <w:rFonts w:asciiTheme="minorHAnsi" w:eastAsia="Calibri" w:hAnsiTheme="minorHAnsi"/>
                        <w:b/>
                        <w:szCs w:val="22"/>
                        <w:lang w:val="en-IE"/>
                      </w:rPr>
                      <w:t>1.</w:t>
                    </w:r>
                  </w:p>
                  <w:p w14:paraId="0E119A9D" w14:textId="77777777" w:rsidR="00CC3823" w:rsidRPr="00076632" w:rsidRDefault="00CC3823" w:rsidP="00975BE5">
                    <w:pPr>
                      <w:spacing w:after="200"/>
                      <w:ind w:left="108"/>
                      <w:rPr>
                        <w:rFonts w:asciiTheme="minorHAnsi" w:eastAsia="Calibri" w:hAnsiTheme="minorHAnsi"/>
                        <w:b/>
                        <w:szCs w:val="22"/>
                        <w:u w:val="single"/>
                        <w:lang w:val="en-IE"/>
                      </w:rPr>
                    </w:pPr>
                  </w:p>
                </w:tc>
                <w:tc>
                  <w:tcPr>
                    <w:tcW w:w="8506" w:type="dxa"/>
                    <w:gridSpan w:val="2"/>
                  </w:tcPr>
                  <w:p w14:paraId="54652E3C" w14:textId="77777777" w:rsidR="00CC3823" w:rsidRPr="00076632" w:rsidRDefault="00CC3823" w:rsidP="00975BE5">
                    <w:pPr>
                      <w:rPr>
                        <w:rFonts w:asciiTheme="minorHAnsi" w:eastAsia="Calibri" w:hAnsiTheme="minorHAnsi"/>
                        <w:szCs w:val="22"/>
                        <w:lang w:val="en-IE"/>
                      </w:rPr>
                    </w:pPr>
                    <w:r w:rsidRPr="00076632">
                      <w:rPr>
                        <w:rFonts w:asciiTheme="minorHAnsi" w:eastAsia="Calibri" w:hAnsiTheme="minorHAnsi"/>
                        <w:szCs w:val="22"/>
                        <w:lang w:val="en-IE"/>
                      </w:rPr>
                      <w:t>I/We confirm that, if successful in this competition, I/we will pay due regard to, and will fully abide by, all applicable legislation pertaining to employment matters, including, but not limited to, statutory measures concerning working time and rates of pay.</w:t>
                    </w:r>
                  </w:p>
                  <w:p w14:paraId="48AB8C49" w14:textId="77777777" w:rsidR="00CC3823" w:rsidRPr="00076632" w:rsidRDefault="00CC3823" w:rsidP="00975BE5">
                    <w:pPr>
                      <w:rPr>
                        <w:rFonts w:asciiTheme="minorHAnsi" w:eastAsia="Calibri" w:hAnsiTheme="minorHAnsi"/>
                        <w:szCs w:val="22"/>
                        <w:lang w:val="en-IE"/>
                      </w:rPr>
                    </w:pPr>
                  </w:p>
                  <w:p w14:paraId="7831BA36" w14:textId="77777777" w:rsidR="00CC3823" w:rsidRDefault="00CC3823" w:rsidP="00975BE5">
                    <w:pPr>
                      <w:rPr>
                        <w:rFonts w:asciiTheme="minorHAnsi" w:eastAsia="Calibri" w:hAnsiTheme="minorHAnsi"/>
                        <w:szCs w:val="22"/>
                        <w:lang w:val="en-IE"/>
                      </w:rPr>
                    </w:pPr>
                    <w:r w:rsidRPr="00076632">
                      <w:rPr>
                        <w:rFonts w:asciiTheme="minorHAnsi" w:eastAsia="Calibri" w:hAnsiTheme="minorHAnsi"/>
                        <w:szCs w:val="22"/>
                        <w:lang w:val="en-IE"/>
                      </w:rPr>
                      <w:t>In this regards, I/We confirm that the provisions of the following legislative provisions will be upheld in the course of service delivery:</w:t>
                    </w:r>
                  </w:p>
                  <w:p w14:paraId="26C1A6D3" w14:textId="77777777" w:rsidR="00CC3823" w:rsidRDefault="00CC3823" w:rsidP="00CC3823">
                    <w:pPr>
                      <w:pStyle w:val="ListParagraph"/>
                      <w:numPr>
                        <w:ilvl w:val="0"/>
                        <w:numId w:val="22"/>
                      </w:numPr>
                      <w:jc w:val="left"/>
                    </w:pPr>
                    <w:r w:rsidRPr="001A6AEB">
                      <w:t>Employment Equality Acts 1998-2011</w:t>
                    </w:r>
                  </w:p>
                  <w:p w14:paraId="6E29B435" w14:textId="77777777" w:rsidR="00CC3823" w:rsidRDefault="00CC3823" w:rsidP="00CC3823">
                    <w:pPr>
                      <w:pStyle w:val="ListParagraph"/>
                      <w:numPr>
                        <w:ilvl w:val="0"/>
                        <w:numId w:val="22"/>
                      </w:numPr>
                      <w:jc w:val="left"/>
                    </w:pPr>
                    <w:r w:rsidRPr="001A6AEB">
                      <w:t>Equal Status Acts 2000-2011</w:t>
                    </w:r>
                  </w:p>
                  <w:p w14:paraId="50F34100" w14:textId="77777777" w:rsidR="00CC3823" w:rsidRDefault="00CC3823" w:rsidP="00CC3823">
                    <w:pPr>
                      <w:pStyle w:val="ListParagraph"/>
                      <w:numPr>
                        <w:ilvl w:val="0"/>
                        <w:numId w:val="22"/>
                      </w:numPr>
                      <w:jc w:val="left"/>
                    </w:pPr>
                    <w:r w:rsidRPr="001A6AEB">
                      <w:t>National Minimum Wage Act 2000 as amended</w:t>
                    </w:r>
                  </w:p>
                  <w:p w14:paraId="1F117EA2" w14:textId="77777777" w:rsidR="00CC3823" w:rsidRDefault="00CC3823" w:rsidP="00CC3823">
                    <w:pPr>
                      <w:pStyle w:val="ListParagraph"/>
                      <w:numPr>
                        <w:ilvl w:val="0"/>
                        <w:numId w:val="22"/>
                      </w:numPr>
                      <w:jc w:val="left"/>
                    </w:pPr>
                    <w:r w:rsidRPr="00C05959">
                      <w:t>European Communities (Organisation of Working Time) (General Exemptions) Regulations 1998 and 2018 </w:t>
                    </w:r>
                  </w:p>
                  <w:p w14:paraId="7D33DA53" w14:textId="77777777" w:rsidR="00CC3823" w:rsidRDefault="00CC3823" w:rsidP="00CC3823">
                    <w:pPr>
                      <w:pStyle w:val="ListParagraph"/>
                      <w:numPr>
                        <w:ilvl w:val="0"/>
                        <w:numId w:val="22"/>
                      </w:numPr>
                      <w:jc w:val="left"/>
                    </w:pPr>
                    <w:r w:rsidRPr="001A6AEB">
                      <w:t>Safety, Health and Welfare at Work Act 2005 and Safety, Health and Welfare at Work (General Application) Regulations 2007</w:t>
                    </w:r>
                  </w:p>
                  <w:p w14:paraId="494B9B50" w14:textId="77777777" w:rsidR="00CC3823" w:rsidRDefault="00CC3823" w:rsidP="00CC3823">
                    <w:pPr>
                      <w:pStyle w:val="ListParagraph"/>
                      <w:numPr>
                        <w:ilvl w:val="0"/>
                        <w:numId w:val="22"/>
                      </w:numPr>
                      <w:jc w:val="left"/>
                    </w:pPr>
                    <w:r w:rsidRPr="001A6AEB">
                      <w:t>Disability Act 2005</w:t>
                    </w:r>
                  </w:p>
                  <w:p w14:paraId="74921AF6" w14:textId="77777777" w:rsidR="00CC3823" w:rsidRPr="0022739A" w:rsidRDefault="00CC3823" w:rsidP="00CC3823">
                    <w:pPr>
                      <w:pStyle w:val="ListParagraph"/>
                      <w:numPr>
                        <w:ilvl w:val="0"/>
                        <w:numId w:val="22"/>
                      </w:numPr>
                      <w:jc w:val="left"/>
                    </w:pPr>
                    <w:r w:rsidRPr="001A6AEB">
                      <w:t>General Data Protection Regulation 2016/679</w:t>
                    </w:r>
                  </w:p>
                  <w:p w14:paraId="24213379" w14:textId="77777777" w:rsidR="00CC3823" w:rsidRPr="00076632" w:rsidRDefault="00CC3823" w:rsidP="00975BE5">
                    <w:pPr>
                      <w:pStyle w:val="ListParagraph"/>
                      <w:rPr>
                        <w:rFonts w:asciiTheme="minorHAnsi" w:eastAsia="Calibri" w:hAnsiTheme="minorHAnsi"/>
                        <w:szCs w:val="22"/>
                        <w:lang w:val="en-IE"/>
                      </w:rPr>
                    </w:pPr>
                  </w:p>
                </w:tc>
              </w:tr>
              <w:tr w:rsidR="00CC3823" w:rsidRPr="00076632" w14:paraId="3C2E8798" w14:textId="77777777" w:rsidTr="00ED3EDB">
                <w:tblPrEx>
                  <w:shd w:val="clear" w:color="auto" w:fill="auto"/>
                  <w:tblLook w:val="0000" w:firstRow="0" w:lastRow="0" w:firstColumn="0" w:lastColumn="0" w:noHBand="0" w:noVBand="0"/>
                </w:tblPrEx>
                <w:trPr>
                  <w:trHeight w:val="1475"/>
                </w:trPr>
                <w:tc>
                  <w:tcPr>
                    <w:tcW w:w="555" w:type="dxa"/>
                  </w:tcPr>
                  <w:p w14:paraId="7A83B381" w14:textId="77777777" w:rsidR="00CC3823" w:rsidRPr="00076632" w:rsidRDefault="00CC3823" w:rsidP="00975BE5">
                    <w:pPr>
                      <w:spacing w:after="200"/>
                      <w:ind w:left="108"/>
                      <w:rPr>
                        <w:rFonts w:asciiTheme="minorHAnsi" w:eastAsia="Calibri" w:hAnsiTheme="minorHAnsi"/>
                        <w:b/>
                        <w:szCs w:val="22"/>
                        <w:lang w:val="en-IE"/>
                      </w:rPr>
                    </w:pPr>
                    <w:r w:rsidRPr="00076632">
                      <w:rPr>
                        <w:rFonts w:asciiTheme="minorHAnsi" w:eastAsia="Calibri" w:hAnsiTheme="minorHAnsi"/>
                        <w:b/>
                        <w:szCs w:val="22"/>
                        <w:lang w:val="en-IE"/>
                      </w:rPr>
                      <w:t>2.</w:t>
                    </w:r>
                  </w:p>
                </w:tc>
                <w:tc>
                  <w:tcPr>
                    <w:tcW w:w="8506" w:type="dxa"/>
                    <w:gridSpan w:val="2"/>
                  </w:tcPr>
                  <w:p w14:paraId="298A5D6A" w14:textId="77777777" w:rsidR="00CC3823" w:rsidRPr="00076632" w:rsidRDefault="00CC3823" w:rsidP="00975BE5">
                    <w:pPr>
                      <w:rPr>
                        <w:rFonts w:asciiTheme="minorHAnsi" w:eastAsia="Calibri" w:hAnsiTheme="minorHAnsi"/>
                        <w:szCs w:val="22"/>
                        <w:lang w:val="en-IE"/>
                      </w:rPr>
                    </w:pPr>
                    <w:r w:rsidRPr="00076632">
                      <w:rPr>
                        <w:rFonts w:asciiTheme="minorHAnsi" w:eastAsia="Calibri" w:hAnsiTheme="minorHAnsi"/>
                        <w:szCs w:val="22"/>
                        <w:lang w:val="en-IE"/>
                      </w:rPr>
                      <w:t>I/We confirm that, if successful in this competition, I/We will implement procedures to ensure that any subcontractors relied upon in that course of service delivery uphold the provisions of all applicable legislation pertaining to both employment and health and safety matters.</w:t>
                    </w:r>
                  </w:p>
                </w:tc>
              </w:tr>
              <w:tr w:rsidR="00CC3823" w:rsidRPr="00076632" w14:paraId="528FC46C" w14:textId="77777777" w:rsidTr="00ED3EDB">
                <w:tblPrEx>
                  <w:shd w:val="clear" w:color="auto" w:fill="auto"/>
                  <w:tblLook w:val="0000" w:firstRow="0" w:lastRow="0" w:firstColumn="0" w:lastColumn="0" w:noHBand="0" w:noVBand="0"/>
                </w:tblPrEx>
                <w:trPr>
                  <w:trHeight w:val="1475"/>
                </w:trPr>
                <w:tc>
                  <w:tcPr>
                    <w:tcW w:w="555" w:type="dxa"/>
                  </w:tcPr>
                  <w:p w14:paraId="6014B51F" w14:textId="77777777" w:rsidR="00CC3823" w:rsidRPr="00076632" w:rsidRDefault="00CC3823" w:rsidP="00975BE5">
                    <w:pPr>
                      <w:spacing w:after="200"/>
                      <w:ind w:left="108"/>
                      <w:rPr>
                        <w:rFonts w:asciiTheme="minorHAnsi" w:eastAsia="Calibri" w:hAnsiTheme="minorHAnsi"/>
                        <w:b/>
                        <w:szCs w:val="22"/>
                        <w:lang w:val="en-IE"/>
                      </w:rPr>
                    </w:pPr>
                    <w:r>
                      <w:rPr>
                        <w:rFonts w:asciiTheme="minorHAnsi" w:eastAsia="Calibri" w:hAnsiTheme="minorHAnsi"/>
                        <w:b/>
                        <w:szCs w:val="22"/>
                        <w:lang w:val="en-IE"/>
                      </w:rPr>
                      <w:t>3.</w:t>
                    </w:r>
                  </w:p>
                </w:tc>
                <w:tc>
                  <w:tcPr>
                    <w:tcW w:w="8506" w:type="dxa"/>
                    <w:gridSpan w:val="2"/>
                  </w:tcPr>
                  <w:p w14:paraId="15755D7A" w14:textId="77777777" w:rsidR="00CC3823" w:rsidRPr="00076632" w:rsidRDefault="00CC3823" w:rsidP="00975BE5">
                    <w:pPr>
                      <w:rPr>
                        <w:rFonts w:asciiTheme="minorHAnsi" w:eastAsia="Calibri" w:hAnsiTheme="minorHAnsi"/>
                        <w:szCs w:val="22"/>
                        <w:lang w:val="en-IE"/>
                      </w:rPr>
                    </w:pPr>
                    <w:r w:rsidRPr="00076632">
                      <w:rPr>
                        <w:rFonts w:asciiTheme="minorHAnsi" w:eastAsia="Calibri" w:hAnsiTheme="minorHAnsi"/>
                        <w:szCs w:val="22"/>
                        <w:lang w:val="en-IE"/>
                      </w:rPr>
                      <w:t>I/We confirm</w:t>
                    </w:r>
                    <w:r>
                      <w:rPr>
                        <w:rFonts w:asciiTheme="minorHAnsi" w:eastAsia="Calibri" w:hAnsiTheme="minorHAnsi"/>
                        <w:szCs w:val="22"/>
                        <w:lang w:val="en-IE"/>
                      </w:rPr>
                      <w:t xml:space="preserve"> </w:t>
                    </w:r>
                    <w:r w:rsidRPr="00AD6A3C">
                      <w:rPr>
                        <w:rFonts w:asciiTheme="minorHAnsi" w:eastAsia="Calibri" w:hAnsiTheme="minorHAnsi"/>
                        <w:szCs w:val="22"/>
                        <w:lang w:val="en-IE"/>
                      </w:rPr>
                      <w:t>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r w:rsidRPr="00497456">
                      <w:rPr>
                        <w:sz w:val="20"/>
                      </w:rPr>
                      <w:t>.</w:t>
                    </w:r>
                  </w:p>
                </w:tc>
              </w:tr>
            </w:tbl>
            <w:p w14:paraId="706F386D" w14:textId="77777777" w:rsidR="00ED3EDB" w:rsidRDefault="00CC3823" w:rsidP="00CC3823">
              <w:pPr>
                <w:rPr>
                  <w:rFonts w:asciiTheme="minorHAnsi" w:hAnsiTheme="minorHAnsi"/>
                  <w:b/>
                  <w:szCs w:val="22"/>
                  <w:u w:val="single"/>
                  <w:lang w:val="en-IE"/>
                </w:rPr>
              </w:pPr>
              <w:r w:rsidRPr="00315C1E">
                <w:rPr>
                  <w:rFonts w:asciiTheme="minorHAnsi" w:hAnsiTheme="minorHAnsi"/>
                  <w:b/>
                  <w:szCs w:val="22"/>
                  <w:u w:val="single"/>
                  <w:lang w:val="en-IE"/>
                </w:rPr>
                <w:t xml:space="preserve">THIS FORM MUST BE COMPLETED AND SIGNED BY A DULY AUTHORISED OFFICER OF </w:t>
              </w:r>
            </w:p>
            <w:p w14:paraId="75D49B97" w14:textId="77777777" w:rsidR="00CC3823" w:rsidRPr="00315C1E" w:rsidRDefault="00CC3823" w:rsidP="00CC3823">
              <w:pPr>
                <w:rPr>
                  <w:rFonts w:asciiTheme="minorHAnsi" w:hAnsiTheme="minorHAnsi"/>
                  <w:b/>
                  <w:szCs w:val="22"/>
                  <w:u w:val="single"/>
                  <w:lang w:val="en-IE"/>
                </w:rPr>
              </w:pPr>
              <w:r w:rsidRPr="00315C1E">
                <w:rPr>
                  <w:rFonts w:asciiTheme="minorHAnsi" w:hAnsiTheme="minorHAnsi"/>
                  <w:b/>
                  <w:szCs w:val="22"/>
                  <w:u w:val="single"/>
                  <w:lang w:val="en-IE"/>
                </w:rPr>
                <w:t>THE CANDIDATE’S ORGANISATION</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2279"/>
                <w:gridCol w:w="2253"/>
                <w:gridCol w:w="1153"/>
                <w:gridCol w:w="3376"/>
              </w:tblGrid>
              <w:tr w:rsidR="00CC3823" w:rsidRPr="00315C1E" w14:paraId="09BA9F9F" w14:textId="77777777" w:rsidTr="001E4232">
                <w:tc>
                  <w:tcPr>
                    <w:tcW w:w="2279" w:type="dxa"/>
                    <w:vAlign w:val="center"/>
                  </w:tcPr>
                  <w:p w14:paraId="7861E291" w14:textId="77777777" w:rsidR="00CC3823" w:rsidRPr="00315C1E" w:rsidRDefault="00CC3823" w:rsidP="001E4232">
                    <w:pPr>
                      <w:rPr>
                        <w:rFonts w:asciiTheme="minorHAnsi" w:eastAsia="Calibri" w:hAnsiTheme="minorHAnsi"/>
                        <w:b/>
                        <w:szCs w:val="22"/>
                        <w:lang w:val="en-IE"/>
                      </w:rPr>
                    </w:pPr>
                    <w:r w:rsidRPr="00315C1E">
                      <w:rPr>
                        <w:rFonts w:asciiTheme="minorHAnsi" w:eastAsia="Calibri" w:hAnsiTheme="minorHAnsi"/>
                        <w:b/>
                        <w:szCs w:val="22"/>
                        <w:lang w:val="en-IE"/>
                      </w:rPr>
                      <w:t>Signature</w:t>
                    </w:r>
                  </w:p>
                </w:tc>
                <w:tc>
                  <w:tcPr>
                    <w:tcW w:w="2253" w:type="dxa"/>
                  </w:tcPr>
                  <w:p w14:paraId="5E3DD879" w14:textId="77777777" w:rsidR="00CC3823" w:rsidRPr="00315C1E" w:rsidRDefault="00CC3823" w:rsidP="00975BE5">
                    <w:pPr>
                      <w:rPr>
                        <w:rFonts w:asciiTheme="minorHAnsi" w:eastAsia="Calibri" w:hAnsiTheme="minorHAnsi"/>
                        <w:b/>
                        <w:szCs w:val="22"/>
                        <w:lang w:val="en-IE"/>
                      </w:rPr>
                    </w:pPr>
                  </w:p>
                </w:tc>
                <w:tc>
                  <w:tcPr>
                    <w:tcW w:w="1153" w:type="dxa"/>
                  </w:tcPr>
                  <w:p w14:paraId="05A68748" w14:textId="77777777" w:rsidR="00CC3823" w:rsidRPr="00315C1E" w:rsidRDefault="00CC3823" w:rsidP="00975BE5">
                    <w:pPr>
                      <w:rPr>
                        <w:rFonts w:asciiTheme="minorHAnsi" w:eastAsia="Calibri" w:hAnsiTheme="minorHAnsi"/>
                        <w:b/>
                        <w:szCs w:val="22"/>
                        <w:lang w:val="en-IE"/>
                      </w:rPr>
                    </w:pPr>
                    <w:r w:rsidRPr="00315C1E">
                      <w:rPr>
                        <w:rFonts w:asciiTheme="minorHAnsi" w:eastAsia="Calibri" w:hAnsiTheme="minorHAnsi"/>
                        <w:b/>
                        <w:szCs w:val="22"/>
                        <w:lang w:val="en-IE"/>
                      </w:rPr>
                      <w:t xml:space="preserve">Date </w:t>
                    </w:r>
                  </w:p>
                </w:tc>
                <w:tc>
                  <w:tcPr>
                    <w:tcW w:w="3376" w:type="dxa"/>
                  </w:tcPr>
                  <w:p w14:paraId="60A08928" w14:textId="77777777" w:rsidR="00CC3823" w:rsidRPr="00315C1E" w:rsidRDefault="00CC3823" w:rsidP="00975BE5">
                    <w:pPr>
                      <w:rPr>
                        <w:rFonts w:asciiTheme="minorHAnsi" w:eastAsia="Calibri" w:hAnsiTheme="minorHAnsi"/>
                        <w:b/>
                        <w:szCs w:val="22"/>
                        <w:u w:val="single"/>
                        <w:lang w:val="en-IE"/>
                      </w:rPr>
                    </w:pPr>
                  </w:p>
                </w:tc>
              </w:tr>
              <w:tr w:rsidR="00CC3823" w:rsidRPr="00315C1E" w14:paraId="7C4500E3" w14:textId="77777777" w:rsidTr="001E4232">
                <w:tc>
                  <w:tcPr>
                    <w:tcW w:w="2279" w:type="dxa"/>
                  </w:tcPr>
                  <w:p w14:paraId="578A534D" w14:textId="77777777" w:rsidR="00CC3823" w:rsidRPr="00315C1E" w:rsidRDefault="00CC3823" w:rsidP="00975BE5">
                    <w:pPr>
                      <w:rPr>
                        <w:rFonts w:asciiTheme="minorHAnsi" w:eastAsia="Calibri" w:hAnsiTheme="minorHAnsi"/>
                        <w:b/>
                        <w:szCs w:val="22"/>
                        <w:lang w:val="en-IE"/>
                      </w:rPr>
                    </w:pPr>
                    <w:r w:rsidRPr="00315C1E">
                      <w:rPr>
                        <w:rFonts w:asciiTheme="minorHAnsi" w:eastAsia="Calibri" w:hAnsiTheme="minorHAnsi"/>
                        <w:b/>
                        <w:szCs w:val="22"/>
                        <w:lang w:val="en-IE"/>
                      </w:rPr>
                      <w:t>Name (Print)</w:t>
                    </w:r>
                  </w:p>
                </w:tc>
                <w:tc>
                  <w:tcPr>
                    <w:tcW w:w="2253" w:type="dxa"/>
                  </w:tcPr>
                  <w:p w14:paraId="70AAA82E" w14:textId="77777777" w:rsidR="00CC3823" w:rsidRPr="00315C1E" w:rsidRDefault="00CC3823" w:rsidP="00975BE5">
                    <w:pPr>
                      <w:rPr>
                        <w:rFonts w:asciiTheme="minorHAnsi" w:eastAsia="Calibri" w:hAnsiTheme="minorHAnsi"/>
                        <w:b/>
                        <w:szCs w:val="22"/>
                        <w:lang w:val="en-IE"/>
                      </w:rPr>
                    </w:pPr>
                  </w:p>
                </w:tc>
                <w:tc>
                  <w:tcPr>
                    <w:tcW w:w="1153" w:type="dxa"/>
                  </w:tcPr>
                  <w:p w14:paraId="5E02EC89" w14:textId="77777777" w:rsidR="00CC3823" w:rsidRPr="00315C1E" w:rsidRDefault="00CC3823" w:rsidP="00975BE5">
                    <w:pPr>
                      <w:rPr>
                        <w:rFonts w:asciiTheme="minorHAnsi" w:eastAsia="Calibri" w:hAnsiTheme="minorHAnsi"/>
                        <w:b/>
                        <w:szCs w:val="22"/>
                        <w:lang w:val="en-IE"/>
                      </w:rPr>
                    </w:pPr>
                    <w:r w:rsidRPr="00315C1E">
                      <w:rPr>
                        <w:rFonts w:asciiTheme="minorHAnsi" w:eastAsia="Calibri" w:hAnsiTheme="minorHAnsi"/>
                        <w:b/>
                        <w:szCs w:val="22"/>
                        <w:lang w:val="en-IE"/>
                      </w:rPr>
                      <w:t>Position</w:t>
                    </w:r>
                  </w:p>
                </w:tc>
                <w:tc>
                  <w:tcPr>
                    <w:tcW w:w="3376" w:type="dxa"/>
                  </w:tcPr>
                  <w:p w14:paraId="31393F7A" w14:textId="77777777" w:rsidR="00CC3823" w:rsidRPr="00315C1E" w:rsidRDefault="00CC3823" w:rsidP="00975BE5">
                    <w:pPr>
                      <w:rPr>
                        <w:rFonts w:asciiTheme="minorHAnsi" w:eastAsia="Calibri" w:hAnsiTheme="minorHAnsi"/>
                        <w:b/>
                        <w:szCs w:val="22"/>
                        <w:u w:val="single"/>
                        <w:lang w:val="en-IE"/>
                      </w:rPr>
                    </w:pPr>
                  </w:p>
                </w:tc>
              </w:tr>
              <w:tr w:rsidR="00CC3823" w:rsidRPr="00315C1E" w14:paraId="56BA8C42" w14:textId="77777777" w:rsidTr="001E4232">
                <w:tc>
                  <w:tcPr>
                    <w:tcW w:w="2279" w:type="dxa"/>
                  </w:tcPr>
                  <w:p w14:paraId="7E3FEEEF" w14:textId="77777777" w:rsidR="00CC3823" w:rsidRPr="00315C1E" w:rsidRDefault="00CC3823" w:rsidP="00975BE5">
                    <w:pPr>
                      <w:rPr>
                        <w:rFonts w:asciiTheme="minorHAnsi" w:eastAsia="Calibri" w:hAnsiTheme="minorHAnsi"/>
                        <w:b/>
                        <w:szCs w:val="22"/>
                        <w:lang w:val="en-IE"/>
                      </w:rPr>
                    </w:pPr>
                    <w:r w:rsidRPr="00315C1E">
                      <w:rPr>
                        <w:rFonts w:asciiTheme="minorHAnsi" w:eastAsia="Calibri" w:hAnsiTheme="minorHAnsi"/>
                        <w:b/>
                        <w:szCs w:val="22"/>
                        <w:lang w:val="en-IE"/>
                      </w:rPr>
                      <w:t>Telephone</w:t>
                    </w:r>
                  </w:p>
                </w:tc>
                <w:tc>
                  <w:tcPr>
                    <w:tcW w:w="2253" w:type="dxa"/>
                  </w:tcPr>
                  <w:p w14:paraId="75BE4B5F" w14:textId="77777777" w:rsidR="00CC3823" w:rsidRPr="00315C1E" w:rsidRDefault="00CC3823" w:rsidP="00975BE5">
                    <w:pPr>
                      <w:rPr>
                        <w:rFonts w:asciiTheme="minorHAnsi" w:eastAsia="Calibri" w:hAnsiTheme="minorHAnsi"/>
                        <w:b/>
                        <w:szCs w:val="22"/>
                        <w:lang w:val="en-IE"/>
                      </w:rPr>
                    </w:pPr>
                  </w:p>
                </w:tc>
                <w:tc>
                  <w:tcPr>
                    <w:tcW w:w="1153" w:type="dxa"/>
                  </w:tcPr>
                  <w:p w14:paraId="205E61CB" w14:textId="77777777" w:rsidR="00CC3823" w:rsidRPr="00315C1E" w:rsidRDefault="00CC3823" w:rsidP="00975BE5">
                    <w:pPr>
                      <w:rPr>
                        <w:rFonts w:asciiTheme="minorHAnsi" w:eastAsia="Calibri" w:hAnsiTheme="minorHAnsi"/>
                        <w:b/>
                        <w:szCs w:val="22"/>
                        <w:lang w:val="en-IE"/>
                      </w:rPr>
                    </w:pPr>
                    <w:r w:rsidRPr="00315C1E">
                      <w:rPr>
                        <w:rFonts w:asciiTheme="minorHAnsi" w:eastAsia="Calibri" w:hAnsiTheme="minorHAnsi"/>
                        <w:b/>
                        <w:szCs w:val="22"/>
                        <w:lang w:val="en-IE"/>
                      </w:rPr>
                      <w:t>E-Mail</w:t>
                    </w:r>
                  </w:p>
                </w:tc>
                <w:tc>
                  <w:tcPr>
                    <w:tcW w:w="3376" w:type="dxa"/>
                  </w:tcPr>
                  <w:p w14:paraId="5FDA59F9" w14:textId="77777777" w:rsidR="00CC3823" w:rsidRPr="00315C1E" w:rsidRDefault="00CC3823" w:rsidP="00975BE5">
                    <w:pPr>
                      <w:rPr>
                        <w:rFonts w:asciiTheme="minorHAnsi" w:eastAsia="Calibri" w:hAnsiTheme="minorHAnsi"/>
                        <w:b/>
                        <w:szCs w:val="22"/>
                        <w:u w:val="single"/>
                        <w:lang w:val="en-IE"/>
                      </w:rPr>
                    </w:pPr>
                  </w:p>
                </w:tc>
              </w:tr>
            </w:tbl>
            <w:p w14:paraId="4DA3A1E8" w14:textId="77777777" w:rsidR="00CC3823" w:rsidRDefault="00CC3823" w:rsidP="00CC3823">
              <w:pPr>
                <w:pStyle w:val="TableText"/>
                <w:spacing w:before="0" w:after="0"/>
                <w:rPr>
                  <w:rFonts w:asciiTheme="minorHAnsi" w:hAnsiTheme="minorHAnsi"/>
                  <w:b/>
                </w:rPr>
              </w:pPr>
            </w:p>
            <w:p w14:paraId="19872AA2" w14:textId="77777777" w:rsidR="00CC3823" w:rsidRDefault="00CC3823" w:rsidP="00CC3823">
              <w:pPr>
                <w:pStyle w:val="TableText"/>
                <w:spacing w:before="0" w:after="0"/>
                <w:rPr>
                  <w:rFonts w:asciiTheme="minorHAnsi" w:hAnsiTheme="minorHAnsi"/>
                  <w:b/>
                </w:rPr>
              </w:pPr>
            </w:p>
            <w:p w14:paraId="717B4B29" w14:textId="77777777" w:rsidR="0059571D" w:rsidRDefault="0059571D">
              <w:pPr>
                <w:spacing w:after="0" w:line="240" w:lineRule="auto"/>
                <w:jc w:val="left"/>
                <w:rPr>
                  <w:rFonts w:asciiTheme="minorHAnsi" w:hAnsiTheme="minorHAnsi"/>
                  <w:b/>
                  <w:spacing w:val="-5"/>
                  <w:sz w:val="16"/>
                  <w:szCs w:val="20"/>
                  <w:lang w:val="en-IE"/>
                </w:rPr>
              </w:pPr>
              <w:r>
                <w:rPr>
                  <w:rFonts w:asciiTheme="minorHAnsi" w:hAnsiTheme="minorHAnsi"/>
                  <w:b/>
                </w:rPr>
                <w:br w:type="page"/>
              </w:r>
            </w:p>
            <w:p w14:paraId="21FF5A95" w14:textId="77777777" w:rsidR="00EC642B" w:rsidRPr="00FE4904" w:rsidRDefault="00FE4904" w:rsidP="00FE4904">
              <w:pPr>
                <w:pStyle w:val="Heading2"/>
                <w:rPr>
                  <w:sz w:val="28"/>
                  <w:szCs w:val="28"/>
                  <w:lang w:val="en-IE"/>
                </w:rPr>
              </w:pPr>
              <w:r w:rsidRPr="00FE4904">
                <w:rPr>
                  <w:sz w:val="28"/>
                  <w:szCs w:val="28"/>
                  <w:lang w:val="en-IE"/>
                </w:rPr>
                <w:lastRenderedPageBreak/>
                <w:t>Weighted Criteria</w:t>
              </w:r>
            </w:p>
            <w:tbl>
              <w:tblPr>
                <w:tblW w:w="9057" w:type="dxa"/>
                <w:jc w:val="center"/>
                <w:tblBorders>
                  <w:top w:val="single" w:sz="12" w:space="0" w:color="auto"/>
                  <w:left w:val="single" w:sz="12" w:space="0" w:color="auto"/>
                  <w:bottom w:val="single" w:sz="12" w:space="0" w:color="auto"/>
                  <w:right w:val="single" w:sz="12" w:space="0" w:color="auto"/>
                  <w:insideH w:val="single" w:sz="12" w:space="0" w:color="auto"/>
                  <w:insideV w:val="single" w:sz="12" w:space="0" w:color="auto"/>
                </w:tblBorders>
                <w:tblLayout w:type="fixed"/>
                <w:tblLook w:val="0000" w:firstRow="0" w:lastRow="0" w:firstColumn="0" w:lastColumn="0" w:noHBand="0" w:noVBand="0"/>
              </w:tblPr>
              <w:tblGrid>
                <w:gridCol w:w="590"/>
                <w:gridCol w:w="2089"/>
                <w:gridCol w:w="1275"/>
                <w:gridCol w:w="3686"/>
                <w:gridCol w:w="1417"/>
              </w:tblGrid>
              <w:tr w:rsidR="00217292" w:rsidRPr="00315C1E" w14:paraId="5CC9CB12" w14:textId="77777777" w:rsidTr="00ED3EDB">
                <w:trPr>
                  <w:trHeight w:val="713"/>
                  <w:jc w:val="center"/>
                </w:trPr>
                <w:tc>
                  <w:tcPr>
                    <w:tcW w:w="590" w:type="dxa"/>
                    <w:shd w:val="clear" w:color="auto" w:fill="E2EFD9"/>
                    <w:vAlign w:val="center"/>
                  </w:tcPr>
                  <w:p w14:paraId="5C42D52D" w14:textId="77777777" w:rsidR="00217292" w:rsidRPr="00315C1E" w:rsidRDefault="00217292" w:rsidP="00975BE5">
                    <w:pPr>
                      <w:rPr>
                        <w:rFonts w:asciiTheme="minorHAnsi" w:hAnsiTheme="minorHAnsi"/>
                        <w:szCs w:val="22"/>
                        <w:lang w:val="en-IE"/>
                      </w:rPr>
                    </w:pPr>
                    <w:r w:rsidRPr="00315C1E">
                      <w:rPr>
                        <w:rFonts w:asciiTheme="minorHAnsi" w:hAnsiTheme="minorHAnsi"/>
                        <w:szCs w:val="22"/>
                        <w:lang w:val="en-IE"/>
                      </w:rPr>
                      <w:t>REF</w:t>
                    </w:r>
                  </w:p>
                </w:tc>
                <w:tc>
                  <w:tcPr>
                    <w:tcW w:w="2089" w:type="dxa"/>
                    <w:shd w:val="clear" w:color="auto" w:fill="E2EFD9"/>
                    <w:vAlign w:val="center"/>
                  </w:tcPr>
                  <w:p w14:paraId="0AF91164" w14:textId="77777777" w:rsidR="00217292" w:rsidRPr="00315C1E" w:rsidRDefault="00217292" w:rsidP="00975BE5">
                    <w:pPr>
                      <w:rPr>
                        <w:rFonts w:asciiTheme="minorHAnsi" w:hAnsiTheme="minorHAnsi"/>
                        <w:szCs w:val="22"/>
                        <w:lang w:val="en-IE"/>
                      </w:rPr>
                    </w:pPr>
                    <w:r w:rsidRPr="00315C1E">
                      <w:rPr>
                        <w:rFonts w:asciiTheme="minorHAnsi" w:hAnsiTheme="minorHAnsi"/>
                        <w:szCs w:val="22"/>
                        <w:lang w:val="en-IE"/>
                      </w:rPr>
                      <w:t>WEIGHTED CRITERIA</w:t>
                    </w:r>
                  </w:p>
                </w:tc>
                <w:tc>
                  <w:tcPr>
                    <w:tcW w:w="1275" w:type="dxa"/>
                    <w:shd w:val="clear" w:color="auto" w:fill="E2EFD9"/>
                    <w:vAlign w:val="center"/>
                  </w:tcPr>
                  <w:p w14:paraId="101CEE57" w14:textId="77777777" w:rsidR="00217292" w:rsidRPr="00315C1E" w:rsidRDefault="00217292" w:rsidP="00975BE5">
                    <w:pPr>
                      <w:rPr>
                        <w:rFonts w:asciiTheme="minorHAnsi" w:hAnsiTheme="minorHAnsi"/>
                        <w:szCs w:val="22"/>
                        <w:lang w:val="en-IE"/>
                      </w:rPr>
                    </w:pPr>
                    <w:r w:rsidRPr="00315C1E">
                      <w:rPr>
                        <w:rFonts w:asciiTheme="minorHAnsi" w:hAnsiTheme="minorHAnsi"/>
                        <w:szCs w:val="22"/>
                        <w:lang w:val="en-IE"/>
                      </w:rPr>
                      <w:t>MAX. POINTS AVAILABLE</w:t>
                    </w:r>
                  </w:p>
                </w:tc>
                <w:tc>
                  <w:tcPr>
                    <w:tcW w:w="3686" w:type="dxa"/>
                    <w:shd w:val="clear" w:color="auto" w:fill="E2EFD9"/>
                    <w:vAlign w:val="center"/>
                  </w:tcPr>
                  <w:p w14:paraId="40F03E3F" w14:textId="77777777" w:rsidR="00217292" w:rsidRPr="00315C1E" w:rsidRDefault="00217292" w:rsidP="00975BE5">
                    <w:pPr>
                      <w:rPr>
                        <w:rFonts w:asciiTheme="minorHAnsi" w:hAnsiTheme="minorHAnsi"/>
                        <w:szCs w:val="22"/>
                        <w:lang w:val="en-IE"/>
                      </w:rPr>
                    </w:pPr>
                    <w:r w:rsidRPr="00315C1E">
                      <w:rPr>
                        <w:rFonts w:asciiTheme="minorHAnsi" w:hAnsiTheme="minorHAnsi"/>
                        <w:szCs w:val="22"/>
                        <w:lang w:val="en-IE"/>
                      </w:rPr>
                      <w:t>ASSESSMENT</w:t>
                    </w:r>
                  </w:p>
                </w:tc>
                <w:tc>
                  <w:tcPr>
                    <w:tcW w:w="1417" w:type="dxa"/>
                    <w:shd w:val="clear" w:color="auto" w:fill="E2EFD9"/>
                    <w:vAlign w:val="center"/>
                  </w:tcPr>
                  <w:p w14:paraId="5B90CB08" w14:textId="77777777" w:rsidR="00217292" w:rsidRPr="00315C1E" w:rsidRDefault="00217292" w:rsidP="00975BE5">
                    <w:pPr>
                      <w:rPr>
                        <w:rFonts w:asciiTheme="minorHAnsi" w:hAnsiTheme="minorHAnsi"/>
                        <w:szCs w:val="22"/>
                        <w:lang w:val="en-IE"/>
                      </w:rPr>
                    </w:pPr>
                    <w:r w:rsidRPr="00315C1E">
                      <w:rPr>
                        <w:rFonts w:asciiTheme="minorHAnsi" w:hAnsiTheme="minorHAnsi"/>
                        <w:szCs w:val="22"/>
                        <w:lang w:val="en-IE"/>
                      </w:rPr>
                      <w:t>MIN. POINTS REQUIRED</w:t>
                    </w:r>
                  </w:p>
                </w:tc>
              </w:tr>
              <w:tr w:rsidR="00217292" w:rsidRPr="00315C1E" w14:paraId="6B935C81" w14:textId="77777777" w:rsidTr="00ED3EDB">
                <w:trPr>
                  <w:trHeight w:val="534"/>
                  <w:jc w:val="center"/>
                </w:trPr>
                <w:tc>
                  <w:tcPr>
                    <w:tcW w:w="590" w:type="dxa"/>
                    <w:vAlign w:val="center"/>
                  </w:tcPr>
                  <w:p w14:paraId="44805139" w14:textId="77777777" w:rsidR="00217292" w:rsidRPr="00315C1E" w:rsidRDefault="00217292" w:rsidP="00975BE5">
                    <w:pPr>
                      <w:widowControl w:val="0"/>
                      <w:rPr>
                        <w:rFonts w:asciiTheme="minorHAnsi" w:hAnsiTheme="minorHAnsi"/>
                        <w:snapToGrid w:val="0"/>
                        <w:szCs w:val="22"/>
                        <w:lang w:val="en-IE"/>
                      </w:rPr>
                    </w:pPr>
                    <w:r>
                      <w:rPr>
                        <w:rFonts w:asciiTheme="minorHAnsi" w:hAnsiTheme="minorHAnsi"/>
                        <w:kern w:val="28"/>
                        <w:szCs w:val="22"/>
                        <w:lang w:val="en-IE"/>
                      </w:rPr>
                      <w:t>6.1</w:t>
                    </w:r>
                  </w:p>
                </w:tc>
                <w:tc>
                  <w:tcPr>
                    <w:tcW w:w="2089" w:type="dxa"/>
                    <w:vAlign w:val="center"/>
                  </w:tcPr>
                  <w:p w14:paraId="09B8CFD4" w14:textId="77777777" w:rsidR="00217292" w:rsidRPr="00315C1E" w:rsidRDefault="00217292" w:rsidP="00975BE5">
                    <w:pPr>
                      <w:widowControl w:val="0"/>
                      <w:rPr>
                        <w:rFonts w:asciiTheme="minorHAnsi" w:hAnsiTheme="minorHAnsi"/>
                        <w:snapToGrid w:val="0"/>
                        <w:szCs w:val="22"/>
                        <w:lang w:val="en-IE"/>
                      </w:rPr>
                    </w:pPr>
                    <w:r w:rsidRPr="00315C1E">
                      <w:rPr>
                        <w:rFonts w:asciiTheme="minorHAnsi" w:hAnsiTheme="minorHAnsi"/>
                        <w:kern w:val="28"/>
                        <w:szCs w:val="22"/>
                        <w:lang w:val="en-IE"/>
                      </w:rPr>
                      <w:t xml:space="preserve">Previous Contracts </w:t>
                    </w:r>
                  </w:p>
                </w:tc>
                <w:tc>
                  <w:tcPr>
                    <w:tcW w:w="1275" w:type="dxa"/>
                    <w:vAlign w:val="center"/>
                  </w:tcPr>
                  <w:p w14:paraId="12099C82" w14:textId="77777777" w:rsidR="00217292" w:rsidRPr="00315C1E" w:rsidRDefault="00217292" w:rsidP="00975BE5">
                    <w:pPr>
                      <w:widowControl w:val="0"/>
                      <w:jc w:val="right"/>
                      <w:rPr>
                        <w:rFonts w:asciiTheme="minorHAnsi" w:hAnsiTheme="minorHAnsi"/>
                        <w:snapToGrid w:val="0"/>
                        <w:szCs w:val="22"/>
                        <w:lang w:val="en-IE"/>
                      </w:rPr>
                    </w:pPr>
                    <w:r w:rsidRPr="00315C1E">
                      <w:rPr>
                        <w:rFonts w:asciiTheme="minorHAnsi" w:hAnsiTheme="minorHAnsi"/>
                        <w:snapToGrid w:val="0"/>
                        <w:szCs w:val="22"/>
                        <w:lang w:val="en-IE"/>
                      </w:rPr>
                      <w:t>8000</w:t>
                    </w:r>
                  </w:p>
                </w:tc>
                <w:tc>
                  <w:tcPr>
                    <w:tcW w:w="3686" w:type="dxa"/>
                    <w:vAlign w:val="center"/>
                  </w:tcPr>
                  <w:p w14:paraId="15C5EC50" w14:textId="1BBA8052" w:rsidR="00217292" w:rsidRPr="00315C1E" w:rsidRDefault="00217292" w:rsidP="00975BE5">
                    <w:pPr>
                      <w:spacing w:before="60" w:after="60"/>
                      <w:rPr>
                        <w:rFonts w:asciiTheme="minorHAnsi" w:hAnsiTheme="minorHAnsi"/>
                        <w:szCs w:val="22"/>
                        <w:lang w:val="en-IE"/>
                      </w:rPr>
                    </w:pPr>
                    <w:r w:rsidRPr="00315C1E">
                      <w:rPr>
                        <w:rFonts w:asciiTheme="minorHAnsi" w:hAnsiTheme="minorHAnsi"/>
                        <w:szCs w:val="22"/>
                        <w:lang w:val="en-IE"/>
                      </w:rPr>
                      <w:t xml:space="preserve">Candidates must demonstrate that they have successfully delivered two projects of a comparable nature and scale to the </w:t>
                    </w:r>
                    <w:r>
                      <w:rPr>
                        <w:rFonts w:asciiTheme="minorHAnsi" w:hAnsiTheme="minorHAnsi"/>
                        <w:szCs w:val="22"/>
                        <w:lang w:val="en-IE"/>
                      </w:rPr>
                      <w:t>Defence organisation’s</w:t>
                    </w:r>
                    <w:r w:rsidRPr="00315C1E">
                      <w:rPr>
                        <w:rFonts w:asciiTheme="minorHAnsi" w:hAnsiTheme="minorHAnsi"/>
                        <w:szCs w:val="22"/>
                        <w:lang w:val="en-IE"/>
                      </w:rPr>
                      <w:t xml:space="preserve"> current requirements in the previous three years. </w:t>
                    </w:r>
                    <w:r w:rsidR="00B63374" w:rsidRPr="00B63374">
                      <w:rPr>
                        <w:rFonts w:asciiTheme="minorHAnsi" w:hAnsiTheme="minorHAnsi"/>
                        <w:szCs w:val="22"/>
                        <w:lang w:val="en-IE"/>
                      </w:rPr>
                      <w:t>See Appendix 1: Requirements and Specifications</w:t>
                    </w:r>
                  </w:p>
                </w:tc>
                <w:tc>
                  <w:tcPr>
                    <w:tcW w:w="1417" w:type="dxa"/>
                    <w:vAlign w:val="center"/>
                  </w:tcPr>
                  <w:p w14:paraId="65077EAB" w14:textId="77777777" w:rsidR="00217292" w:rsidRPr="00315C1E" w:rsidRDefault="00217292" w:rsidP="00975BE5">
                    <w:pPr>
                      <w:widowControl w:val="0"/>
                      <w:jc w:val="right"/>
                      <w:rPr>
                        <w:rFonts w:asciiTheme="minorHAnsi" w:hAnsiTheme="minorHAnsi"/>
                        <w:snapToGrid w:val="0"/>
                        <w:szCs w:val="22"/>
                        <w:lang w:val="en-IE"/>
                      </w:rPr>
                    </w:pPr>
                    <w:r w:rsidRPr="00315C1E">
                      <w:rPr>
                        <w:rFonts w:asciiTheme="minorHAnsi" w:hAnsiTheme="minorHAnsi"/>
                        <w:snapToGrid w:val="0"/>
                        <w:szCs w:val="22"/>
                        <w:lang w:val="en-IE"/>
                      </w:rPr>
                      <w:t>4800</w:t>
                    </w:r>
                  </w:p>
                </w:tc>
              </w:tr>
              <w:tr w:rsidR="00217292" w:rsidRPr="00315C1E" w14:paraId="487CF97C" w14:textId="77777777" w:rsidTr="00ED3EDB">
                <w:trPr>
                  <w:trHeight w:val="924"/>
                  <w:jc w:val="center"/>
                </w:trPr>
                <w:tc>
                  <w:tcPr>
                    <w:tcW w:w="590" w:type="dxa"/>
                    <w:vAlign w:val="center"/>
                  </w:tcPr>
                  <w:p w14:paraId="0F50C0C5" w14:textId="77777777" w:rsidR="00217292" w:rsidRPr="00315C1E" w:rsidRDefault="00217292" w:rsidP="00975BE5">
                    <w:pPr>
                      <w:widowControl w:val="0"/>
                      <w:rPr>
                        <w:rFonts w:asciiTheme="minorHAnsi" w:hAnsiTheme="minorHAnsi"/>
                        <w:kern w:val="28"/>
                        <w:szCs w:val="22"/>
                        <w:lang w:val="en-IE"/>
                      </w:rPr>
                    </w:pPr>
                    <w:r>
                      <w:rPr>
                        <w:rFonts w:asciiTheme="minorHAnsi" w:hAnsiTheme="minorHAnsi"/>
                        <w:kern w:val="28"/>
                        <w:szCs w:val="22"/>
                        <w:lang w:val="en-IE"/>
                      </w:rPr>
                      <w:t>6.2</w:t>
                    </w:r>
                  </w:p>
                </w:tc>
                <w:tc>
                  <w:tcPr>
                    <w:tcW w:w="2089" w:type="dxa"/>
                    <w:vAlign w:val="center"/>
                  </w:tcPr>
                  <w:p w14:paraId="27FFFB71" w14:textId="77777777" w:rsidR="00217292" w:rsidRPr="00315C1E" w:rsidRDefault="00217292" w:rsidP="00975BE5">
                    <w:pPr>
                      <w:widowControl w:val="0"/>
                      <w:rPr>
                        <w:rFonts w:asciiTheme="minorHAnsi" w:hAnsiTheme="minorHAnsi"/>
                        <w:kern w:val="28"/>
                        <w:szCs w:val="22"/>
                        <w:lang w:val="en-IE"/>
                      </w:rPr>
                    </w:pPr>
                    <w:r w:rsidRPr="00315C1E">
                      <w:rPr>
                        <w:rFonts w:asciiTheme="minorHAnsi" w:hAnsiTheme="minorHAnsi"/>
                        <w:kern w:val="28"/>
                        <w:szCs w:val="22"/>
                        <w:lang w:val="en-IE"/>
                      </w:rPr>
                      <w:t>Quality Assurance Measures</w:t>
                    </w:r>
                  </w:p>
                </w:tc>
                <w:tc>
                  <w:tcPr>
                    <w:tcW w:w="1275" w:type="dxa"/>
                    <w:vAlign w:val="center"/>
                  </w:tcPr>
                  <w:p w14:paraId="225DE888" w14:textId="77777777" w:rsidR="00217292" w:rsidRPr="00315C1E" w:rsidRDefault="00217292" w:rsidP="00975BE5">
                    <w:pPr>
                      <w:widowControl w:val="0"/>
                      <w:jc w:val="right"/>
                      <w:rPr>
                        <w:rFonts w:asciiTheme="minorHAnsi" w:hAnsiTheme="minorHAnsi"/>
                        <w:snapToGrid w:val="0"/>
                        <w:szCs w:val="22"/>
                        <w:lang w:val="en-IE"/>
                      </w:rPr>
                    </w:pPr>
                    <w:r w:rsidRPr="00315C1E">
                      <w:rPr>
                        <w:rFonts w:asciiTheme="minorHAnsi" w:hAnsiTheme="minorHAnsi"/>
                        <w:snapToGrid w:val="0"/>
                        <w:szCs w:val="22"/>
                        <w:lang w:val="en-IE"/>
                      </w:rPr>
                      <w:t>2000</w:t>
                    </w:r>
                  </w:p>
                </w:tc>
                <w:tc>
                  <w:tcPr>
                    <w:tcW w:w="3686" w:type="dxa"/>
                    <w:vAlign w:val="center"/>
                  </w:tcPr>
                  <w:p w14:paraId="07AE7204" w14:textId="77777777" w:rsidR="00217292" w:rsidRPr="002A39EC" w:rsidRDefault="00217292" w:rsidP="00975BE5">
                    <w:pPr>
                      <w:pStyle w:val="ListParagraph"/>
                      <w:ind w:left="0"/>
                      <w:rPr>
                        <w:rFonts w:asciiTheme="minorHAnsi" w:hAnsiTheme="minorHAnsi"/>
                        <w:snapToGrid w:val="0"/>
                        <w:szCs w:val="22"/>
                        <w:lang w:val="en-IE"/>
                      </w:rPr>
                    </w:pPr>
                    <w:r w:rsidRPr="002A39EC">
                      <w:rPr>
                        <w:rFonts w:asciiTheme="minorHAnsi" w:hAnsiTheme="minorHAnsi"/>
                        <w:snapToGrid w:val="0"/>
                        <w:szCs w:val="22"/>
                        <w:lang w:val="en-IE"/>
                      </w:rPr>
                      <w:t xml:space="preserve">Candidates must demonstrate that their organisation has in place sufficiently rigorous measures regarding the consistent delivery of a quality service with particular emphasis on a </w:t>
                    </w:r>
                    <w:proofErr w:type="gramStart"/>
                    <w:r w:rsidRPr="002A39EC">
                      <w:rPr>
                        <w:rFonts w:asciiTheme="minorHAnsi" w:hAnsiTheme="minorHAnsi"/>
                        <w:snapToGrid w:val="0"/>
                        <w:szCs w:val="22"/>
                        <w:lang w:val="en-IE"/>
                      </w:rPr>
                      <w:t>high quality</w:t>
                    </w:r>
                    <w:proofErr w:type="gramEnd"/>
                    <w:r w:rsidRPr="002A39EC">
                      <w:rPr>
                        <w:rFonts w:asciiTheme="minorHAnsi" w:hAnsiTheme="minorHAnsi"/>
                        <w:snapToGrid w:val="0"/>
                        <w:szCs w:val="22"/>
                        <w:lang w:val="en-IE"/>
                      </w:rPr>
                      <w:t xml:space="preserve"> support and maintenance service </w:t>
                    </w:r>
                    <w:r w:rsidRPr="00484BFC">
                      <w:rPr>
                        <w:rFonts w:asciiTheme="minorHAnsi" w:hAnsiTheme="minorHAnsi"/>
                        <w:snapToGrid w:val="0"/>
                        <w:szCs w:val="22"/>
                        <w:lang w:val="en-IE"/>
                      </w:rPr>
                      <w:t>for example by way of a 3rd party certified system, or an equivalent in-house quality control process or system.</w:t>
                    </w:r>
                  </w:p>
                </w:tc>
                <w:tc>
                  <w:tcPr>
                    <w:tcW w:w="1417" w:type="dxa"/>
                    <w:vAlign w:val="center"/>
                  </w:tcPr>
                  <w:p w14:paraId="4A58B74E" w14:textId="77777777" w:rsidR="00217292" w:rsidRPr="00315C1E" w:rsidRDefault="00217292" w:rsidP="00975BE5">
                    <w:pPr>
                      <w:widowControl w:val="0"/>
                      <w:jc w:val="right"/>
                      <w:rPr>
                        <w:rFonts w:asciiTheme="minorHAnsi" w:hAnsiTheme="minorHAnsi"/>
                        <w:snapToGrid w:val="0"/>
                        <w:szCs w:val="22"/>
                        <w:lang w:val="en-IE"/>
                      </w:rPr>
                    </w:pPr>
                    <w:r w:rsidRPr="00315C1E">
                      <w:rPr>
                        <w:rFonts w:asciiTheme="minorHAnsi" w:hAnsiTheme="minorHAnsi"/>
                        <w:snapToGrid w:val="0"/>
                        <w:szCs w:val="22"/>
                        <w:lang w:val="en-IE"/>
                      </w:rPr>
                      <w:t>1200</w:t>
                    </w:r>
                  </w:p>
                </w:tc>
              </w:tr>
              <w:tr w:rsidR="00217292" w:rsidRPr="00315C1E" w14:paraId="0A727027" w14:textId="77777777" w:rsidTr="00ED3EDB">
                <w:trPr>
                  <w:trHeight w:val="337"/>
                  <w:jc w:val="center"/>
                </w:trPr>
                <w:tc>
                  <w:tcPr>
                    <w:tcW w:w="2679" w:type="dxa"/>
                    <w:gridSpan w:val="2"/>
                    <w:shd w:val="clear" w:color="auto" w:fill="FFD966"/>
                    <w:vAlign w:val="center"/>
                  </w:tcPr>
                  <w:p w14:paraId="7D7BF531" w14:textId="77777777" w:rsidR="00217292" w:rsidRPr="00315C1E" w:rsidRDefault="00217292" w:rsidP="00975BE5">
                    <w:pPr>
                      <w:widowControl w:val="0"/>
                      <w:rPr>
                        <w:rFonts w:asciiTheme="minorHAnsi" w:hAnsiTheme="minorHAnsi"/>
                        <w:b/>
                        <w:kern w:val="28"/>
                        <w:szCs w:val="22"/>
                        <w:lang w:val="en-IE"/>
                      </w:rPr>
                    </w:pPr>
                    <w:r w:rsidRPr="00315C1E">
                      <w:rPr>
                        <w:rFonts w:asciiTheme="minorHAnsi" w:hAnsiTheme="minorHAnsi"/>
                        <w:b/>
                        <w:kern w:val="28"/>
                        <w:szCs w:val="22"/>
                        <w:lang w:val="en-IE"/>
                      </w:rPr>
                      <w:t>TOTAL</w:t>
                    </w:r>
                  </w:p>
                </w:tc>
                <w:tc>
                  <w:tcPr>
                    <w:tcW w:w="1275" w:type="dxa"/>
                    <w:shd w:val="clear" w:color="auto" w:fill="FFD966"/>
                    <w:vAlign w:val="center"/>
                  </w:tcPr>
                  <w:p w14:paraId="177A4F44" w14:textId="77777777" w:rsidR="00217292" w:rsidRPr="00315C1E" w:rsidRDefault="00217292" w:rsidP="00975BE5">
                    <w:pPr>
                      <w:widowControl w:val="0"/>
                      <w:jc w:val="right"/>
                      <w:rPr>
                        <w:rFonts w:asciiTheme="minorHAnsi" w:hAnsiTheme="minorHAnsi"/>
                        <w:b/>
                        <w:kern w:val="28"/>
                        <w:szCs w:val="22"/>
                        <w:highlight w:val="yellow"/>
                        <w:lang w:val="en-IE"/>
                      </w:rPr>
                    </w:pPr>
                    <w:r w:rsidRPr="00315C1E">
                      <w:rPr>
                        <w:rFonts w:asciiTheme="minorHAnsi" w:hAnsiTheme="minorHAnsi"/>
                        <w:b/>
                        <w:kern w:val="28"/>
                        <w:szCs w:val="22"/>
                        <w:lang w:val="en-IE"/>
                      </w:rPr>
                      <w:t>10000</w:t>
                    </w:r>
                  </w:p>
                </w:tc>
                <w:tc>
                  <w:tcPr>
                    <w:tcW w:w="3686" w:type="dxa"/>
                    <w:shd w:val="clear" w:color="auto" w:fill="FFD966"/>
                    <w:vAlign w:val="center"/>
                  </w:tcPr>
                  <w:p w14:paraId="4A3F9DEC" w14:textId="77777777" w:rsidR="00217292" w:rsidRPr="00315C1E" w:rsidRDefault="00217292" w:rsidP="00975BE5">
                    <w:pPr>
                      <w:widowControl w:val="0"/>
                      <w:rPr>
                        <w:rFonts w:asciiTheme="minorHAnsi" w:hAnsiTheme="minorHAnsi"/>
                        <w:kern w:val="28"/>
                        <w:szCs w:val="22"/>
                        <w:lang w:val="en-IE"/>
                      </w:rPr>
                    </w:pPr>
                  </w:p>
                </w:tc>
                <w:tc>
                  <w:tcPr>
                    <w:tcW w:w="1417" w:type="dxa"/>
                    <w:shd w:val="clear" w:color="auto" w:fill="FFD966"/>
                    <w:vAlign w:val="center"/>
                  </w:tcPr>
                  <w:p w14:paraId="059A45BF" w14:textId="77777777" w:rsidR="00217292" w:rsidRPr="00315C1E" w:rsidRDefault="00217292" w:rsidP="00975BE5">
                    <w:pPr>
                      <w:widowControl w:val="0"/>
                      <w:jc w:val="right"/>
                      <w:rPr>
                        <w:rFonts w:asciiTheme="minorHAnsi" w:hAnsiTheme="minorHAnsi"/>
                        <w:kern w:val="28"/>
                        <w:szCs w:val="22"/>
                        <w:lang w:val="en-IE"/>
                      </w:rPr>
                    </w:pPr>
                    <w:r>
                      <w:rPr>
                        <w:rFonts w:asciiTheme="minorHAnsi" w:hAnsiTheme="minorHAnsi"/>
                        <w:kern w:val="28"/>
                        <w:szCs w:val="22"/>
                        <w:lang w:val="en-IE"/>
                      </w:rPr>
                      <w:t>6000</w:t>
                    </w:r>
                  </w:p>
                </w:tc>
              </w:tr>
            </w:tbl>
            <w:p w14:paraId="634551BF" w14:textId="77777777" w:rsidR="00217292" w:rsidRPr="00315C1E" w:rsidRDefault="00217292" w:rsidP="00217292">
              <w:pPr>
                <w:rPr>
                  <w:rFonts w:asciiTheme="minorHAnsi" w:hAnsiTheme="minorHAnsi"/>
                  <w:bCs/>
                  <w:szCs w:val="22"/>
                  <w:lang w:val="en-IE"/>
                </w:rPr>
              </w:pPr>
            </w:p>
            <w:p w14:paraId="755DF476" w14:textId="77777777" w:rsidR="00ED3EDB" w:rsidRDefault="00217292" w:rsidP="00217292">
              <w:pPr>
                <w:rPr>
                  <w:rFonts w:asciiTheme="minorHAnsi" w:hAnsiTheme="minorHAnsi"/>
                  <w:szCs w:val="22"/>
                  <w:lang w:val="en-IE"/>
                </w:rPr>
              </w:pPr>
              <w:r w:rsidRPr="00315C1E">
                <w:rPr>
                  <w:rFonts w:asciiTheme="minorHAnsi" w:hAnsiTheme="minorHAnsi"/>
                  <w:szCs w:val="22"/>
                  <w:lang w:val="en-IE"/>
                </w:rPr>
                <w:t xml:space="preserve">Note: In respect of each weighted criterion, candidates are advised that the minimum required </w:t>
              </w:r>
            </w:p>
            <w:p w14:paraId="3078382C" w14:textId="77777777" w:rsidR="00217292" w:rsidRDefault="00217292" w:rsidP="00217292">
              <w:pPr>
                <w:rPr>
                  <w:rFonts w:asciiTheme="minorHAnsi" w:hAnsiTheme="minorHAnsi"/>
                  <w:szCs w:val="22"/>
                  <w:lang w:val="en-IE"/>
                </w:rPr>
              </w:pPr>
              <w:r w:rsidRPr="00315C1E">
                <w:rPr>
                  <w:rFonts w:asciiTheme="minorHAnsi" w:hAnsiTheme="minorHAnsi"/>
                  <w:szCs w:val="22"/>
                  <w:lang w:val="en-IE"/>
                </w:rPr>
                <w:t>score must be obtained to avoid elimination from the competition.</w:t>
              </w:r>
            </w:p>
            <w:p w14:paraId="0F0FB9A4" w14:textId="77777777" w:rsidR="00486ECF" w:rsidRDefault="00486ECF">
              <w:pPr>
                <w:spacing w:after="0" w:line="240" w:lineRule="auto"/>
                <w:jc w:val="left"/>
                <w:rPr>
                  <w:rFonts w:asciiTheme="minorHAnsi" w:hAnsiTheme="minorHAnsi"/>
                  <w:szCs w:val="22"/>
                  <w:lang w:val="en-IE"/>
                </w:rPr>
              </w:pPr>
              <w:r>
                <w:rPr>
                  <w:rFonts w:asciiTheme="minorHAnsi" w:hAnsiTheme="minorHAnsi"/>
                  <w:szCs w:val="22"/>
                  <w:lang w:val="en-IE"/>
                </w:rPr>
                <w:br w:type="page"/>
              </w:r>
            </w:p>
            <w:p w14:paraId="69519142" w14:textId="77777777" w:rsidR="00217292" w:rsidRPr="00FE4904" w:rsidRDefault="00217292" w:rsidP="00217292">
              <w:pPr>
                <w:pStyle w:val="Heading2"/>
                <w:rPr>
                  <w:sz w:val="28"/>
                  <w:szCs w:val="28"/>
                </w:rPr>
              </w:pPr>
              <w:r w:rsidRPr="00FE4904">
                <w:rPr>
                  <w:sz w:val="28"/>
                  <w:szCs w:val="28"/>
                </w:rPr>
                <w:lastRenderedPageBreak/>
                <w:t>Previous Contracts</w:t>
              </w:r>
            </w:p>
            <w:tbl>
              <w:tblPr>
                <w:tblW w:w="9101"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shd w:val="clear" w:color="auto" w:fill="E5DFEC"/>
                <w:tblLook w:val="04A0" w:firstRow="1" w:lastRow="0" w:firstColumn="1" w:lastColumn="0" w:noHBand="0" w:noVBand="1"/>
              </w:tblPr>
              <w:tblGrid>
                <w:gridCol w:w="9101"/>
              </w:tblGrid>
              <w:tr w:rsidR="00217292" w:rsidRPr="00315C1E" w14:paraId="62F89B78" w14:textId="77777777" w:rsidTr="00486ECF">
                <w:trPr>
                  <w:trHeight w:val="5880"/>
                  <w:jc w:val="center"/>
                </w:trPr>
                <w:tc>
                  <w:tcPr>
                    <w:tcW w:w="9101" w:type="dxa"/>
                    <w:shd w:val="clear" w:color="auto" w:fill="FFD966"/>
                  </w:tcPr>
                  <w:p w14:paraId="793E7228" w14:textId="77777777" w:rsidR="00217292" w:rsidRPr="00315C1E" w:rsidRDefault="00217292" w:rsidP="00975BE5">
                    <w:pPr>
                      <w:rPr>
                        <w:rFonts w:asciiTheme="minorHAnsi" w:eastAsia="Calibri" w:hAnsiTheme="minorHAnsi"/>
                        <w:szCs w:val="22"/>
                        <w:lang w:val="en-IE"/>
                      </w:rPr>
                    </w:pPr>
                    <w:r w:rsidRPr="00315C1E">
                      <w:rPr>
                        <w:rFonts w:asciiTheme="minorHAnsi" w:eastAsia="Calibri" w:hAnsiTheme="minorHAnsi"/>
                        <w:b/>
                        <w:szCs w:val="22"/>
                        <w:lang w:val="en-IE"/>
                      </w:rPr>
                      <w:t xml:space="preserve">Weighting: </w:t>
                    </w:r>
                    <w:r w:rsidRPr="00315C1E">
                      <w:rPr>
                        <w:rFonts w:asciiTheme="minorHAnsi" w:eastAsia="Calibri" w:hAnsiTheme="minorHAnsi"/>
                        <w:szCs w:val="22"/>
                        <w:lang w:val="en-IE"/>
                      </w:rPr>
                      <w:t>80% (8,000 points available. Minimum score required: 4,800)</w:t>
                    </w:r>
                  </w:p>
                  <w:p w14:paraId="11524DA2" w14:textId="49840D63" w:rsidR="00217292" w:rsidRDefault="00217292">
                    <w:pPr>
                      <w:rPr>
                        <w:rFonts w:asciiTheme="minorHAnsi" w:eastAsia="Calibri" w:hAnsiTheme="minorHAnsi"/>
                        <w:snapToGrid w:val="0"/>
                        <w:szCs w:val="22"/>
                        <w:lang w:val="en-IE"/>
                      </w:rPr>
                    </w:pPr>
                    <w:r w:rsidRPr="00315C1E">
                      <w:rPr>
                        <w:rFonts w:asciiTheme="minorHAnsi" w:eastAsia="Calibri" w:hAnsiTheme="minorHAnsi"/>
                        <w:b/>
                        <w:szCs w:val="22"/>
                        <w:lang w:val="en-IE"/>
                      </w:rPr>
                      <w:t xml:space="preserve">Minimum requirement to remain eligible in the competition: </w:t>
                    </w:r>
                    <w:r w:rsidRPr="00315C1E">
                      <w:rPr>
                        <w:rFonts w:asciiTheme="minorHAnsi" w:eastAsia="Calibri" w:hAnsiTheme="minorHAnsi"/>
                        <w:snapToGrid w:val="0"/>
                        <w:szCs w:val="22"/>
                        <w:lang w:val="en-IE"/>
                      </w:rPr>
                      <w:t xml:space="preserve">Candidates must demonstrate the successful delivery of </w:t>
                    </w:r>
                    <w:r w:rsidRPr="00315C1E">
                      <w:rPr>
                        <w:rFonts w:asciiTheme="minorHAnsi" w:eastAsia="Calibri" w:hAnsiTheme="minorHAnsi"/>
                        <w:b/>
                        <w:snapToGrid w:val="0"/>
                        <w:szCs w:val="22"/>
                        <w:u w:val="single"/>
                        <w:lang w:val="en-IE"/>
                      </w:rPr>
                      <w:t>across two comparable projects</w:t>
                    </w:r>
                    <w:r w:rsidRPr="00315C1E">
                      <w:rPr>
                        <w:rFonts w:asciiTheme="minorHAnsi" w:eastAsia="Calibri" w:hAnsiTheme="minorHAnsi"/>
                        <w:snapToGrid w:val="0"/>
                        <w:szCs w:val="22"/>
                        <w:lang w:val="en-IE"/>
                      </w:rPr>
                      <w:t xml:space="preserve"> (in scale, nature and security complexity) delivered during the </w:t>
                    </w:r>
                    <w:r>
                      <w:rPr>
                        <w:rFonts w:asciiTheme="minorHAnsi" w:eastAsia="Calibri" w:hAnsiTheme="minorHAnsi"/>
                        <w:snapToGrid w:val="0"/>
                        <w:szCs w:val="22"/>
                        <w:lang w:val="en-IE"/>
                      </w:rPr>
                      <w:t>five</w:t>
                    </w:r>
                    <w:r w:rsidRPr="00315C1E">
                      <w:rPr>
                        <w:rFonts w:asciiTheme="minorHAnsi" w:eastAsia="Calibri" w:hAnsiTheme="minorHAnsi"/>
                        <w:snapToGrid w:val="0"/>
                        <w:szCs w:val="22"/>
                        <w:lang w:val="en-IE"/>
                      </w:rPr>
                      <w:t xml:space="preserve"> previous years. </w:t>
                    </w:r>
                    <w:r w:rsidR="00FD2FFB">
                      <w:rPr>
                        <w:rFonts w:asciiTheme="minorHAnsi" w:eastAsia="Calibri" w:hAnsiTheme="minorHAnsi"/>
                        <w:snapToGrid w:val="0"/>
                        <w:szCs w:val="22"/>
                        <w:lang w:val="en-IE"/>
                      </w:rPr>
                      <w:t>T</w:t>
                    </w:r>
                    <w:r w:rsidR="00FD2FFB" w:rsidRPr="00FD2FFB">
                      <w:rPr>
                        <w:rFonts w:asciiTheme="minorHAnsi" w:eastAsia="Calibri" w:hAnsiTheme="minorHAnsi"/>
                        <w:snapToGrid w:val="0"/>
                        <w:szCs w:val="22"/>
                        <w:lang w:val="en-IE"/>
                      </w:rPr>
                      <w:t xml:space="preserve">he </w:t>
                    </w:r>
                    <w:r w:rsidR="00FD2FFB">
                      <w:rPr>
                        <w:rFonts w:asciiTheme="minorHAnsi" w:eastAsia="Calibri" w:hAnsiTheme="minorHAnsi"/>
                        <w:snapToGrid w:val="0"/>
                        <w:szCs w:val="22"/>
                        <w:lang w:val="en-IE"/>
                      </w:rPr>
                      <w:t>candidates</w:t>
                    </w:r>
                    <w:r w:rsidR="00FD2FFB" w:rsidRPr="00FD2FFB">
                      <w:rPr>
                        <w:rFonts w:asciiTheme="minorHAnsi" w:eastAsia="Calibri" w:hAnsiTheme="minorHAnsi"/>
                        <w:snapToGrid w:val="0"/>
                        <w:szCs w:val="22"/>
                        <w:lang w:val="en-IE"/>
                      </w:rPr>
                      <w:t xml:space="preserve"> will be expected to demonstrate depth of qualified and experienced engineering resources on the specific architecture components of the NECC.</w:t>
                    </w:r>
                    <w:r w:rsidR="00B74DA3">
                      <w:rPr>
                        <w:rFonts w:asciiTheme="minorHAnsi" w:eastAsia="Calibri" w:hAnsiTheme="minorHAnsi"/>
                        <w:snapToGrid w:val="0"/>
                        <w:szCs w:val="22"/>
                        <w:lang w:val="en-IE"/>
                      </w:rPr>
                      <w:t xml:space="preserve"> </w:t>
                    </w:r>
                    <w:r w:rsidR="00B74DA3" w:rsidRPr="00B74DA3">
                      <w:rPr>
                        <w:rFonts w:asciiTheme="minorHAnsi" w:eastAsia="Calibri" w:hAnsiTheme="minorHAnsi"/>
                        <w:snapToGrid w:val="0"/>
                        <w:szCs w:val="22"/>
                        <w:lang w:val="en-IE"/>
                      </w:rPr>
                      <w:t>See Appendix 1: Requirements and Specifications as a reference to satisfying the requirements.</w:t>
                    </w:r>
                  </w:p>
                  <w:p w14:paraId="1D78EC5D" w14:textId="77777777" w:rsidR="00217292" w:rsidRPr="00315C1E" w:rsidRDefault="00217292" w:rsidP="00975BE5">
                    <w:pPr>
                      <w:rPr>
                        <w:rFonts w:asciiTheme="minorHAnsi" w:eastAsia="Calibri" w:hAnsiTheme="minorHAnsi"/>
                        <w:snapToGrid w:val="0"/>
                        <w:szCs w:val="22"/>
                        <w:lang w:val="en-IE"/>
                      </w:rPr>
                    </w:pPr>
                  </w:p>
                  <w:p w14:paraId="43105B37" w14:textId="0F403948" w:rsidR="00217292" w:rsidRDefault="00217292" w:rsidP="00975BE5">
                    <w:pPr>
                      <w:rPr>
                        <w:rFonts w:asciiTheme="minorHAnsi" w:hAnsiTheme="minorHAnsi"/>
                        <w:szCs w:val="22"/>
                        <w:lang w:val="en-IE"/>
                      </w:rPr>
                    </w:pPr>
                    <w:r w:rsidRPr="00315C1E">
                      <w:rPr>
                        <w:rFonts w:asciiTheme="minorHAnsi" w:hAnsiTheme="minorHAnsi"/>
                        <w:b/>
                        <w:snapToGrid w:val="0"/>
                        <w:szCs w:val="22"/>
                        <w:u w:val="single"/>
                        <w:lang w:val="en-IE"/>
                      </w:rPr>
                      <w:t>Additional marks</w:t>
                    </w:r>
                    <w:r w:rsidRPr="00315C1E">
                      <w:rPr>
                        <w:rFonts w:asciiTheme="minorHAnsi" w:hAnsiTheme="minorHAnsi"/>
                        <w:szCs w:val="22"/>
                        <w:lang w:val="en-IE"/>
                      </w:rPr>
                      <w:t xml:space="preserve"> will be awarded to Candidates where experience in supporting </w:t>
                    </w:r>
                    <w:r w:rsidR="002A39EC">
                      <w:rPr>
                        <w:rFonts w:asciiTheme="minorHAnsi" w:hAnsiTheme="minorHAnsi"/>
                        <w:szCs w:val="22"/>
                        <w:lang w:val="en-IE"/>
                      </w:rPr>
                      <w:t>of Ericsson Microwave systems</w:t>
                    </w:r>
                    <w:r w:rsidRPr="00315C1E">
                      <w:rPr>
                        <w:rFonts w:asciiTheme="minorHAnsi" w:hAnsiTheme="minorHAnsi"/>
                        <w:szCs w:val="22"/>
                        <w:lang w:val="en-IE"/>
                      </w:rPr>
                      <w:t xml:space="preserve"> is demonstrated. </w:t>
                    </w:r>
                  </w:p>
                  <w:p w14:paraId="1F0D9DC8" w14:textId="77777777" w:rsidR="00FD2FFB" w:rsidRPr="00315C1E" w:rsidRDefault="00FD2FFB" w:rsidP="00975BE5">
                    <w:pPr>
                      <w:rPr>
                        <w:rFonts w:asciiTheme="minorHAnsi" w:hAnsiTheme="minorHAnsi"/>
                        <w:szCs w:val="22"/>
                        <w:lang w:val="en-IE"/>
                      </w:rPr>
                    </w:pPr>
                  </w:p>
                  <w:p w14:paraId="33267962" w14:textId="77777777" w:rsidR="00217292" w:rsidRDefault="00217292" w:rsidP="00975BE5">
                    <w:pPr>
                      <w:rPr>
                        <w:rFonts w:asciiTheme="minorHAnsi" w:eastAsia="Calibri" w:hAnsiTheme="minorHAnsi"/>
                        <w:szCs w:val="22"/>
                        <w:lang w:val="en-IE"/>
                      </w:rPr>
                    </w:pPr>
                    <w:r w:rsidRPr="00315C1E">
                      <w:rPr>
                        <w:rFonts w:asciiTheme="minorHAnsi" w:eastAsia="Calibri" w:hAnsiTheme="minorHAnsi"/>
                        <w:szCs w:val="22"/>
                        <w:lang w:val="en-IE"/>
                      </w:rPr>
                      <w:t xml:space="preserve">Please provide name and contact details of persons at these organisations and who may be contacted independently to vouch for the quality of the services provided.  </w:t>
                    </w:r>
                  </w:p>
                  <w:p w14:paraId="686AD14E" w14:textId="77777777" w:rsidR="00FD2FFB" w:rsidRDefault="00FD2FFB" w:rsidP="00975BE5">
                    <w:pPr>
                      <w:rPr>
                        <w:rFonts w:asciiTheme="minorHAnsi" w:eastAsia="Calibri" w:hAnsiTheme="minorHAnsi"/>
                        <w:szCs w:val="22"/>
                        <w:lang w:val="en-IE"/>
                      </w:rPr>
                    </w:pPr>
                  </w:p>
                  <w:p w14:paraId="660B84F5" w14:textId="77777777" w:rsidR="00217292" w:rsidRPr="00271E3C" w:rsidRDefault="00217292" w:rsidP="00975BE5">
                    <w:pPr>
                      <w:rPr>
                        <w:rFonts w:asciiTheme="minorHAnsi" w:eastAsia="Calibri" w:hAnsiTheme="minorHAnsi"/>
                        <w:b/>
                        <w:szCs w:val="22"/>
                        <w:u w:val="single"/>
                        <w:lang w:val="en-IE"/>
                      </w:rPr>
                    </w:pPr>
                    <w:r w:rsidRPr="00271E3C">
                      <w:rPr>
                        <w:rFonts w:asciiTheme="minorHAnsi" w:eastAsia="Calibri" w:hAnsiTheme="minorHAnsi"/>
                        <w:b/>
                        <w:szCs w:val="22"/>
                        <w:u w:val="single"/>
                        <w:lang w:val="en-IE"/>
                      </w:rPr>
                      <w:t>Please indicate clearly any instances where a sub-contractor is the one providing the comparable experiences.</w:t>
                    </w:r>
                  </w:p>
                </w:tc>
              </w:tr>
            </w:tbl>
            <w:p w14:paraId="76713D15" w14:textId="77777777" w:rsidR="00217292" w:rsidRPr="00315C1E" w:rsidRDefault="00217292" w:rsidP="00217292">
              <w:pPr>
                <w:rPr>
                  <w:rFonts w:asciiTheme="minorHAnsi" w:hAnsiTheme="minorHAnsi"/>
                  <w:bCs/>
                  <w:szCs w:val="22"/>
                  <w:lang w:val="en-IE"/>
                </w:rPr>
              </w:pPr>
            </w:p>
            <w:p w14:paraId="71413D72" w14:textId="77777777" w:rsidR="00217292" w:rsidRPr="00433412" w:rsidRDefault="00217292" w:rsidP="00217292">
              <w:pPr>
                <w:spacing w:after="160" w:line="259" w:lineRule="auto"/>
                <w:rPr>
                  <w:rFonts w:asciiTheme="minorHAnsi" w:hAnsiTheme="minorHAnsi"/>
                  <w:lang w:val="en-IE"/>
                </w:rPr>
              </w:pPr>
              <w:r w:rsidRPr="00433412">
                <w:rPr>
                  <w:rFonts w:asciiTheme="minorHAnsi" w:hAnsiTheme="minorHAnsi"/>
                  <w:lang w:val="en-IE"/>
                </w:rPr>
                <w:t>Weighted Criteria will be scored using the following baseline scoring system.</w:t>
              </w:r>
            </w:p>
            <w:p w14:paraId="6EDF3120" w14:textId="77777777" w:rsidR="00ED3EDB" w:rsidRDefault="00217292" w:rsidP="00217292">
              <w:pPr>
                <w:numPr>
                  <w:ilvl w:val="0"/>
                  <w:numId w:val="20"/>
                </w:numPr>
                <w:spacing w:after="0" w:line="240" w:lineRule="auto"/>
                <w:ind w:left="851"/>
                <w:rPr>
                  <w:rFonts w:asciiTheme="minorHAnsi" w:hAnsiTheme="minorHAnsi"/>
                  <w:lang w:val="en-IE"/>
                </w:rPr>
              </w:pPr>
              <w:r w:rsidRPr="00433412">
                <w:rPr>
                  <w:rFonts w:asciiTheme="minorHAnsi" w:hAnsiTheme="minorHAnsi"/>
                  <w:lang w:val="en-IE"/>
                </w:rPr>
                <w:t xml:space="preserve">the evaluation panel will determine into which of the six bands the response falls. </w:t>
              </w:r>
            </w:p>
            <w:p w14:paraId="036C9C6E" w14:textId="77777777" w:rsidR="00217292" w:rsidRPr="00433412" w:rsidRDefault="00217292" w:rsidP="00ED3EDB">
              <w:pPr>
                <w:spacing w:after="0" w:line="240" w:lineRule="auto"/>
                <w:ind w:left="851"/>
                <w:rPr>
                  <w:rFonts w:asciiTheme="minorHAnsi" w:hAnsiTheme="minorHAnsi"/>
                  <w:lang w:val="en-IE"/>
                </w:rPr>
              </w:pPr>
              <w:r w:rsidRPr="00433412">
                <w:rPr>
                  <w:rFonts w:asciiTheme="minorHAnsi" w:hAnsiTheme="minorHAnsi"/>
                  <w:lang w:val="en-IE"/>
                </w:rPr>
                <w:t>The available marks for each criterion are divided evenly amongst bands 0-5.</w:t>
              </w:r>
            </w:p>
            <w:p w14:paraId="78B9C88D" w14:textId="77777777" w:rsidR="00ED3EDB" w:rsidRDefault="00217292" w:rsidP="00217292">
              <w:pPr>
                <w:numPr>
                  <w:ilvl w:val="0"/>
                  <w:numId w:val="20"/>
                </w:numPr>
                <w:spacing w:after="0" w:line="240" w:lineRule="auto"/>
                <w:ind w:left="851"/>
                <w:rPr>
                  <w:rFonts w:asciiTheme="minorHAnsi" w:hAnsiTheme="minorHAnsi"/>
                  <w:lang w:val="en-IE"/>
                </w:rPr>
              </w:pPr>
              <w:r w:rsidRPr="00433412">
                <w:rPr>
                  <w:rFonts w:asciiTheme="minorHAnsi" w:hAnsiTheme="minorHAnsi"/>
                  <w:lang w:val="en-IE"/>
                </w:rPr>
                <w:t xml:space="preserve">the evaluation panel will then assign a mark within the scoring range of the selected </w:t>
              </w:r>
            </w:p>
            <w:p w14:paraId="0A4FC9F4" w14:textId="77777777" w:rsidR="00217292" w:rsidRPr="00433412" w:rsidRDefault="00217292" w:rsidP="00ED3EDB">
              <w:pPr>
                <w:spacing w:after="0" w:line="240" w:lineRule="auto"/>
                <w:ind w:left="851"/>
                <w:rPr>
                  <w:rFonts w:asciiTheme="minorHAnsi" w:hAnsiTheme="minorHAnsi"/>
                  <w:lang w:val="en-IE"/>
                </w:rPr>
              </w:pPr>
              <w:r w:rsidRPr="00433412">
                <w:rPr>
                  <w:rFonts w:asciiTheme="minorHAnsi" w:hAnsiTheme="minorHAnsi"/>
                  <w:lang w:val="en-IE"/>
                </w:rPr>
                <w:t>band depending on the quality of the response.</w:t>
              </w:r>
            </w:p>
            <w:p w14:paraId="32034B84" w14:textId="77777777" w:rsidR="00217292" w:rsidRDefault="00217292" w:rsidP="00217292">
              <w:pPr>
                <w:rPr>
                  <w:rFonts w:asciiTheme="minorHAnsi" w:hAnsiTheme="minorHAnsi"/>
                  <w:bCs/>
                  <w:szCs w:val="22"/>
                  <w:lang w:val="en-IE"/>
                </w:rPr>
              </w:pPr>
            </w:p>
            <w:p w14:paraId="4374D16F" w14:textId="77777777" w:rsidR="00486ECF" w:rsidRDefault="00486ECF">
              <w:pPr>
                <w:spacing w:after="0" w:line="240" w:lineRule="auto"/>
                <w:jc w:val="left"/>
                <w:rPr>
                  <w:rFonts w:asciiTheme="minorHAnsi" w:hAnsiTheme="minorHAnsi"/>
                  <w:bCs/>
                  <w:szCs w:val="22"/>
                  <w:lang w:val="en-IE"/>
                </w:rPr>
              </w:pPr>
              <w:r>
                <w:rPr>
                  <w:rFonts w:asciiTheme="minorHAnsi" w:hAnsiTheme="minorHAnsi"/>
                  <w:bCs/>
                  <w:szCs w:val="22"/>
                  <w:lang w:val="en-IE"/>
                </w:rPr>
                <w:br w:type="page"/>
              </w:r>
            </w:p>
            <w:p w14:paraId="739357ED" w14:textId="77777777" w:rsidR="00217292" w:rsidRPr="00B847A2" w:rsidRDefault="00217292" w:rsidP="00217292">
              <w:pPr>
                <w:rPr>
                  <w:rFonts w:asciiTheme="minorHAnsi" w:eastAsiaTheme="minorHAnsi" w:hAnsiTheme="minorHAnsi" w:cs="Calibri"/>
                  <w:bCs/>
                  <w:szCs w:val="22"/>
                  <w:lang w:val="en-IE"/>
                </w:rPr>
              </w:pPr>
              <w:r w:rsidRPr="00B847A2">
                <w:rPr>
                  <w:rFonts w:asciiTheme="minorHAnsi" w:hAnsiTheme="minorHAnsi" w:cs="Calibri-Bold"/>
                  <w:b/>
                  <w:bCs/>
                  <w:color w:val="1F3864"/>
                  <w:szCs w:val="22"/>
                  <w:lang w:val="en-IE" w:eastAsia="en-IE"/>
                </w:rPr>
                <w:lastRenderedPageBreak/>
                <w:t>Qualitative Sub-Criteria Scoring Methodology</w:t>
              </w:r>
              <w:r w:rsidR="00ED3EDB">
                <w:rPr>
                  <w:rFonts w:asciiTheme="minorHAnsi" w:hAnsiTheme="minorHAnsi" w:cs="Calibri-Bold"/>
                  <w:b/>
                  <w:bCs/>
                  <w:color w:val="1F3864"/>
                  <w:szCs w:val="22"/>
                  <w:lang w:val="en-IE" w:eastAsia="en-IE"/>
                </w:rPr>
                <w:t xml:space="preserve"> </w:t>
              </w:r>
            </w:p>
            <w:tbl>
              <w:tblPr>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129"/>
                <w:gridCol w:w="897"/>
                <w:gridCol w:w="7325"/>
              </w:tblGrid>
              <w:tr w:rsidR="00217292" w:rsidRPr="00B847A2" w14:paraId="14941E31" w14:textId="77777777" w:rsidTr="00975BE5">
                <w:trPr>
                  <w:trHeight w:val="315"/>
                </w:trPr>
                <w:tc>
                  <w:tcPr>
                    <w:tcW w:w="1129" w:type="dxa"/>
                    <w:shd w:val="clear" w:color="auto" w:fill="008080"/>
                    <w:vAlign w:val="center"/>
                  </w:tcPr>
                  <w:p w14:paraId="76A11FAC" w14:textId="77777777" w:rsidR="00217292" w:rsidRPr="00B847A2" w:rsidRDefault="00217292" w:rsidP="00975BE5">
                    <w:pPr>
                      <w:spacing w:after="160"/>
                      <w:jc w:val="center"/>
                      <w:rPr>
                        <w:rFonts w:asciiTheme="minorHAnsi" w:eastAsiaTheme="minorHAnsi" w:hAnsiTheme="minorHAnsi" w:cstheme="minorBidi"/>
                        <w:b/>
                        <w:bCs/>
                        <w:color w:val="FFFFFF"/>
                        <w:szCs w:val="22"/>
                        <w:lang w:val="en-IE" w:eastAsia="en-IE"/>
                      </w:rPr>
                    </w:pPr>
                    <w:r w:rsidRPr="00B847A2">
                      <w:rPr>
                        <w:rFonts w:asciiTheme="minorHAnsi" w:eastAsiaTheme="minorHAnsi" w:hAnsiTheme="minorHAnsi" w:cstheme="minorBidi"/>
                        <w:b/>
                        <w:bCs/>
                        <w:color w:val="FFFFFF"/>
                        <w:szCs w:val="22"/>
                        <w:lang w:val="en-IE" w:eastAsia="en-IE"/>
                      </w:rPr>
                      <w:t>Scoring</w:t>
                    </w:r>
                  </w:p>
                  <w:p w14:paraId="1E48FE00" w14:textId="77777777" w:rsidR="00217292" w:rsidRPr="00B847A2" w:rsidRDefault="00217292" w:rsidP="00975BE5">
                    <w:pPr>
                      <w:spacing w:after="160"/>
                      <w:jc w:val="center"/>
                      <w:rPr>
                        <w:rFonts w:asciiTheme="minorHAnsi" w:eastAsiaTheme="minorHAnsi" w:hAnsiTheme="minorHAnsi" w:cstheme="minorBidi"/>
                        <w:b/>
                        <w:bCs/>
                        <w:color w:val="FFFFFF"/>
                        <w:szCs w:val="22"/>
                        <w:lang w:val="en-IE" w:eastAsia="en-IE"/>
                      </w:rPr>
                    </w:pPr>
                    <w:r w:rsidRPr="00B847A2">
                      <w:rPr>
                        <w:rFonts w:asciiTheme="minorHAnsi" w:eastAsiaTheme="minorHAnsi" w:hAnsiTheme="minorHAnsi" w:cstheme="minorBidi"/>
                        <w:b/>
                        <w:bCs/>
                        <w:color w:val="FFFFFF"/>
                        <w:szCs w:val="22"/>
                        <w:lang w:val="en-IE" w:eastAsia="en-IE"/>
                      </w:rPr>
                      <w:t>Band</w:t>
                    </w:r>
                  </w:p>
                </w:tc>
                <w:tc>
                  <w:tcPr>
                    <w:tcW w:w="897" w:type="dxa"/>
                    <w:shd w:val="clear" w:color="auto" w:fill="008080"/>
                    <w:vAlign w:val="center"/>
                    <w:hideMark/>
                  </w:tcPr>
                  <w:p w14:paraId="71450ADB" w14:textId="77777777" w:rsidR="00217292" w:rsidRPr="00B847A2" w:rsidRDefault="00217292" w:rsidP="00975BE5">
                    <w:pPr>
                      <w:spacing w:after="160"/>
                      <w:jc w:val="center"/>
                      <w:rPr>
                        <w:rFonts w:asciiTheme="minorHAnsi" w:eastAsiaTheme="minorHAnsi" w:hAnsiTheme="minorHAnsi" w:cstheme="minorBidi"/>
                        <w:b/>
                        <w:bCs/>
                        <w:color w:val="FFFFFF"/>
                        <w:szCs w:val="22"/>
                        <w:lang w:val="en-IE" w:eastAsia="en-IE"/>
                      </w:rPr>
                    </w:pPr>
                    <w:r w:rsidRPr="00B847A2">
                      <w:rPr>
                        <w:rFonts w:asciiTheme="minorHAnsi" w:eastAsiaTheme="minorHAnsi" w:hAnsiTheme="minorHAnsi" w:cstheme="minorBidi"/>
                        <w:b/>
                        <w:bCs/>
                        <w:color w:val="FFFFFF"/>
                        <w:szCs w:val="22"/>
                        <w:lang w:val="en-IE" w:eastAsia="en-IE"/>
                      </w:rPr>
                      <w:t>Scoring Range</w:t>
                    </w:r>
                  </w:p>
                </w:tc>
                <w:tc>
                  <w:tcPr>
                    <w:tcW w:w="7325" w:type="dxa"/>
                    <w:shd w:val="clear" w:color="auto" w:fill="008080"/>
                    <w:vAlign w:val="center"/>
                    <w:hideMark/>
                  </w:tcPr>
                  <w:p w14:paraId="00BE70FE" w14:textId="77777777" w:rsidR="00217292" w:rsidRPr="00B847A2" w:rsidRDefault="00217292" w:rsidP="00975BE5">
                    <w:pPr>
                      <w:spacing w:after="160"/>
                      <w:rPr>
                        <w:rFonts w:asciiTheme="minorHAnsi" w:eastAsiaTheme="minorHAnsi" w:hAnsiTheme="minorHAnsi" w:cstheme="minorBidi"/>
                        <w:b/>
                        <w:bCs/>
                        <w:color w:val="FFFFFF"/>
                        <w:szCs w:val="22"/>
                        <w:lang w:val="en-IE" w:eastAsia="en-IE"/>
                      </w:rPr>
                    </w:pPr>
                  </w:p>
                  <w:p w14:paraId="25017673" w14:textId="77777777" w:rsidR="00217292" w:rsidRPr="00B847A2" w:rsidRDefault="00217292" w:rsidP="00975BE5">
                    <w:pPr>
                      <w:spacing w:after="160"/>
                      <w:rPr>
                        <w:rFonts w:asciiTheme="minorHAnsi" w:eastAsiaTheme="minorHAnsi" w:hAnsiTheme="minorHAnsi" w:cstheme="minorBidi"/>
                        <w:b/>
                        <w:bCs/>
                        <w:color w:val="FFFFFF"/>
                        <w:szCs w:val="22"/>
                        <w:lang w:val="en-IE" w:eastAsia="en-IE"/>
                      </w:rPr>
                    </w:pPr>
                    <w:r w:rsidRPr="00B847A2">
                      <w:rPr>
                        <w:rFonts w:asciiTheme="minorHAnsi" w:eastAsiaTheme="minorHAnsi" w:hAnsiTheme="minorHAnsi" w:cstheme="minorBidi"/>
                        <w:b/>
                        <w:bCs/>
                        <w:color w:val="FFFFFF"/>
                        <w:szCs w:val="22"/>
                        <w:lang w:val="en-IE" w:eastAsia="en-IE"/>
                      </w:rPr>
                      <w:t>Description</w:t>
                    </w:r>
                  </w:p>
                  <w:p w14:paraId="4429D9C4" w14:textId="77777777" w:rsidR="00217292" w:rsidRPr="00B847A2" w:rsidRDefault="00217292" w:rsidP="00975BE5">
                    <w:pPr>
                      <w:spacing w:after="160"/>
                      <w:rPr>
                        <w:rFonts w:asciiTheme="minorHAnsi" w:eastAsiaTheme="minorHAnsi" w:hAnsiTheme="minorHAnsi" w:cstheme="minorBidi"/>
                        <w:b/>
                        <w:bCs/>
                        <w:color w:val="FFFFFF"/>
                        <w:szCs w:val="22"/>
                        <w:lang w:val="en-IE" w:eastAsia="en-IE"/>
                      </w:rPr>
                    </w:pPr>
                  </w:p>
                </w:tc>
              </w:tr>
              <w:tr w:rsidR="00217292" w:rsidRPr="00B847A2" w14:paraId="23C5A6CD" w14:textId="77777777" w:rsidTr="00975BE5">
                <w:trPr>
                  <w:trHeight w:val="60"/>
                </w:trPr>
                <w:tc>
                  <w:tcPr>
                    <w:tcW w:w="1129" w:type="dxa"/>
                    <w:shd w:val="clear" w:color="auto" w:fill="C6D9F1" w:themeFill="text2" w:themeFillTint="33"/>
                    <w:vAlign w:val="center"/>
                  </w:tcPr>
                  <w:p w14:paraId="115701D7" w14:textId="77777777" w:rsidR="00217292" w:rsidRPr="00B847A2" w:rsidRDefault="00217292" w:rsidP="00975BE5">
                    <w:pPr>
                      <w:spacing w:after="160"/>
                      <w:jc w:val="center"/>
                      <w:rPr>
                        <w:rFonts w:asciiTheme="minorHAnsi" w:eastAsiaTheme="minorHAnsi" w:hAnsiTheme="minorHAnsi" w:cstheme="minorBidi"/>
                        <w:b/>
                        <w:bCs/>
                        <w:color w:val="215868" w:themeColor="accent5" w:themeShade="80"/>
                        <w:szCs w:val="22"/>
                        <w:lang w:val="en-IE" w:eastAsia="en-IE"/>
                      </w:rPr>
                    </w:pPr>
                    <w:r w:rsidRPr="00B847A2">
                      <w:rPr>
                        <w:rFonts w:asciiTheme="minorHAnsi" w:eastAsiaTheme="minorHAnsi" w:hAnsiTheme="minorHAnsi" w:cstheme="minorBidi"/>
                        <w:b/>
                        <w:bCs/>
                        <w:color w:val="215868" w:themeColor="accent5" w:themeShade="80"/>
                        <w:szCs w:val="22"/>
                        <w:lang w:val="en-IE" w:eastAsia="en-IE"/>
                      </w:rPr>
                      <w:t>5 Excellent</w:t>
                    </w:r>
                  </w:p>
                </w:tc>
                <w:tc>
                  <w:tcPr>
                    <w:tcW w:w="897" w:type="dxa"/>
                    <w:shd w:val="clear" w:color="auto" w:fill="C6D9F1" w:themeFill="text2" w:themeFillTint="33"/>
                    <w:vAlign w:val="center"/>
                  </w:tcPr>
                  <w:p w14:paraId="51EE45E2" w14:textId="77777777" w:rsidR="00217292" w:rsidRPr="00B847A2" w:rsidRDefault="00217292" w:rsidP="00975BE5">
                    <w:pPr>
                      <w:spacing w:after="160"/>
                      <w:jc w:val="center"/>
                      <w:rPr>
                        <w:rFonts w:asciiTheme="minorHAnsi" w:eastAsiaTheme="minorHAnsi" w:hAnsiTheme="minorHAnsi" w:cstheme="minorBidi"/>
                        <w:bCs/>
                        <w:color w:val="215868" w:themeColor="accent5" w:themeShade="80"/>
                        <w:szCs w:val="22"/>
                        <w:lang w:val="en-IE" w:eastAsia="en-IE"/>
                      </w:rPr>
                    </w:pPr>
                    <w:r w:rsidRPr="00B847A2">
                      <w:rPr>
                        <w:rFonts w:asciiTheme="minorHAnsi" w:eastAsiaTheme="minorHAnsi" w:hAnsiTheme="minorHAnsi" w:cstheme="minorBidi"/>
                        <w:bCs/>
                        <w:color w:val="215868" w:themeColor="accent5" w:themeShade="80"/>
                        <w:szCs w:val="22"/>
                        <w:lang w:val="en-IE" w:eastAsia="en-IE"/>
                      </w:rPr>
                      <w:t>81 – 100%</w:t>
                    </w:r>
                  </w:p>
                </w:tc>
                <w:tc>
                  <w:tcPr>
                    <w:tcW w:w="7325" w:type="dxa"/>
                    <w:vAlign w:val="center"/>
                    <w:hideMark/>
                  </w:tcPr>
                  <w:p w14:paraId="3CFBD275" w14:textId="77777777" w:rsidR="00217292" w:rsidRPr="00B847A2" w:rsidRDefault="00217292" w:rsidP="00975BE5">
                    <w:pPr>
                      <w:spacing w:after="160"/>
                      <w:rPr>
                        <w:rFonts w:asciiTheme="minorHAnsi" w:eastAsiaTheme="minorHAnsi" w:hAnsiTheme="minorHAnsi" w:cstheme="minorBidi"/>
                        <w:color w:val="215868" w:themeColor="accent5" w:themeShade="80"/>
                        <w:szCs w:val="22"/>
                        <w:lang w:val="en-IE" w:eastAsia="en-IE"/>
                      </w:rPr>
                    </w:pPr>
                    <w:r w:rsidRPr="00B847A2">
                      <w:rPr>
                        <w:rFonts w:asciiTheme="minorHAnsi" w:eastAsiaTheme="minorHAnsi" w:hAnsiTheme="minorHAnsi" w:cstheme="minorBidi"/>
                        <w:color w:val="215868" w:themeColor="accent5" w:themeShade="80"/>
                        <w:szCs w:val="22"/>
                        <w:lang w:val="en-IE" w:eastAsia="en-IE"/>
                      </w:rPr>
                      <w:t xml:space="preserve">A Response that meets, and exceeds in some respects, </w:t>
                    </w:r>
                    <w:proofErr w:type="gramStart"/>
                    <w:r w:rsidRPr="00B847A2">
                      <w:rPr>
                        <w:rFonts w:asciiTheme="minorHAnsi" w:eastAsiaTheme="minorHAnsi" w:hAnsiTheme="minorHAnsi" w:cstheme="minorBidi"/>
                        <w:color w:val="215868" w:themeColor="accent5" w:themeShade="80"/>
                        <w:szCs w:val="22"/>
                        <w:lang w:val="en-IE" w:eastAsia="en-IE"/>
                      </w:rPr>
                      <w:t>all of</w:t>
                    </w:r>
                    <w:proofErr w:type="gramEnd"/>
                    <w:r w:rsidRPr="00B847A2">
                      <w:rPr>
                        <w:rFonts w:asciiTheme="minorHAnsi" w:eastAsiaTheme="minorHAnsi" w:hAnsiTheme="minorHAnsi" w:cstheme="minorBidi"/>
                        <w:color w:val="215868" w:themeColor="accent5" w:themeShade="80"/>
                        <w:szCs w:val="22"/>
                        <w:lang w:val="en-IE" w:eastAsia="en-IE"/>
                      </w:rPr>
                      <w:t xml:space="preserve"> the requirements. It includes a considerable amount of clear, comprehensive, convincing detail to demonstrate an exceptionally detailed understanding of the requirements and that the Services will be delivered to an excellent standard.</w:t>
                    </w:r>
                  </w:p>
                </w:tc>
              </w:tr>
              <w:tr w:rsidR="00217292" w:rsidRPr="00B847A2" w14:paraId="2274354A" w14:textId="77777777" w:rsidTr="00975BE5">
                <w:trPr>
                  <w:trHeight w:val="60"/>
                </w:trPr>
                <w:tc>
                  <w:tcPr>
                    <w:tcW w:w="1129" w:type="dxa"/>
                    <w:shd w:val="clear" w:color="auto" w:fill="C6D9F1" w:themeFill="text2" w:themeFillTint="33"/>
                    <w:vAlign w:val="center"/>
                  </w:tcPr>
                  <w:p w14:paraId="709CC735" w14:textId="77777777" w:rsidR="00217292" w:rsidRPr="00B847A2" w:rsidRDefault="00217292" w:rsidP="00975BE5">
                    <w:pPr>
                      <w:spacing w:after="160"/>
                      <w:jc w:val="center"/>
                      <w:rPr>
                        <w:rFonts w:asciiTheme="minorHAnsi" w:eastAsiaTheme="minorHAnsi" w:hAnsiTheme="minorHAnsi" w:cstheme="minorBidi"/>
                        <w:b/>
                        <w:bCs/>
                        <w:color w:val="215868" w:themeColor="accent5" w:themeShade="80"/>
                        <w:szCs w:val="22"/>
                        <w:lang w:val="en-IE" w:eastAsia="en-IE"/>
                      </w:rPr>
                    </w:pPr>
                    <w:r w:rsidRPr="00B847A2">
                      <w:rPr>
                        <w:rFonts w:asciiTheme="minorHAnsi" w:eastAsiaTheme="minorHAnsi" w:hAnsiTheme="minorHAnsi" w:cstheme="minorBidi"/>
                        <w:b/>
                        <w:bCs/>
                        <w:color w:val="215868" w:themeColor="accent5" w:themeShade="80"/>
                        <w:szCs w:val="22"/>
                        <w:lang w:val="en-IE" w:eastAsia="en-IE"/>
                      </w:rPr>
                      <w:t xml:space="preserve">4 </w:t>
                    </w:r>
                  </w:p>
                  <w:p w14:paraId="49933A0F" w14:textId="77777777" w:rsidR="00217292" w:rsidRPr="00B847A2" w:rsidRDefault="00217292" w:rsidP="00975BE5">
                    <w:pPr>
                      <w:spacing w:after="160"/>
                      <w:jc w:val="center"/>
                      <w:rPr>
                        <w:rFonts w:asciiTheme="minorHAnsi" w:eastAsiaTheme="minorHAnsi" w:hAnsiTheme="minorHAnsi" w:cstheme="minorBidi"/>
                        <w:b/>
                        <w:bCs/>
                        <w:color w:val="215868" w:themeColor="accent5" w:themeShade="80"/>
                        <w:szCs w:val="22"/>
                        <w:lang w:val="en-IE" w:eastAsia="en-IE"/>
                      </w:rPr>
                    </w:pPr>
                    <w:r w:rsidRPr="00B847A2">
                      <w:rPr>
                        <w:rFonts w:asciiTheme="minorHAnsi" w:eastAsiaTheme="minorHAnsi" w:hAnsiTheme="minorHAnsi" w:cstheme="minorBidi"/>
                        <w:b/>
                        <w:bCs/>
                        <w:color w:val="215868" w:themeColor="accent5" w:themeShade="80"/>
                        <w:szCs w:val="22"/>
                        <w:lang w:val="en-IE" w:eastAsia="en-IE"/>
                      </w:rPr>
                      <w:t>Very Good</w:t>
                    </w:r>
                  </w:p>
                </w:tc>
                <w:tc>
                  <w:tcPr>
                    <w:tcW w:w="897" w:type="dxa"/>
                    <w:shd w:val="clear" w:color="auto" w:fill="C6D9F1" w:themeFill="text2" w:themeFillTint="33"/>
                    <w:vAlign w:val="center"/>
                  </w:tcPr>
                  <w:p w14:paraId="30272A64" w14:textId="77777777" w:rsidR="00217292" w:rsidRPr="00B847A2" w:rsidRDefault="00217292" w:rsidP="00975BE5">
                    <w:pPr>
                      <w:spacing w:after="160"/>
                      <w:jc w:val="center"/>
                      <w:rPr>
                        <w:rFonts w:asciiTheme="minorHAnsi" w:eastAsiaTheme="minorHAnsi" w:hAnsiTheme="minorHAnsi" w:cstheme="minorBidi"/>
                        <w:bCs/>
                        <w:color w:val="215868" w:themeColor="accent5" w:themeShade="80"/>
                        <w:szCs w:val="22"/>
                        <w:lang w:val="en-IE" w:eastAsia="en-IE"/>
                      </w:rPr>
                    </w:pPr>
                    <w:r w:rsidRPr="00B847A2">
                      <w:rPr>
                        <w:rFonts w:asciiTheme="minorHAnsi" w:eastAsiaTheme="minorHAnsi" w:hAnsiTheme="minorHAnsi" w:cstheme="minorBidi"/>
                        <w:bCs/>
                        <w:color w:val="215868" w:themeColor="accent5" w:themeShade="80"/>
                        <w:szCs w:val="22"/>
                        <w:lang w:val="en-IE" w:eastAsia="en-IE"/>
                      </w:rPr>
                      <w:t>61 – 80%</w:t>
                    </w:r>
                  </w:p>
                </w:tc>
                <w:tc>
                  <w:tcPr>
                    <w:tcW w:w="7325" w:type="dxa"/>
                    <w:vAlign w:val="center"/>
                    <w:hideMark/>
                  </w:tcPr>
                  <w:p w14:paraId="6992091B" w14:textId="77777777" w:rsidR="00217292" w:rsidRPr="00B847A2" w:rsidRDefault="00217292" w:rsidP="00975BE5">
                    <w:pPr>
                      <w:spacing w:after="160"/>
                      <w:rPr>
                        <w:rFonts w:asciiTheme="minorHAnsi" w:eastAsiaTheme="minorHAnsi" w:hAnsiTheme="minorHAnsi" w:cstheme="minorBidi"/>
                        <w:color w:val="215868" w:themeColor="accent5" w:themeShade="80"/>
                        <w:szCs w:val="22"/>
                        <w:lang w:val="en-IE" w:eastAsia="en-IE"/>
                      </w:rPr>
                    </w:pPr>
                    <w:r w:rsidRPr="00B847A2">
                      <w:rPr>
                        <w:rFonts w:asciiTheme="minorHAnsi" w:eastAsiaTheme="minorHAnsi" w:hAnsiTheme="minorHAnsi" w:cstheme="minorBidi"/>
                        <w:color w:val="215868" w:themeColor="accent5" w:themeShade="80"/>
                        <w:szCs w:val="22"/>
                        <w:lang w:val="en-IE" w:eastAsia="en-IE"/>
                      </w:rPr>
                      <w:t xml:space="preserve">A Response that meets </w:t>
                    </w:r>
                    <w:proofErr w:type="gramStart"/>
                    <w:r w:rsidRPr="00B847A2">
                      <w:rPr>
                        <w:rFonts w:asciiTheme="minorHAnsi" w:eastAsiaTheme="minorHAnsi" w:hAnsiTheme="minorHAnsi" w:cstheme="minorBidi"/>
                        <w:color w:val="215868" w:themeColor="accent5" w:themeShade="80"/>
                        <w:szCs w:val="22"/>
                        <w:lang w:val="en-IE" w:eastAsia="en-IE"/>
                      </w:rPr>
                      <w:t>all of</w:t>
                    </w:r>
                    <w:proofErr w:type="gramEnd"/>
                    <w:r w:rsidRPr="00B847A2">
                      <w:rPr>
                        <w:rFonts w:asciiTheme="minorHAnsi" w:eastAsiaTheme="minorHAnsi" w:hAnsiTheme="minorHAnsi" w:cstheme="minorBidi"/>
                        <w:color w:val="215868" w:themeColor="accent5" w:themeShade="80"/>
                        <w:szCs w:val="22"/>
                        <w:lang w:val="en-IE" w:eastAsia="en-IE"/>
                      </w:rPr>
                      <w:t xml:space="preserve"> the requirements with only a few minor weaknesses visible. It includes sufficiently detailed information to demonstrate a high level of understanding of the requirements and that the Services will be delivered to a very good standard.  </w:t>
                    </w:r>
                  </w:p>
                </w:tc>
              </w:tr>
              <w:tr w:rsidR="00217292" w:rsidRPr="00B847A2" w14:paraId="5DC67566" w14:textId="77777777" w:rsidTr="00975BE5">
                <w:trPr>
                  <w:trHeight w:val="60"/>
                </w:trPr>
                <w:tc>
                  <w:tcPr>
                    <w:tcW w:w="1129" w:type="dxa"/>
                    <w:shd w:val="clear" w:color="auto" w:fill="C6D9F1" w:themeFill="text2" w:themeFillTint="33"/>
                    <w:vAlign w:val="center"/>
                  </w:tcPr>
                  <w:p w14:paraId="5F2D219C" w14:textId="77777777" w:rsidR="00217292" w:rsidRPr="00B847A2" w:rsidRDefault="00217292" w:rsidP="00975BE5">
                    <w:pPr>
                      <w:spacing w:after="160"/>
                      <w:jc w:val="center"/>
                      <w:rPr>
                        <w:rFonts w:asciiTheme="minorHAnsi" w:eastAsiaTheme="minorHAnsi" w:hAnsiTheme="minorHAnsi" w:cstheme="minorBidi"/>
                        <w:b/>
                        <w:bCs/>
                        <w:color w:val="215868" w:themeColor="accent5" w:themeShade="80"/>
                        <w:szCs w:val="22"/>
                        <w:lang w:val="en-IE" w:eastAsia="en-IE"/>
                      </w:rPr>
                    </w:pPr>
                    <w:r w:rsidRPr="00B847A2">
                      <w:rPr>
                        <w:rFonts w:asciiTheme="minorHAnsi" w:eastAsiaTheme="minorHAnsi" w:hAnsiTheme="minorHAnsi" w:cstheme="minorBidi"/>
                        <w:b/>
                        <w:bCs/>
                        <w:color w:val="215868" w:themeColor="accent5" w:themeShade="80"/>
                        <w:szCs w:val="22"/>
                        <w:lang w:val="en-IE" w:eastAsia="en-IE"/>
                      </w:rPr>
                      <w:t>3</w:t>
                    </w:r>
                  </w:p>
                  <w:p w14:paraId="616F53AF" w14:textId="77777777" w:rsidR="00217292" w:rsidRPr="00B847A2" w:rsidRDefault="00217292" w:rsidP="00975BE5">
                    <w:pPr>
                      <w:spacing w:after="160"/>
                      <w:jc w:val="center"/>
                      <w:rPr>
                        <w:rFonts w:asciiTheme="minorHAnsi" w:eastAsiaTheme="minorHAnsi" w:hAnsiTheme="minorHAnsi" w:cstheme="minorBidi"/>
                        <w:b/>
                        <w:bCs/>
                        <w:color w:val="215868" w:themeColor="accent5" w:themeShade="80"/>
                        <w:szCs w:val="22"/>
                        <w:lang w:val="en-IE" w:eastAsia="en-IE"/>
                      </w:rPr>
                    </w:pPr>
                    <w:r w:rsidRPr="00B847A2">
                      <w:rPr>
                        <w:rFonts w:asciiTheme="minorHAnsi" w:eastAsiaTheme="minorHAnsi" w:hAnsiTheme="minorHAnsi" w:cstheme="minorBidi"/>
                        <w:b/>
                        <w:bCs/>
                        <w:color w:val="215868" w:themeColor="accent5" w:themeShade="80"/>
                        <w:szCs w:val="22"/>
                        <w:lang w:val="en-IE" w:eastAsia="en-IE"/>
                      </w:rPr>
                      <w:t>Good</w:t>
                    </w:r>
                  </w:p>
                </w:tc>
                <w:tc>
                  <w:tcPr>
                    <w:tcW w:w="897" w:type="dxa"/>
                    <w:shd w:val="clear" w:color="auto" w:fill="C6D9F1" w:themeFill="text2" w:themeFillTint="33"/>
                    <w:vAlign w:val="center"/>
                  </w:tcPr>
                  <w:p w14:paraId="06EA3DA4" w14:textId="77777777" w:rsidR="00217292" w:rsidRPr="00B847A2" w:rsidRDefault="00217292" w:rsidP="00975BE5">
                    <w:pPr>
                      <w:spacing w:after="160"/>
                      <w:jc w:val="center"/>
                      <w:rPr>
                        <w:rFonts w:asciiTheme="minorHAnsi" w:eastAsiaTheme="minorHAnsi" w:hAnsiTheme="minorHAnsi" w:cstheme="minorBidi"/>
                        <w:bCs/>
                        <w:color w:val="215868" w:themeColor="accent5" w:themeShade="80"/>
                        <w:szCs w:val="22"/>
                        <w:lang w:val="en-IE" w:eastAsia="en-IE"/>
                      </w:rPr>
                    </w:pPr>
                    <w:r w:rsidRPr="00B847A2">
                      <w:rPr>
                        <w:rFonts w:asciiTheme="minorHAnsi" w:eastAsiaTheme="minorHAnsi" w:hAnsiTheme="minorHAnsi" w:cstheme="minorBidi"/>
                        <w:bCs/>
                        <w:color w:val="215868" w:themeColor="accent5" w:themeShade="80"/>
                        <w:szCs w:val="22"/>
                        <w:lang w:val="en-IE" w:eastAsia="en-IE"/>
                      </w:rPr>
                      <w:t>41 – 60%</w:t>
                    </w:r>
                  </w:p>
                </w:tc>
                <w:tc>
                  <w:tcPr>
                    <w:tcW w:w="7325" w:type="dxa"/>
                    <w:vAlign w:val="center"/>
                    <w:hideMark/>
                  </w:tcPr>
                  <w:p w14:paraId="634B609E" w14:textId="77777777" w:rsidR="00217292" w:rsidRPr="00B847A2" w:rsidRDefault="00217292" w:rsidP="00975BE5">
                    <w:pPr>
                      <w:spacing w:after="160"/>
                      <w:rPr>
                        <w:rFonts w:asciiTheme="minorHAnsi" w:eastAsiaTheme="minorHAnsi" w:hAnsiTheme="minorHAnsi" w:cstheme="minorBidi"/>
                        <w:color w:val="215868" w:themeColor="accent5" w:themeShade="80"/>
                        <w:szCs w:val="22"/>
                        <w:lang w:val="en-IE" w:eastAsia="en-IE"/>
                      </w:rPr>
                    </w:pPr>
                    <w:r w:rsidRPr="00B847A2">
                      <w:rPr>
                        <w:rFonts w:asciiTheme="minorHAnsi" w:eastAsiaTheme="minorHAnsi" w:hAnsiTheme="minorHAnsi" w:cstheme="minorBidi"/>
                        <w:color w:val="215868" w:themeColor="accent5" w:themeShade="80"/>
                        <w:szCs w:val="22"/>
                        <w:lang w:val="en-IE" w:eastAsia="en-IE"/>
                      </w:rPr>
                      <w:t xml:space="preserve">A Response that meets most of the requirements, with </w:t>
                    </w:r>
                    <w:proofErr w:type="gramStart"/>
                    <w:r w:rsidRPr="00B847A2">
                      <w:rPr>
                        <w:rFonts w:asciiTheme="minorHAnsi" w:eastAsiaTheme="minorHAnsi" w:hAnsiTheme="minorHAnsi" w:cstheme="minorBidi"/>
                        <w:color w:val="215868" w:themeColor="accent5" w:themeShade="80"/>
                        <w:szCs w:val="22"/>
                        <w:lang w:val="en-IE" w:eastAsia="en-IE"/>
                      </w:rPr>
                      <w:t>a number of</w:t>
                    </w:r>
                    <w:proofErr w:type="gramEnd"/>
                    <w:r w:rsidRPr="00B847A2">
                      <w:rPr>
                        <w:rFonts w:asciiTheme="minorHAnsi" w:eastAsiaTheme="minorHAnsi" w:hAnsiTheme="minorHAnsi" w:cstheme="minorBidi"/>
                        <w:color w:val="215868" w:themeColor="accent5" w:themeShade="80"/>
                        <w:szCs w:val="22"/>
                        <w:lang w:val="en-IE" w:eastAsia="en-IE"/>
                      </w:rPr>
                      <w:t xml:space="preserve"> weaknesses visible. It includes sufficiently detailed information to demonstrate a medium level of understanding of the requirements and to provide a reasonable assurance that the Services will be delivered to a satisfactory standard. </w:t>
                    </w:r>
                  </w:p>
                </w:tc>
              </w:tr>
              <w:tr w:rsidR="00217292" w:rsidRPr="00B847A2" w14:paraId="7DCFB9CB" w14:textId="77777777" w:rsidTr="00975BE5">
                <w:trPr>
                  <w:trHeight w:val="60"/>
                </w:trPr>
                <w:tc>
                  <w:tcPr>
                    <w:tcW w:w="1129" w:type="dxa"/>
                    <w:shd w:val="clear" w:color="auto" w:fill="C6D9F1" w:themeFill="text2" w:themeFillTint="33"/>
                    <w:vAlign w:val="center"/>
                  </w:tcPr>
                  <w:p w14:paraId="2192A864" w14:textId="77777777" w:rsidR="00217292" w:rsidRPr="00B847A2" w:rsidRDefault="00217292" w:rsidP="00975BE5">
                    <w:pPr>
                      <w:spacing w:after="160"/>
                      <w:jc w:val="center"/>
                      <w:rPr>
                        <w:rFonts w:asciiTheme="minorHAnsi" w:eastAsiaTheme="minorHAnsi" w:hAnsiTheme="minorHAnsi" w:cstheme="minorBidi"/>
                        <w:b/>
                        <w:bCs/>
                        <w:color w:val="215868" w:themeColor="accent5" w:themeShade="80"/>
                        <w:szCs w:val="22"/>
                        <w:lang w:val="en-IE" w:eastAsia="en-IE"/>
                      </w:rPr>
                    </w:pPr>
                    <w:r w:rsidRPr="00B847A2">
                      <w:rPr>
                        <w:rFonts w:asciiTheme="minorHAnsi" w:eastAsiaTheme="minorHAnsi" w:hAnsiTheme="minorHAnsi" w:cstheme="minorBidi"/>
                        <w:b/>
                        <w:bCs/>
                        <w:color w:val="215868" w:themeColor="accent5" w:themeShade="80"/>
                        <w:szCs w:val="22"/>
                        <w:lang w:val="en-IE" w:eastAsia="en-IE"/>
                      </w:rPr>
                      <w:t>2</w:t>
                    </w:r>
                  </w:p>
                  <w:p w14:paraId="1252D21B" w14:textId="77777777" w:rsidR="00217292" w:rsidRPr="00B847A2" w:rsidRDefault="00217292" w:rsidP="00975BE5">
                    <w:pPr>
                      <w:spacing w:after="160"/>
                      <w:jc w:val="center"/>
                      <w:rPr>
                        <w:rFonts w:asciiTheme="minorHAnsi" w:eastAsiaTheme="minorHAnsi" w:hAnsiTheme="minorHAnsi" w:cstheme="minorBidi"/>
                        <w:b/>
                        <w:bCs/>
                        <w:color w:val="215868" w:themeColor="accent5" w:themeShade="80"/>
                        <w:szCs w:val="22"/>
                        <w:lang w:val="en-IE" w:eastAsia="en-IE"/>
                      </w:rPr>
                    </w:pPr>
                    <w:r w:rsidRPr="00B847A2">
                      <w:rPr>
                        <w:rFonts w:asciiTheme="minorHAnsi" w:eastAsiaTheme="minorHAnsi" w:hAnsiTheme="minorHAnsi" w:cstheme="minorBidi"/>
                        <w:b/>
                        <w:bCs/>
                        <w:color w:val="215868" w:themeColor="accent5" w:themeShade="80"/>
                        <w:szCs w:val="22"/>
                        <w:lang w:val="en-IE" w:eastAsia="en-IE"/>
                      </w:rPr>
                      <w:t>Fair</w:t>
                    </w:r>
                  </w:p>
                </w:tc>
                <w:tc>
                  <w:tcPr>
                    <w:tcW w:w="897" w:type="dxa"/>
                    <w:shd w:val="clear" w:color="auto" w:fill="C6D9F1" w:themeFill="text2" w:themeFillTint="33"/>
                    <w:vAlign w:val="center"/>
                  </w:tcPr>
                  <w:p w14:paraId="0E531E1E" w14:textId="77777777" w:rsidR="00217292" w:rsidRPr="00B847A2" w:rsidRDefault="00217292" w:rsidP="00975BE5">
                    <w:pPr>
                      <w:spacing w:after="160"/>
                      <w:jc w:val="center"/>
                      <w:rPr>
                        <w:rFonts w:asciiTheme="minorHAnsi" w:eastAsiaTheme="minorHAnsi" w:hAnsiTheme="minorHAnsi" w:cstheme="minorBidi"/>
                        <w:bCs/>
                        <w:color w:val="215868" w:themeColor="accent5" w:themeShade="80"/>
                        <w:szCs w:val="22"/>
                        <w:lang w:val="en-IE" w:eastAsia="en-IE"/>
                      </w:rPr>
                    </w:pPr>
                    <w:r w:rsidRPr="00B847A2">
                      <w:rPr>
                        <w:rFonts w:asciiTheme="minorHAnsi" w:eastAsiaTheme="minorHAnsi" w:hAnsiTheme="minorHAnsi" w:cstheme="minorBidi"/>
                        <w:bCs/>
                        <w:color w:val="215868" w:themeColor="accent5" w:themeShade="80"/>
                        <w:szCs w:val="22"/>
                        <w:lang w:val="en-IE" w:eastAsia="en-IE"/>
                      </w:rPr>
                      <w:t>21 – 40%</w:t>
                    </w:r>
                  </w:p>
                </w:tc>
                <w:tc>
                  <w:tcPr>
                    <w:tcW w:w="7325" w:type="dxa"/>
                    <w:vAlign w:val="center"/>
                    <w:hideMark/>
                  </w:tcPr>
                  <w:p w14:paraId="25B7233E" w14:textId="77777777" w:rsidR="00217292" w:rsidRPr="00B847A2" w:rsidRDefault="00217292" w:rsidP="00975BE5">
                    <w:pPr>
                      <w:spacing w:after="160"/>
                      <w:rPr>
                        <w:rFonts w:asciiTheme="minorHAnsi" w:eastAsiaTheme="minorHAnsi" w:hAnsiTheme="minorHAnsi" w:cstheme="minorBidi"/>
                        <w:color w:val="215868" w:themeColor="accent5" w:themeShade="80"/>
                        <w:szCs w:val="22"/>
                        <w:lang w:val="en-IE" w:eastAsia="en-IE"/>
                      </w:rPr>
                    </w:pPr>
                    <w:r w:rsidRPr="00B847A2">
                      <w:rPr>
                        <w:rFonts w:asciiTheme="minorHAnsi" w:eastAsiaTheme="minorHAnsi" w:hAnsiTheme="minorHAnsi" w:cstheme="minorBidi"/>
                        <w:color w:val="215868" w:themeColor="accent5" w:themeShade="80"/>
                        <w:szCs w:val="22"/>
                        <w:lang w:val="en-IE" w:eastAsia="en-IE"/>
                      </w:rPr>
                      <w:t xml:space="preserve">A Response that does not meet many of the requirements.  The information is not detailed or clear enough to demonstrate an acceptable level of understanding of the requirements and ultimately does not provide an assurance that the Services will be delivered to a satisfactory standard.  </w:t>
                    </w:r>
                  </w:p>
                </w:tc>
              </w:tr>
              <w:tr w:rsidR="00217292" w:rsidRPr="00B847A2" w14:paraId="05BBE06D" w14:textId="77777777" w:rsidTr="00975BE5">
                <w:trPr>
                  <w:trHeight w:val="60"/>
                </w:trPr>
                <w:tc>
                  <w:tcPr>
                    <w:tcW w:w="1129" w:type="dxa"/>
                    <w:shd w:val="clear" w:color="auto" w:fill="C6D9F1" w:themeFill="text2" w:themeFillTint="33"/>
                    <w:vAlign w:val="center"/>
                  </w:tcPr>
                  <w:p w14:paraId="25178A66" w14:textId="77777777" w:rsidR="00217292" w:rsidRPr="00B847A2" w:rsidRDefault="00217292" w:rsidP="00975BE5">
                    <w:pPr>
                      <w:spacing w:after="160"/>
                      <w:jc w:val="center"/>
                      <w:rPr>
                        <w:rFonts w:asciiTheme="minorHAnsi" w:eastAsiaTheme="minorHAnsi" w:hAnsiTheme="minorHAnsi" w:cstheme="minorBidi"/>
                        <w:b/>
                        <w:bCs/>
                        <w:color w:val="215868" w:themeColor="accent5" w:themeShade="80"/>
                        <w:szCs w:val="22"/>
                        <w:lang w:val="en-IE" w:eastAsia="en-IE"/>
                      </w:rPr>
                    </w:pPr>
                    <w:r w:rsidRPr="00B847A2">
                      <w:rPr>
                        <w:rFonts w:asciiTheme="minorHAnsi" w:eastAsiaTheme="minorHAnsi" w:hAnsiTheme="minorHAnsi" w:cstheme="minorBidi"/>
                        <w:b/>
                        <w:bCs/>
                        <w:color w:val="215868" w:themeColor="accent5" w:themeShade="80"/>
                        <w:szCs w:val="22"/>
                        <w:lang w:val="en-IE" w:eastAsia="en-IE"/>
                      </w:rPr>
                      <w:t>1</w:t>
                    </w:r>
                  </w:p>
                  <w:p w14:paraId="13252307" w14:textId="77777777" w:rsidR="00217292" w:rsidRPr="00B847A2" w:rsidRDefault="00217292" w:rsidP="00975BE5">
                    <w:pPr>
                      <w:spacing w:after="160"/>
                      <w:jc w:val="center"/>
                      <w:rPr>
                        <w:rFonts w:asciiTheme="minorHAnsi" w:eastAsiaTheme="minorHAnsi" w:hAnsiTheme="minorHAnsi" w:cstheme="minorBidi"/>
                        <w:b/>
                        <w:bCs/>
                        <w:color w:val="215868" w:themeColor="accent5" w:themeShade="80"/>
                        <w:szCs w:val="22"/>
                        <w:lang w:val="en-IE" w:eastAsia="en-IE"/>
                      </w:rPr>
                    </w:pPr>
                    <w:r w:rsidRPr="00B847A2">
                      <w:rPr>
                        <w:rFonts w:asciiTheme="minorHAnsi" w:eastAsiaTheme="minorHAnsi" w:hAnsiTheme="minorHAnsi" w:cstheme="minorBidi"/>
                        <w:b/>
                        <w:bCs/>
                        <w:color w:val="215868" w:themeColor="accent5" w:themeShade="80"/>
                        <w:szCs w:val="22"/>
                        <w:lang w:val="en-IE" w:eastAsia="en-IE"/>
                      </w:rPr>
                      <w:t>Poor</w:t>
                    </w:r>
                  </w:p>
                </w:tc>
                <w:tc>
                  <w:tcPr>
                    <w:tcW w:w="897" w:type="dxa"/>
                    <w:shd w:val="clear" w:color="auto" w:fill="C6D9F1" w:themeFill="text2" w:themeFillTint="33"/>
                    <w:vAlign w:val="center"/>
                  </w:tcPr>
                  <w:p w14:paraId="12BD9152" w14:textId="77777777" w:rsidR="00217292" w:rsidRPr="00B847A2" w:rsidRDefault="00217292" w:rsidP="00975BE5">
                    <w:pPr>
                      <w:spacing w:after="160"/>
                      <w:jc w:val="center"/>
                      <w:rPr>
                        <w:rFonts w:asciiTheme="minorHAnsi" w:eastAsiaTheme="minorHAnsi" w:hAnsiTheme="minorHAnsi" w:cstheme="minorBidi"/>
                        <w:bCs/>
                        <w:color w:val="215868" w:themeColor="accent5" w:themeShade="80"/>
                        <w:szCs w:val="22"/>
                        <w:lang w:val="en-IE" w:eastAsia="en-IE"/>
                      </w:rPr>
                    </w:pPr>
                    <w:r w:rsidRPr="00B847A2">
                      <w:rPr>
                        <w:rFonts w:asciiTheme="minorHAnsi" w:eastAsiaTheme="minorHAnsi" w:hAnsiTheme="minorHAnsi" w:cstheme="minorBidi"/>
                        <w:bCs/>
                        <w:color w:val="215868" w:themeColor="accent5" w:themeShade="80"/>
                        <w:szCs w:val="22"/>
                        <w:lang w:val="en-IE" w:eastAsia="en-IE"/>
                      </w:rPr>
                      <w:t>1 – 20%</w:t>
                    </w:r>
                  </w:p>
                </w:tc>
                <w:tc>
                  <w:tcPr>
                    <w:tcW w:w="7325" w:type="dxa"/>
                    <w:vAlign w:val="center"/>
                    <w:hideMark/>
                  </w:tcPr>
                  <w:p w14:paraId="0D7CBF19" w14:textId="77777777" w:rsidR="00217292" w:rsidRPr="00B847A2" w:rsidRDefault="00217292" w:rsidP="00975BE5">
                    <w:pPr>
                      <w:spacing w:after="160"/>
                      <w:rPr>
                        <w:rFonts w:asciiTheme="minorHAnsi" w:eastAsiaTheme="minorHAnsi" w:hAnsiTheme="minorHAnsi" w:cstheme="minorBidi"/>
                        <w:color w:val="215868" w:themeColor="accent5" w:themeShade="80"/>
                        <w:szCs w:val="22"/>
                        <w:lang w:val="en-IE" w:eastAsia="en-IE"/>
                      </w:rPr>
                    </w:pPr>
                    <w:r w:rsidRPr="00B847A2">
                      <w:rPr>
                        <w:rFonts w:asciiTheme="minorHAnsi" w:eastAsiaTheme="minorHAnsi" w:hAnsiTheme="minorHAnsi" w:cstheme="minorBidi"/>
                        <w:color w:val="215868" w:themeColor="accent5" w:themeShade="80"/>
                        <w:szCs w:val="22"/>
                        <w:lang w:val="en-IE" w:eastAsia="en-IE"/>
                      </w:rPr>
                      <w:t xml:space="preserve">A Response which gives rise to serious reservations in relation to the Tenderer’s understanding of the requirements. This may be because, for example, insufficient detail is provided, and/or the response has fundamental flaws or seriously lacks credibility, resulting in high risk of non-delivery. </w:t>
                    </w:r>
                  </w:p>
                </w:tc>
              </w:tr>
              <w:tr w:rsidR="00217292" w:rsidRPr="00B847A2" w14:paraId="04142DF4" w14:textId="77777777" w:rsidTr="00975BE5">
                <w:trPr>
                  <w:trHeight w:val="315"/>
                </w:trPr>
                <w:tc>
                  <w:tcPr>
                    <w:tcW w:w="1129" w:type="dxa"/>
                    <w:shd w:val="clear" w:color="auto" w:fill="C6D9F1" w:themeFill="text2" w:themeFillTint="33"/>
                    <w:vAlign w:val="center"/>
                  </w:tcPr>
                  <w:p w14:paraId="139D6DDF" w14:textId="77777777" w:rsidR="00217292" w:rsidRPr="00B847A2" w:rsidRDefault="00217292" w:rsidP="00975BE5">
                    <w:pPr>
                      <w:tabs>
                        <w:tab w:val="left" w:pos="735"/>
                      </w:tabs>
                      <w:spacing w:after="160"/>
                      <w:jc w:val="center"/>
                      <w:rPr>
                        <w:rFonts w:asciiTheme="minorHAnsi" w:eastAsiaTheme="minorHAnsi" w:hAnsiTheme="minorHAnsi" w:cstheme="minorBidi"/>
                        <w:b/>
                        <w:bCs/>
                        <w:color w:val="215868" w:themeColor="accent5" w:themeShade="80"/>
                        <w:szCs w:val="22"/>
                        <w:lang w:val="en-IE" w:eastAsia="en-IE"/>
                      </w:rPr>
                    </w:pPr>
                    <w:r w:rsidRPr="00B847A2">
                      <w:rPr>
                        <w:rFonts w:asciiTheme="minorHAnsi" w:eastAsiaTheme="minorHAnsi" w:hAnsiTheme="minorHAnsi" w:cstheme="minorBidi"/>
                        <w:b/>
                        <w:bCs/>
                        <w:color w:val="215868" w:themeColor="accent5" w:themeShade="80"/>
                        <w:szCs w:val="22"/>
                        <w:lang w:val="en-IE" w:eastAsia="en-IE"/>
                      </w:rPr>
                      <w:t>0</w:t>
                    </w:r>
                  </w:p>
                </w:tc>
                <w:tc>
                  <w:tcPr>
                    <w:tcW w:w="897" w:type="dxa"/>
                    <w:shd w:val="clear" w:color="auto" w:fill="C6D9F1" w:themeFill="text2" w:themeFillTint="33"/>
                    <w:vAlign w:val="center"/>
                  </w:tcPr>
                  <w:p w14:paraId="198CC74D" w14:textId="77777777" w:rsidR="00217292" w:rsidRPr="00B847A2" w:rsidRDefault="00217292" w:rsidP="00975BE5">
                    <w:pPr>
                      <w:tabs>
                        <w:tab w:val="left" w:pos="735"/>
                      </w:tabs>
                      <w:spacing w:after="160"/>
                      <w:jc w:val="center"/>
                      <w:rPr>
                        <w:rFonts w:asciiTheme="minorHAnsi" w:eastAsiaTheme="minorHAnsi" w:hAnsiTheme="minorHAnsi" w:cstheme="minorBidi"/>
                        <w:bCs/>
                        <w:color w:val="215868" w:themeColor="accent5" w:themeShade="80"/>
                        <w:szCs w:val="22"/>
                        <w:lang w:val="en-IE" w:eastAsia="en-IE"/>
                      </w:rPr>
                    </w:pPr>
                    <w:r w:rsidRPr="00B847A2">
                      <w:rPr>
                        <w:rFonts w:asciiTheme="minorHAnsi" w:eastAsiaTheme="minorHAnsi" w:hAnsiTheme="minorHAnsi" w:cstheme="minorBidi"/>
                        <w:bCs/>
                        <w:color w:val="215868" w:themeColor="accent5" w:themeShade="80"/>
                        <w:szCs w:val="22"/>
                        <w:lang w:val="en-IE" w:eastAsia="en-IE"/>
                      </w:rPr>
                      <w:t>0</w:t>
                    </w:r>
                  </w:p>
                </w:tc>
                <w:tc>
                  <w:tcPr>
                    <w:tcW w:w="7325" w:type="dxa"/>
                    <w:vAlign w:val="center"/>
                    <w:hideMark/>
                  </w:tcPr>
                  <w:p w14:paraId="48C68CCB" w14:textId="77777777" w:rsidR="00217292" w:rsidRPr="00B847A2" w:rsidRDefault="00217292" w:rsidP="00975BE5">
                    <w:pPr>
                      <w:spacing w:after="160"/>
                      <w:rPr>
                        <w:rFonts w:asciiTheme="minorHAnsi" w:eastAsiaTheme="minorHAnsi" w:hAnsiTheme="minorHAnsi" w:cstheme="minorBidi"/>
                        <w:color w:val="215868" w:themeColor="accent5" w:themeShade="80"/>
                        <w:szCs w:val="22"/>
                        <w:lang w:val="en-IE" w:eastAsia="en-IE"/>
                      </w:rPr>
                    </w:pPr>
                    <w:r w:rsidRPr="00B847A2">
                      <w:rPr>
                        <w:rFonts w:asciiTheme="minorHAnsi" w:eastAsiaTheme="minorHAnsi" w:hAnsiTheme="minorHAnsi" w:cstheme="minorBidi"/>
                        <w:color w:val="215868" w:themeColor="accent5" w:themeShade="80"/>
                        <w:szCs w:val="22"/>
                        <w:lang w:val="en-IE" w:eastAsia="en-IE"/>
                      </w:rPr>
                      <w:t>Response completely fails to address the requirements.</w:t>
                    </w:r>
                  </w:p>
                </w:tc>
              </w:tr>
            </w:tbl>
            <w:p w14:paraId="153393D4" w14:textId="77777777" w:rsidR="00217292" w:rsidRPr="00B847A2" w:rsidRDefault="00217292" w:rsidP="00217292">
              <w:pPr>
                <w:spacing w:line="360" w:lineRule="auto"/>
                <w:rPr>
                  <w:rFonts w:asciiTheme="minorHAnsi" w:eastAsiaTheme="minorHAnsi" w:hAnsiTheme="minorHAnsi" w:cstheme="minorBidi"/>
                  <w:szCs w:val="22"/>
                  <w:lang w:val="en-IE"/>
                </w:rPr>
              </w:pPr>
            </w:p>
            <w:tbl>
              <w:tblPr>
                <w:tblW w:w="5152" w:type="pct"/>
                <w:shd w:val="clear" w:color="auto" w:fill="C6D9F1" w:themeFill="text2" w:themeFillTint="33"/>
                <w:tblLook w:val="04A0" w:firstRow="1" w:lastRow="0" w:firstColumn="1" w:lastColumn="0" w:noHBand="0" w:noVBand="1"/>
              </w:tblPr>
              <w:tblGrid>
                <w:gridCol w:w="9347"/>
              </w:tblGrid>
              <w:tr w:rsidR="00217292" w:rsidRPr="00B847A2" w14:paraId="7BA0C4FC" w14:textId="77777777" w:rsidTr="00ED3EDB">
                <w:trPr>
                  <w:trHeight w:val="1556"/>
                </w:trPr>
                <w:tc>
                  <w:tcPr>
                    <w:tcW w:w="9347" w:type="dxa"/>
                    <w:shd w:val="clear" w:color="auto" w:fill="C6D9F1" w:themeFill="text2" w:themeFillTint="33"/>
                  </w:tcPr>
                  <w:p w14:paraId="76BAE99B" w14:textId="77777777" w:rsidR="00217292" w:rsidRPr="00B847A2" w:rsidRDefault="00217292" w:rsidP="00975BE5">
                    <w:pPr>
                      <w:spacing w:after="160"/>
                      <w:rPr>
                        <w:rFonts w:asciiTheme="minorHAnsi" w:eastAsiaTheme="minorHAnsi" w:hAnsiTheme="minorHAnsi" w:cstheme="minorBidi"/>
                        <w:b/>
                        <w:szCs w:val="22"/>
                        <w:lang w:val="en-IE"/>
                      </w:rPr>
                    </w:pPr>
                    <w:r w:rsidRPr="00B847A2">
                      <w:rPr>
                        <w:rFonts w:asciiTheme="minorHAnsi" w:hAnsiTheme="minorHAnsi"/>
                        <w:b/>
                        <w:noProof/>
                        <w:szCs w:val="22"/>
                        <w:lang w:val="en-IE" w:eastAsia="en-IE"/>
                      </w:rPr>
                      <w:t>Example:</w:t>
                    </w:r>
                    <w:r w:rsidRPr="00B847A2">
                      <w:rPr>
                        <w:rFonts w:asciiTheme="minorHAnsi" w:hAnsiTheme="minorHAnsi"/>
                        <w:noProof/>
                        <w:szCs w:val="22"/>
                        <w:lang w:val="en-IE" w:eastAsia="en-IE"/>
                      </w:rPr>
                      <w:t xml:space="preserve">  </w:t>
                    </w:r>
                    <w:r w:rsidRPr="00B847A2">
                      <w:rPr>
                        <w:rFonts w:asciiTheme="minorHAnsi" w:eastAsiaTheme="minorHAnsi" w:hAnsiTheme="minorHAnsi" w:cstheme="minorBidi"/>
                        <w:bCs/>
                        <w:color w:val="215868" w:themeColor="accent5" w:themeShade="80"/>
                        <w:szCs w:val="22"/>
                        <w:lang w:val="en-IE"/>
                      </w:rPr>
                      <w:t>Where the Maximum Mark available for a qualitative award sub-criterion is 200 and the Tender Evaluation Panel determines that the Response falls under the “very good” description (Scoring Band 4), then the evaluation panel may award a minimum of 61% of the total marks available (i.e. 122 marks) and a maximum of 80% of the total marks available (i.e. 160 marks), dependant on the quality of the response.</w:t>
                    </w:r>
                  </w:p>
                </w:tc>
              </w:tr>
            </w:tbl>
            <w:p w14:paraId="61B1E41E" w14:textId="77777777" w:rsidR="00486ECF" w:rsidRDefault="00486ECF">
              <w:r>
                <w:br w:type="page"/>
              </w:r>
            </w:p>
            <w:tbl>
              <w:tblPr>
                <w:tblW w:w="5006" w:type="pct"/>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2034"/>
                <w:gridCol w:w="2883"/>
                <w:gridCol w:w="1649"/>
                <w:gridCol w:w="2506"/>
              </w:tblGrid>
              <w:tr w:rsidR="00217292" w:rsidRPr="00315C1E" w14:paraId="2AAB5324" w14:textId="77777777" w:rsidTr="00486ECF">
                <w:trPr>
                  <w:tblHeader/>
                  <w:jc w:val="center"/>
                </w:trPr>
                <w:tc>
                  <w:tcPr>
                    <w:tcW w:w="9071" w:type="dxa"/>
                    <w:gridSpan w:val="4"/>
                    <w:shd w:val="clear" w:color="auto" w:fill="FBD4B4" w:themeFill="accent6" w:themeFillTint="66"/>
                  </w:tcPr>
                  <w:p w14:paraId="00893462" w14:textId="77777777" w:rsidR="00217292" w:rsidRPr="00FE4904" w:rsidRDefault="00217292" w:rsidP="00975BE5">
                    <w:pPr>
                      <w:rPr>
                        <w:rFonts w:asciiTheme="minorHAnsi" w:eastAsia="Calibri" w:hAnsiTheme="minorHAnsi"/>
                        <w:b/>
                        <w:bCs/>
                        <w:szCs w:val="22"/>
                        <w:lang w:val="en-IE"/>
                      </w:rPr>
                    </w:pPr>
                    <w:r>
                      <w:rPr>
                        <w:rFonts w:asciiTheme="minorHAnsi" w:hAnsiTheme="minorHAnsi"/>
                        <w:bCs/>
                        <w:szCs w:val="22"/>
                        <w:lang w:val="en-IE"/>
                      </w:rPr>
                      <w:lastRenderedPageBreak/>
                      <w:br w:type="page"/>
                    </w:r>
                    <w:bookmarkStart w:id="4" w:name="OLE_LINK7"/>
                    <w:bookmarkStart w:id="5" w:name="OLE_LINK8"/>
                    <w:r w:rsidRPr="00FE4904">
                      <w:rPr>
                        <w:rFonts w:asciiTheme="minorHAnsi" w:eastAsia="Calibri" w:hAnsiTheme="minorHAnsi"/>
                        <w:b/>
                        <w:bCs/>
                        <w:szCs w:val="22"/>
                        <w:lang w:val="en-IE"/>
                      </w:rPr>
                      <w:t>Project #1</w:t>
                    </w:r>
                  </w:p>
                </w:tc>
              </w:tr>
              <w:tr w:rsidR="00217292" w:rsidRPr="00315C1E" w14:paraId="76A252A6" w14:textId="77777777" w:rsidTr="00486ECF">
                <w:trPr>
                  <w:jc w:val="center"/>
                </w:trPr>
                <w:tc>
                  <w:tcPr>
                    <w:tcW w:w="2033" w:type="dxa"/>
                  </w:tcPr>
                  <w:p w14:paraId="09A1671F"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Title of Project:</w:t>
                    </w:r>
                  </w:p>
                </w:tc>
                <w:tc>
                  <w:tcPr>
                    <w:tcW w:w="7038" w:type="dxa"/>
                    <w:gridSpan w:val="3"/>
                  </w:tcPr>
                  <w:p w14:paraId="0FFDC37A" w14:textId="77777777" w:rsidR="00217292" w:rsidRPr="00315C1E" w:rsidRDefault="00217292" w:rsidP="00975BE5">
                    <w:pPr>
                      <w:rPr>
                        <w:rFonts w:asciiTheme="minorHAnsi" w:eastAsia="Calibri" w:hAnsiTheme="minorHAnsi"/>
                        <w:bCs/>
                        <w:szCs w:val="22"/>
                        <w:lang w:val="en-IE"/>
                      </w:rPr>
                    </w:pPr>
                  </w:p>
                  <w:p w14:paraId="1540EBCA" w14:textId="77777777" w:rsidR="00217292" w:rsidRPr="00315C1E" w:rsidRDefault="00217292" w:rsidP="00975BE5">
                    <w:pPr>
                      <w:rPr>
                        <w:rFonts w:asciiTheme="minorHAnsi" w:eastAsia="Calibri" w:hAnsiTheme="minorHAnsi"/>
                        <w:bCs/>
                        <w:szCs w:val="22"/>
                        <w:lang w:val="en-IE"/>
                      </w:rPr>
                    </w:pPr>
                  </w:p>
                </w:tc>
              </w:tr>
              <w:tr w:rsidR="00217292" w:rsidRPr="00315C1E" w14:paraId="2E76B400" w14:textId="77777777" w:rsidTr="00486ECF">
                <w:trPr>
                  <w:jc w:val="center"/>
                </w:trPr>
                <w:tc>
                  <w:tcPr>
                    <w:tcW w:w="2033" w:type="dxa"/>
                  </w:tcPr>
                  <w:p w14:paraId="4C499D95"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Client Name:</w:t>
                    </w:r>
                  </w:p>
                </w:tc>
                <w:tc>
                  <w:tcPr>
                    <w:tcW w:w="7038" w:type="dxa"/>
                    <w:gridSpan w:val="3"/>
                  </w:tcPr>
                  <w:p w14:paraId="3F2F3552" w14:textId="77777777" w:rsidR="00217292" w:rsidRPr="00315C1E" w:rsidRDefault="00217292" w:rsidP="00975BE5">
                    <w:pPr>
                      <w:rPr>
                        <w:rFonts w:asciiTheme="minorHAnsi" w:eastAsia="Calibri" w:hAnsiTheme="minorHAnsi"/>
                        <w:bCs/>
                        <w:szCs w:val="22"/>
                        <w:lang w:val="en-IE"/>
                      </w:rPr>
                    </w:pPr>
                  </w:p>
                  <w:p w14:paraId="111D5C9D" w14:textId="77777777" w:rsidR="00217292" w:rsidRPr="00315C1E" w:rsidRDefault="00217292" w:rsidP="00975BE5">
                    <w:pPr>
                      <w:rPr>
                        <w:rFonts w:asciiTheme="minorHAnsi" w:eastAsia="Calibri" w:hAnsiTheme="minorHAnsi"/>
                        <w:bCs/>
                        <w:szCs w:val="22"/>
                        <w:lang w:val="en-IE"/>
                      </w:rPr>
                    </w:pPr>
                  </w:p>
                </w:tc>
              </w:tr>
              <w:tr w:rsidR="00217292" w:rsidRPr="00315C1E" w14:paraId="4F286311" w14:textId="77777777" w:rsidTr="00486E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345"/>
                  <w:jc w:val="center"/>
                </w:trPr>
                <w:tc>
                  <w:tcPr>
                    <w:tcW w:w="2033" w:type="dxa"/>
                    <w:vMerge w:val="restart"/>
                  </w:tcPr>
                  <w:p w14:paraId="1AE429FC"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Client Details</w:t>
                    </w:r>
                  </w:p>
                </w:tc>
                <w:tc>
                  <w:tcPr>
                    <w:tcW w:w="2883" w:type="dxa"/>
                  </w:tcPr>
                  <w:p w14:paraId="3E2B750D"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Contact Name</w:t>
                    </w:r>
                  </w:p>
                </w:tc>
                <w:tc>
                  <w:tcPr>
                    <w:tcW w:w="4155" w:type="dxa"/>
                    <w:gridSpan w:val="2"/>
                  </w:tcPr>
                  <w:p w14:paraId="243638A9" w14:textId="77777777" w:rsidR="00217292" w:rsidRPr="00315C1E" w:rsidRDefault="00217292" w:rsidP="00975BE5">
                    <w:pPr>
                      <w:rPr>
                        <w:rFonts w:asciiTheme="minorHAnsi" w:eastAsia="Calibri" w:hAnsiTheme="minorHAnsi"/>
                        <w:bCs/>
                        <w:szCs w:val="22"/>
                        <w:lang w:val="en-IE"/>
                      </w:rPr>
                    </w:pPr>
                  </w:p>
                </w:tc>
              </w:tr>
              <w:tr w:rsidR="00217292" w:rsidRPr="00315C1E" w14:paraId="2504986C" w14:textId="77777777" w:rsidTr="00486E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390"/>
                  <w:jc w:val="center"/>
                </w:trPr>
                <w:tc>
                  <w:tcPr>
                    <w:tcW w:w="2033" w:type="dxa"/>
                    <w:vMerge/>
                  </w:tcPr>
                  <w:p w14:paraId="5B6D5B71" w14:textId="77777777" w:rsidR="00217292" w:rsidRPr="00315C1E" w:rsidRDefault="00217292" w:rsidP="00975BE5">
                    <w:pPr>
                      <w:rPr>
                        <w:rFonts w:asciiTheme="minorHAnsi" w:eastAsia="Calibri" w:hAnsiTheme="minorHAnsi"/>
                        <w:bCs/>
                        <w:szCs w:val="22"/>
                        <w:lang w:val="en-IE"/>
                      </w:rPr>
                    </w:pPr>
                  </w:p>
                </w:tc>
                <w:tc>
                  <w:tcPr>
                    <w:tcW w:w="2883" w:type="dxa"/>
                  </w:tcPr>
                  <w:p w14:paraId="0D59D6D8"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Contact E-mail Address</w:t>
                    </w:r>
                  </w:p>
                </w:tc>
                <w:tc>
                  <w:tcPr>
                    <w:tcW w:w="4155" w:type="dxa"/>
                    <w:gridSpan w:val="2"/>
                  </w:tcPr>
                  <w:p w14:paraId="4A93D94F" w14:textId="77777777" w:rsidR="00217292" w:rsidRPr="00315C1E" w:rsidRDefault="00217292" w:rsidP="00975BE5">
                    <w:pPr>
                      <w:rPr>
                        <w:rFonts w:asciiTheme="minorHAnsi" w:eastAsia="Calibri" w:hAnsiTheme="minorHAnsi"/>
                        <w:bCs/>
                        <w:szCs w:val="22"/>
                        <w:lang w:val="en-IE"/>
                      </w:rPr>
                    </w:pPr>
                  </w:p>
                </w:tc>
              </w:tr>
              <w:tr w:rsidR="00217292" w:rsidRPr="00315C1E" w14:paraId="1753DB5A" w14:textId="77777777" w:rsidTr="00486E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570"/>
                  <w:jc w:val="center"/>
                </w:trPr>
                <w:tc>
                  <w:tcPr>
                    <w:tcW w:w="2033" w:type="dxa"/>
                    <w:vMerge/>
                  </w:tcPr>
                  <w:p w14:paraId="3C583037" w14:textId="77777777" w:rsidR="00217292" w:rsidRPr="00315C1E" w:rsidRDefault="00217292" w:rsidP="00975BE5">
                    <w:pPr>
                      <w:rPr>
                        <w:rFonts w:asciiTheme="minorHAnsi" w:eastAsia="Calibri" w:hAnsiTheme="minorHAnsi"/>
                        <w:bCs/>
                        <w:szCs w:val="22"/>
                        <w:lang w:val="en-IE"/>
                      </w:rPr>
                    </w:pPr>
                  </w:p>
                </w:tc>
                <w:tc>
                  <w:tcPr>
                    <w:tcW w:w="2883" w:type="dxa"/>
                  </w:tcPr>
                  <w:p w14:paraId="1E3E84AD"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Contact Telephone Number</w:t>
                    </w:r>
                  </w:p>
                </w:tc>
                <w:tc>
                  <w:tcPr>
                    <w:tcW w:w="4155" w:type="dxa"/>
                    <w:gridSpan w:val="2"/>
                  </w:tcPr>
                  <w:p w14:paraId="5F749A64" w14:textId="77777777" w:rsidR="00217292" w:rsidRPr="00315C1E" w:rsidRDefault="00217292" w:rsidP="00975BE5">
                    <w:pPr>
                      <w:rPr>
                        <w:rFonts w:asciiTheme="minorHAnsi" w:eastAsia="Calibri" w:hAnsiTheme="minorHAnsi"/>
                        <w:bCs/>
                        <w:szCs w:val="22"/>
                        <w:lang w:val="en-IE"/>
                      </w:rPr>
                    </w:pPr>
                  </w:p>
                </w:tc>
              </w:tr>
              <w:tr w:rsidR="00217292" w:rsidRPr="00315C1E" w14:paraId="0AF2F05A" w14:textId="77777777" w:rsidTr="00486E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390"/>
                  <w:jc w:val="center"/>
                </w:trPr>
                <w:tc>
                  <w:tcPr>
                    <w:tcW w:w="2033" w:type="dxa"/>
                  </w:tcPr>
                  <w:p w14:paraId="0712CA30"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Annual Value:</w:t>
                    </w:r>
                  </w:p>
                </w:tc>
                <w:tc>
                  <w:tcPr>
                    <w:tcW w:w="7038" w:type="dxa"/>
                    <w:gridSpan w:val="3"/>
                  </w:tcPr>
                  <w:p w14:paraId="76E359A4" w14:textId="77777777" w:rsidR="00217292" w:rsidRPr="00315C1E" w:rsidRDefault="00217292" w:rsidP="00975BE5">
                    <w:pPr>
                      <w:rPr>
                        <w:rFonts w:asciiTheme="minorHAnsi" w:eastAsia="Calibri" w:hAnsiTheme="minorHAnsi"/>
                        <w:bCs/>
                        <w:szCs w:val="22"/>
                        <w:lang w:val="en-IE"/>
                      </w:rPr>
                    </w:pPr>
                  </w:p>
                </w:tc>
              </w:tr>
              <w:tr w:rsidR="00217292" w:rsidRPr="00315C1E" w14:paraId="7378BBB5" w14:textId="77777777" w:rsidTr="00486E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300"/>
                  <w:jc w:val="center"/>
                </w:trPr>
                <w:tc>
                  <w:tcPr>
                    <w:tcW w:w="2033" w:type="dxa"/>
                  </w:tcPr>
                  <w:p w14:paraId="24FB6545"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Start Date:</w:t>
                    </w:r>
                  </w:p>
                </w:tc>
                <w:tc>
                  <w:tcPr>
                    <w:tcW w:w="2883" w:type="dxa"/>
                  </w:tcPr>
                  <w:p w14:paraId="5B68C0DC" w14:textId="77777777" w:rsidR="00217292" w:rsidRPr="00315C1E" w:rsidRDefault="00217292" w:rsidP="00975BE5">
                    <w:pPr>
                      <w:rPr>
                        <w:rFonts w:asciiTheme="minorHAnsi" w:eastAsia="Calibri" w:hAnsiTheme="minorHAnsi"/>
                        <w:bCs/>
                        <w:szCs w:val="22"/>
                        <w:lang w:val="en-IE"/>
                      </w:rPr>
                    </w:pPr>
                  </w:p>
                </w:tc>
                <w:tc>
                  <w:tcPr>
                    <w:tcW w:w="1649" w:type="dxa"/>
                  </w:tcPr>
                  <w:p w14:paraId="5CBBABFC"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End Date:</w:t>
                    </w:r>
                  </w:p>
                </w:tc>
                <w:tc>
                  <w:tcPr>
                    <w:tcW w:w="2506" w:type="dxa"/>
                  </w:tcPr>
                  <w:p w14:paraId="26C1CA40" w14:textId="77777777" w:rsidR="00217292" w:rsidRPr="00315C1E" w:rsidRDefault="00217292" w:rsidP="00975BE5">
                    <w:pPr>
                      <w:rPr>
                        <w:rFonts w:asciiTheme="minorHAnsi" w:eastAsia="Calibri" w:hAnsiTheme="minorHAnsi"/>
                        <w:bCs/>
                        <w:szCs w:val="22"/>
                        <w:lang w:val="en-IE"/>
                      </w:rPr>
                    </w:pPr>
                  </w:p>
                </w:tc>
              </w:tr>
              <w:tr w:rsidR="00217292" w:rsidRPr="00315C1E" w14:paraId="3EE23732" w14:textId="77777777" w:rsidTr="00486E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585"/>
                  <w:jc w:val="center"/>
                </w:trPr>
                <w:tc>
                  <w:tcPr>
                    <w:tcW w:w="9071" w:type="dxa"/>
                    <w:gridSpan w:val="4"/>
                  </w:tcPr>
                  <w:p w14:paraId="79C61360"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 xml:space="preserve">1. Please </w:t>
                    </w:r>
                    <w:r w:rsidRPr="00315C1E">
                      <w:rPr>
                        <w:rFonts w:asciiTheme="minorHAnsi" w:hAnsiTheme="minorHAnsi"/>
                        <w:szCs w:val="22"/>
                        <w:lang w:val="en-IE"/>
                      </w:rPr>
                      <w:t>provide a description of the client organisation to assist the</w:t>
                    </w:r>
                    <w:r>
                      <w:rPr>
                        <w:rFonts w:asciiTheme="minorHAnsi" w:hAnsiTheme="minorHAnsi"/>
                        <w:szCs w:val="22"/>
                        <w:lang w:val="en-IE"/>
                      </w:rPr>
                      <w:t xml:space="preserve"> Contracting Authority</w:t>
                    </w:r>
                    <w:r w:rsidRPr="00315C1E">
                      <w:rPr>
                        <w:rFonts w:asciiTheme="minorHAnsi" w:hAnsiTheme="minorHAnsi"/>
                        <w:szCs w:val="22"/>
                        <w:lang w:val="en-IE"/>
                      </w:rPr>
                      <w:t xml:space="preserve"> in determining the Client’s scale and the extent that it provides comparable services </w:t>
                    </w:r>
                    <w:r w:rsidRPr="00315C1E">
                      <w:rPr>
                        <w:rFonts w:asciiTheme="minorHAnsi" w:hAnsiTheme="minorHAnsi"/>
                        <w:b/>
                        <w:i/>
                        <w:szCs w:val="22"/>
                        <w:lang w:val="en-IE"/>
                      </w:rPr>
                      <w:t>(Please use this template and maximum response should not exceed 500 words)</w:t>
                    </w:r>
                  </w:p>
                </w:tc>
              </w:tr>
              <w:tr w:rsidR="00217292" w:rsidRPr="00315C1E" w14:paraId="7A14FC47" w14:textId="77777777" w:rsidTr="00486E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70"/>
                  <w:jc w:val="center"/>
                </w:trPr>
                <w:tc>
                  <w:tcPr>
                    <w:tcW w:w="9071" w:type="dxa"/>
                    <w:gridSpan w:val="4"/>
                  </w:tcPr>
                  <w:p w14:paraId="076C539B" w14:textId="77777777" w:rsidR="00217292" w:rsidRPr="00315C1E" w:rsidRDefault="00217292" w:rsidP="00975BE5">
                    <w:pPr>
                      <w:shd w:val="clear" w:color="auto" w:fill="FFFFFF"/>
                      <w:rPr>
                        <w:rFonts w:asciiTheme="minorHAnsi" w:eastAsia="Calibri" w:hAnsiTheme="minorHAnsi"/>
                        <w:bCs/>
                        <w:szCs w:val="22"/>
                        <w:lang w:val="en-IE"/>
                      </w:rPr>
                    </w:pPr>
                    <w:r w:rsidRPr="00315C1E">
                      <w:rPr>
                        <w:rFonts w:asciiTheme="minorHAnsi" w:eastAsia="Calibri" w:hAnsiTheme="minorHAnsi"/>
                        <w:b/>
                        <w:bCs/>
                        <w:i/>
                        <w:color w:val="A6A6A6"/>
                        <w:szCs w:val="22"/>
                        <w:lang w:val="en-IE"/>
                      </w:rPr>
                      <w:t>(Please Insert, expanding this table as necessary)</w:t>
                    </w:r>
                  </w:p>
                  <w:p w14:paraId="61D01E00" w14:textId="77777777" w:rsidR="00217292" w:rsidRPr="00315C1E" w:rsidRDefault="00217292" w:rsidP="00975BE5">
                    <w:pPr>
                      <w:rPr>
                        <w:rFonts w:asciiTheme="minorHAnsi" w:eastAsia="Calibri" w:hAnsiTheme="minorHAnsi"/>
                        <w:bCs/>
                        <w:szCs w:val="22"/>
                        <w:lang w:val="en-IE"/>
                      </w:rPr>
                    </w:pPr>
                  </w:p>
                  <w:p w14:paraId="081BC4CA" w14:textId="77777777" w:rsidR="00217292" w:rsidRPr="00315C1E" w:rsidRDefault="00217292" w:rsidP="00975BE5">
                    <w:pPr>
                      <w:rPr>
                        <w:rFonts w:asciiTheme="minorHAnsi" w:eastAsia="Calibri" w:hAnsiTheme="minorHAnsi"/>
                        <w:bCs/>
                        <w:szCs w:val="22"/>
                        <w:lang w:val="en-IE"/>
                      </w:rPr>
                    </w:pPr>
                  </w:p>
                  <w:p w14:paraId="2C59243E" w14:textId="77777777" w:rsidR="00217292" w:rsidRPr="00315C1E" w:rsidRDefault="00217292" w:rsidP="00975BE5">
                    <w:pPr>
                      <w:rPr>
                        <w:rFonts w:asciiTheme="minorHAnsi" w:eastAsia="Calibri" w:hAnsiTheme="minorHAnsi"/>
                        <w:bCs/>
                        <w:szCs w:val="22"/>
                        <w:lang w:val="en-IE"/>
                      </w:rPr>
                    </w:pPr>
                  </w:p>
                  <w:p w14:paraId="72D03477" w14:textId="77777777" w:rsidR="00217292" w:rsidRPr="00315C1E" w:rsidRDefault="00217292" w:rsidP="00975BE5">
                    <w:pPr>
                      <w:rPr>
                        <w:rFonts w:asciiTheme="minorHAnsi" w:eastAsia="Calibri" w:hAnsiTheme="minorHAnsi"/>
                        <w:bCs/>
                        <w:szCs w:val="22"/>
                        <w:lang w:val="en-IE"/>
                      </w:rPr>
                    </w:pPr>
                  </w:p>
                  <w:p w14:paraId="3879A02F" w14:textId="77777777" w:rsidR="00217292" w:rsidRPr="00315C1E" w:rsidRDefault="00217292" w:rsidP="00975BE5">
                    <w:pPr>
                      <w:rPr>
                        <w:rFonts w:asciiTheme="minorHAnsi" w:eastAsia="Calibri" w:hAnsiTheme="minorHAnsi"/>
                        <w:bCs/>
                        <w:szCs w:val="22"/>
                        <w:lang w:val="en-IE"/>
                      </w:rPr>
                    </w:pPr>
                  </w:p>
                  <w:p w14:paraId="2D02F4BB" w14:textId="77777777" w:rsidR="00217292" w:rsidRPr="00315C1E" w:rsidRDefault="00217292" w:rsidP="00975BE5">
                    <w:pPr>
                      <w:rPr>
                        <w:rFonts w:asciiTheme="minorHAnsi" w:eastAsia="Calibri" w:hAnsiTheme="minorHAnsi"/>
                        <w:bCs/>
                        <w:szCs w:val="22"/>
                        <w:lang w:val="en-IE"/>
                      </w:rPr>
                    </w:pPr>
                  </w:p>
                  <w:p w14:paraId="6573729D" w14:textId="77777777" w:rsidR="00217292" w:rsidRPr="00315C1E" w:rsidRDefault="00217292" w:rsidP="00975BE5">
                    <w:pPr>
                      <w:rPr>
                        <w:rFonts w:asciiTheme="minorHAnsi" w:eastAsia="Calibri" w:hAnsiTheme="minorHAnsi"/>
                        <w:bCs/>
                        <w:szCs w:val="22"/>
                        <w:lang w:val="en-IE"/>
                      </w:rPr>
                    </w:pPr>
                  </w:p>
                  <w:p w14:paraId="1900D238" w14:textId="77777777" w:rsidR="00217292" w:rsidRPr="00315C1E" w:rsidRDefault="00217292" w:rsidP="00975BE5">
                    <w:pPr>
                      <w:rPr>
                        <w:rFonts w:asciiTheme="minorHAnsi" w:eastAsia="Calibri" w:hAnsiTheme="minorHAnsi"/>
                        <w:bCs/>
                        <w:szCs w:val="22"/>
                        <w:lang w:val="en-IE"/>
                      </w:rPr>
                    </w:pPr>
                  </w:p>
                  <w:p w14:paraId="4F8D785F" w14:textId="77777777" w:rsidR="00217292" w:rsidRPr="00315C1E" w:rsidRDefault="00217292" w:rsidP="00975BE5">
                    <w:pPr>
                      <w:rPr>
                        <w:rFonts w:asciiTheme="minorHAnsi" w:eastAsia="Calibri" w:hAnsiTheme="minorHAnsi"/>
                        <w:bCs/>
                        <w:szCs w:val="22"/>
                        <w:lang w:val="en-IE"/>
                      </w:rPr>
                    </w:pPr>
                  </w:p>
                  <w:p w14:paraId="014FC00A" w14:textId="77777777" w:rsidR="00217292" w:rsidRPr="00315C1E" w:rsidRDefault="00217292" w:rsidP="00975BE5">
                    <w:pPr>
                      <w:rPr>
                        <w:rFonts w:asciiTheme="minorHAnsi" w:eastAsia="Calibri" w:hAnsiTheme="minorHAnsi"/>
                        <w:bCs/>
                        <w:szCs w:val="22"/>
                        <w:lang w:val="en-IE"/>
                      </w:rPr>
                    </w:pPr>
                  </w:p>
                  <w:p w14:paraId="6B86E5D8" w14:textId="77777777" w:rsidR="00217292" w:rsidRPr="00315C1E" w:rsidRDefault="00217292" w:rsidP="00975BE5">
                    <w:pPr>
                      <w:rPr>
                        <w:rFonts w:asciiTheme="minorHAnsi" w:eastAsia="Calibri" w:hAnsiTheme="minorHAnsi"/>
                        <w:bCs/>
                        <w:szCs w:val="22"/>
                        <w:lang w:val="en-IE"/>
                      </w:rPr>
                    </w:pPr>
                  </w:p>
                  <w:p w14:paraId="312C81BD" w14:textId="77777777" w:rsidR="00217292" w:rsidRPr="00315C1E" w:rsidRDefault="00217292" w:rsidP="00975BE5">
                    <w:pPr>
                      <w:rPr>
                        <w:rFonts w:asciiTheme="minorHAnsi" w:eastAsia="Calibri" w:hAnsiTheme="minorHAnsi"/>
                        <w:bCs/>
                        <w:szCs w:val="22"/>
                        <w:lang w:val="en-IE"/>
                      </w:rPr>
                    </w:pPr>
                  </w:p>
                  <w:p w14:paraId="1379EED4" w14:textId="77777777" w:rsidR="00217292" w:rsidRPr="00315C1E" w:rsidRDefault="00217292" w:rsidP="00975BE5">
                    <w:pPr>
                      <w:rPr>
                        <w:rFonts w:asciiTheme="minorHAnsi" w:eastAsia="Calibri" w:hAnsiTheme="minorHAnsi"/>
                        <w:bCs/>
                        <w:szCs w:val="22"/>
                        <w:lang w:val="en-IE"/>
                      </w:rPr>
                    </w:pPr>
                  </w:p>
                  <w:p w14:paraId="47CBF336" w14:textId="77777777" w:rsidR="00217292" w:rsidRPr="00315C1E" w:rsidRDefault="00217292" w:rsidP="00975BE5">
                    <w:pPr>
                      <w:rPr>
                        <w:rFonts w:asciiTheme="minorHAnsi" w:eastAsia="Calibri" w:hAnsiTheme="minorHAnsi"/>
                        <w:bCs/>
                        <w:szCs w:val="22"/>
                        <w:lang w:val="en-IE"/>
                      </w:rPr>
                    </w:pPr>
                  </w:p>
                  <w:p w14:paraId="763E414B" w14:textId="77777777" w:rsidR="00217292" w:rsidRPr="00315C1E" w:rsidRDefault="00217292" w:rsidP="00975BE5">
                    <w:pPr>
                      <w:rPr>
                        <w:rFonts w:asciiTheme="minorHAnsi" w:eastAsia="Calibri" w:hAnsiTheme="minorHAnsi"/>
                        <w:bCs/>
                        <w:szCs w:val="22"/>
                        <w:lang w:val="en-IE"/>
                      </w:rPr>
                    </w:pPr>
                  </w:p>
                  <w:p w14:paraId="4D5BE2EA" w14:textId="77777777" w:rsidR="00217292" w:rsidRPr="00315C1E" w:rsidRDefault="00217292" w:rsidP="00975BE5">
                    <w:pPr>
                      <w:rPr>
                        <w:rFonts w:asciiTheme="minorHAnsi" w:eastAsia="Calibri" w:hAnsiTheme="minorHAnsi"/>
                        <w:bCs/>
                        <w:szCs w:val="22"/>
                        <w:lang w:val="en-IE"/>
                      </w:rPr>
                    </w:pPr>
                  </w:p>
                  <w:p w14:paraId="591D10D6" w14:textId="77777777" w:rsidR="00217292" w:rsidRPr="00315C1E" w:rsidRDefault="00217292" w:rsidP="00975BE5">
                    <w:pPr>
                      <w:rPr>
                        <w:rFonts w:asciiTheme="minorHAnsi" w:eastAsia="Calibri" w:hAnsiTheme="minorHAnsi"/>
                        <w:bCs/>
                        <w:szCs w:val="22"/>
                        <w:lang w:val="en-IE"/>
                      </w:rPr>
                    </w:pPr>
                  </w:p>
                  <w:p w14:paraId="4B1BB5D0" w14:textId="77777777" w:rsidR="00217292" w:rsidRPr="00315C1E" w:rsidRDefault="00217292" w:rsidP="00975BE5">
                    <w:pPr>
                      <w:rPr>
                        <w:rFonts w:asciiTheme="minorHAnsi" w:eastAsia="Calibri" w:hAnsiTheme="minorHAnsi"/>
                        <w:bCs/>
                        <w:szCs w:val="22"/>
                        <w:lang w:val="en-IE"/>
                      </w:rPr>
                    </w:pPr>
                  </w:p>
                  <w:p w14:paraId="011ABEC3" w14:textId="77777777" w:rsidR="00217292" w:rsidRPr="00315C1E" w:rsidRDefault="00217292" w:rsidP="00975BE5">
                    <w:pPr>
                      <w:rPr>
                        <w:rFonts w:asciiTheme="minorHAnsi" w:eastAsia="Calibri" w:hAnsiTheme="minorHAnsi"/>
                        <w:bCs/>
                        <w:szCs w:val="22"/>
                        <w:lang w:val="en-IE"/>
                      </w:rPr>
                    </w:pPr>
                  </w:p>
                </w:tc>
              </w:tr>
              <w:tr w:rsidR="00217292" w:rsidRPr="00315C1E" w14:paraId="5130AA8B" w14:textId="77777777" w:rsidTr="00486E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765"/>
                  <w:jc w:val="center"/>
                </w:trPr>
                <w:tc>
                  <w:tcPr>
                    <w:tcW w:w="9071" w:type="dxa"/>
                    <w:gridSpan w:val="4"/>
                  </w:tcPr>
                  <w:p w14:paraId="121F2DE7" w14:textId="6273B213" w:rsidR="00217292" w:rsidRPr="00315C1E" w:rsidRDefault="00217292" w:rsidP="00975BE5">
                    <w:pPr>
                      <w:shd w:val="clear" w:color="auto" w:fill="FFFFFF"/>
                      <w:rPr>
                        <w:rFonts w:asciiTheme="minorHAnsi" w:eastAsia="Calibri" w:hAnsiTheme="minorHAnsi"/>
                        <w:b/>
                        <w:bCs/>
                        <w:color w:val="A6A6A6"/>
                        <w:szCs w:val="22"/>
                        <w:lang w:val="en-IE"/>
                      </w:rPr>
                    </w:pPr>
                    <w:r w:rsidRPr="00315C1E">
                      <w:rPr>
                        <w:rFonts w:asciiTheme="minorHAnsi" w:eastAsia="Calibri" w:hAnsiTheme="minorHAnsi"/>
                        <w:b/>
                        <w:szCs w:val="22"/>
                        <w:lang w:val="en-IE" w:eastAsia="en-GB"/>
                      </w:rPr>
                      <w:lastRenderedPageBreak/>
                      <w:t>2.</w:t>
                    </w:r>
                    <w:r w:rsidRPr="00315C1E">
                      <w:rPr>
                        <w:rFonts w:asciiTheme="minorHAnsi" w:eastAsia="Calibri" w:hAnsiTheme="minorHAnsi"/>
                        <w:szCs w:val="22"/>
                        <w:lang w:val="en-IE" w:eastAsia="en-GB"/>
                      </w:rPr>
                      <w:t xml:space="preserve"> Please describe the services/solution provided by you to this client and outline the extent to which you feel this project is comparable to the</w:t>
                    </w:r>
                    <w:r>
                      <w:rPr>
                        <w:rFonts w:asciiTheme="minorHAnsi" w:eastAsia="Calibri" w:hAnsiTheme="minorHAnsi"/>
                        <w:szCs w:val="22"/>
                        <w:lang w:val="en-IE" w:eastAsia="en-GB"/>
                      </w:rPr>
                      <w:t xml:space="preserve"> Contracting Authority </w:t>
                    </w:r>
                    <w:r w:rsidRPr="00315C1E">
                      <w:rPr>
                        <w:rFonts w:asciiTheme="minorHAnsi" w:eastAsia="Calibri" w:hAnsiTheme="minorHAnsi"/>
                        <w:szCs w:val="22"/>
                        <w:lang w:val="en-IE" w:eastAsia="en-GB"/>
                      </w:rPr>
                      <w:t>current requirements.  Please compare this project to the elements outlined in Section 3</w:t>
                    </w:r>
                    <w:r w:rsidR="005F38A8">
                      <w:rPr>
                        <w:rFonts w:asciiTheme="minorHAnsi" w:eastAsia="Calibri" w:hAnsiTheme="minorHAnsi"/>
                        <w:szCs w:val="22"/>
                        <w:lang w:val="en-IE" w:eastAsia="en-GB"/>
                      </w:rPr>
                      <w:t xml:space="preserve"> and Appendix 1</w:t>
                    </w:r>
                    <w:r w:rsidRPr="00315C1E">
                      <w:rPr>
                        <w:rFonts w:asciiTheme="minorHAnsi" w:eastAsia="Calibri" w:hAnsiTheme="minorHAnsi"/>
                        <w:szCs w:val="22"/>
                        <w:lang w:val="en-IE" w:eastAsia="en-GB"/>
                      </w:rPr>
                      <w:t xml:space="preserve">.  </w:t>
                    </w:r>
                    <w:r w:rsidRPr="00315C1E">
                      <w:rPr>
                        <w:rFonts w:asciiTheme="minorHAnsi" w:hAnsiTheme="minorHAnsi"/>
                        <w:b/>
                        <w:i/>
                        <w:szCs w:val="22"/>
                        <w:lang w:val="en-IE"/>
                      </w:rPr>
                      <w:t xml:space="preserve">(Please use this template and maximum response </w:t>
                    </w:r>
                    <w:r w:rsidR="00181C8C">
                      <w:rPr>
                        <w:rFonts w:asciiTheme="minorHAnsi" w:hAnsiTheme="minorHAnsi"/>
                        <w:b/>
                        <w:i/>
                        <w:szCs w:val="22"/>
                        <w:lang w:val="en-IE"/>
                      </w:rPr>
                      <w:t>must</w:t>
                    </w:r>
                    <w:r w:rsidRPr="00315C1E">
                      <w:rPr>
                        <w:rFonts w:asciiTheme="minorHAnsi" w:hAnsiTheme="minorHAnsi"/>
                        <w:b/>
                        <w:i/>
                        <w:szCs w:val="22"/>
                        <w:lang w:val="en-IE"/>
                      </w:rPr>
                      <w:t xml:space="preserve"> not exceed 500 words)</w:t>
                    </w:r>
                  </w:p>
                </w:tc>
              </w:tr>
              <w:tr w:rsidR="00217292" w:rsidRPr="00315C1E" w14:paraId="2381817C" w14:textId="77777777" w:rsidTr="00486E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4166"/>
                  <w:jc w:val="center"/>
                </w:trPr>
                <w:tc>
                  <w:tcPr>
                    <w:tcW w:w="9071" w:type="dxa"/>
                    <w:gridSpan w:val="4"/>
                  </w:tcPr>
                  <w:p w14:paraId="530B761B" w14:textId="77777777" w:rsidR="00217292" w:rsidRPr="00315C1E" w:rsidRDefault="00217292" w:rsidP="00975BE5">
                    <w:pPr>
                      <w:shd w:val="clear" w:color="auto" w:fill="FFFFFF"/>
                      <w:rPr>
                        <w:rFonts w:asciiTheme="minorHAnsi" w:eastAsia="Calibri" w:hAnsiTheme="minorHAnsi"/>
                        <w:b/>
                        <w:bCs/>
                        <w:i/>
                        <w:color w:val="A6A6A6"/>
                        <w:szCs w:val="22"/>
                        <w:lang w:val="en-IE"/>
                      </w:rPr>
                    </w:pPr>
                    <w:r w:rsidRPr="00315C1E">
                      <w:rPr>
                        <w:rFonts w:asciiTheme="minorHAnsi" w:eastAsia="Calibri" w:hAnsiTheme="minorHAnsi"/>
                        <w:b/>
                        <w:bCs/>
                        <w:i/>
                        <w:color w:val="A6A6A6"/>
                        <w:szCs w:val="22"/>
                        <w:lang w:val="en-IE"/>
                      </w:rPr>
                      <w:t>(Please Insert, expanding this table as necessary)</w:t>
                    </w:r>
                  </w:p>
                  <w:p w14:paraId="79BEBAF4" w14:textId="77777777" w:rsidR="00217292" w:rsidRPr="00315C1E" w:rsidRDefault="00217292" w:rsidP="00975BE5">
                    <w:pPr>
                      <w:rPr>
                        <w:rFonts w:asciiTheme="minorHAnsi" w:eastAsia="Calibri" w:hAnsiTheme="minorHAnsi"/>
                        <w:b/>
                        <w:bCs/>
                        <w:szCs w:val="22"/>
                        <w:lang w:val="en-IE"/>
                      </w:rPr>
                    </w:pPr>
                  </w:p>
                  <w:p w14:paraId="251717FB" w14:textId="77777777" w:rsidR="00217292" w:rsidRPr="00315C1E" w:rsidRDefault="00217292" w:rsidP="00975BE5">
                    <w:pPr>
                      <w:rPr>
                        <w:rFonts w:asciiTheme="minorHAnsi" w:eastAsia="Calibri" w:hAnsiTheme="minorHAnsi"/>
                        <w:b/>
                        <w:bCs/>
                        <w:szCs w:val="22"/>
                        <w:lang w:val="en-IE"/>
                      </w:rPr>
                    </w:pPr>
                  </w:p>
                  <w:p w14:paraId="01FFBD0C" w14:textId="77777777" w:rsidR="00217292" w:rsidRPr="00315C1E" w:rsidRDefault="00217292" w:rsidP="00975BE5">
                    <w:pPr>
                      <w:rPr>
                        <w:rFonts w:asciiTheme="minorHAnsi" w:eastAsia="Calibri" w:hAnsiTheme="minorHAnsi"/>
                        <w:b/>
                        <w:bCs/>
                        <w:szCs w:val="22"/>
                        <w:lang w:val="en-IE"/>
                      </w:rPr>
                    </w:pPr>
                  </w:p>
                  <w:p w14:paraId="4B042610" w14:textId="77777777" w:rsidR="00217292" w:rsidRPr="00315C1E" w:rsidRDefault="00217292" w:rsidP="00975BE5">
                    <w:pPr>
                      <w:rPr>
                        <w:rFonts w:asciiTheme="minorHAnsi" w:eastAsia="Calibri" w:hAnsiTheme="minorHAnsi"/>
                        <w:b/>
                        <w:bCs/>
                        <w:szCs w:val="22"/>
                        <w:lang w:val="en-IE"/>
                      </w:rPr>
                    </w:pPr>
                  </w:p>
                  <w:p w14:paraId="79351033" w14:textId="77777777" w:rsidR="00217292" w:rsidRPr="00315C1E" w:rsidRDefault="00217292" w:rsidP="00975BE5">
                    <w:pPr>
                      <w:rPr>
                        <w:rFonts w:asciiTheme="minorHAnsi" w:eastAsia="Calibri" w:hAnsiTheme="minorHAnsi"/>
                        <w:b/>
                        <w:bCs/>
                        <w:szCs w:val="22"/>
                        <w:lang w:val="en-IE"/>
                      </w:rPr>
                    </w:pPr>
                  </w:p>
                  <w:p w14:paraId="03BB63F3" w14:textId="77777777" w:rsidR="00217292" w:rsidRPr="00315C1E" w:rsidRDefault="00217292" w:rsidP="00975BE5">
                    <w:pPr>
                      <w:rPr>
                        <w:rFonts w:asciiTheme="minorHAnsi" w:eastAsia="Calibri" w:hAnsiTheme="minorHAnsi"/>
                        <w:b/>
                        <w:bCs/>
                        <w:szCs w:val="22"/>
                        <w:lang w:val="en-IE"/>
                      </w:rPr>
                    </w:pPr>
                  </w:p>
                  <w:p w14:paraId="46F618A6" w14:textId="77777777" w:rsidR="00217292" w:rsidRPr="00315C1E" w:rsidRDefault="00217292" w:rsidP="00975BE5">
                    <w:pPr>
                      <w:rPr>
                        <w:rFonts w:asciiTheme="minorHAnsi" w:eastAsia="Calibri" w:hAnsiTheme="minorHAnsi"/>
                        <w:b/>
                        <w:bCs/>
                        <w:szCs w:val="22"/>
                        <w:lang w:val="en-IE"/>
                      </w:rPr>
                    </w:pPr>
                  </w:p>
                  <w:p w14:paraId="6A1C7B0F" w14:textId="77777777" w:rsidR="00217292" w:rsidRPr="00315C1E" w:rsidRDefault="00217292" w:rsidP="00975BE5">
                    <w:pPr>
                      <w:rPr>
                        <w:rFonts w:asciiTheme="minorHAnsi" w:eastAsia="Calibri" w:hAnsiTheme="minorHAnsi"/>
                        <w:b/>
                        <w:bCs/>
                        <w:szCs w:val="22"/>
                        <w:lang w:val="en-IE"/>
                      </w:rPr>
                    </w:pPr>
                  </w:p>
                  <w:p w14:paraId="61A9D7B9" w14:textId="321AD26F" w:rsidR="00217292" w:rsidRPr="00315C1E" w:rsidRDefault="005F38A8" w:rsidP="00975BE5">
                    <w:pPr>
                      <w:rPr>
                        <w:rFonts w:asciiTheme="minorHAnsi" w:eastAsia="Calibri" w:hAnsiTheme="minorHAnsi"/>
                        <w:b/>
                        <w:bCs/>
                        <w:szCs w:val="22"/>
                        <w:lang w:val="en-IE"/>
                      </w:rPr>
                    </w:pPr>
                    <w:r>
                      <w:rPr>
                        <w:rFonts w:asciiTheme="minorHAnsi" w:eastAsia="Calibri" w:hAnsiTheme="minorHAnsi"/>
                        <w:b/>
                        <w:bCs/>
                        <w:szCs w:val="22"/>
                        <w:lang w:val="en-IE"/>
                      </w:rPr>
                      <w:t xml:space="preserve"> a</w:t>
                    </w:r>
                  </w:p>
                  <w:p w14:paraId="4BC5B5EA" w14:textId="77777777" w:rsidR="00217292" w:rsidRPr="00315C1E" w:rsidRDefault="00217292" w:rsidP="00975BE5">
                    <w:pPr>
                      <w:rPr>
                        <w:rFonts w:asciiTheme="minorHAnsi" w:eastAsia="Calibri" w:hAnsiTheme="minorHAnsi"/>
                        <w:b/>
                        <w:bCs/>
                        <w:szCs w:val="22"/>
                        <w:lang w:val="en-IE"/>
                      </w:rPr>
                    </w:pPr>
                  </w:p>
                  <w:p w14:paraId="7AE0A673" w14:textId="77777777" w:rsidR="00217292" w:rsidRPr="00315C1E" w:rsidRDefault="00217292" w:rsidP="00975BE5">
                    <w:pPr>
                      <w:rPr>
                        <w:rFonts w:asciiTheme="minorHAnsi" w:eastAsia="Calibri" w:hAnsiTheme="minorHAnsi"/>
                        <w:b/>
                        <w:bCs/>
                        <w:szCs w:val="22"/>
                        <w:lang w:val="en-IE"/>
                      </w:rPr>
                    </w:pPr>
                  </w:p>
                  <w:p w14:paraId="175E7ED1" w14:textId="77777777" w:rsidR="00217292" w:rsidRPr="00315C1E" w:rsidRDefault="00217292" w:rsidP="00975BE5">
                    <w:pPr>
                      <w:rPr>
                        <w:rFonts w:asciiTheme="minorHAnsi" w:eastAsia="Calibri" w:hAnsiTheme="minorHAnsi"/>
                        <w:b/>
                        <w:bCs/>
                        <w:szCs w:val="22"/>
                        <w:lang w:val="en-IE"/>
                      </w:rPr>
                    </w:pPr>
                  </w:p>
                  <w:p w14:paraId="1F33E747" w14:textId="77777777" w:rsidR="00217292" w:rsidRPr="00315C1E" w:rsidRDefault="00217292" w:rsidP="00975BE5">
                    <w:pPr>
                      <w:rPr>
                        <w:rFonts w:asciiTheme="minorHAnsi" w:eastAsia="Calibri" w:hAnsiTheme="minorHAnsi"/>
                        <w:b/>
                        <w:bCs/>
                        <w:szCs w:val="22"/>
                        <w:lang w:val="en-IE"/>
                      </w:rPr>
                    </w:pPr>
                  </w:p>
                  <w:p w14:paraId="253C4FFC" w14:textId="77777777" w:rsidR="00217292" w:rsidRPr="00315C1E" w:rsidRDefault="00217292" w:rsidP="00975BE5">
                    <w:pPr>
                      <w:rPr>
                        <w:rFonts w:asciiTheme="minorHAnsi" w:eastAsia="Calibri" w:hAnsiTheme="minorHAnsi"/>
                        <w:b/>
                        <w:bCs/>
                        <w:szCs w:val="22"/>
                        <w:lang w:val="en-IE"/>
                      </w:rPr>
                    </w:pPr>
                  </w:p>
                  <w:p w14:paraId="15D52B13" w14:textId="77777777" w:rsidR="00217292" w:rsidRDefault="00217292" w:rsidP="00975BE5">
                    <w:pPr>
                      <w:rPr>
                        <w:rFonts w:asciiTheme="minorHAnsi" w:eastAsia="Calibri" w:hAnsiTheme="minorHAnsi"/>
                        <w:b/>
                        <w:bCs/>
                        <w:szCs w:val="22"/>
                        <w:lang w:val="en-IE"/>
                      </w:rPr>
                    </w:pPr>
                  </w:p>
                  <w:p w14:paraId="2DE2380B" w14:textId="77777777" w:rsidR="00486ECF" w:rsidRDefault="00486ECF" w:rsidP="00975BE5">
                    <w:pPr>
                      <w:rPr>
                        <w:rFonts w:asciiTheme="minorHAnsi" w:eastAsia="Calibri" w:hAnsiTheme="minorHAnsi"/>
                        <w:b/>
                        <w:bCs/>
                        <w:szCs w:val="22"/>
                        <w:lang w:val="en-IE"/>
                      </w:rPr>
                    </w:pPr>
                  </w:p>
                  <w:p w14:paraId="5A8CC40E" w14:textId="77777777" w:rsidR="00486ECF" w:rsidRDefault="00486ECF" w:rsidP="00975BE5">
                    <w:pPr>
                      <w:rPr>
                        <w:rFonts w:asciiTheme="minorHAnsi" w:eastAsia="Calibri" w:hAnsiTheme="minorHAnsi"/>
                        <w:b/>
                        <w:bCs/>
                        <w:szCs w:val="22"/>
                        <w:lang w:val="en-IE"/>
                      </w:rPr>
                    </w:pPr>
                  </w:p>
                  <w:p w14:paraId="654A208E" w14:textId="77777777" w:rsidR="00486ECF" w:rsidRDefault="00486ECF" w:rsidP="00975BE5">
                    <w:pPr>
                      <w:rPr>
                        <w:rFonts w:asciiTheme="minorHAnsi" w:eastAsia="Calibri" w:hAnsiTheme="minorHAnsi"/>
                        <w:b/>
                        <w:bCs/>
                        <w:szCs w:val="22"/>
                        <w:lang w:val="en-IE"/>
                      </w:rPr>
                    </w:pPr>
                  </w:p>
                  <w:p w14:paraId="67CFCEC3" w14:textId="77777777" w:rsidR="00486ECF" w:rsidRDefault="00486ECF" w:rsidP="00975BE5">
                    <w:pPr>
                      <w:rPr>
                        <w:rFonts w:asciiTheme="minorHAnsi" w:eastAsia="Calibri" w:hAnsiTheme="minorHAnsi"/>
                        <w:b/>
                        <w:bCs/>
                        <w:szCs w:val="22"/>
                        <w:lang w:val="en-IE"/>
                      </w:rPr>
                    </w:pPr>
                  </w:p>
                  <w:p w14:paraId="2A3BED40" w14:textId="77777777" w:rsidR="00486ECF" w:rsidRDefault="00486ECF" w:rsidP="00975BE5">
                    <w:pPr>
                      <w:rPr>
                        <w:rFonts w:asciiTheme="minorHAnsi" w:eastAsia="Calibri" w:hAnsiTheme="minorHAnsi"/>
                        <w:b/>
                        <w:bCs/>
                        <w:szCs w:val="22"/>
                        <w:lang w:val="en-IE"/>
                      </w:rPr>
                    </w:pPr>
                  </w:p>
                  <w:p w14:paraId="580984FE" w14:textId="77777777" w:rsidR="00486ECF" w:rsidRDefault="00486ECF" w:rsidP="00975BE5">
                    <w:pPr>
                      <w:rPr>
                        <w:rFonts w:asciiTheme="minorHAnsi" w:eastAsia="Calibri" w:hAnsiTheme="minorHAnsi"/>
                        <w:b/>
                        <w:bCs/>
                        <w:szCs w:val="22"/>
                        <w:lang w:val="en-IE"/>
                      </w:rPr>
                    </w:pPr>
                  </w:p>
                  <w:p w14:paraId="003FEED3" w14:textId="77777777" w:rsidR="00486ECF" w:rsidRDefault="00486ECF" w:rsidP="00975BE5">
                    <w:pPr>
                      <w:rPr>
                        <w:rFonts w:asciiTheme="minorHAnsi" w:eastAsia="Calibri" w:hAnsiTheme="minorHAnsi"/>
                        <w:b/>
                        <w:bCs/>
                        <w:szCs w:val="22"/>
                        <w:lang w:val="en-IE"/>
                      </w:rPr>
                    </w:pPr>
                  </w:p>
                  <w:p w14:paraId="2FB9D35E" w14:textId="77777777" w:rsidR="00486ECF" w:rsidRDefault="00486ECF" w:rsidP="00975BE5">
                    <w:pPr>
                      <w:rPr>
                        <w:rFonts w:asciiTheme="minorHAnsi" w:eastAsia="Calibri" w:hAnsiTheme="minorHAnsi"/>
                        <w:b/>
                        <w:bCs/>
                        <w:szCs w:val="22"/>
                        <w:lang w:val="en-IE"/>
                      </w:rPr>
                    </w:pPr>
                  </w:p>
                  <w:p w14:paraId="06EE9844" w14:textId="77777777" w:rsidR="00486ECF" w:rsidRDefault="00486ECF" w:rsidP="00975BE5">
                    <w:pPr>
                      <w:rPr>
                        <w:rFonts w:asciiTheme="minorHAnsi" w:eastAsia="Calibri" w:hAnsiTheme="minorHAnsi"/>
                        <w:b/>
                        <w:bCs/>
                        <w:szCs w:val="22"/>
                        <w:lang w:val="en-IE"/>
                      </w:rPr>
                    </w:pPr>
                  </w:p>
                  <w:p w14:paraId="0A5425C6" w14:textId="77777777" w:rsidR="00486ECF" w:rsidRDefault="00486ECF" w:rsidP="00975BE5">
                    <w:pPr>
                      <w:rPr>
                        <w:rFonts w:asciiTheme="minorHAnsi" w:eastAsia="Calibri" w:hAnsiTheme="minorHAnsi"/>
                        <w:b/>
                        <w:bCs/>
                        <w:szCs w:val="22"/>
                        <w:lang w:val="en-IE"/>
                      </w:rPr>
                    </w:pPr>
                  </w:p>
                  <w:p w14:paraId="5939D1D4" w14:textId="77777777" w:rsidR="00486ECF" w:rsidRPr="00315C1E" w:rsidRDefault="00486ECF" w:rsidP="00975BE5">
                    <w:pPr>
                      <w:rPr>
                        <w:rFonts w:asciiTheme="minorHAnsi" w:eastAsia="Calibri" w:hAnsiTheme="minorHAnsi"/>
                        <w:b/>
                        <w:bCs/>
                        <w:szCs w:val="22"/>
                        <w:lang w:val="en-IE"/>
                      </w:rPr>
                    </w:pPr>
                  </w:p>
                  <w:p w14:paraId="1A339500" w14:textId="77777777" w:rsidR="00217292" w:rsidRPr="00315C1E" w:rsidRDefault="00217292" w:rsidP="00975BE5">
                    <w:pPr>
                      <w:rPr>
                        <w:rFonts w:asciiTheme="minorHAnsi" w:eastAsia="Calibri" w:hAnsiTheme="minorHAnsi"/>
                        <w:b/>
                        <w:bCs/>
                        <w:szCs w:val="22"/>
                        <w:lang w:val="en-IE"/>
                      </w:rPr>
                    </w:pPr>
                  </w:p>
                  <w:p w14:paraId="47E7D274" w14:textId="77777777" w:rsidR="00217292" w:rsidRPr="00315C1E" w:rsidRDefault="00217292" w:rsidP="00975BE5">
                    <w:pPr>
                      <w:rPr>
                        <w:rFonts w:asciiTheme="minorHAnsi" w:eastAsia="Calibri" w:hAnsiTheme="minorHAnsi"/>
                        <w:b/>
                        <w:bCs/>
                        <w:szCs w:val="22"/>
                        <w:lang w:val="en-IE"/>
                      </w:rPr>
                    </w:pPr>
                  </w:p>
                </w:tc>
              </w:tr>
              <w:tr w:rsidR="00217292" w:rsidRPr="00315C1E" w14:paraId="245F2557" w14:textId="77777777" w:rsidTr="00486E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460"/>
                  <w:jc w:val="center"/>
                </w:trPr>
                <w:tc>
                  <w:tcPr>
                    <w:tcW w:w="9071" w:type="dxa"/>
                    <w:gridSpan w:val="4"/>
                  </w:tcPr>
                  <w:p w14:paraId="3A51479E" w14:textId="7A4A30AB" w:rsidR="00217292" w:rsidRPr="00315C1E" w:rsidRDefault="00217292" w:rsidP="00975BE5">
                    <w:pPr>
                      <w:rPr>
                        <w:rFonts w:asciiTheme="minorHAnsi" w:hAnsiTheme="minorHAnsi"/>
                        <w:b/>
                        <w:szCs w:val="22"/>
                        <w:lang w:val="en-IE"/>
                      </w:rPr>
                    </w:pPr>
                    <w:r w:rsidRPr="00315C1E">
                      <w:rPr>
                        <w:rFonts w:asciiTheme="minorHAnsi" w:eastAsia="Calibri" w:hAnsiTheme="minorHAnsi"/>
                        <w:b/>
                        <w:bCs/>
                        <w:szCs w:val="22"/>
                        <w:lang w:val="en-IE"/>
                      </w:rPr>
                      <w:lastRenderedPageBreak/>
                      <w:t xml:space="preserve">3. </w:t>
                    </w:r>
                    <w:r w:rsidRPr="00315C1E">
                      <w:rPr>
                        <w:rFonts w:asciiTheme="minorHAnsi" w:hAnsiTheme="minorHAnsi"/>
                        <w:szCs w:val="22"/>
                        <w:lang w:val="en-IE"/>
                      </w:rPr>
                      <w:t xml:space="preserve">Provide details of the architecture, scale and technologies involved for the completed project. Ensure the project is of a </w:t>
                    </w:r>
                    <w:r w:rsidRPr="00315C1E">
                      <w:rPr>
                        <w:rFonts w:asciiTheme="minorHAnsi" w:hAnsiTheme="minorHAnsi"/>
                        <w:bCs/>
                        <w:szCs w:val="22"/>
                        <w:lang w:val="en-IE"/>
                      </w:rPr>
                      <w:t xml:space="preserve">comparable nature, scale and complexity to the services and solution required by the </w:t>
                    </w:r>
                    <w:r>
                      <w:rPr>
                        <w:rFonts w:asciiTheme="minorHAnsi" w:hAnsiTheme="minorHAnsi"/>
                        <w:bCs/>
                        <w:szCs w:val="22"/>
                        <w:lang w:val="en-IE"/>
                      </w:rPr>
                      <w:t>Contracting Authority</w:t>
                    </w:r>
                    <w:r w:rsidRPr="00315C1E">
                      <w:rPr>
                        <w:rFonts w:asciiTheme="minorHAnsi" w:hAnsiTheme="minorHAnsi"/>
                        <w:bCs/>
                        <w:szCs w:val="22"/>
                        <w:lang w:val="en-IE"/>
                      </w:rPr>
                      <w:t xml:space="preserve">. </w:t>
                    </w:r>
                    <w:r w:rsidRPr="00315C1E">
                      <w:rPr>
                        <w:rFonts w:asciiTheme="minorHAnsi" w:hAnsiTheme="minorHAnsi"/>
                        <w:b/>
                        <w:i/>
                        <w:szCs w:val="22"/>
                        <w:lang w:val="en-IE"/>
                      </w:rPr>
                      <w:t xml:space="preserve">(Please use this template and maximum response </w:t>
                    </w:r>
                    <w:r w:rsidR="00181C8C">
                      <w:rPr>
                        <w:rFonts w:asciiTheme="minorHAnsi" w:hAnsiTheme="minorHAnsi"/>
                        <w:b/>
                        <w:i/>
                        <w:szCs w:val="22"/>
                        <w:lang w:val="en-IE"/>
                      </w:rPr>
                      <w:t>must</w:t>
                    </w:r>
                    <w:r w:rsidRPr="00315C1E">
                      <w:rPr>
                        <w:rFonts w:asciiTheme="minorHAnsi" w:hAnsiTheme="minorHAnsi"/>
                        <w:b/>
                        <w:i/>
                        <w:szCs w:val="22"/>
                        <w:lang w:val="en-IE"/>
                      </w:rPr>
                      <w:t xml:space="preserve"> not exceed 500 words)</w:t>
                    </w:r>
                  </w:p>
                  <w:p w14:paraId="5B353C82" w14:textId="77777777" w:rsidR="00217292" w:rsidRPr="00315C1E" w:rsidRDefault="00217292" w:rsidP="00975BE5">
                    <w:pPr>
                      <w:rPr>
                        <w:rFonts w:asciiTheme="minorHAnsi" w:eastAsia="Calibri" w:hAnsiTheme="minorHAnsi"/>
                        <w:b/>
                        <w:bCs/>
                        <w:szCs w:val="22"/>
                        <w:lang w:val="en-IE"/>
                      </w:rPr>
                    </w:pPr>
                  </w:p>
                </w:tc>
              </w:tr>
              <w:tr w:rsidR="00217292" w:rsidRPr="00315C1E" w14:paraId="0D2D2971" w14:textId="77777777" w:rsidTr="00486E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4101"/>
                  <w:jc w:val="center"/>
                </w:trPr>
                <w:tc>
                  <w:tcPr>
                    <w:tcW w:w="9071" w:type="dxa"/>
                    <w:gridSpan w:val="4"/>
                  </w:tcPr>
                  <w:p w14:paraId="71283379" w14:textId="77777777" w:rsidR="00217292" w:rsidRPr="00315C1E" w:rsidRDefault="00217292" w:rsidP="00975BE5">
                    <w:pPr>
                      <w:shd w:val="clear" w:color="auto" w:fill="FFFFFF"/>
                      <w:rPr>
                        <w:rFonts w:asciiTheme="minorHAnsi" w:eastAsia="Calibri" w:hAnsiTheme="minorHAnsi"/>
                        <w:b/>
                        <w:bCs/>
                        <w:i/>
                        <w:color w:val="A6A6A6"/>
                        <w:szCs w:val="22"/>
                        <w:lang w:val="en-IE"/>
                      </w:rPr>
                    </w:pPr>
                    <w:r w:rsidRPr="00315C1E">
                      <w:rPr>
                        <w:rFonts w:asciiTheme="minorHAnsi" w:eastAsia="Calibri" w:hAnsiTheme="minorHAnsi"/>
                        <w:b/>
                        <w:bCs/>
                        <w:i/>
                        <w:color w:val="A6A6A6"/>
                        <w:szCs w:val="22"/>
                        <w:lang w:val="en-IE"/>
                      </w:rPr>
                      <w:t>(Please Insert, expanding this table as necessary)</w:t>
                    </w:r>
                  </w:p>
                  <w:p w14:paraId="2E4BA3FE" w14:textId="77777777" w:rsidR="00217292" w:rsidRPr="00315C1E" w:rsidRDefault="00217292" w:rsidP="00975BE5">
                    <w:pPr>
                      <w:rPr>
                        <w:rFonts w:asciiTheme="minorHAnsi" w:eastAsia="Calibri" w:hAnsiTheme="minorHAnsi"/>
                        <w:bCs/>
                        <w:szCs w:val="22"/>
                        <w:lang w:val="en-IE"/>
                      </w:rPr>
                    </w:pPr>
                  </w:p>
                  <w:p w14:paraId="26DF04A4" w14:textId="77777777" w:rsidR="00217292" w:rsidRPr="00315C1E" w:rsidRDefault="00217292" w:rsidP="00975BE5">
                    <w:pPr>
                      <w:rPr>
                        <w:rFonts w:asciiTheme="minorHAnsi" w:eastAsia="Calibri" w:hAnsiTheme="minorHAnsi"/>
                        <w:bCs/>
                        <w:szCs w:val="22"/>
                        <w:lang w:val="en-IE"/>
                      </w:rPr>
                    </w:pPr>
                  </w:p>
                  <w:p w14:paraId="54C1D85A" w14:textId="77777777" w:rsidR="00217292" w:rsidRPr="00315C1E" w:rsidRDefault="00217292" w:rsidP="00975BE5">
                    <w:pPr>
                      <w:rPr>
                        <w:rFonts w:asciiTheme="minorHAnsi" w:eastAsia="Calibri" w:hAnsiTheme="minorHAnsi"/>
                        <w:bCs/>
                        <w:szCs w:val="22"/>
                        <w:lang w:val="en-IE"/>
                      </w:rPr>
                    </w:pPr>
                  </w:p>
                  <w:p w14:paraId="2B95C731" w14:textId="77777777" w:rsidR="00217292" w:rsidRPr="00315C1E" w:rsidRDefault="00217292" w:rsidP="00975BE5">
                    <w:pPr>
                      <w:rPr>
                        <w:rFonts w:asciiTheme="minorHAnsi" w:eastAsia="Calibri" w:hAnsiTheme="minorHAnsi"/>
                        <w:bCs/>
                        <w:szCs w:val="22"/>
                        <w:lang w:val="en-IE"/>
                      </w:rPr>
                    </w:pPr>
                  </w:p>
                  <w:p w14:paraId="2C077C1E" w14:textId="77777777" w:rsidR="00217292" w:rsidRPr="00315C1E" w:rsidRDefault="00217292" w:rsidP="00975BE5">
                    <w:pPr>
                      <w:rPr>
                        <w:rFonts w:asciiTheme="minorHAnsi" w:eastAsia="Calibri" w:hAnsiTheme="minorHAnsi"/>
                        <w:bCs/>
                        <w:szCs w:val="22"/>
                        <w:lang w:val="en-IE"/>
                      </w:rPr>
                    </w:pPr>
                  </w:p>
                  <w:p w14:paraId="36315228" w14:textId="77777777" w:rsidR="00217292" w:rsidRPr="00315C1E" w:rsidRDefault="00217292" w:rsidP="00975BE5">
                    <w:pPr>
                      <w:rPr>
                        <w:rFonts w:asciiTheme="minorHAnsi" w:eastAsia="Calibri" w:hAnsiTheme="minorHAnsi"/>
                        <w:bCs/>
                        <w:szCs w:val="22"/>
                        <w:lang w:val="en-IE"/>
                      </w:rPr>
                    </w:pPr>
                  </w:p>
                  <w:p w14:paraId="1D299868" w14:textId="77777777" w:rsidR="00217292" w:rsidRPr="00315C1E" w:rsidRDefault="00217292" w:rsidP="00975BE5">
                    <w:pPr>
                      <w:rPr>
                        <w:rFonts w:asciiTheme="minorHAnsi" w:eastAsia="Calibri" w:hAnsiTheme="minorHAnsi"/>
                        <w:bCs/>
                        <w:szCs w:val="22"/>
                        <w:lang w:val="en-IE"/>
                      </w:rPr>
                    </w:pPr>
                  </w:p>
                  <w:p w14:paraId="5FC89962" w14:textId="77777777" w:rsidR="00217292" w:rsidRPr="00315C1E" w:rsidRDefault="00217292" w:rsidP="00975BE5">
                    <w:pPr>
                      <w:rPr>
                        <w:rFonts w:asciiTheme="minorHAnsi" w:eastAsia="Calibri" w:hAnsiTheme="minorHAnsi"/>
                        <w:bCs/>
                        <w:szCs w:val="22"/>
                        <w:lang w:val="en-IE"/>
                      </w:rPr>
                    </w:pPr>
                  </w:p>
                  <w:p w14:paraId="2DB12902" w14:textId="77777777" w:rsidR="00217292" w:rsidRPr="00315C1E" w:rsidRDefault="00217292" w:rsidP="00975BE5">
                    <w:pPr>
                      <w:rPr>
                        <w:rFonts w:asciiTheme="minorHAnsi" w:eastAsia="Calibri" w:hAnsiTheme="minorHAnsi"/>
                        <w:bCs/>
                        <w:szCs w:val="22"/>
                        <w:lang w:val="en-IE"/>
                      </w:rPr>
                    </w:pPr>
                  </w:p>
                  <w:p w14:paraId="007EF47E" w14:textId="77777777" w:rsidR="00217292" w:rsidRPr="00315C1E" w:rsidRDefault="00217292" w:rsidP="00975BE5">
                    <w:pPr>
                      <w:rPr>
                        <w:rFonts w:asciiTheme="minorHAnsi" w:eastAsia="Calibri" w:hAnsiTheme="minorHAnsi"/>
                        <w:bCs/>
                        <w:szCs w:val="22"/>
                        <w:lang w:val="en-IE"/>
                      </w:rPr>
                    </w:pPr>
                  </w:p>
                  <w:p w14:paraId="2176332F" w14:textId="77777777" w:rsidR="00217292" w:rsidRPr="00315C1E" w:rsidRDefault="00217292" w:rsidP="00975BE5">
                    <w:pPr>
                      <w:rPr>
                        <w:rFonts w:asciiTheme="minorHAnsi" w:eastAsia="Calibri" w:hAnsiTheme="minorHAnsi"/>
                        <w:bCs/>
                        <w:szCs w:val="22"/>
                        <w:lang w:val="en-IE"/>
                      </w:rPr>
                    </w:pPr>
                  </w:p>
                  <w:p w14:paraId="4E964866" w14:textId="77777777" w:rsidR="00217292" w:rsidRPr="00315C1E" w:rsidRDefault="00217292" w:rsidP="00975BE5">
                    <w:pPr>
                      <w:rPr>
                        <w:rFonts w:asciiTheme="minorHAnsi" w:eastAsia="Calibri" w:hAnsiTheme="minorHAnsi"/>
                        <w:bCs/>
                        <w:szCs w:val="22"/>
                        <w:lang w:val="en-IE"/>
                      </w:rPr>
                    </w:pPr>
                  </w:p>
                  <w:p w14:paraId="76644A7B" w14:textId="77777777" w:rsidR="00217292" w:rsidRPr="00315C1E" w:rsidRDefault="00217292" w:rsidP="00975BE5">
                    <w:pPr>
                      <w:rPr>
                        <w:rFonts w:asciiTheme="minorHAnsi" w:eastAsia="Calibri" w:hAnsiTheme="minorHAnsi"/>
                        <w:bCs/>
                        <w:szCs w:val="22"/>
                        <w:lang w:val="en-IE"/>
                      </w:rPr>
                    </w:pPr>
                  </w:p>
                  <w:p w14:paraId="008A358B" w14:textId="77777777" w:rsidR="00217292" w:rsidRPr="00315C1E" w:rsidRDefault="00217292" w:rsidP="00975BE5">
                    <w:pPr>
                      <w:rPr>
                        <w:rFonts w:asciiTheme="minorHAnsi" w:eastAsia="Calibri" w:hAnsiTheme="minorHAnsi"/>
                        <w:bCs/>
                        <w:szCs w:val="22"/>
                        <w:lang w:val="en-IE"/>
                      </w:rPr>
                    </w:pPr>
                  </w:p>
                  <w:p w14:paraId="5134B57D" w14:textId="77777777" w:rsidR="00217292" w:rsidRPr="00315C1E" w:rsidRDefault="00217292" w:rsidP="00975BE5">
                    <w:pPr>
                      <w:rPr>
                        <w:rFonts w:asciiTheme="minorHAnsi" w:eastAsia="Calibri" w:hAnsiTheme="minorHAnsi"/>
                        <w:bCs/>
                        <w:szCs w:val="22"/>
                        <w:lang w:val="en-IE"/>
                      </w:rPr>
                    </w:pPr>
                  </w:p>
                  <w:p w14:paraId="6E236BC1" w14:textId="77777777" w:rsidR="00217292" w:rsidRDefault="00217292" w:rsidP="00975BE5">
                    <w:pPr>
                      <w:rPr>
                        <w:rFonts w:asciiTheme="minorHAnsi" w:eastAsia="Calibri" w:hAnsiTheme="minorHAnsi"/>
                        <w:bCs/>
                        <w:szCs w:val="22"/>
                        <w:lang w:val="en-IE"/>
                      </w:rPr>
                    </w:pPr>
                  </w:p>
                  <w:p w14:paraId="5FE9AD45" w14:textId="77777777" w:rsidR="00486ECF" w:rsidRDefault="00486ECF" w:rsidP="00975BE5">
                    <w:pPr>
                      <w:rPr>
                        <w:rFonts w:asciiTheme="minorHAnsi" w:eastAsia="Calibri" w:hAnsiTheme="minorHAnsi"/>
                        <w:bCs/>
                        <w:szCs w:val="22"/>
                        <w:lang w:val="en-IE"/>
                      </w:rPr>
                    </w:pPr>
                  </w:p>
                  <w:p w14:paraId="22A9081C" w14:textId="77777777" w:rsidR="00486ECF" w:rsidRDefault="00486ECF" w:rsidP="00975BE5">
                    <w:pPr>
                      <w:rPr>
                        <w:rFonts w:asciiTheme="minorHAnsi" w:eastAsia="Calibri" w:hAnsiTheme="minorHAnsi"/>
                        <w:bCs/>
                        <w:szCs w:val="22"/>
                        <w:lang w:val="en-IE"/>
                      </w:rPr>
                    </w:pPr>
                  </w:p>
                  <w:p w14:paraId="49A8DE0F" w14:textId="77777777" w:rsidR="00486ECF" w:rsidRDefault="00486ECF" w:rsidP="00975BE5">
                    <w:pPr>
                      <w:rPr>
                        <w:rFonts w:asciiTheme="minorHAnsi" w:eastAsia="Calibri" w:hAnsiTheme="minorHAnsi"/>
                        <w:bCs/>
                        <w:szCs w:val="22"/>
                        <w:lang w:val="en-IE"/>
                      </w:rPr>
                    </w:pPr>
                  </w:p>
                  <w:p w14:paraId="6E5BAEA7" w14:textId="77777777" w:rsidR="00486ECF" w:rsidRDefault="00486ECF" w:rsidP="00975BE5">
                    <w:pPr>
                      <w:rPr>
                        <w:rFonts w:asciiTheme="minorHAnsi" w:eastAsia="Calibri" w:hAnsiTheme="minorHAnsi"/>
                        <w:bCs/>
                        <w:szCs w:val="22"/>
                        <w:lang w:val="en-IE"/>
                      </w:rPr>
                    </w:pPr>
                  </w:p>
                  <w:p w14:paraId="4E482844" w14:textId="77777777" w:rsidR="00486ECF" w:rsidRDefault="00486ECF" w:rsidP="00975BE5">
                    <w:pPr>
                      <w:rPr>
                        <w:rFonts w:asciiTheme="minorHAnsi" w:eastAsia="Calibri" w:hAnsiTheme="minorHAnsi"/>
                        <w:bCs/>
                        <w:szCs w:val="22"/>
                        <w:lang w:val="en-IE"/>
                      </w:rPr>
                    </w:pPr>
                  </w:p>
                  <w:p w14:paraId="413D8C40" w14:textId="77777777" w:rsidR="00486ECF" w:rsidRDefault="00486ECF" w:rsidP="00975BE5">
                    <w:pPr>
                      <w:rPr>
                        <w:rFonts w:asciiTheme="minorHAnsi" w:eastAsia="Calibri" w:hAnsiTheme="minorHAnsi"/>
                        <w:bCs/>
                        <w:szCs w:val="22"/>
                        <w:lang w:val="en-IE"/>
                      </w:rPr>
                    </w:pPr>
                  </w:p>
                  <w:p w14:paraId="713A3B07" w14:textId="77777777" w:rsidR="00486ECF" w:rsidRDefault="00486ECF" w:rsidP="00975BE5">
                    <w:pPr>
                      <w:rPr>
                        <w:rFonts w:asciiTheme="minorHAnsi" w:eastAsia="Calibri" w:hAnsiTheme="minorHAnsi"/>
                        <w:bCs/>
                        <w:szCs w:val="22"/>
                        <w:lang w:val="en-IE"/>
                      </w:rPr>
                    </w:pPr>
                  </w:p>
                  <w:p w14:paraId="61F77C31" w14:textId="77777777" w:rsidR="00486ECF" w:rsidRDefault="00486ECF" w:rsidP="00975BE5">
                    <w:pPr>
                      <w:rPr>
                        <w:rFonts w:asciiTheme="minorHAnsi" w:eastAsia="Calibri" w:hAnsiTheme="minorHAnsi"/>
                        <w:bCs/>
                        <w:szCs w:val="22"/>
                        <w:lang w:val="en-IE"/>
                      </w:rPr>
                    </w:pPr>
                  </w:p>
                  <w:p w14:paraId="6E645F5B" w14:textId="77777777" w:rsidR="00486ECF" w:rsidRPr="00315C1E" w:rsidRDefault="00486ECF" w:rsidP="00975BE5">
                    <w:pPr>
                      <w:rPr>
                        <w:rFonts w:asciiTheme="minorHAnsi" w:eastAsia="Calibri" w:hAnsiTheme="minorHAnsi"/>
                        <w:bCs/>
                        <w:szCs w:val="22"/>
                        <w:lang w:val="en-IE"/>
                      </w:rPr>
                    </w:pPr>
                  </w:p>
                  <w:p w14:paraId="1BAB140E" w14:textId="77777777" w:rsidR="00217292" w:rsidRPr="00315C1E" w:rsidRDefault="00217292" w:rsidP="00975BE5">
                    <w:pPr>
                      <w:rPr>
                        <w:rFonts w:asciiTheme="minorHAnsi" w:eastAsia="Calibri" w:hAnsiTheme="minorHAnsi"/>
                        <w:bCs/>
                        <w:szCs w:val="22"/>
                        <w:lang w:val="en-IE"/>
                      </w:rPr>
                    </w:pPr>
                  </w:p>
                </w:tc>
              </w:tr>
              <w:tr w:rsidR="00217292" w:rsidRPr="00315C1E" w14:paraId="223231A3" w14:textId="77777777" w:rsidTr="00486E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570"/>
                  <w:jc w:val="center"/>
                </w:trPr>
                <w:tc>
                  <w:tcPr>
                    <w:tcW w:w="9071" w:type="dxa"/>
                    <w:gridSpan w:val="4"/>
                  </w:tcPr>
                  <w:p w14:paraId="189B8B0D" w14:textId="2A2DB229" w:rsidR="00217292" w:rsidRPr="00315C1E" w:rsidRDefault="00217292" w:rsidP="00975BE5">
                    <w:pPr>
                      <w:rPr>
                        <w:rFonts w:asciiTheme="minorHAnsi" w:eastAsia="Calibri" w:hAnsiTheme="minorHAnsi"/>
                        <w:b/>
                        <w:bCs/>
                        <w:szCs w:val="22"/>
                        <w:lang w:val="en-IE"/>
                      </w:rPr>
                    </w:pPr>
                    <w:r w:rsidRPr="00315C1E">
                      <w:rPr>
                        <w:rFonts w:asciiTheme="minorHAnsi" w:eastAsia="Calibri" w:hAnsiTheme="minorHAnsi"/>
                        <w:b/>
                        <w:bCs/>
                        <w:szCs w:val="22"/>
                        <w:lang w:val="en-IE"/>
                      </w:rPr>
                      <w:lastRenderedPageBreak/>
                      <w:t>4.</w:t>
                    </w:r>
                    <w:r w:rsidRPr="00315C1E">
                      <w:rPr>
                        <w:rFonts w:asciiTheme="minorHAnsi" w:eastAsia="Calibri" w:hAnsiTheme="minorHAnsi"/>
                        <w:bCs/>
                        <w:szCs w:val="22"/>
                        <w:lang w:val="en-IE"/>
                      </w:rPr>
                      <w:t xml:space="preserve"> </w:t>
                    </w:r>
                    <w:r w:rsidRPr="00315C1E">
                      <w:rPr>
                        <w:rFonts w:asciiTheme="minorHAnsi" w:eastAsia="Calibri" w:hAnsiTheme="minorHAnsi"/>
                        <w:szCs w:val="22"/>
                        <w:lang w:val="en-IE" w:eastAsia="en-GB"/>
                      </w:rPr>
                      <w:t xml:space="preserve">Please outline the staffing arrangements employed to deliver this project, outlining any relevant management arrangements etc. </w:t>
                    </w:r>
                    <w:r w:rsidRPr="00315C1E">
                      <w:rPr>
                        <w:rFonts w:asciiTheme="minorHAnsi" w:hAnsiTheme="minorHAnsi"/>
                        <w:b/>
                        <w:i/>
                        <w:szCs w:val="22"/>
                        <w:lang w:val="en-IE"/>
                      </w:rPr>
                      <w:t xml:space="preserve">(Please use this template and maximum response </w:t>
                    </w:r>
                    <w:r w:rsidR="00181C8C">
                      <w:rPr>
                        <w:rFonts w:asciiTheme="minorHAnsi" w:hAnsiTheme="minorHAnsi"/>
                        <w:b/>
                        <w:i/>
                        <w:szCs w:val="22"/>
                        <w:lang w:val="en-IE"/>
                      </w:rPr>
                      <w:t>must</w:t>
                    </w:r>
                    <w:r w:rsidRPr="00315C1E">
                      <w:rPr>
                        <w:rFonts w:asciiTheme="minorHAnsi" w:hAnsiTheme="minorHAnsi"/>
                        <w:b/>
                        <w:i/>
                        <w:szCs w:val="22"/>
                        <w:lang w:val="en-IE"/>
                      </w:rPr>
                      <w:t xml:space="preserve"> not exceed 500 words)</w:t>
                    </w:r>
                  </w:p>
                </w:tc>
              </w:tr>
              <w:tr w:rsidR="00217292" w:rsidRPr="00315C1E" w14:paraId="0C6AB989" w14:textId="77777777" w:rsidTr="001E423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3454"/>
                  <w:jc w:val="center"/>
                </w:trPr>
                <w:tc>
                  <w:tcPr>
                    <w:tcW w:w="9071" w:type="dxa"/>
                    <w:gridSpan w:val="4"/>
                  </w:tcPr>
                  <w:p w14:paraId="7AA711BA" w14:textId="77777777" w:rsidR="00217292" w:rsidRPr="00315C1E" w:rsidRDefault="00217292" w:rsidP="00975BE5">
                    <w:pPr>
                      <w:shd w:val="clear" w:color="auto" w:fill="FFFFFF"/>
                      <w:rPr>
                        <w:rFonts w:asciiTheme="minorHAnsi" w:eastAsia="Calibri" w:hAnsiTheme="minorHAnsi"/>
                        <w:b/>
                        <w:bCs/>
                        <w:i/>
                        <w:color w:val="A6A6A6"/>
                        <w:szCs w:val="22"/>
                        <w:lang w:val="en-IE"/>
                      </w:rPr>
                    </w:pPr>
                    <w:r w:rsidRPr="00315C1E">
                      <w:rPr>
                        <w:rFonts w:asciiTheme="minorHAnsi" w:eastAsia="Calibri" w:hAnsiTheme="minorHAnsi"/>
                        <w:b/>
                        <w:bCs/>
                        <w:i/>
                        <w:color w:val="A6A6A6"/>
                        <w:szCs w:val="22"/>
                        <w:lang w:val="en-IE"/>
                      </w:rPr>
                      <w:t>(Please Insert, expanding this table as necessary)</w:t>
                    </w:r>
                  </w:p>
                  <w:p w14:paraId="766012C4" w14:textId="77777777" w:rsidR="00217292" w:rsidRPr="00315C1E" w:rsidRDefault="00217292" w:rsidP="00975BE5">
                    <w:pPr>
                      <w:rPr>
                        <w:rFonts w:asciiTheme="minorHAnsi" w:eastAsia="Calibri" w:hAnsiTheme="minorHAnsi"/>
                        <w:bCs/>
                        <w:szCs w:val="22"/>
                        <w:lang w:val="en-IE"/>
                      </w:rPr>
                    </w:pPr>
                  </w:p>
                  <w:p w14:paraId="5EBCCF54" w14:textId="77777777" w:rsidR="00217292" w:rsidRPr="00315C1E" w:rsidRDefault="00217292" w:rsidP="00975BE5">
                    <w:pPr>
                      <w:rPr>
                        <w:rFonts w:asciiTheme="minorHAnsi" w:eastAsia="Calibri" w:hAnsiTheme="minorHAnsi"/>
                        <w:bCs/>
                        <w:szCs w:val="22"/>
                        <w:lang w:val="en-IE"/>
                      </w:rPr>
                    </w:pPr>
                  </w:p>
                </w:tc>
              </w:tr>
              <w:tr w:rsidR="00217292" w:rsidRPr="00315C1E" w14:paraId="79786DF5" w14:textId="77777777" w:rsidTr="00486E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570"/>
                  <w:jc w:val="center"/>
                </w:trPr>
                <w:tc>
                  <w:tcPr>
                    <w:tcW w:w="9071" w:type="dxa"/>
                    <w:gridSpan w:val="4"/>
                  </w:tcPr>
                  <w:p w14:paraId="755C8572" w14:textId="77764D42" w:rsidR="00217292" w:rsidRPr="00315C1E" w:rsidRDefault="00217292">
                    <w:pPr>
                      <w:rPr>
                        <w:rFonts w:asciiTheme="minorHAnsi" w:eastAsia="Calibri" w:hAnsiTheme="minorHAnsi"/>
                        <w:b/>
                        <w:bCs/>
                        <w:szCs w:val="22"/>
                        <w:lang w:val="en-IE"/>
                      </w:rPr>
                    </w:pPr>
                    <w:r w:rsidRPr="00315C1E">
                      <w:rPr>
                        <w:rFonts w:asciiTheme="minorHAnsi" w:eastAsia="Calibri" w:hAnsiTheme="minorHAnsi"/>
                        <w:b/>
                        <w:bCs/>
                        <w:szCs w:val="22"/>
                        <w:lang w:val="en-IE"/>
                      </w:rPr>
                      <w:t xml:space="preserve">5. </w:t>
                    </w:r>
                    <w:r w:rsidRPr="00315C1E">
                      <w:rPr>
                        <w:rFonts w:asciiTheme="minorHAnsi" w:eastAsia="Calibri" w:hAnsiTheme="minorHAnsi"/>
                        <w:bCs/>
                        <w:szCs w:val="22"/>
                        <w:lang w:val="en-IE"/>
                      </w:rPr>
                      <w:t>Please outline how the project was planned from the perspective of timescales and budget. Comment on the delivery of the project against these constraints and outline how any glitches or unforeseen issues were dealt with and how your organisation learned from this experience.</w:t>
                    </w:r>
                    <w:r w:rsidRPr="00B60404">
                      <w:rPr>
                        <w:rFonts w:asciiTheme="minorHAnsi" w:eastAsia="Calibri" w:hAnsiTheme="minorHAnsi"/>
                        <w:bCs/>
                        <w:szCs w:val="22"/>
                        <w:lang w:val="en-IE"/>
                      </w:rPr>
                      <w:t xml:space="preserve"> </w:t>
                    </w:r>
                    <w:r w:rsidRPr="00315C1E">
                      <w:rPr>
                        <w:rFonts w:asciiTheme="minorHAnsi" w:hAnsiTheme="minorHAnsi"/>
                        <w:b/>
                        <w:i/>
                        <w:szCs w:val="22"/>
                        <w:lang w:val="en-IE"/>
                      </w:rPr>
                      <w:t xml:space="preserve">(Please use this template and maximum response </w:t>
                    </w:r>
                    <w:r w:rsidR="00181C8C">
                      <w:rPr>
                        <w:rFonts w:asciiTheme="minorHAnsi" w:hAnsiTheme="minorHAnsi"/>
                        <w:b/>
                        <w:i/>
                        <w:szCs w:val="22"/>
                        <w:lang w:val="en-IE"/>
                      </w:rPr>
                      <w:t>must</w:t>
                    </w:r>
                    <w:r w:rsidRPr="00315C1E">
                      <w:rPr>
                        <w:rFonts w:asciiTheme="minorHAnsi" w:hAnsiTheme="minorHAnsi"/>
                        <w:b/>
                        <w:i/>
                        <w:szCs w:val="22"/>
                        <w:lang w:val="en-IE"/>
                      </w:rPr>
                      <w:t xml:space="preserve"> not exceed 500 words)</w:t>
                    </w:r>
                  </w:p>
                </w:tc>
              </w:tr>
              <w:tr w:rsidR="00217292" w:rsidRPr="00315C1E" w14:paraId="75F92E28" w14:textId="77777777" w:rsidTr="00486ECF">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5385"/>
                  <w:jc w:val="center"/>
                </w:trPr>
                <w:tc>
                  <w:tcPr>
                    <w:tcW w:w="9071" w:type="dxa"/>
                    <w:gridSpan w:val="4"/>
                  </w:tcPr>
                  <w:p w14:paraId="1C1F4079" w14:textId="77777777" w:rsidR="00217292" w:rsidRPr="00315C1E" w:rsidRDefault="00217292" w:rsidP="00975BE5">
                    <w:pPr>
                      <w:shd w:val="clear" w:color="auto" w:fill="FFFFFF"/>
                      <w:rPr>
                        <w:rFonts w:asciiTheme="minorHAnsi" w:eastAsia="Calibri" w:hAnsiTheme="minorHAnsi"/>
                        <w:b/>
                        <w:bCs/>
                        <w:i/>
                        <w:color w:val="A6A6A6"/>
                        <w:szCs w:val="22"/>
                        <w:lang w:val="en-IE"/>
                      </w:rPr>
                    </w:pPr>
                    <w:r w:rsidRPr="00315C1E">
                      <w:rPr>
                        <w:rFonts w:asciiTheme="minorHAnsi" w:eastAsia="Calibri" w:hAnsiTheme="minorHAnsi"/>
                        <w:b/>
                        <w:bCs/>
                        <w:i/>
                        <w:color w:val="A6A6A6"/>
                        <w:szCs w:val="22"/>
                        <w:lang w:val="en-IE"/>
                      </w:rPr>
                      <w:t>(Please Insert, expanding this table as necessary)</w:t>
                    </w:r>
                  </w:p>
                </w:tc>
              </w:tr>
              <w:bookmarkEnd w:id="4"/>
              <w:bookmarkEnd w:id="5"/>
            </w:tbl>
            <w:p w14:paraId="736CAA51" w14:textId="77777777" w:rsidR="00217292" w:rsidRDefault="00217292" w:rsidP="00217292">
              <w:pPr>
                <w:rPr>
                  <w:rFonts w:asciiTheme="minorHAnsi" w:hAnsiTheme="minorHAnsi"/>
                  <w:bCs/>
                  <w:szCs w:val="22"/>
                  <w:lang w:val="en-IE"/>
                </w:rPr>
              </w:pPr>
            </w:p>
            <w:p w14:paraId="2ACED3F2" w14:textId="77777777" w:rsidR="00217292" w:rsidRDefault="00217292" w:rsidP="00217292">
              <w:pPr>
                <w:spacing w:after="160" w:line="259" w:lineRule="auto"/>
                <w:rPr>
                  <w:rFonts w:asciiTheme="minorHAnsi" w:hAnsiTheme="minorHAnsi"/>
                  <w:bCs/>
                  <w:szCs w:val="22"/>
                  <w:lang w:val="en-IE"/>
                </w:rPr>
              </w:pPr>
              <w:r>
                <w:rPr>
                  <w:rFonts w:asciiTheme="minorHAnsi" w:hAnsiTheme="minorHAnsi"/>
                  <w:bCs/>
                  <w:szCs w:val="22"/>
                  <w:lang w:val="en-IE"/>
                </w:rPr>
                <w:br w:type="page"/>
              </w:r>
            </w:p>
            <w:tbl>
              <w:tblPr>
                <w:tblW w:w="949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2111"/>
                <w:gridCol w:w="3004"/>
                <w:gridCol w:w="1716"/>
                <w:gridCol w:w="2666"/>
              </w:tblGrid>
              <w:tr w:rsidR="00217292" w:rsidRPr="00315C1E" w14:paraId="0106F6F6" w14:textId="77777777" w:rsidTr="00975BE5">
                <w:trPr>
                  <w:tblHeader/>
                </w:trPr>
                <w:tc>
                  <w:tcPr>
                    <w:tcW w:w="9497" w:type="dxa"/>
                    <w:gridSpan w:val="4"/>
                    <w:shd w:val="clear" w:color="auto" w:fill="FBD4B4" w:themeFill="accent6" w:themeFillTint="66"/>
                  </w:tcPr>
                  <w:p w14:paraId="5BA5C1C1" w14:textId="77777777" w:rsidR="00217292" w:rsidRPr="00FE4904" w:rsidRDefault="00217292" w:rsidP="00975BE5">
                    <w:pPr>
                      <w:rPr>
                        <w:rFonts w:asciiTheme="minorHAnsi" w:eastAsia="Calibri" w:hAnsiTheme="minorHAnsi"/>
                        <w:b/>
                        <w:bCs/>
                        <w:szCs w:val="22"/>
                        <w:lang w:val="en-IE"/>
                      </w:rPr>
                    </w:pPr>
                    <w:r w:rsidRPr="00FE4904">
                      <w:rPr>
                        <w:rFonts w:asciiTheme="minorHAnsi" w:eastAsia="Calibri" w:hAnsiTheme="minorHAnsi"/>
                        <w:b/>
                        <w:bCs/>
                        <w:szCs w:val="22"/>
                        <w:lang w:val="en-IE"/>
                      </w:rPr>
                      <w:lastRenderedPageBreak/>
                      <w:t>Project #2</w:t>
                    </w:r>
                  </w:p>
                </w:tc>
              </w:tr>
              <w:tr w:rsidR="00217292" w:rsidRPr="00315C1E" w14:paraId="603D889B" w14:textId="77777777" w:rsidTr="00975BE5">
                <w:tc>
                  <w:tcPr>
                    <w:tcW w:w="2111" w:type="dxa"/>
                    <w:vAlign w:val="center"/>
                  </w:tcPr>
                  <w:p w14:paraId="033CF9C9"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Title of Project:</w:t>
                    </w:r>
                  </w:p>
                </w:tc>
                <w:tc>
                  <w:tcPr>
                    <w:tcW w:w="7386" w:type="dxa"/>
                    <w:gridSpan w:val="3"/>
                    <w:vAlign w:val="center"/>
                  </w:tcPr>
                  <w:p w14:paraId="55475342" w14:textId="77777777" w:rsidR="00217292" w:rsidRPr="00315C1E" w:rsidRDefault="00217292" w:rsidP="00975BE5">
                    <w:pPr>
                      <w:rPr>
                        <w:rFonts w:asciiTheme="minorHAnsi" w:eastAsia="Calibri" w:hAnsiTheme="minorHAnsi"/>
                        <w:bCs/>
                        <w:szCs w:val="22"/>
                        <w:lang w:val="en-IE"/>
                      </w:rPr>
                    </w:pPr>
                  </w:p>
                  <w:p w14:paraId="2C51FC01" w14:textId="77777777" w:rsidR="00217292" w:rsidRPr="00315C1E" w:rsidRDefault="00217292" w:rsidP="00975BE5">
                    <w:pPr>
                      <w:rPr>
                        <w:rFonts w:asciiTheme="minorHAnsi" w:eastAsia="Calibri" w:hAnsiTheme="minorHAnsi"/>
                        <w:bCs/>
                        <w:szCs w:val="22"/>
                        <w:lang w:val="en-IE"/>
                      </w:rPr>
                    </w:pPr>
                  </w:p>
                </w:tc>
              </w:tr>
              <w:tr w:rsidR="00217292" w:rsidRPr="00315C1E" w14:paraId="38544F71" w14:textId="77777777" w:rsidTr="00975BE5">
                <w:tc>
                  <w:tcPr>
                    <w:tcW w:w="2111" w:type="dxa"/>
                    <w:vAlign w:val="center"/>
                  </w:tcPr>
                  <w:p w14:paraId="33AE7EC5"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Client Name:</w:t>
                    </w:r>
                  </w:p>
                </w:tc>
                <w:tc>
                  <w:tcPr>
                    <w:tcW w:w="7386" w:type="dxa"/>
                    <w:gridSpan w:val="3"/>
                    <w:vAlign w:val="center"/>
                  </w:tcPr>
                  <w:p w14:paraId="48422AF3" w14:textId="77777777" w:rsidR="00217292" w:rsidRPr="00315C1E" w:rsidRDefault="00217292" w:rsidP="00975BE5">
                    <w:pPr>
                      <w:rPr>
                        <w:rFonts w:asciiTheme="minorHAnsi" w:eastAsia="Calibri" w:hAnsiTheme="minorHAnsi"/>
                        <w:bCs/>
                        <w:szCs w:val="22"/>
                        <w:lang w:val="en-IE"/>
                      </w:rPr>
                    </w:pPr>
                  </w:p>
                  <w:p w14:paraId="2D768EE2" w14:textId="77777777" w:rsidR="00217292" w:rsidRPr="00315C1E" w:rsidRDefault="00217292" w:rsidP="00975BE5">
                    <w:pPr>
                      <w:rPr>
                        <w:rFonts w:asciiTheme="minorHAnsi" w:eastAsia="Calibri" w:hAnsiTheme="minorHAnsi"/>
                        <w:bCs/>
                        <w:szCs w:val="22"/>
                        <w:lang w:val="en-IE"/>
                      </w:rPr>
                    </w:pPr>
                  </w:p>
                </w:tc>
              </w:tr>
              <w:tr w:rsidR="00217292" w:rsidRPr="00315C1E" w14:paraId="5BB4BAD5"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345"/>
                </w:trPr>
                <w:tc>
                  <w:tcPr>
                    <w:tcW w:w="2111" w:type="dxa"/>
                    <w:vMerge w:val="restart"/>
                    <w:vAlign w:val="center"/>
                  </w:tcPr>
                  <w:p w14:paraId="157865A4"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Client Details</w:t>
                    </w:r>
                  </w:p>
                </w:tc>
                <w:tc>
                  <w:tcPr>
                    <w:tcW w:w="3004" w:type="dxa"/>
                    <w:vAlign w:val="center"/>
                  </w:tcPr>
                  <w:p w14:paraId="46DFF1E9"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Contact Name</w:t>
                    </w:r>
                  </w:p>
                </w:tc>
                <w:tc>
                  <w:tcPr>
                    <w:tcW w:w="4382" w:type="dxa"/>
                    <w:gridSpan w:val="2"/>
                    <w:vAlign w:val="center"/>
                  </w:tcPr>
                  <w:p w14:paraId="18504D5E" w14:textId="77777777" w:rsidR="00217292" w:rsidRPr="00315C1E" w:rsidRDefault="00217292" w:rsidP="00975BE5">
                    <w:pPr>
                      <w:rPr>
                        <w:rFonts w:asciiTheme="minorHAnsi" w:eastAsia="Calibri" w:hAnsiTheme="minorHAnsi"/>
                        <w:bCs/>
                        <w:szCs w:val="22"/>
                        <w:lang w:val="en-IE"/>
                      </w:rPr>
                    </w:pPr>
                  </w:p>
                </w:tc>
              </w:tr>
              <w:tr w:rsidR="00217292" w:rsidRPr="00315C1E" w14:paraId="2BDE14F3"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390"/>
                </w:trPr>
                <w:tc>
                  <w:tcPr>
                    <w:tcW w:w="2111" w:type="dxa"/>
                    <w:vMerge/>
                    <w:vAlign w:val="center"/>
                  </w:tcPr>
                  <w:p w14:paraId="3F70533F" w14:textId="77777777" w:rsidR="00217292" w:rsidRPr="00315C1E" w:rsidRDefault="00217292" w:rsidP="00975BE5">
                    <w:pPr>
                      <w:rPr>
                        <w:rFonts w:asciiTheme="minorHAnsi" w:eastAsia="Calibri" w:hAnsiTheme="minorHAnsi"/>
                        <w:bCs/>
                        <w:szCs w:val="22"/>
                        <w:lang w:val="en-IE"/>
                      </w:rPr>
                    </w:pPr>
                  </w:p>
                </w:tc>
                <w:tc>
                  <w:tcPr>
                    <w:tcW w:w="3004" w:type="dxa"/>
                    <w:vAlign w:val="center"/>
                  </w:tcPr>
                  <w:p w14:paraId="533677DE"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Contact E-mail Address</w:t>
                    </w:r>
                  </w:p>
                </w:tc>
                <w:tc>
                  <w:tcPr>
                    <w:tcW w:w="4382" w:type="dxa"/>
                    <w:gridSpan w:val="2"/>
                    <w:vAlign w:val="center"/>
                  </w:tcPr>
                  <w:p w14:paraId="6BA173A3" w14:textId="77777777" w:rsidR="00217292" w:rsidRPr="00315C1E" w:rsidRDefault="00217292" w:rsidP="00975BE5">
                    <w:pPr>
                      <w:rPr>
                        <w:rFonts w:asciiTheme="minorHAnsi" w:eastAsia="Calibri" w:hAnsiTheme="minorHAnsi"/>
                        <w:bCs/>
                        <w:szCs w:val="22"/>
                        <w:lang w:val="en-IE"/>
                      </w:rPr>
                    </w:pPr>
                  </w:p>
                </w:tc>
              </w:tr>
              <w:tr w:rsidR="00217292" w:rsidRPr="00315C1E" w14:paraId="461F3748"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570"/>
                </w:trPr>
                <w:tc>
                  <w:tcPr>
                    <w:tcW w:w="2111" w:type="dxa"/>
                    <w:vMerge/>
                    <w:vAlign w:val="center"/>
                  </w:tcPr>
                  <w:p w14:paraId="01D674F0" w14:textId="77777777" w:rsidR="00217292" w:rsidRPr="00315C1E" w:rsidRDefault="00217292" w:rsidP="00975BE5">
                    <w:pPr>
                      <w:rPr>
                        <w:rFonts w:asciiTheme="minorHAnsi" w:eastAsia="Calibri" w:hAnsiTheme="minorHAnsi"/>
                        <w:bCs/>
                        <w:szCs w:val="22"/>
                        <w:lang w:val="en-IE"/>
                      </w:rPr>
                    </w:pPr>
                  </w:p>
                </w:tc>
                <w:tc>
                  <w:tcPr>
                    <w:tcW w:w="3004" w:type="dxa"/>
                    <w:vAlign w:val="center"/>
                  </w:tcPr>
                  <w:p w14:paraId="1B50D9AE"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Contact Telephone Number</w:t>
                    </w:r>
                  </w:p>
                </w:tc>
                <w:tc>
                  <w:tcPr>
                    <w:tcW w:w="4382" w:type="dxa"/>
                    <w:gridSpan w:val="2"/>
                    <w:vAlign w:val="center"/>
                  </w:tcPr>
                  <w:p w14:paraId="07BBAE6D" w14:textId="77777777" w:rsidR="00217292" w:rsidRPr="00315C1E" w:rsidRDefault="00217292" w:rsidP="00975BE5">
                    <w:pPr>
                      <w:rPr>
                        <w:rFonts w:asciiTheme="minorHAnsi" w:eastAsia="Calibri" w:hAnsiTheme="minorHAnsi"/>
                        <w:bCs/>
                        <w:szCs w:val="22"/>
                        <w:lang w:val="en-IE"/>
                      </w:rPr>
                    </w:pPr>
                  </w:p>
                </w:tc>
              </w:tr>
              <w:tr w:rsidR="00217292" w:rsidRPr="00315C1E" w14:paraId="27B8B9E3"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390"/>
                </w:trPr>
                <w:tc>
                  <w:tcPr>
                    <w:tcW w:w="2111" w:type="dxa"/>
                    <w:vAlign w:val="center"/>
                  </w:tcPr>
                  <w:p w14:paraId="36989B06"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Annual Value:</w:t>
                    </w:r>
                  </w:p>
                </w:tc>
                <w:tc>
                  <w:tcPr>
                    <w:tcW w:w="7386" w:type="dxa"/>
                    <w:gridSpan w:val="3"/>
                    <w:vAlign w:val="center"/>
                  </w:tcPr>
                  <w:p w14:paraId="1780152A" w14:textId="77777777" w:rsidR="00217292" w:rsidRPr="00315C1E" w:rsidRDefault="00217292" w:rsidP="00975BE5">
                    <w:pPr>
                      <w:rPr>
                        <w:rFonts w:asciiTheme="minorHAnsi" w:eastAsia="Calibri" w:hAnsiTheme="minorHAnsi"/>
                        <w:bCs/>
                        <w:szCs w:val="22"/>
                        <w:lang w:val="en-IE"/>
                      </w:rPr>
                    </w:pPr>
                  </w:p>
                </w:tc>
              </w:tr>
              <w:tr w:rsidR="00217292" w:rsidRPr="00315C1E" w14:paraId="16540730"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300"/>
                </w:trPr>
                <w:tc>
                  <w:tcPr>
                    <w:tcW w:w="2111" w:type="dxa"/>
                    <w:vAlign w:val="center"/>
                  </w:tcPr>
                  <w:p w14:paraId="74BFF3D5"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Start Date:</w:t>
                    </w:r>
                  </w:p>
                </w:tc>
                <w:tc>
                  <w:tcPr>
                    <w:tcW w:w="3004" w:type="dxa"/>
                    <w:vAlign w:val="center"/>
                  </w:tcPr>
                  <w:p w14:paraId="02FA1F54" w14:textId="77777777" w:rsidR="00217292" w:rsidRPr="00315C1E" w:rsidRDefault="00217292" w:rsidP="00975BE5">
                    <w:pPr>
                      <w:rPr>
                        <w:rFonts w:asciiTheme="minorHAnsi" w:eastAsia="Calibri" w:hAnsiTheme="minorHAnsi"/>
                        <w:bCs/>
                        <w:szCs w:val="22"/>
                        <w:lang w:val="en-IE"/>
                      </w:rPr>
                    </w:pPr>
                  </w:p>
                </w:tc>
                <w:tc>
                  <w:tcPr>
                    <w:tcW w:w="1716" w:type="dxa"/>
                    <w:vAlign w:val="center"/>
                  </w:tcPr>
                  <w:p w14:paraId="50909130"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End Date:</w:t>
                    </w:r>
                  </w:p>
                </w:tc>
                <w:tc>
                  <w:tcPr>
                    <w:tcW w:w="2666" w:type="dxa"/>
                  </w:tcPr>
                  <w:p w14:paraId="551EB6B4" w14:textId="77777777" w:rsidR="00217292" w:rsidRPr="00315C1E" w:rsidRDefault="00217292" w:rsidP="00975BE5">
                    <w:pPr>
                      <w:rPr>
                        <w:rFonts w:asciiTheme="minorHAnsi" w:eastAsia="Calibri" w:hAnsiTheme="minorHAnsi"/>
                        <w:bCs/>
                        <w:szCs w:val="22"/>
                        <w:lang w:val="en-IE"/>
                      </w:rPr>
                    </w:pPr>
                  </w:p>
                </w:tc>
              </w:tr>
              <w:tr w:rsidR="00217292" w:rsidRPr="00315C1E" w14:paraId="2F71B52A"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585"/>
                </w:trPr>
                <w:tc>
                  <w:tcPr>
                    <w:tcW w:w="9497" w:type="dxa"/>
                    <w:gridSpan w:val="4"/>
                  </w:tcPr>
                  <w:p w14:paraId="30A47037" w14:textId="77777777" w:rsidR="00217292" w:rsidRPr="00315C1E" w:rsidRDefault="00217292" w:rsidP="00975BE5">
                    <w:pPr>
                      <w:rPr>
                        <w:rFonts w:asciiTheme="minorHAnsi" w:eastAsia="Calibri" w:hAnsiTheme="minorHAnsi"/>
                        <w:bCs/>
                        <w:szCs w:val="22"/>
                        <w:lang w:val="en-IE"/>
                      </w:rPr>
                    </w:pPr>
                    <w:r w:rsidRPr="00315C1E">
                      <w:rPr>
                        <w:rFonts w:asciiTheme="minorHAnsi" w:eastAsia="Calibri" w:hAnsiTheme="minorHAnsi"/>
                        <w:bCs/>
                        <w:szCs w:val="22"/>
                        <w:lang w:val="en-IE"/>
                      </w:rPr>
                      <w:t xml:space="preserve">1. Please </w:t>
                    </w:r>
                    <w:r w:rsidRPr="00315C1E">
                      <w:rPr>
                        <w:rFonts w:asciiTheme="minorHAnsi" w:hAnsiTheme="minorHAnsi"/>
                        <w:szCs w:val="22"/>
                        <w:lang w:val="en-IE"/>
                      </w:rPr>
                      <w:t xml:space="preserve">provide a description of the client organisation to assist the </w:t>
                    </w:r>
                    <w:r>
                      <w:rPr>
                        <w:rFonts w:asciiTheme="minorHAnsi" w:hAnsiTheme="minorHAnsi"/>
                        <w:szCs w:val="22"/>
                        <w:lang w:val="en-IE"/>
                      </w:rPr>
                      <w:t>Contracting Authority</w:t>
                    </w:r>
                    <w:r w:rsidRPr="00315C1E">
                      <w:rPr>
                        <w:rFonts w:asciiTheme="minorHAnsi" w:hAnsiTheme="minorHAnsi"/>
                        <w:szCs w:val="22"/>
                        <w:lang w:val="en-IE"/>
                      </w:rPr>
                      <w:t xml:space="preserve"> in determining the Client’s scale and the extent that it provides comparable services </w:t>
                    </w:r>
                    <w:r w:rsidRPr="00315C1E">
                      <w:rPr>
                        <w:rFonts w:asciiTheme="minorHAnsi" w:hAnsiTheme="minorHAnsi"/>
                        <w:b/>
                        <w:i/>
                        <w:szCs w:val="22"/>
                        <w:lang w:val="en-IE"/>
                      </w:rPr>
                      <w:t>(Please use this template and maximum response should not exceed 500 words)</w:t>
                    </w:r>
                  </w:p>
                </w:tc>
              </w:tr>
              <w:tr w:rsidR="00217292" w:rsidRPr="00315C1E" w14:paraId="0FB34B09"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7199"/>
                </w:trPr>
                <w:tc>
                  <w:tcPr>
                    <w:tcW w:w="9497" w:type="dxa"/>
                    <w:gridSpan w:val="4"/>
                  </w:tcPr>
                  <w:p w14:paraId="383FD52A" w14:textId="77777777" w:rsidR="00217292" w:rsidRPr="00315C1E" w:rsidRDefault="00217292" w:rsidP="00975BE5">
                    <w:pPr>
                      <w:shd w:val="clear" w:color="auto" w:fill="FFFFFF"/>
                      <w:rPr>
                        <w:rFonts w:asciiTheme="minorHAnsi" w:eastAsia="Calibri" w:hAnsiTheme="minorHAnsi"/>
                        <w:b/>
                        <w:bCs/>
                        <w:i/>
                        <w:color w:val="A6A6A6"/>
                        <w:szCs w:val="22"/>
                        <w:lang w:val="en-IE"/>
                      </w:rPr>
                    </w:pPr>
                    <w:r w:rsidRPr="00315C1E">
                      <w:rPr>
                        <w:rFonts w:asciiTheme="minorHAnsi" w:eastAsia="Calibri" w:hAnsiTheme="minorHAnsi"/>
                        <w:b/>
                        <w:bCs/>
                        <w:i/>
                        <w:color w:val="A6A6A6"/>
                        <w:szCs w:val="22"/>
                        <w:lang w:val="en-IE"/>
                      </w:rPr>
                      <w:t>(Please Insert, expanding this table as necessary)</w:t>
                    </w:r>
                  </w:p>
                  <w:p w14:paraId="03E17BFC" w14:textId="77777777" w:rsidR="00217292" w:rsidRPr="00315C1E" w:rsidRDefault="00217292" w:rsidP="00975BE5">
                    <w:pPr>
                      <w:rPr>
                        <w:rFonts w:asciiTheme="minorHAnsi" w:eastAsia="Calibri" w:hAnsiTheme="minorHAnsi"/>
                        <w:bCs/>
                        <w:szCs w:val="22"/>
                        <w:lang w:val="en-IE"/>
                      </w:rPr>
                    </w:pPr>
                  </w:p>
                  <w:p w14:paraId="7C5E3036" w14:textId="77777777" w:rsidR="00217292" w:rsidRPr="00315C1E" w:rsidRDefault="00217292" w:rsidP="00975BE5">
                    <w:pPr>
                      <w:rPr>
                        <w:rFonts w:asciiTheme="minorHAnsi" w:eastAsia="Calibri" w:hAnsiTheme="minorHAnsi"/>
                        <w:bCs/>
                        <w:szCs w:val="22"/>
                        <w:lang w:val="en-IE"/>
                      </w:rPr>
                    </w:pPr>
                  </w:p>
                  <w:p w14:paraId="446C7443" w14:textId="77777777" w:rsidR="00217292" w:rsidRPr="00315C1E" w:rsidRDefault="00217292" w:rsidP="00975BE5">
                    <w:pPr>
                      <w:rPr>
                        <w:rFonts w:asciiTheme="minorHAnsi" w:eastAsia="Calibri" w:hAnsiTheme="minorHAnsi"/>
                        <w:bCs/>
                        <w:szCs w:val="22"/>
                        <w:lang w:val="en-IE"/>
                      </w:rPr>
                    </w:pPr>
                  </w:p>
                  <w:p w14:paraId="0FB516DE" w14:textId="77777777" w:rsidR="00217292" w:rsidRPr="00315C1E" w:rsidRDefault="00217292" w:rsidP="00975BE5">
                    <w:pPr>
                      <w:rPr>
                        <w:rFonts w:asciiTheme="minorHAnsi" w:eastAsia="Calibri" w:hAnsiTheme="minorHAnsi"/>
                        <w:bCs/>
                        <w:szCs w:val="22"/>
                        <w:lang w:val="en-IE"/>
                      </w:rPr>
                    </w:pPr>
                  </w:p>
                  <w:p w14:paraId="313B0509" w14:textId="77777777" w:rsidR="00217292" w:rsidRPr="00315C1E" w:rsidRDefault="00217292" w:rsidP="00975BE5">
                    <w:pPr>
                      <w:rPr>
                        <w:rFonts w:asciiTheme="minorHAnsi" w:eastAsia="Calibri" w:hAnsiTheme="minorHAnsi"/>
                        <w:bCs/>
                        <w:szCs w:val="22"/>
                        <w:lang w:val="en-IE"/>
                      </w:rPr>
                    </w:pPr>
                  </w:p>
                  <w:p w14:paraId="403D0190" w14:textId="77777777" w:rsidR="00217292" w:rsidRPr="00315C1E" w:rsidRDefault="00217292" w:rsidP="00975BE5">
                    <w:pPr>
                      <w:rPr>
                        <w:rFonts w:asciiTheme="minorHAnsi" w:eastAsia="Calibri" w:hAnsiTheme="minorHAnsi"/>
                        <w:bCs/>
                        <w:szCs w:val="22"/>
                        <w:lang w:val="en-IE"/>
                      </w:rPr>
                    </w:pPr>
                  </w:p>
                  <w:p w14:paraId="7F71BC3D" w14:textId="77777777" w:rsidR="00217292" w:rsidRPr="00315C1E" w:rsidRDefault="00217292" w:rsidP="00975BE5">
                    <w:pPr>
                      <w:rPr>
                        <w:rFonts w:asciiTheme="minorHAnsi" w:eastAsia="Calibri" w:hAnsiTheme="minorHAnsi"/>
                        <w:bCs/>
                        <w:szCs w:val="22"/>
                        <w:lang w:val="en-IE"/>
                      </w:rPr>
                    </w:pPr>
                  </w:p>
                  <w:p w14:paraId="494F6293" w14:textId="77777777" w:rsidR="00217292" w:rsidRPr="00315C1E" w:rsidRDefault="00217292" w:rsidP="00975BE5">
                    <w:pPr>
                      <w:rPr>
                        <w:rFonts w:asciiTheme="minorHAnsi" w:eastAsia="Calibri" w:hAnsiTheme="minorHAnsi"/>
                        <w:bCs/>
                        <w:szCs w:val="22"/>
                        <w:lang w:val="en-IE"/>
                      </w:rPr>
                    </w:pPr>
                  </w:p>
                  <w:p w14:paraId="05858955" w14:textId="77777777" w:rsidR="00217292" w:rsidRPr="00315C1E" w:rsidRDefault="00217292" w:rsidP="00975BE5">
                    <w:pPr>
                      <w:rPr>
                        <w:rFonts w:asciiTheme="minorHAnsi" w:eastAsia="Calibri" w:hAnsiTheme="minorHAnsi"/>
                        <w:bCs/>
                        <w:szCs w:val="22"/>
                        <w:lang w:val="en-IE"/>
                      </w:rPr>
                    </w:pPr>
                  </w:p>
                  <w:p w14:paraId="6EF232E1" w14:textId="77777777" w:rsidR="00217292" w:rsidRPr="00315C1E" w:rsidRDefault="00217292" w:rsidP="00975BE5">
                    <w:pPr>
                      <w:rPr>
                        <w:rFonts w:asciiTheme="minorHAnsi" w:eastAsia="Calibri" w:hAnsiTheme="minorHAnsi"/>
                        <w:bCs/>
                        <w:szCs w:val="22"/>
                        <w:lang w:val="en-IE"/>
                      </w:rPr>
                    </w:pPr>
                  </w:p>
                  <w:p w14:paraId="5C96D9FF" w14:textId="77777777" w:rsidR="00217292" w:rsidRPr="00315C1E" w:rsidRDefault="00217292" w:rsidP="00975BE5">
                    <w:pPr>
                      <w:rPr>
                        <w:rFonts w:asciiTheme="minorHAnsi" w:eastAsia="Calibri" w:hAnsiTheme="minorHAnsi"/>
                        <w:bCs/>
                        <w:szCs w:val="22"/>
                        <w:lang w:val="en-IE"/>
                      </w:rPr>
                    </w:pPr>
                  </w:p>
                  <w:p w14:paraId="2235FA02" w14:textId="77777777" w:rsidR="00217292" w:rsidRPr="00315C1E" w:rsidRDefault="00217292" w:rsidP="00975BE5">
                    <w:pPr>
                      <w:rPr>
                        <w:rFonts w:asciiTheme="minorHAnsi" w:eastAsia="Calibri" w:hAnsiTheme="minorHAnsi"/>
                        <w:bCs/>
                        <w:szCs w:val="22"/>
                        <w:lang w:val="en-IE"/>
                      </w:rPr>
                    </w:pPr>
                  </w:p>
                  <w:p w14:paraId="0BC4E78F" w14:textId="77777777" w:rsidR="00217292" w:rsidRPr="00315C1E" w:rsidRDefault="00217292" w:rsidP="00975BE5">
                    <w:pPr>
                      <w:rPr>
                        <w:rFonts w:asciiTheme="minorHAnsi" w:eastAsia="Calibri" w:hAnsiTheme="minorHAnsi"/>
                        <w:bCs/>
                        <w:szCs w:val="22"/>
                        <w:lang w:val="en-IE"/>
                      </w:rPr>
                    </w:pPr>
                  </w:p>
                  <w:p w14:paraId="1BF421B5" w14:textId="77777777" w:rsidR="00486ECF" w:rsidRDefault="00486ECF" w:rsidP="00975BE5">
                    <w:pPr>
                      <w:rPr>
                        <w:rFonts w:asciiTheme="minorHAnsi" w:eastAsia="Calibri" w:hAnsiTheme="minorHAnsi"/>
                        <w:bCs/>
                        <w:szCs w:val="22"/>
                        <w:lang w:val="en-IE"/>
                      </w:rPr>
                    </w:pPr>
                  </w:p>
                  <w:p w14:paraId="7FBDDE8A" w14:textId="77777777" w:rsidR="00486ECF" w:rsidRPr="00315C1E" w:rsidRDefault="00486ECF" w:rsidP="00975BE5">
                    <w:pPr>
                      <w:rPr>
                        <w:rFonts w:asciiTheme="minorHAnsi" w:eastAsia="Calibri" w:hAnsiTheme="minorHAnsi"/>
                        <w:bCs/>
                        <w:szCs w:val="22"/>
                        <w:lang w:val="en-IE"/>
                      </w:rPr>
                    </w:pPr>
                  </w:p>
                  <w:p w14:paraId="320F4068" w14:textId="77777777" w:rsidR="00217292" w:rsidRPr="00315C1E" w:rsidRDefault="00217292" w:rsidP="00975BE5">
                    <w:pPr>
                      <w:rPr>
                        <w:rFonts w:asciiTheme="minorHAnsi" w:eastAsia="Calibri" w:hAnsiTheme="minorHAnsi"/>
                        <w:bCs/>
                        <w:szCs w:val="22"/>
                        <w:lang w:val="en-IE"/>
                      </w:rPr>
                    </w:pPr>
                  </w:p>
                  <w:p w14:paraId="0E269B65" w14:textId="77777777" w:rsidR="00217292" w:rsidRPr="00315C1E" w:rsidRDefault="00217292" w:rsidP="00975BE5">
                    <w:pPr>
                      <w:rPr>
                        <w:rFonts w:asciiTheme="minorHAnsi" w:eastAsia="Calibri" w:hAnsiTheme="minorHAnsi"/>
                        <w:bCs/>
                        <w:szCs w:val="22"/>
                        <w:lang w:val="en-IE"/>
                      </w:rPr>
                    </w:pPr>
                  </w:p>
                  <w:p w14:paraId="7A241B59" w14:textId="77777777" w:rsidR="00217292" w:rsidRPr="00315C1E" w:rsidRDefault="00217292" w:rsidP="00975BE5">
                    <w:pPr>
                      <w:rPr>
                        <w:rFonts w:asciiTheme="minorHAnsi" w:eastAsia="Calibri" w:hAnsiTheme="minorHAnsi"/>
                        <w:bCs/>
                        <w:szCs w:val="22"/>
                        <w:lang w:val="en-IE"/>
                      </w:rPr>
                    </w:pPr>
                  </w:p>
                  <w:p w14:paraId="563A253C" w14:textId="77777777" w:rsidR="00217292" w:rsidRPr="00315C1E" w:rsidRDefault="00217292" w:rsidP="00975BE5">
                    <w:pPr>
                      <w:rPr>
                        <w:rFonts w:asciiTheme="minorHAnsi" w:eastAsia="Calibri" w:hAnsiTheme="minorHAnsi"/>
                        <w:bCs/>
                        <w:szCs w:val="22"/>
                        <w:lang w:val="en-IE"/>
                      </w:rPr>
                    </w:pPr>
                  </w:p>
                </w:tc>
              </w:tr>
              <w:tr w:rsidR="00217292" w:rsidRPr="00315C1E" w14:paraId="2FA3285B"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765"/>
                </w:trPr>
                <w:tc>
                  <w:tcPr>
                    <w:tcW w:w="9497" w:type="dxa"/>
                    <w:gridSpan w:val="4"/>
                  </w:tcPr>
                  <w:p w14:paraId="6C5262BF" w14:textId="05909F46" w:rsidR="00217292" w:rsidRPr="00315C1E" w:rsidRDefault="00217292" w:rsidP="00975BE5">
                    <w:pPr>
                      <w:shd w:val="clear" w:color="auto" w:fill="FFFFFF"/>
                      <w:rPr>
                        <w:rFonts w:asciiTheme="minorHAnsi" w:eastAsia="Calibri" w:hAnsiTheme="minorHAnsi"/>
                        <w:b/>
                        <w:bCs/>
                        <w:color w:val="A6A6A6"/>
                        <w:szCs w:val="22"/>
                        <w:lang w:val="en-IE"/>
                      </w:rPr>
                    </w:pPr>
                    <w:r w:rsidRPr="00315C1E">
                      <w:rPr>
                        <w:rFonts w:asciiTheme="minorHAnsi" w:eastAsia="Calibri" w:hAnsiTheme="minorHAnsi"/>
                        <w:b/>
                        <w:szCs w:val="22"/>
                        <w:lang w:val="en-IE" w:eastAsia="en-GB"/>
                      </w:rPr>
                      <w:lastRenderedPageBreak/>
                      <w:t>2.</w:t>
                    </w:r>
                    <w:r w:rsidRPr="00315C1E">
                      <w:rPr>
                        <w:rFonts w:asciiTheme="minorHAnsi" w:eastAsia="Calibri" w:hAnsiTheme="minorHAnsi"/>
                        <w:szCs w:val="22"/>
                        <w:lang w:val="en-IE" w:eastAsia="en-GB"/>
                      </w:rPr>
                      <w:t xml:space="preserve"> Please describe the services/solution provided by you to this client and outline the extent to which you feel this project is comparable to the </w:t>
                    </w:r>
                    <w:r>
                      <w:rPr>
                        <w:rFonts w:asciiTheme="minorHAnsi" w:eastAsia="Calibri" w:hAnsiTheme="minorHAnsi"/>
                        <w:szCs w:val="22"/>
                        <w:lang w:val="en-IE" w:eastAsia="en-GB"/>
                      </w:rPr>
                      <w:t>Contracting Authority</w:t>
                    </w:r>
                    <w:r w:rsidRPr="00315C1E">
                      <w:rPr>
                        <w:rFonts w:asciiTheme="minorHAnsi" w:eastAsia="Calibri" w:hAnsiTheme="minorHAnsi"/>
                        <w:szCs w:val="22"/>
                        <w:lang w:val="en-IE" w:eastAsia="en-GB"/>
                      </w:rPr>
                      <w:t xml:space="preserve"> current requirements.  Please compare this project to the elements outlined in Section 3</w:t>
                    </w:r>
                    <w:r w:rsidR="005F38A8">
                      <w:rPr>
                        <w:rFonts w:asciiTheme="minorHAnsi" w:eastAsia="Calibri" w:hAnsiTheme="minorHAnsi"/>
                        <w:szCs w:val="22"/>
                        <w:lang w:val="en-IE" w:eastAsia="en-GB"/>
                      </w:rPr>
                      <w:t xml:space="preserve"> and Appendix 1</w:t>
                    </w:r>
                    <w:r w:rsidRPr="00315C1E">
                      <w:rPr>
                        <w:rFonts w:asciiTheme="minorHAnsi" w:eastAsia="Calibri" w:hAnsiTheme="minorHAnsi"/>
                        <w:szCs w:val="22"/>
                        <w:lang w:val="en-IE" w:eastAsia="en-GB"/>
                      </w:rPr>
                      <w:t xml:space="preserve">.  </w:t>
                    </w:r>
                    <w:r w:rsidRPr="00315C1E">
                      <w:rPr>
                        <w:rFonts w:asciiTheme="minorHAnsi" w:hAnsiTheme="minorHAnsi"/>
                        <w:b/>
                        <w:i/>
                        <w:szCs w:val="22"/>
                        <w:lang w:val="en-IE"/>
                      </w:rPr>
                      <w:t>(Please use this template and maximum response should not exceed 500 words)</w:t>
                    </w:r>
                  </w:p>
                </w:tc>
              </w:tr>
              <w:tr w:rsidR="00217292" w:rsidRPr="00315C1E" w14:paraId="46D9E78F"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4166"/>
                </w:trPr>
                <w:tc>
                  <w:tcPr>
                    <w:tcW w:w="9497" w:type="dxa"/>
                    <w:gridSpan w:val="4"/>
                  </w:tcPr>
                  <w:p w14:paraId="21500559" w14:textId="77777777" w:rsidR="00217292" w:rsidRPr="00315C1E" w:rsidRDefault="00217292" w:rsidP="00975BE5">
                    <w:pPr>
                      <w:shd w:val="clear" w:color="auto" w:fill="FFFFFF"/>
                      <w:rPr>
                        <w:rFonts w:asciiTheme="minorHAnsi" w:eastAsia="Calibri" w:hAnsiTheme="minorHAnsi"/>
                        <w:b/>
                        <w:bCs/>
                        <w:i/>
                        <w:color w:val="A6A6A6"/>
                        <w:szCs w:val="22"/>
                        <w:lang w:val="en-IE"/>
                      </w:rPr>
                    </w:pPr>
                    <w:r w:rsidRPr="00315C1E">
                      <w:rPr>
                        <w:rFonts w:asciiTheme="minorHAnsi" w:eastAsia="Calibri" w:hAnsiTheme="minorHAnsi"/>
                        <w:b/>
                        <w:bCs/>
                        <w:i/>
                        <w:color w:val="A6A6A6"/>
                        <w:szCs w:val="22"/>
                        <w:lang w:val="en-IE"/>
                      </w:rPr>
                      <w:t>(Please Insert, expanding this table as necessary)</w:t>
                    </w:r>
                  </w:p>
                  <w:p w14:paraId="15E9FC74" w14:textId="77777777" w:rsidR="00217292" w:rsidRPr="00315C1E" w:rsidRDefault="00217292" w:rsidP="00975BE5">
                    <w:pPr>
                      <w:rPr>
                        <w:rFonts w:asciiTheme="minorHAnsi" w:eastAsia="Calibri" w:hAnsiTheme="minorHAnsi"/>
                        <w:b/>
                        <w:bCs/>
                        <w:szCs w:val="22"/>
                        <w:lang w:val="en-IE"/>
                      </w:rPr>
                    </w:pPr>
                  </w:p>
                  <w:p w14:paraId="4C86AECE" w14:textId="77777777" w:rsidR="00217292" w:rsidRPr="00315C1E" w:rsidRDefault="00217292" w:rsidP="00975BE5">
                    <w:pPr>
                      <w:rPr>
                        <w:rFonts w:asciiTheme="minorHAnsi" w:eastAsia="Calibri" w:hAnsiTheme="minorHAnsi"/>
                        <w:b/>
                        <w:bCs/>
                        <w:szCs w:val="22"/>
                        <w:lang w:val="en-IE"/>
                      </w:rPr>
                    </w:pPr>
                  </w:p>
                  <w:p w14:paraId="65ECE54F" w14:textId="77777777" w:rsidR="00217292" w:rsidRPr="00315C1E" w:rsidRDefault="00217292" w:rsidP="00975BE5">
                    <w:pPr>
                      <w:rPr>
                        <w:rFonts w:asciiTheme="minorHAnsi" w:eastAsia="Calibri" w:hAnsiTheme="minorHAnsi"/>
                        <w:b/>
                        <w:bCs/>
                        <w:szCs w:val="22"/>
                        <w:lang w:val="en-IE"/>
                      </w:rPr>
                    </w:pPr>
                  </w:p>
                  <w:p w14:paraId="4C25E4AF" w14:textId="77777777" w:rsidR="00217292" w:rsidRPr="00315C1E" w:rsidRDefault="00217292" w:rsidP="00975BE5">
                    <w:pPr>
                      <w:rPr>
                        <w:rFonts w:asciiTheme="minorHAnsi" w:eastAsia="Calibri" w:hAnsiTheme="minorHAnsi"/>
                        <w:b/>
                        <w:bCs/>
                        <w:szCs w:val="22"/>
                        <w:lang w:val="en-IE"/>
                      </w:rPr>
                    </w:pPr>
                  </w:p>
                  <w:p w14:paraId="64C2F75F" w14:textId="77777777" w:rsidR="00217292" w:rsidRPr="00315C1E" w:rsidRDefault="00217292" w:rsidP="00975BE5">
                    <w:pPr>
                      <w:rPr>
                        <w:rFonts w:asciiTheme="minorHAnsi" w:eastAsia="Calibri" w:hAnsiTheme="minorHAnsi"/>
                        <w:b/>
                        <w:bCs/>
                        <w:szCs w:val="22"/>
                        <w:lang w:val="en-IE"/>
                      </w:rPr>
                    </w:pPr>
                  </w:p>
                  <w:p w14:paraId="2698E3A3" w14:textId="77777777" w:rsidR="00217292" w:rsidRPr="00315C1E" w:rsidRDefault="00217292" w:rsidP="00975BE5">
                    <w:pPr>
                      <w:rPr>
                        <w:rFonts w:asciiTheme="minorHAnsi" w:eastAsia="Calibri" w:hAnsiTheme="minorHAnsi"/>
                        <w:b/>
                        <w:bCs/>
                        <w:szCs w:val="22"/>
                        <w:lang w:val="en-IE"/>
                      </w:rPr>
                    </w:pPr>
                  </w:p>
                  <w:p w14:paraId="52619BD0" w14:textId="77777777" w:rsidR="00217292" w:rsidRPr="00315C1E" w:rsidRDefault="00217292" w:rsidP="00975BE5">
                    <w:pPr>
                      <w:rPr>
                        <w:rFonts w:asciiTheme="minorHAnsi" w:eastAsia="Calibri" w:hAnsiTheme="minorHAnsi"/>
                        <w:b/>
                        <w:bCs/>
                        <w:szCs w:val="22"/>
                        <w:lang w:val="en-IE"/>
                      </w:rPr>
                    </w:pPr>
                  </w:p>
                  <w:p w14:paraId="05A34BDD" w14:textId="77777777" w:rsidR="00217292" w:rsidRPr="00315C1E" w:rsidRDefault="00217292" w:rsidP="00975BE5">
                    <w:pPr>
                      <w:rPr>
                        <w:rFonts w:asciiTheme="minorHAnsi" w:eastAsia="Calibri" w:hAnsiTheme="minorHAnsi"/>
                        <w:b/>
                        <w:bCs/>
                        <w:szCs w:val="22"/>
                        <w:lang w:val="en-IE"/>
                      </w:rPr>
                    </w:pPr>
                  </w:p>
                  <w:p w14:paraId="64A213D5" w14:textId="77777777" w:rsidR="00217292" w:rsidRPr="00315C1E" w:rsidRDefault="00217292" w:rsidP="00975BE5">
                    <w:pPr>
                      <w:rPr>
                        <w:rFonts w:asciiTheme="minorHAnsi" w:eastAsia="Calibri" w:hAnsiTheme="minorHAnsi"/>
                        <w:b/>
                        <w:bCs/>
                        <w:szCs w:val="22"/>
                        <w:lang w:val="en-IE"/>
                      </w:rPr>
                    </w:pPr>
                  </w:p>
                  <w:p w14:paraId="38DFB536" w14:textId="77777777" w:rsidR="00217292" w:rsidRPr="00315C1E" w:rsidRDefault="00217292" w:rsidP="00975BE5">
                    <w:pPr>
                      <w:rPr>
                        <w:rFonts w:asciiTheme="minorHAnsi" w:eastAsia="Calibri" w:hAnsiTheme="minorHAnsi"/>
                        <w:b/>
                        <w:bCs/>
                        <w:szCs w:val="22"/>
                        <w:lang w:val="en-IE"/>
                      </w:rPr>
                    </w:pPr>
                  </w:p>
                  <w:p w14:paraId="7937A27E" w14:textId="77777777" w:rsidR="00217292" w:rsidRPr="00315C1E" w:rsidRDefault="00217292" w:rsidP="00975BE5">
                    <w:pPr>
                      <w:rPr>
                        <w:rFonts w:asciiTheme="minorHAnsi" w:eastAsia="Calibri" w:hAnsiTheme="minorHAnsi"/>
                        <w:b/>
                        <w:bCs/>
                        <w:szCs w:val="22"/>
                        <w:lang w:val="en-IE"/>
                      </w:rPr>
                    </w:pPr>
                  </w:p>
                  <w:p w14:paraId="6661BFB8" w14:textId="77777777" w:rsidR="00217292" w:rsidRPr="00315C1E" w:rsidRDefault="00217292" w:rsidP="00975BE5">
                    <w:pPr>
                      <w:rPr>
                        <w:rFonts w:asciiTheme="minorHAnsi" w:eastAsia="Calibri" w:hAnsiTheme="minorHAnsi"/>
                        <w:b/>
                        <w:bCs/>
                        <w:szCs w:val="22"/>
                        <w:lang w:val="en-IE"/>
                      </w:rPr>
                    </w:pPr>
                  </w:p>
                  <w:p w14:paraId="4F04F11A" w14:textId="77777777" w:rsidR="00217292" w:rsidRPr="00315C1E" w:rsidRDefault="00217292" w:rsidP="00975BE5">
                    <w:pPr>
                      <w:rPr>
                        <w:rFonts w:asciiTheme="minorHAnsi" w:eastAsia="Calibri" w:hAnsiTheme="minorHAnsi"/>
                        <w:b/>
                        <w:bCs/>
                        <w:szCs w:val="22"/>
                        <w:lang w:val="en-IE"/>
                      </w:rPr>
                    </w:pPr>
                  </w:p>
                  <w:p w14:paraId="0BA24492" w14:textId="77777777" w:rsidR="00217292" w:rsidRPr="00315C1E" w:rsidRDefault="00217292" w:rsidP="00975BE5">
                    <w:pPr>
                      <w:rPr>
                        <w:rFonts w:asciiTheme="minorHAnsi" w:eastAsia="Calibri" w:hAnsiTheme="minorHAnsi"/>
                        <w:b/>
                        <w:bCs/>
                        <w:szCs w:val="22"/>
                        <w:lang w:val="en-IE"/>
                      </w:rPr>
                    </w:pPr>
                  </w:p>
                  <w:p w14:paraId="6B2D4B82" w14:textId="77777777" w:rsidR="00217292" w:rsidRPr="00315C1E" w:rsidRDefault="00217292" w:rsidP="00975BE5">
                    <w:pPr>
                      <w:rPr>
                        <w:rFonts w:asciiTheme="minorHAnsi" w:eastAsia="Calibri" w:hAnsiTheme="minorHAnsi"/>
                        <w:b/>
                        <w:bCs/>
                        <w:szCs w:val="22"/>
                        <w:lang w:val="en-IE"/>
                      </w:rPr>
                    </w:pPr>
                  </w:p>
                  <w:p w14:paraId="43B6BC74" w14:textId="77777777" w:rsidR="00217292" w:rsidRDefault="00217292" w:rsidP="00975BE5">
                    <w:pPr>
                      <w:rPr>
                        <w:rFonts w:asciiTheme="minorHAnsi" w:eastAsia="Calibri" w:hAnsiTheme="minorHAnsi"/>
                        <w:b/>
                        <w:bCs/>
                        <w:szCs w:val="22"/>
                        <w:lang w:val="en-IE"/>
                      </w:rPr>
                    </w:pPr>
                  </w:p>
                  <w:p w14:paraId="54687C4A" w14:textId="77777777" w:rsidR="00486ECF" w:rsidRDefault="00486ECF" w:rsidP="00975BE5">
                    <w:pPr>
                      <w:rPr>
                        <w:rFonts w:asciiTheme="minorHAnsi" w:eastAsia="Calibri" w:hAnsiTheme="minorHAnsi"/>
                        <w:b/>
                        <w:bCs/>
                        <w:szCs w:val="22"/>
                        <w:lang w:val="en-IE"/>
                      </w:rPr>
                    </w:pPr>
                  </w:p>
                  <w:p w14:paraId="47750E08" w14:textId="77777777" w:rsidR="00486ECF" w:rsidRDefault="00486ECF" w:rsidP="00975BE5">
                    <w:pPr>
                      <w:rPr>
                        <w:rFonts w:asciiTheme="minorHAnsi" w:eastAsia="Calibri" w:hAnsiTheme="minorHAnsi"/>
                        <w:b/>
                        <w:bCs/>
                        <w:szCs w:val="22"/>
                        <w:lang w:val="en-IE"/>
                      </w:rPr>
                    </w:pPr>
                  </w:p>
                  <w:p w14:paraId="70A81900" w14:textId="77777777" w:rsidR="00486ECF" w:rsidRDefault="00486ECF" w:rsidP="00975BE5">
                    <w:pPr>
                      <w:rPr>
                        <w:rFonts w:asciiTheme="minorHAnsi" w:eastAsia="Calibri" w:hAnsiTheme="minorHAnsi"/>
                        <w:b/>
                        <w:bCs/>
                        <w:szCs w:val="22"/>
                        <w:lang w:val="en-IE"/>
                      </w:rPr>
                    </w:pPr>
                  </w:p>
                  <w:p w14:paraId="7BD41BDE" w14:textId="77777777" w:rsidR="00486ECF" w:rsidRDefault="00486ECF" w:rsidP="00975BE5">
                    <w:pPr>
                      <w:rPr>
                        <w:rFonts w:asciiTheme="minorHAnsi" w:eastAsia="Calibri" w:hAnsiTheme="minorHAnsi"/>
                        <w:b/>
                        <w:bCs/>
                        <w:szCs w:val="22"/>
                        <w:lang w:val="en-IE"/>
                      </w:rPr>
                    </w:pPr>
                  </w:p>
                  <w:p w14:paraId="133E120E" w14:textId="77777777" w:rsidR="00486ECF" w:rsidRDefault="00486ECF" w:rsidP="00975BE5">
                    <w:pPr>
                      <w:rPr>
                        <w:rFonts w:asciiTheme="minorHAnsi" w:eastAsia="Calibri" w:hAnsiTheme="minorHAnsi"/>
                        <w:b/>
                        <w:bCs/>
                        <w:szCs w:val="22"/>
                        <w:lang w:val="en-IE"/>
                      </w:rPr>
                    </w:pPr>
                  </w:p>
                  <w:p w14:paraId="4F47670C" w14:textId="77777777" w:rsidR="00486ECF" w:rsidRDefault="00486ECF" w:rsidP="00975BE5">
                    <w:pPr>
                      <w:rPr>
                        <w:rFonts w:asciiTheme="minorHAnsi" w:eastAsia="Calibri" w:hAnsiTheme="minorHAnsi"/>
                        <w:b/>
                        <w:bCs/>
                        <w:szCs w:val="22"/>
                        <w:lang w:val="en-IE"/>
                      </w:rPr>
                    </w:pPr>
                  </w:p>
                  <w:p w14:paraId="01490789" w14:textId="77777777" w:rsidR="00486ECF" w:rsidRDefault="00486ECF" w:rsidP="00975BE5">
                    <w:pPr>
                      <w:rPr>
                        <w:rFonts w:asciiTheme="minorHAnsi" w:eastAsia="Calibri" w:hAnsiTheme="minorHAnsi"/>
                        <w:b/>
                        <w:bCs/>
                        <w:szCs w:val="22"/>
                        <w:lang w:val="en-IE"/>
                      </w:rPr>
                    </w:pPr>
                  </w:p>
                  <w:p w14:paraId="69B2D3E1" w14:textId="77777777" w:rsidR="00486ECF" w:rsidRDefault="00486ECF" w:rsidP="00975BE5">
                    <w:pPr>
                      <w:rPr>
                        <w:rFonts w:asciiTheme="minorHAnsi" w:eastAsia="Calibri" w:hAnsiTheme="minorHAnsi"/>
                        <w:b/>
                        <w:bCs/>
                        <w:szCs w:val="22"/>
                        <w:lang w:val="en-IE"/>
                      </w:rPr>
                    </w:pPr>
                  </w:p>
                  <w:p w14:paraId="0C775907" w14:textId="77777777" w:rsidR="00486ECF" w:rsidRPr="00315C1E" w:rsidRDefault="00486ECF" w:rsidP="00975BE5">
                    <w:pPr>
                      <w:rPr>
                        <w:rFonts w:asciiTheme="minorHAnsi" w:eastAsia="Calibri" w:hAnsiTheme="minorHAnsi"/>
                        <w:b/>
                        <w:bCs/>
                        <w:szCs w:val="22"/>
                        <w:lang w:val="en-IE"/>
                      </w:rPr>
                    </w:pPr>
                  </w:p>
                  <w:p w14:paraId="599F0AE7" w14:textId="77777777" w:rsidR="00217292" w:rsidRPr="00315C1E" w:rsidRDefault="00217292" w:rsidP="00975BE5">
                    <w:pPr>
                      <w:rPr>
                        <w:rFonts w:asciiTheme="minorHAnsi" w:eastAsia="Calibri" w:hAnsiTheme="minorHAnsi"/>
                        <w:b/>
                        <w:bCs/>
                        <w:szCs w:val="22"/>
                        <w:lang w:val="en-IE"/>
                      </w:rPr>
                    </w:pPr>
                  </w:p>
                  <w:p w14:paraId="457223F2" w14:textId="77777777" w:rsidR="00217292" w:rsidRPr="00315C1E" w:rsidRDefault="00217292" w:rsidP="00975BE5">
                    <w:pPr>
                      <w:rPr>
                        <w:rFonts w:asciiTheme="minorHAnsi" w:eastAsia="Calibri" w:hAnsiTheme="minorHAnsi"/>
                        <w:b/>
                        <w:bCs/>
                        <w:szCs w:val="22"/>
                        <w:lang w:val="en-IE"/>
                      </w:rPr>
                    </w:pPr>
                  </w:p>
                </w:tc>
              </w:tr>
              <w:tr w:rsidR="00217292" w:rsidRPr="00315C1E" w14:paraId="098ACE45"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460"/>
                </w:trPr>
                <w:tc>
                  <w:tcPr>
                    <w:tcW w:w="9497" w:type="dxa"/>
                    <w:gridSpan w:val="4"/>
                  </w:tcPr>
                  <w:p w14:paraId="30954153" w14:textId="77777777" w:rsidR="00217292" w:rsidRPr="00315C1E" w:rsidRDefault="00217292" w:rsidP="00975BE5">
                    <w:pPr>
                      <w:rPr>
                        <w:rFonts w:asciiTheme="minorHAnsi" w:hAnsiTheme="minorHAnsi"/>
                        <w:b/>
                        <w:szCs w:val="22"/>
                        <w:lang w:val="en-IE"/>
                      </w:rPr>
                    </w:pPr>
                    <w:r w:rsidRPr="00315C1E">
                      <w:rPr>
                        <w:rFonts w:asciiTheme="minorHAnsi" w:eastAsia="Calibri" w:hAnsiTheme="minorHAnsi"/>
                        <w:b/>
                        <w:bCs/>
                        <w:szCs w:val="22"/>
                        <w:lang w:val="en-IE"/>
                      </w:rPr>
                      <w:lastRenderedPageBreak/>
                      <w:t xml:space="preserve">3. </w:t>
                    </w:r>
                    <w:r w:rsidRPr="00315C1E">
                      <w:rPr>
                        <w:rFonts w:asciiTheme="minorHAnsi" w:hAnsiTheme="minorHAnsi"/>
                        <w:szCs w:val="22"/>
                        <w:lang w:val="en-IE"/>
                      </w:rPr>
                      <w:t xml:space="preserve">Provide details of the architecture, scale and technologies involved for the completed project. Ensure the project is of a </w:t>
                    </w:r>
                    <w:r w:rsidRPr="00315C1E">
                      <w:rPr>
                        <w:rFonts w:asciiTheme="minorHAnsi" w:hAnsiTheme="minorHAnsi"/>
                        <w:bCs/>
                        <w:szCs w:val="22"/>
                        <w:lang w:val="en-IE"/>
                      </w:rPr>
                      <w:t xml:space="preserve">comparable nature, scale and complexity to the services and solution required by the </w:t>
                    </w:r>
                    <w:r>
                      <w:rPr>
                        <w:rFonts w:asciiTheme="minorHAnsi" w:hAnsiTheme="minorHAnsi"/>
                        <w:bCs/>
                        <w:szCs w:val="22"/>
                        <w:lang w:val="en-IE"/>
                      </w:rPr>
                      <w:t>Contracting Authority</w:t>
                    </w:r>
                    <w:r w:rsidRPr="00315C1E">
                      <w:rPr>
                        <w:rFonts w:asciiTheme="minorHAnsi" w:hAnsiTheme="minorHAnsi"/>
                        <w:bCs/>
                        <w:szCs w:val="22"/>
                        <w:lang w:val="en-IE"/>
                      </w:rPr>
                      <w:t xml:space="preserve">. </w:t>
                    </w:r>
                    <w:r w:rsidRPr="00315C1E">
                      <w:rPr>
                        <w:rFonts w:asciiTheme="minorHAnsi" w:hAnsiTheme="minorHAnsi"/>
                        <w:b/>
                        <w:i/>
                        <w:szCs w:val="22"/>
                        <w:lang w:val="en-IE"/>
                      </w:rPr>
                      <w:t>(Please use this template and maximum response should not exceed 500 words)</w:t>
                    </w:r>
                  </w:p>
                  <w:p w14:paraId="68F7E7F7" w14:textId="77777777" w:rsidR="00217292" w:rsidRPr="00315C1E" w:rsidRDefault="00217292" w:rsidP="00975BE5">
                    <w:pPr>
                      <w:rPr>
                        <w:rFonts w:asciiTheme="minorHAnsi" w:eastAsia="Calibri" w:hAnsiTheme="minorHAnsi"/>
                        <w:b/>
                        <w:bCs/>
                        <w:szCs w:val="22"/>
                        <w:lang w:val="en-IE"/>
                      </w:rPr>
                    </w:pPr>
                  </w:p>
                </w:tc>
              </w:tr>
              <w:tr w:rsidR="00217292" w:rsidRPr="00315C1E" w14:paraId="18CFC4A1"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3960"/>
                </w:trPr>
                <w:tc>
                  <w:tcPr>
                    <w:tcW w:w="9497" w:type="dxa"/>
                    <w:gridSpan w:val="4"/>
                  </w:tcPr>
                  <w:p w14:paraId="2D17D0E2" w14:textId="77777777" w:rsidR="00217292" w:rsidRPr="00315C1E" w:rsidRDefault="00217292" w:rsidP="00975BE5">
                    <w:pPr>
                      <w:shd w:val="clear" w:color="auto" w:fill="FFFFFF"/>
                      <w:rPr>
                        <w:rFonts w:asciiTheme="minorHAnsi" w:eastAsia="Calibri" w:hAnsiTheme="minorHAnsi"/>
                        <w:b/>
                        <w:bCs/>
                        <w:i/>
                        <w:color w:val="A6A6A6"/>
                        <w:szCs w:val="22"/>
                        <w:lang w:val="en-IE"/>
                      </w:rPr>
                    </w:pPr>
                    <w:r w:rsidRPr="00315C1E">
                      <w:rPr>
                        <w:rFonts w:asciiTheme="minorHAnsi" w:eastAsia="Calibri" w:hAnsiTheme="minorHAnsi"/>
                        <w:b/>
                        <w:bCs/>
                        <w:i/>
                        <w:color w:val="A6A6A6"/>
                        <w:szCs w:val="22"/>
                        <w:lang w:val="en-IE"/>
                      </w:rPr>
                      <w:t>(Please Insert, expanding this table as necessary)</w:t>
                    </w:r>
                  </w:p>
                  <w:p w14:paraId="05B54133" w14:textId="77777777" w:rsidR="00217292" w:rsidRPr="00315C1E" w:rsidRDefault="00217292" w:rsidP="00975BE5">
                    <w:pPr>
                      <w:rPr>
                        <w:rFonts w:asciiTheme="minorHAnsi" w:eastAsia="Calibri" w:hAnsiTheme="minorHAnsi"/>
                        <w:bCs/>
                        <w:szCs w:val="22"/>
                        <w:lang w:val="en-IE"/>
                      </w:rPr>
                    </w:pPr>
                  </w:p>
                  <w:p w14:paraId="159305DD" w14:textId="77777777" w:rsidR="00217292" w:rsidRPr="00315C1E" w:rsidRDefault="00217292" w:rsidP="00975BE5">
                    <w:pPr>
                      <w:rPr>
                        <w:rFonts w:asciiTheme="minorHAnsi" w:eastAsia="Calibri" w:hAnsiTheme="minorHAnsi"/>
                        <w:bCs/>
                        <w:szCs w:val="22"/>
                        <w:lang w:val="en-IE"/>
                      </w:rPr>
                    </w:pPr>
                  </w:p>
                  <w:p w14:paraId="4454BBF0" w14:textId="77777777" w:rsidR="00217292" w:rsidRPr="00315C1E" w:rsidRDefault="00217292" w:rsidP="00975BE5">
                    <w:pPr>
                      <w:rPr>
                        <w:rFonts w:asciiTheme="minorHAnsi" w:eastAsia="Calibri" w:hAnsiTheme="minorHAnsi"/>
                        <w:bCs/>
                        <w:szCs w:val="22"/>
                        <w:lang w:val="en-IE"/>
                      </w:rPr>
                    </w:pPr>
                  </w:p>
                  <w:p w14:paraId="01BAB910" w14:textId="77777777" w:rsidR="00217292" w:rsidRPr="00315C1E" w:rsidRDefault="00217292" w:rsidP="00975BE5">
                    <w:pPr>
                      <w:rPr>
                        <w:rFonts w:asciiTheme="minorHAnsi" w:eastAsia="Calibri" w:hAnsiTheme="minorHAnsi"/>
                        <w:bCs/>
                        <w:szCs w:val="22"/>
                        <w:lang w:val="en-IE"/>
                      </w:rPr>
                    </w:pPr>
                  </w:p>
                  <w:p w14:paraId="735A4A3D" w14:textId="77777777" w:rsidR="00217292" w:rsidRPr="00315C1E" w:rsidRDefault="00217292" w:rsidP="00975BE5">
                    <w:pPr>
                      <w:rPr>
                        <w:rFonts w:asciiTheme="minorHAnsi" w:eastAsia="Calibri" w:hAnsiTheme="minorHAnsi"/>
                        <w:bCs/>
                        <w:szCs w:val="22"/>
                        <w:lang w:val="en-IE"/>
                      </w:rPr>
                    </w:pPr>
                  </w:p>
                  <w:p w14:paraId="69DF058A" w14:textId="77777777" w:rsidR="00217292" w:rsidRPr="00315C1E" w:rsidRDefault="00217292" w:rsidP="00975BE5">
                    <w:pPr>
                      <w:rPr>
                        <w:rFonts w:asciiTheme="minorHAnsi" w:eastAsia="Calibri" w:hAnsiTheme="minorHAnsi"/>
                        <w:bCs/>
                        <w:szCs w:val="22"/>
                        <w:lang w:val="en-IE"/>
                      </w:rPr>
                    </w:pPr>
                  </w:p>
                  <w:p w14:paraId="2BE467F6" w14:textId="77777777" w:rsidR="00217292" w:rsidRPr="00315C1E" w:rsidRDefault="00217292" w:rsidP="00975BE5">
                    <w:pPr>
                      <w:rPr>
                        <w:rFonts w:asciiTheme="minorHAnsi" w:eastAsia="Calibri" w:hAnsiTheme="minorHAnsi"/>
                        <w:bCs/>
                        <w:szCs w:val="22"/>
                        <w:lang w:val="en-IE"/>
                      </w:rPr>
                    </w:pPr>
                  </w:p>
                  <w:p w14:paraId="74750043" w14:textId="77777777" w:rsidR="00217292" w:rsidRPr="00315C1E" w:rsidRDefault="00217292" w:rsidP="00975BE5">
                    <w:pPr>
                      <w:rPr>
                        <w:rFonts w:asciiTheme="minorHAnsi" w:eastAsia="Calibri" w:hAnsiTheme="minorHAnsi"/>
                        <w:bCs/>
                        <w:szCs w:val="22"/>
                        <w:lang w:val="en-IE"/>
                      </w:rPr>
                    </w:pPr>
                  </w:p>
                  <w:p w14:paraId="4797F783" w14:textId="77777777" w:rsidR="00217292" w:rsidRPr="00315C1E" w:rsidRDefault="00217292" w:rsidP="00975BE5">
                    <w:pPr>
                      <w:rPr>
                        <w:rFonts w:asciiTheme="minorHAnsi" w:eastAsia="Calibri" w:hAnsiTheme="minorHAnsi"/>
                        <w:bCs/>
                        <w:szCs w:val="22"/>
                        <w:lang w:val="en-IE"/>
                      </w:rPr>
                    </w:pPr>
                  </w:p>
                  <w:p w14:paraId="2BFF2918" w14:textId="77777777" w:rsidR="00217292" w:rsidRPr="00315C1E" w:rsidRDefault="00217292" w:rsidP="00975BE5">
                    <w:pPr>
                      <w:rPr>
                        <w:rFonts w:asciiTheme="minorHAnsi" w:eastAsia="Calibri" w:hAnsiTheme="minorHAnsi"/>
                        <w:bCs/>
                        <w:szCs w:val="22"/>
                        <w:lang w:val="en-IE"/>
                      </w:rPr>
                    </w:pPr>
                  </w:p>
                  <w:p w14:paraId="76D842A6" w14:textId="77777777" w:rsidR="00217292" w:rsidRPr="00315C1E" w:rsidRDefault="00217292" w:rsidP="00975BE5">
                    <w:pPr>
                      <w:rPr>
                        <w:rFonts w:asciiTheme="minorHAnsi" w:eastAsia="Calibri" w:hAnsiTheme="minorHAnsi"/>
                        <w:bCs/>
                        <w:szCs w:val="22"/>
                        <w:lang w:val="en-IE"/>
                      </w:rPr>
                    </w:pPr>
                  </w:p>
                  <w:p w14:paraId="6181DEB4" w14:textId="77777777" w:rsidR="00217292" w:rsidRPr="00315C1E" w:rsidRDefault="00217292" w:rsidP="00975BE5">
                    <w:pPr>
                      <w:rPr>
                        <w:rFonts w:asciiTheme="minorHAnsi" w:eastAsia="Calibri" w:hAnsiTheme="minorHAnsi"/>
                        <w:bCs/>
                        <w:szCs w:val="22"/>
                        <w:lang w:val="en-IE"/>
                      </w:rPr>
                    </w:pPr>
                  </w:p>
                  <w:p w14:paraId="4E4977BB" w14:textId="77777777" w:rsidR="00217292" w:rsidRPr="00315C1E" w:rsidRDefault="00217292" w:rsidP="00975BE5">
                    <w:pPr>
                      <w:rPr>
                        <w:rFonts w:asciiTheme="minorHAnsi" w:eastAsia="Calibri" w:hAnsiTheme="minorHAnsi"/>
                        <w:bCs/>
                        <w:szCs w:val="22"/>
                        <w:lang w:val="en-IE"/>
                      </w:rPr>
                    </w:pPr>
                  </w:p>
                  <w:p w14:paraId="738320B0" w14:textId="77777777" w:rsidR="00217292" w:rsidRPr="00315C1E" w:rsidRDefault="00217292" w:rsidP="00975BE5">
                    <w:pPr>
                      <w:rPr>
                        <w:rFonts w:asciiTheme="minorHAnsi" w:eastAsia="Calibri" w:hAnsiTheme="minorHAnsi"/>
                        <w:bCs/>
                        <w:szCs w:val="22"/>
                        <w:lang w:val="en-IE"/>
                      </w:rPr>
                    </w:pPr>
                  </w:p>
                  <w:p w14:paraId="088A0563" w14:textId="77777777" w:rsidR="00217292" w:rsidRPr="00315C1E" w:rsidRDefault="00217292" w:rsidP="00975BE5">
                    <w:pPr>
                      <w:rPr>
                        <w:rFonts w:asciiTheme="minorHAnsi" w:eastAsia="Calibri" w:hAnsiTheme="minorHAnsi"/>
                        <w:bCs/>
                        <w:szCs w:val="22"/>
                        <w:lang w:val="en-IE"/>
                      </w:rPr>
                    </w:pPr>
                  </w:p>
                  <w:p w14:paraId="31FD6DC6" w14:textId="77777777" w:rsidR="00217292" w:rsidRDefault="00217292" w:rsidP="00975BE5">
                    <w:pPr>
                      <w:rPr>
                        <w:rFonts w:asciiTheme="minorHAnsi" w:eastAsia="Calibri" w:hAnsiTheme="minorHAnsi"/>
                        <w:bCs/>
                        <w:szCs w:val="22"/>
                        <w:lang w:val="en-IE"/>
                      </w:rPr>
                    </w:pPr>
                  </w:p>
                  <w:p w14:paraId="6269115B" w14:textId="77777777" w:rsidR="00486ECF" w:rsidRDefault="00486ECF" w:rsidP="00975BE5">
                    <w:pPr>
                      <w:rPr>
                        <w:rFonts w:asciiTheme="minorHAnsi" w:eastAsia="Calibri" w:hAnsiTheme="minorHAnsi"/>
                        <w:bCs/>
                        <w:szCs w:val="22"/>
                        <w:lang w:val="en-IE"/>
                      </w:rPr>
                    </w:pPr>
                  </w:p>
                  <w:p w14:paraId="73CBB462" w14:textId="77777777" w:rsidR="00486ECF" w:rsidRDefault="00486ECF" w:rsidP="00975BE5">
                    <w:pPr>
                      <w:rPr>
                        <w:rFonts w:asciiTheme="minorHAnsi" w:eastAsia="Calibri" w:hAnsiTheme="minorHAnsi"/>
                        <w:bCs/>
                        <w:szCs w:val="22"/>
                        <w:lang w:val="en-IE"/>
                      </w:rPr>
                    </w:pPr>
                  </w:p>
                  <w:p w14:paraId="68D41C1E" w14:textId="77777777" w:rsidR="00486ECF" w:rsidRDefault="00486ECF" w:rsidP="00975BE5">
                    <w:pPr>
                      <w:rPr>
                        <w:rFonts w:asciiTheme="minorHAnsi" w:eastAsia="Calibri" w:hAnsiTheme="minorHAnsi"/>
                        <w:bCs/>
                        <w:szCs w:val="22"/>
                        <w:lang w:val="en-IE"/>
                      </w:rPr>
                    </w:pPr>
                  </w:p>
                  <w:p w14:paraId="2C47A94E" w14:textId="77777777" w:rsidR="00486ECF" w:rsidRDefault="00486ECF" w:rsidP="00975BE5">
                    <w:pPr>
                      <w:rPr>
                        <w:rFonts w:asciiTheme="minorHAnsi" w:eastAsia="Calibri" w:hAnsiTheme="minorHAnsi"/>
                        <w:bCs/>
                        <w:szCs w:val="22"/>
                        <w:lang w:val="en-IE"/>
                      </w:rPr>
                    </w:pPr>
                  </w:p>
                  <w:p w14:paraId="5436D938" w14:textId="77777777" w:rsidR="00486ECF" w:rsidRDefault="00486ECF" w:rsidP="00975BE5">
                    <w:pPr>
                      <w:rPr>
                        <w:rFonts w:asciiTheme="minorHAnsi" w:eastAsia="Calibri" w:hAnsiTheme="minorHAnsi"/>
                        <w:bCs/>
                        <w:szCs w:val="22"/>
                        <w:lang w:val="en-IE"/>
                      </w:rPr>
                    </w:pPr>
                  </w:p>
                  <w:p w14:paraId="573828E9" w14:textId="77777777" w:rsidR="00486ECF" w:rsidRDefault="00486ECF" w:rsidP="00975BE5">
                    <w:pPr>
                      <w:rPr>
                        <w:rFonts w:asciiTheme="minorHAnsi" w:eastAsia="Calibri" w:hAnsiTheme="minorHAnsi"/>
                        <w:bCs/>
                        <w:szCs w:val="22"/>
                        <w:lang w:val="en-IE"/>
                      </w:rPr>
                    </w:pPr>
                  </w:p>
                  <w:p w14:paraId="20865E3E" w14:textId="77777777" w:rsidR="00486ECF" w:rsidRDefault="00486ECF" w:rsidP="00975BE5">
                    <w:pPr>
                      <w:rPr>
                        <w:rFonts w:asciiTheme="minorHAnsi" w:eastAsia="Calibri" w:hAnsiTheme="minorHAnsi"/>
                        <w:bCs/>
                        <w:szCs w:val="22"/>
                        <w:lang w:val="en-IE"/>
                      </w:rPr>
                    </w:pPr>
                  </w:p>
                  <w:p w14:paraId="5DDA4411" w14:textId="77777777" w:rsidR="00486ECF" w:rsidRDefault="00486ECF" w:rsidP="00975BE5">
                    <w:pPr>
                      <w:rPr>
                        <w:rFonts w:asciiTheme="minorHAnsi" w:eastAsia="Calibri" w:hAnsiTheme="minorHAnsi"/>
                        <w:bCs/>
                        <w:szCs w:val="22"/>
                        <w:lang w:val="en-IE"/>
                      </w:rPr>
                    </w:pPr>
                  </w:p>
                  <w:p w14:paraId="19722E53" w14:textId="77777777" w:rsidR="00486ECF" w:rsidRDefault="00486ECF" w:rsidP="00975BE5">
                    <w:pPr>
                      <w:rPr>
                        <w:rFonts w:asciiTheme="minorHAnsi" w:eastAsia="Calibri" w:hAnsiTheme="minorHAnsi"/>
                        <w:bCs/>
                        <w:szCs w:val="22"/>
                        <w:lang w:val="en-IE"/>
                      </w:rPr>
                    </w:pPr>
                  </w:p>
                  <w:p w14:paraId="4C67DA14" w14:textId="77777777" w:rsidR="00486ECF" w:rsidRPr="00315C1E" w:rsidRDefault="00486ECF" w:rsidP="00975BE5">
                    <w:pPr>
                      <w:rPr>
                        <w:rFonts w:asciiTheme="minorHAnsi" w:eastAsia="Calibri" w:hAnsiTheme="minorHAnsi"/>
                        <w:bCs/>
                        <w:szCs w:val="22"/>
                        <w:lang w:val="en-IE"/>
                      </w:rPr>
                    </w:pPr>
                  </w:p>
                  <w:p w14:paraId="47260662" w14:textId="77777777" w:rsidR="00217292" w:rsidRPr="00315C1E" w:rsidRDefault="00217292" w:rsidP="00975BE5">
                    <w:pPr>
                      <w:rPr>
                        <w:rFonts w:asciiTheme="minorHAnsi" w:eastAsia="Calibri" w:hAnsiTheme="minorHAnsi"/>
                        <w:bCs/>
                        <w:szCs w:val="22"/>
                        <w:lang w:val="en-IE"/>
                      </w:rPr>
                    </w:pPr>
                  </w:p>
                </w:tc>
              </w:tr>
              <w:tr w:rsidR="00217292" w:rsidRPr="00315C1E" w14:paraId="0E11CE5B"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570"/>
                </w:trPr>
                <w:tc>
                  <w:tcPr>
                    <w:tcW w:w="9497" w:type="dxa"/>
                    <w:gridSpan w:val="4"/>
                  </w:tcPr>
                  <w:p w14:paraId="75B724F5" w14:textId="77777777" w:rsidR="00217292" w:rsidRPr="00315C1E" w:rsidRDefault="00217292" w:rsidP="00975BE5">
                    <w:pPr>
                      <w:rPr>
                        <w:rFonts w:asciiTheme="minorHAnsi" w:eastAsia="Calibri" w:hAnsiTheme="minorHAnsi"/>
                        <w:b/>
                        <w:bCs/>
                        <w:szCs w:val="22"/>
                        <w:lang w:val="en-IE"/>
                      </w:rPr>
                    </w:pPr>
                    <w:r w:rsidRPr="00315C1E">
                      <w:rPr>
                        <w:rFonts w:asciiTheme="minorHAnsi" w:eastAsia="Calibri" w:hAnsiTheme="minorHAnsi"/>
                        <w:b/>
                        <w:bCs/>
                        <w:szCs w:val="22"/>
                        <w:lang w:val="en-IE"/>
                      </w:rPr>
                      <w:lastRenderedPageBreak/>
                      <w:t xml:space="preserve">4. </w:t>
                    </w:r>
                    <w:r w:rsidRPr="00315C1E">
                      <w:rPr>
                        <w:rFonts w:asciiTheme="minorHAnsi" w:eastAsia="Calibri" w:hAnsiTheme="minorHAnsi"/>
                        <w:szCs w:val="22"/>
                        <w:lang w:val="en-IE" w:eastAsia="en-GB"/>
                      </w:rPr>
                      <w:t xml:space="preserve">Please outline the staffing arrangements employed to deliver this project, outlining any relevant management arrangements etc. </w:t>
                    </w:r>
                    <w:r w:rsidRPr="00315C1E">
                      <w:rPr>
                        <w:rFonts w:asciiTheme="minorHAnsi" w:hAnsiTheme="minorHAnsi"/>
                        <w:b/>
                        <w:i/>
                        <w:szCs w:val="22"/>
                        <w:lang w:val="en-IE"/>
                      </w:rPr>
                      <w:t>(Please use this template and maximum response should not exceed 500 words)</w:t>
                    </w:r>
                  </w:p>
                </w:tc>
              </w:tr>
              <w:tr w:rsidR="00217292" w:rsidRPr="00315C1E" w14:paraId="39F87F87"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570"/>
                </w:trPr>
                <w:tc>
                  <w:tcPr>
                    <w:tcW w:w="9497" w:type="dxa"/>
                    <w:gridSpan w:val="4"/>
                  </w:tcPr>
                  <w:p w14:paraId="5C263C91" w14:textId="77777777" w:rsidR="00217292" w:rsidRPr="00315C1E" w:rsidRDefault="00217292" w:rsidP="00975BE5">
                    <w:pPr>
                      <w:shd w:val="clear" w:color="auto" w:fill="FFFFFF"/>
                      <w:rPr>
                        <w:rFonts w:asciiTheme="minorHAnsi" w:eastAsia="Calibri" w:hAnsiTheme="minorHAnsi"/>
                        <w:b/>
                        <w:bCs/>
                        <w:i/>
                        <w:color w:val="A6A6A6"/>
                        <w:szCs w:val="22"/>
                        <w:lang w:val="en-IE"/>
                      </w:rPr>
                    </w:pPr>
                    <w:r w:rsidRPr="00315C1E">
                      <w:rPr>
                        <w:rFonts w:asciiTheme="minorHAnsi" w:eastAsia="Calibri" w:hAnsiTheme="minorHAnsi"/>
                        <w:b/>
                        <w:bCs/>
                        <w:i/>
                        <w:color w:val="A6A6A6"/>
                        <w:szCs w:val="22"/>
                        <w:lang w:val="en-IE"/>
                      </w:rPr>
                      <w:t>(Please Insert, expanding this table as necessary)</w:t>
                    </w:r>
                  </w:p>
                  <w:p w14:paraId="41EE79C4" w14:textId="77777777" w:rsidR="00217292" w:rsidRPr="00315C1E" w:rsidRDefault="00217292" w:rsidP="00975BE5">
                    <w:pPr>
                      <w:rPr>
                        <w:rFonts w:asciiTheme="minorHAnsi" w:eastAsia="Calibri" w:hAnsiTheme="minorHAnsi"/>
                        <w:bCs/>
                        <w:szCs w:val="22"/>
                        <w:lang w:val="en-IE"/>
                      </w:rPr>
                    </w:pPr>
                  </w:p>
                  <w:p w14:paraId="74C22E0A" w14:textId="77777777" w:rsidR="00217292" w:rsidRPr="00315C1E" w:rsidRDefault="00217292" w:rsidP="00975BE5">
                    <w:pPr>
                      <w:rPr>
                        <w:rFonts w:asciiTheme="minorHAnsi" w:eastAsia="Calibri" w:hAnsiTheme="minorHAnsi"/>
                        <w:bCs/>
                        <w:szCs w:val="22"/>
                        <w:lang w:val="en-IE"/>
                      </w:rPr>
                    </w:pPr>
                  </w:p>
                  <w:p w14:paraId="586D2DAB" w14:textId="77777777" w:rsidR="00217292" w:rsidRPr="00315C1E" w:rsidRDefault="00217292" w:rsidP="00975BE5">
                    <w:pPr>
                      <w:rPr>
                        <w:rFonts w:asciiTheme="minorHAnsi" w:eastAsia="Calibri" w:hAnsiTheme="minorHAnsi"/>
                        <w:bCs/>
                        <w:szCs w:val="22"/>
                        <w:lang w:val="en-IE"/>
                      </w:rPr>
                    </w:pPr>
                  </w:p>
                  <w:p w14:paraId="6F7DD2A8" w14:textId="77777777" w:rsidR="00217292" w:rsidRPr="00315C1E" w:rsidRDefault="00217292" w:rsidP="00975BE5">
                    <w:pPr>
                      <w:rPr>
                        <w:rFonts w:asciiTheme="minorHAnsi" w:eastAsia="Calibri" w:hAnsiTheme="minorHAnsi"/>
                        <w:bCs/>
                        <w:szCs w:val="22"/>
                        <w:lang w:val="en-IE"/>
                      </w:rPr>
                    </w:pPr>
                  </w:p>
                  <w:p w14:paraId="4907798E" w14:textId="77777777" w:rsidR="00217292" w:rsidRPr="00315C1E" w:rsidRDefault="00217292" w:rsidP="00975BE5">
                    <w:pPr>
                      <w:rPr>
                        <w:rFonts w:asciiTheme="minorHAnsi" w:eastAsia="Calibri" w:hAnsiTheme="minorHAnsi"/>
                        <w:bCs/>
                        <w:szCs w:val="22"/>
                        <w:lang w:val="en-IE"/>
                      </w:rPr>
                    </w:pPr>
                  </w:p>
                  <w:p w14:paraId="3ECF269C" w14:textId="77777777" w:rsidR="00217292" w:rsidRPr="00315C1E" w:rsidRDefault="00217292" w:rsidP="00975BE5">
                    <w:pPr>
                      <w:rPr>
                        <w:rFonts w:asciiTheme="minorHAnsi" w:eastAsia="Calibri" w:hAnsiTheme="minorHAnsi"/>
                        <w:bCs/>
                        <w:szCs w:val="22"/>
                        <w:lang w:val="en-IE"/>
                      </w:rPr>
                    </w:pPr>
                  </w:p>
                  <w:p w14:paraId="2C090956" w14:textId="77777777" w:rsidR="00217292" w:rsidRPr="00315C1E" w:rsidRDefault="00217292" w:rsidP="00975BE5">
                    <w:pPr>
                      <w:rPr>
                        <w:rFonts w:asciiTheme="minorHAnsi" w:eastAsia="Calibri" w:hAnsiTheme="minorHAnsi"/>
                        <w:bCs/>
                        <w:szCs w:val="22"/>
                        <w:lang w:val="en-IE"/>
                      </w:rPr>
                    </w:pPr>
                  </w:p>
                  <w:p w14:paraId="71B7F9D6" w14:textId="77777777" w:rsidR="00217292" w:rsidRPr="00315C1E" w:rsidRDefault="00217292" w:rsidP="00975BE5">
                    <w:pPr>
                      <w:rPr>
                        <w:rFonts w:asciiTheme="minorHAnsi" w:eastAsia="Calibri" w:hAnsiTheme="minorHAnsi"/>
                        <w:bCs/>
                        <w:szCs w:val="22"/>
                        <w:lang w:val="en-IE"/>
                      </w:rPr>
                    </w:pPr>
                  </w:p>
                </w:tc>
              </w:tr>
              <w:tr w:rsidR="00217292" w:rsidRPr="00315C1E" w14:paraId="18EA37B5"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570"/>
                </w:trPr>
                <w:tc>
                  <w:tcPr>
                    <w:tcW w:w="9497" w:type="dxa"/>
                    <w:gridSpan w:val="4"/>
                  </w:tcPr>
                  <w:p w14:paraId="0D413065" w14:textId="054CC31D" w:rsidR="00217292" w:rsidRPr="00315C1E" w:rsidRDefault="00217292">
                    <w:pPr>
                      <w:shd w:val="clear" w:color="auto" w:fill="FFFFFF"/>
                      <w:rPr>
                        <w:rFonts w:asciiTheme="minorHAnsi" w:eastAsia="Calibri" w:hAnsiTheme="minorHAnsi"/>
                        <w:b/>
                        <w:bCs/>
                        <w:szCs w:val="22"/>
                        <w:lang w:val="en-IE"/>
                      </w:rPr>
                    </w:pPr>
                    <w:r w:rsidRPr="00315C1E">
                      <w:rPr>
                        <w:rFonts w:asciiTheme="minorHAnsi" w:eastAsia="Calibri" w:hAnsiTheme="minorHAnsi"/>
                        <w:b/>
                        <w:bCs/>
                        <w:szCs w:val="22"/>
                        <w:lang w:val="en-IE"/>
                      </w:rPr>
                      <w:t xml:space="preserve">5. </w:t>
                    </w:r>
                    <w:r w:rsidRPr="00315C1E">
                      <w:rPr>
                        <w:rFonts w:asciiTheme="minorHAnsi" w:eastAsia="Calibri" w:hAnsiTheme="minorHAnsi"/>
                        <w:bCs/>
                        <w:szCs w:val="22"/>
                        <w:lang w:val="en-IE"/>
                      </w:rPr>
                      <w:t>Please outline how the project was planned from the perspective of timescales and budget. Comment on the delivery of the project against these constraints and outline how any glitches or unforeseen issues were dealt with and how your organisation learned from this experience.</w:t>
                    </w:r>
                    <w:r w:rsidRPr="00B60404">
                      <w:rPr>
                        <w:rFonts w:asciiTheme="minorHAnsi" w:eastAsia="Calibri" w:hAnsiTheme="minorHAnsi"/>
                        <w:bCs/>
                        <w:szCs w:val="22"/>
                        <w:lang w:val="en-IE"/>
                      </w:rPr>
                      <w:t xml:space="preserve"> </w:t>
                    </w:r>
                    <w:r w:rsidRPr="00315C1E">
                      <w:rPr>
                        <w:rFonts w:asciiTheme="minorHAnsi" w:hAnsiTheme="minorHAnsi"/>
                        <w:b/>
                        <w:i/>
                        <w:szCs w:val="22"/>
                        <w:lang w:val="en-IE"/>
                      </w:rPr>
                      <w:t>(Please use this template and maximum response should not exceed 500 words)</w:t>
                    </w:r>
                  </w:p>
                </w:tc>
              </w:tr>
              <w:tr w:rsidR="00217292" w:rsidRPr="00315C1E" w14:paraId="69928EBC" w14:textId="77777777" w:rsidTr="00975BE5">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Ex>
                <w:trPr>
                  <w:trHeight w:val="6086"/>
                </w:trPr>
                <w:tc>
                  <w:tcPr>
                    <w:tcW w:w="9497" w:type="dxa"/>
                    <w:gridSpan w:val="4"/>
                  </w:tcPr>
                  <w:p w14:paraId="6C67EA40" w14:textId="77777777" w:rsidR="00217292" w:rsidRPr="00315C1E" w:rsidRDefault="00217292" w:rsidP="00975BE5">
                    <w:pPr>
                      <w:shd w:val="clear" w:color="auto" w:fill="FFFFFF"/>
                      <w:rPr>
                        <w:rFonts w:asciiTheme="minorHAnsi" w:eastAsia="Calibri" w:hAnsiTheme="minorHAnsi"/>
                        <w:b/>
                        <w:bCs/>
                        <w:i/>
                        <w:color w:val="A6A6A6"/>
                        <w:szCs w:val="22"/>
                        <w:lang w:val="en-IE"/>
                      </w:rPr>
                    </w:pPr>
                    <w:r w:rsidRPr="00315C1E">
                      <w:rPr>
                        <w:rFonts w:asciiTheme="minorHAnsi" w:eastAsia="Calibri" w:hAnsiTheme="minorHAnsi"/>
                        <w:b/>
                        <w:bCs/>
                        <w:i/>
                        <w:color w:val="A6A6A6"/>
                        <w:szCs w:val="22"/>
                        <w:lang w:val="en-IE"/>
                      </w:rPr>
                      <w:t>(Please Insert, expanding this table as necessary)</w:t>
                    </w:r>
                  </w:p>
                </w:tc>
              </w:tr>
            </w:tbl>
            <w:p w14:paraId="367ABB4F" w14:textId="77777777" w:rsidR="00A45620" w:rsidRPr="00315C1E" w:rsidRDefault="00A45620" w:rsidP="00A45620">
              <w:pPr>
                <w:rPr>
                  <w:rFonts w:asciiTheme="minorHAnsi" w:hAnsiTheme="minorHAnsi"/>
                  <w:szCs w:val="22"/>
                  <w:lang w:val="en-IE"/>
                </w:rPr>
              </w:pPr>
            </w:p>
            <w:p w14:paraId="1D708697" w14:textId="77777777" w:rsidR="00A45620" w:rsidRDefault="00A45620" w:rsidP="00A45620">
              <w:pPr>
                <w:rPr>
                  <w:rFonts w:asciiTheme="minorHAnsi" w:hAnsiTheme="minorHAnsi"/>
                  <w:szCs w:val="22"/>
                  <w:lang w:val="en-IE"/>
                </w:rPr>
              </w:pPr>
            </w:p>
            <w:p w14:paraId="00E80DE0" w14:textId="77777777" w:rsidR="00FE4904" w:rsidRDefault="00FE4904">
              <w:pPr>
                <w:spacing w:after="0" w:line="240" w:lineRule="auto"/>
                <w:jc w:val="left"/>
                <w:rPr>
                  <w:b/>
                  <w:caps/>
                  <w:color w:val="FFFFFF"/>
                  <w:szCs w:val="22"/>
                  <w:lang w:val="en-IE"/>
                </w:rPr>
              </w:pPr>
              <w:r>
                <w:rPr>
                  <w:lang w:val="en-IE"/>
                </w:rPr>
                <w:br w:type="page"/>
              </w:r>
            </w:p>
            <w:p w14:paraId="6168F4A2" w14:textId="77777777" w:rsidR="00A45620" w:rsidRPr="00FE4904" w:rsidRDefault="00217292" w:rsidP="00FE4904">
              <w:pPr>
                <w:pStyle w:val="Heading2"/>
                <w:rPr>
                  <w:lang w:val="en-IE"/>
                </w:rPr>
              </w:pPr>
              <w:r>
                <w:rPr>
                  <w:lang w:val="en-IE"/>
                </w:rPr>
                <w:lastRenderedPageBreak/>
                <w:t>Quality Assurance Procedures</w:t>
              </w:r>
            </w:p>
            <w:p w14:paraId="127DD5C7" w14:textId="77777777" w:rsidR="00A45620" w:rsidRPr="00315C1E" w:rsidRDefault="00A45620" w:rsidP="00A45620">
              <w:pPr>
                <w:rPr>
                  <w:rFonts w:asciiTheme="minorHAnsi" w:hAnsiTheme="minorHAnsi"/>
                  <w:szCs w:val="22"/>
                  <w:lang w:val="en-IE"/>
                </w:rPr>
              </w:pPr>
            </w:p>
            <w:tbl>
              <w:tblPr>
                <w:tblW w:w="9089" w:type="dxa"/>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shd w:val="clear" w:color="auto" w:fill="E5DFEC"/>
                <w:tblLook w:val="04A0" w:firstRow="1" w:lastRow="0" w:firstColumn="1" w:lastColumn="0" w:noHBand="0" w:noVBand="1"/>
              </w:tblPr>
              <w:tblGrid>
                <w:gridCol w:w="9089"/>
              </w:tblGrid>
              <w:tr w:rsidR="00A45620" w:rsidRPr="00315C1E" w14:paraId="68B03BB6" w14:textId="77777777" w:rsidTr="00486ECF">
                <w:trPr>
                  <w:trHeight w:val="3924"/>
                  <w:jc w:val="center"/>
                </w:trPr>
                <w:tc>
                  <w:tcPr>
                    <w:tcW w:w="9089" w:type="dxa"/>
                    <w:shd w:val="clear" w:color="auto" w:fill="FFD966"/>
                  </w:tcPr>
                  <w:p w14:paraId="007EF9F4" w14:textId="77777777" w:rsidR="00A45620" w:rsidRPr="00315C1E" w:rsidRDefault="00A45620" w:rsidP="00992B61">
                    <w:pPr>
                      <w:rPr>
                        <w:rFonts w:asciiTheme="minorHAnsi" w:eastAsia="Calibri" w:hAnsiTheme="minorHAnsi"/>
                        <w:szCs w:val="22"/>
                        <w:lang w:val="en-IE"/>
                      </w:rPr>
                    </w:pPr>
                    <w:r w:rsidRPr="00315C1E">
                      <w:rPr>
                        <w:rFonts w:asciiTheme="minorHAnsi" w:eastAsia="Calibri" w:hAnsiTheme="minorHAnsi"/>
                        <w:b/>
                        <w:szCs w:val="22"/>
                        <w:lang w:val="en-IE"/>
                      </w:rPr>
                      <w:t xml:space="preserve">Weighting: </w:t>
                    </w:r>
                    <w:r w:rsidRPr="00315C1E">
                      <w:rPr>
                        <w:rFonts w:asciiTheme="minorHAnsi" w:eastAsia="Calibri" w:hAnsiTheme="minorHAnsi"/>
                        <w:szCs w:val="22"/>
                        <w:lang w:val="en-IE"/>
                      </w:rPr>
                      <w:t>20% (2,000 points available.  Minimum score required: 1,200)</w:t>
                    </w:r>
                  </w:p>
                  <w:p w14:paraId="2247C422" w14:textId="77777777" w:rsidR="00A45620" w:rsidRPr="00315C1E" w:rsidRDefault="00A45620" w:rsidP="00992B61">
                    <w:pPr>
                      <w:rPr>
                        <w:rFonts w:asciiTheme="minorHAnsi" w:eastAsia="Calibri" w:hAnsiTheme="minorHAnsi"/>
                        <w:szCs w:val="22"/>
                        <w:lang w:val="en-IE"/>
                      </w:rPr>
                    </w:pPr>
                  </w:p>
                  <w:p w14:paraId="363C1290" w14:textId="5F93A8FC" w:rsidR="00A45620" w:rsidRPr="00315C1E" w:rsidRDefault="00A45620" w:rsidP="00992B61">
                    <w:pPr>
                      <w:rPr>
                        <w:rFonts w:asciiTheme="minorHAnsi" w:hAnsiTheme="minorHAnsi"/>
                        <w:snapToGrid w:val="0"/>
                        <w:szCs w:val="22"/>
                        <w:lang w:val="en-IE"/>
                      </w:rPr>
                    </w:pPr>
                    <w:r w:rsidRPr="00315C1E">
                      <w:rPr>
                        <w:rFonts w:asciiTheme="minorHAnsi" w:eastAsia="Calibri" w:hAnsiTheme="minorHAnsi"/>
                        <w:b/>
                        <w:szCs w:val="22"/>
                        <w:lang w:val="en-IE"/>
                      </w:rPr>
                      <w:t xml:space="preserve">Minimum requirement to remain eligible in the competition: </w:t>
                    </w:r>
                    <w:r w:rsidRPr="00315C1E">
                      <w:rPr>
                        <w:rFonts w:asciiTheme="minorHAnsi" w:hAnsiTheme="minorHAnsi"/>
                        <w:snapToGrid w:val="0"/>
                        <w:szCs w:val="22"/>
                        <w:lang w:val="en-IE"/>
                      </w:rPr>
                      <w:t>Candidates must demonstrate that their organisation has in place sufficiently rigorous measures regarding the consistent delivery of a quality service</w:t>
                    </w:r>
                    <w:r>
                      <w:rPr>
                        <w:rFonts w:asciiTheme="minorHAnsi" w:hAnsiTheme="minorHAnsi"/>
                        <w:snapToGrid w:val="0"/>
                        <w:szCs w:val="22"/>
                        <w:lang w:val="en-IE"/>
                      </w:rPr>
                      <w:t>, for example by way of 3</w:t>
                    </w:r>
                    <w:r w:rsidRPr="00A84BC7">
                      <w:rPr>
                        <w:rFonts w:asciiTheme="minorHAnsi" w:hAnsiTheme="minorHAnsi"/>
                        <w:snapToGrid w:val="0"/>
                        <w:szCs w:val="22"/>
                        <w:vertAlign w:val="superscript"/>
                        <w:lang w:val="en-IE"/>
                      </w:rPr>
                      <w:t>rd</w:t>
                    </w:r>
                    <w:r>
                      <w:rPr>
                        <w:rFonts w:asciiTheme="minorHAnsi" w:hAnsiTheme="minorHAnsi"/>
                        <w:snapToGrid w:val="0"/>
                        <w:szCs w:val="22"/>
                        <w:lang w:val="en-IE"/>
                      </w:rPr>
                      <w:t xml:space="preserve"> party certified system, or an equivalent in-house quality control process</w:t>
                    </w:r>
                    <w:r w:rsidR="005F38A8">
                      <w:rPr>
                        <w:rFonts w:asciiTheme="minorHAnsi" w:hAnsiTheme="minorHAnsi"/>
                        <w:snapToGrid w:val="0"/>
                        <w:szCs w:val="22"/>
                        <w:lang w:val="en-IE"/>
                      </w:rPr>
                      <w:t>.</w:t>
                    </w:r>
                  </w:p>
                  <w:p w14:paraId="39A0E4DC" w14:textId="77777777" w:rsidR="00A45620" w:rsidRPr="00315C1E" w:rsidRDefault="00A45620" w:rsidP="00992B61">
                    <w:pPr>
                      <w:rPr>
                        <w:rFonts w:asciiTheme="minorHAnsi" w:hAnsiTheme="minorHAnsi"/>
                        <w:snapToGrid w:val="0"/>
                        <w:szCs w:val="22"/>
                        <w:lang w:val="en-IE"/>
                      </w:rPr>
                    </w:pPr>
                    <w:r w:rsidRPr="00315C1E">
                      <w:rPr>
                        <w:rFonts w:asciiTheme="minorHAnsi" w:hAnsiTheme="minorHAnsi"/>
                        <w:b/>
                        <w:snapToGrid w:val="0"/>
                        <w:szCs w:val="22"/>
                        <w:u w:val="single"/>
                        <w:lang w:val="en-IE"/>
                      </w:rPr>
                      <w:t>Additional marks</w:t>
                    </w:r>
                    <w:r w:rsidRPr="00315C1E">
                      <w:rPr>
                        <w:rFonts w:asciiTheme="minorHAnsi" w:hAnsiTheme="minorHAnsi"/>
                        <w:snapToGrid w:val="0"/>
                        <w:szCs w:val="22"/>
                        <w:lang w:val="en-IE"/>
                      </w:rPr>
                      <w:t xml:space="preserve"> will be awarded to Projects with a particular emphasis on a </w:t>
                    </w:r>
                    <w:proofErr w:type="gramStart"/>
                    <w:r w:rsidRPr="00315C1E">
                      <w:rPr>
                        <w:rFonts w:asciiTheme="minorHAnsi" w:hAnsiTheme="minorHAnsi"/>
                        <w:snapToGrid w:val="0"/>
                        <w:szCs w:val="22"/>
                        <w:lang w:val="en-IE"/>
                      </w:rPr>
                      <w:t>high quality</w:t>
                    </w:r>
                    <w:proofErr w:type="gramEnd"/>
                    <w:r w:rsidRPr="00315C1E">
                      <w:rPr>
                        <w:rFonts w:asciiTheme="minorHAnsi" w:hAnsiTheme="minorHAnsi"/>
                        <w:snapToGrid w:val="0"/>
                        <w:szCs w:val="22"/>
                        <w:lang w:val="en-IE"/>
                      </w:rPr>
                      <w:t xml:space="preserve"> support and maintenance service.</w:t>
                    </w:r>
                  </w:p>
                  <w:p w14:paraId="6C78931A" w14:textId="77777777" w:rsidR="00A45620" w:rsidRPr="00315C1E" w:rsidRDefault="00A45620" w:rsidP="00992B61">
                    <w:pPr>
                      <w:rPr>
                        <w:rFonts w:asciiTheme="minorHAnsi" w:hAnsiTheme="minorHAnsi"/>
                        <w:szCs w:val="22"/>
                        <w:lang w:val="en-IE"/>
                      </w:rPr>
                    </w:pPr>
                    <w:r w:rsidRPr="00315C1E">
                      <w:rPr>
                        <w:rFonts w:asciiTheme="minorHAnsi" w:hAnsiTheme="minorHAnsi"/>
                        <w:snapToGrid w:val="0"/>
                        <w:szCs w:val="22"/>
                        <w:lang w:val="en-IE"/>
                      </w:rPr>
                      <w:t xml:space="preserve">Candidates </w:t>
                    </w:r>
                    <w:r w:rsidRPr="00315C1E">
                      <w:rPr>
                        <w:rFonts w:asciiTheme="minorHAnsi" w:hAnsiTheme="minorHAnsi"/>
                        <w:szCs w:val="22"/>
                      </w:rPr>
                      <w:t xml:space="preserve">who accept overall responsibility for all aspects of service delivery by providing a single point of contact, </w:t>
                    </w:r>
                    <w:r w:rsidRPr="00315C1E">
                      <w:rPr>
                        <w:rFonts w:asciiTheme="minorHAnsi" w:hAnsiTheme="minorHAnsi"/>
                        <w:szCs w:val="22"/>
                        <w:lang w:val="en-IE"/>
                      </w:rPr>
                      <w:t xml:space="preserve">possession of a third-party accredited quality system (information assurance and service management delivery) </w:t>
                    </w:r>
                    <w:r w:rsidRPr="00315C1E">
                      <w:rPr>
                        <w:rFonts w:asciiTheme="minorHAnsi" w:hAnsiTheme="minorHAnsi"/>
                        <w:szCs w:val="22"/>
                      </w:rPr>
                      <w:t>is</w:t>
                    </w:r>
                    <w:r w:rsidRPr="00315C1E">
                      <w:rPr>
                        <w:rFonts w:asciiTheme="minorHAnsi" w:hAnsiTheme="minorHAnsi"/>
                        <w:snapToGrid w:val="0"/>
                        <w:szCs w:val="22"/>
                        <w:lang w:val="en-IE"/>
                      </w:rPr>
                      <w:t xml:space="preserve"> of </w:t>
                    </w:r>
                    <w:proofErr w:type="gramStart"/>
                    <w:r w:rsidRPr="00315C1E">
                      <w:rPr>
                        <w:rFonts w:asciiTheme="minorHAnsi" w:hAnsiTheme="minorHAnsi"/>
                        <w:snapToGrid w:val="0"/>
                        <w:szCs w:val="22"/>
                        <w:lang w:val="en-IE"/>
                      </w:rPr>
                      <w:t>particular relevance</w:t>
                    </w:r>
                    <w:proofErr w:type="gramEnd"/>
                    <w:r w:rsidRPr="00315C1E">
                      <w:rPr>
                        <w:rFonts w:asciiTheme="minorHAnsi" w:hAnsiTheme="minorHAnsi"/>
                        <w:snapToGrid w:val="0"/>
                        <w:szCs w:val="22"/>
                        <w:lang w:val="en-IE"/>
                      </w:rPr>
                      <w:t xml:space="preserve"> to the </w:t>
                    </w:r>
                    <w:r>
                      <w:rPr>
                        <w:rFonts w:asciiTheme="minorHAnsi" w:hAnsiTheme="minorHAnsi"/>
                        <w:snapToGrid w:val="0"/>
                        <w:szCs w:val="22"/>
                        <w:lang w:val="en-IE"/>
                      </w:rPr>
                      <w:t>Contracting Authority</w:t>
                    </w:r>
                    <w:r w:rsidRPr="00315C1E">
                      <w:rPr>
                        <w:rFonts w:asciiTheme="minorHAnsi" w:hAnsiTheme="minorHAnsi"/>
                        <w:snapToGrid w:val="0"/>
                        <w:szCs w:val="22"/>
                        <w:lang w:val="en-IE"/>
                      </w:rPr>
                      <w:t xml:space="preserve">. </w:t>
                    </w:r>
                  </w:p>
                </w:tc>
              </w:tr>
            </w:tbl>
            <w:p w14:paraId="4BEFAB47" w14:textId="77777777" w:rsidR="00A45620" w:rsidRDefault="00A45620" w:rsidP="00A45620"/>
            <w:p w14:paraId="448AADCA" w14:textId="77777777" w:rsidR="00A45620" w:rsidRDefault="00A45620" w:rsidP="00A45620"/>
            <w:p w14:paraId="173A06E9" w14:textId="77777777" w:rsidR="00A45620" w:rsidRDefault="00A45620" w:rsidP="00A45620"/>
            <w:tbl>
              <w:tblPr>
                <w:tblW w:w="907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960"/>
                <w:gridCol w:w="5112"/>
              </w:tblGrid>
              <w:tr w:rsidR="00A45620" w:rsidRPr="00813FAA" w14:paraId="5DA40474" w14:textId="77777777" w:rsidTr="00992B61">
                <w:trPr>
                  <w:trHeight w:val="942"/>
                </w:trPr>
                <w:tc>
                  <w:tcPr>
                    <w:tcW w:w="9072" w:type="dxa"/>
                    <w:gridSpan w:val="2"/>
                    <w:shd w:val="clear" w:color="auto" w:fill="B2A1C7" w:themeFill="accent4" w:themeFillTint="99"/>
                    <w:vAlign w:val="center"/>
                  </w:tcPr>
                  <w:p w14:paraId="2827DB08" w14:textId="77777777" w:rsidR="00A45620" w:rsidRPr="00A84BC7" w:rsidRDefault="00A45620" w:rsidP="00992B61">
                    <w:pPr>
                      <w:pStyle w:val="ListParagraph"/>
                      <w:numPr>
                        <w:ilvl w:val="0"/>
                        <w:numId w:val="21"/>
                      </w:numPr>
                      <w:spacing w:after="0" w:line="240" w:lineRule="auto"/>
                      <w:rPr>
                        <w:rFonts w:asciiTheme="minorHAnsi" w:hAnsiTheme="minorHAnsi"/>
                        <w:snapToGrid w:val="0"/>
                        <w:szCs w:val="22"/>
                        <w:lang w:val="en-IE"/>
                      </w:rPr>
                    </w:pPr>
                    <w:r w:rsidRPr="00A84BC7">
                      <w:rPr>
                        <w:rFonts w:asciiTheme="minorHAnsi" w:hAnsiTheme="minorHAnsi"/>
                        <w:snapToGrid w:val="0"/>
                        <w:szCs w:val="22"/>
                        <w:lang w:val="en-IE"/>
                      </w:rPr>
                      <w:t>Third-Party Certification</w:t>
                    </w:r>
                  </w:p>
                  <w:p w14:paraId="1C0A9933" w14:textId="77777777" w:rsidR="00A45620" w:rsidRPr="00B83563" w:rsidRDefault="00A45620" w:rsidP="00992B61">
                    <w:pPr>
                      <w:rPr>
                        <w:rFonts w:ascii="Arial" w:hAnsi="Arial" w:cs="Arial"/>
                        <w:color w:val="FFFFFF" w:themeColor="background1"/>
                      </w:rPr>
                    </w:pPr>
                    <w:r w:rsidRPr="00A84BC7">
                      <w:rPr>
                        <w:rFonts w:asciiTheme="minorHAnsi" w:hAnsiTheme="minorHAnsi"/>
                        <w:snapToGrid w:val="0"/>
                        <w:szCs w:val="22"/>
                        <w:lang w:val="en-IE"/>
                      </w:rPr>
                      <w:t>If third-party certified, please provide details of:</w:t>
                    </w:r>
                  </w:p>
                </w:tc>
              </w:tr>
              <w:tr w:rsidR="00A45620" w:rsidRPr="00813FAA" w14:paraId="27AAB43D" w14:textId="77777777" w:rsidTr="00992B61">
                <w:trPr>
                  <w:trHeight w:val="557"/>
                </w:trPr>
                <w:tc>
                  <w:tcPr>
                    <w:tcW w:w="3960" w:type="dxa"/>
                    <w:shd w:val="clear" w:color="auto" w:fill="CCC0D9" w:themeFill="accent4" w:themeFillTint="66"/>
                    <w:vAlign w:val="center"/>
                  </w:tcPr>
                  <w:p w14:paraId="784BC88E" w14:textId="77777777" w:rsidR="00A45620" w:rsidRPr="00A84BC7" w:rsidRDefault="00A45620" w:rsidP="00992B61">
                    <w:pPr>
                      <w:rPr>
                        <w:rFonts w:asciiTheme="minorHAnsi" w:hAnsiTheme="minorHAnsi"/>
                        <w:snapToGrid w:val="0"/>
                        <w:szCs w:val="22"/>
                        <w:lang w:val="en-IE"/>
                      </w:rPr>
                    </w:pPr>
                    <w:r w:rsidRPr="00A84BC7">
                      <w:rPr>
                        <w:rFonts w:asciiTheme="minorHAnsi" w:hAnsiTheme="minorHAnsi"/>
                        <w:snapToGrid w:val="0"/>
                        <w:szCs w:val="22"/>
                        <w:lang w:val="en-IE"/>
                      </w:rPr>
                      <w:t>Date of certification</w:t>
                    </w:r>
                  </w:p>
                </w:tc>
                <w:tc>
                  <w:tcPr>
                    <w:tcW w:w="5112" w:type="dxa"/>
                    <w:vAlign w:val="center"/>
                  </w:tcPr>
                  <w:p w14:paraId="0E59D771" w14:textId="77777777" w:rsidR="00A45620" w:rsidRPr="00B83563" w:rsidRDefault="00A45620" w:rsidP="00992B61">
                    <w:pPr>
                      <w:rPr>
                        <w:rFonts w:ascii="Arial" w:hAnsi="Arial" w:cs="Arial"/>
                      </w:rPr>
                    </w:pPr>
                  </w:p>
                </w:tc>
              </w:tr>
              <w:tr w:rsidR="00A45620" w:rsidRPr="00813FAA" w14:paraId="71E28E17" w14:textId="77777777" w:rsidTr="00992B61">
                <w:trPr>
                  <w:trHeight w:val="449"/>
                </w:trPr>
                <w:tc>
                  <w:tcPr>
                    <w:tcW w:w="3960" w:type="dxa"/>
                    <w:shd w:val="clear" w:color="auto" w:fill="CCC0D9" w:themeFill="accent4" w:themeFillTint="66"/>
                    <w:vAlign w:val="center"/>
                  </w:tcPr>
                  <w:p w14:paraId="5AD145C0" w14:textId="77777777" w:rsidR="00A45620" w:rsidRPr="00A84BC7" w:rsidRDefault="00A45620" w:rsidP="00992B61">
                    <w:pPr>
                      <w:rPr>
                        <w:rFonts w:asciiTheme="minorHAnsi" w:hAnsiTheme="minorHAnsi"/>
                        <w:snapToGrid w:val="0"/>
                        <w:szCs w:val="22"/>
                        <w:lang w:val="en-IE"/>
                      </w:rPr>
                    </w:pPr>
                    <w:r w:rsidRPr="00A84BC7">
                      <w:rPr>
                        <w:rFonts w:asciiTheme="minorHAnsi" w:hAnsiTheme="minorHAnsi"/>
                        <w:snapToGrid w:val="0"/>
                        <w:szCs w:val="22"/>
                        <w:lang w:val="en-IE"/>
                      </w:rPr>
                      <w:t>Name of certification body</w:t>
                    </w:r>
                  </w:p>
                </w:tc>
                <w:tc>
                  <w:tcPr>
                    <w:tcW w:w="5112" w:type="dxa"/>
                    <w:vAlign w:val="center"/>
                  </w:tcPr>
                  <w:p w14:paraId="296DBC6E" w14:textId="77777777" w:rsidR="00A45620" w:rsidRPr="00B83563" w:rsidRDefault="00A45620" w:rsidP="00992B61">
                    <w:pPr>
                      <w:rPr>
                        <w:rFonts w:ascii="Arial" w:hAnsi="Arial" w:cs="Arial"/>
                      </w:rPr>
                    </w:pPr>
                  </w:p>
                </w:tc>
              </w:tr>
              <w:tr w:rsidR="00A45620" w:rsidRPr="00813FAA" w14:paraId="50200BEE" w14:textId="77777777" w:rsidTr="00992B61">
                <w:trPr>
                  <w:trHeight w:val="530"/>
                </w:trPr>
                <w:tc>
                  <w:tcPr>
                    <w:tcW w:w="3960" w:type="dxa"/>
                    <w:shd w:val="clear" w:color="auto" w:fill="CCC0D9" w:themeFill="accent4" w:themeFillTint="66"/>
                    <w:vAlign w:val="center"/>
                  </w:tcPr>
                  <w:p w14:paraId="1B720929" w14:textId="77777777" w:rsidR="00A45620" w:rsidRDefault="00A45620" w:rsidP="00992B61">
                    <w:pPr>
                      <w:rPr>
                        <w:rFonts w:asciiTheme="minorHAnsi" w:hAnsiTheme="minorHAnsi"/>
                        <w:snapToGrid w:val="0"/>
                        <w:szCs w:val="22"/>
                        <w:lang w:val="en-IE"/>
                      </w:rPr>
                    </w:pPr>
                    <w:r w:rsidRPr="00A84BC7">
                      <w:rPr>
                        <w:rFonts w:asciiTheme="minorHAnsi" w:hAnsiTheme="minorHAnsi"/>
                        <w:snapToGrid w:val="0"/>
                        <w:szCs w:val="22"/>
                        <w:lang w:val="en-IE"/>
                      </w:rPr>
                      <w:t>Scope of certification</w:t>
                    </w:r>
                    <w:r>
                      <w:rPr>
                        <w:rFonts w:asciiTheme="minorHAnsi" w:hAnsiTheme="minorHAnsi"/>
                        <w:snapToGrid w:val="0"/>
                        <w:szCs w:val="22"/>
                        <w:lang w:val="en-IE"/>
                      </w:rPr>
                      <w:t xml:space="preserve"> – business aspects covered by certification</w:t>
                    </w:r>
                  </w:p>
                  <w:p w14:paraId="00D626AA" w14:textId="77777777" w:rsidR="00A45620" w:rsidRDefault="00A45620" w:rsidP="00992B61">
                    <w:pPr>
                      <w:rPr>
                        <w:rFonts w:asciiTheme="minorHAnsi" w:hAnsiTheme="minorHAnsi"/>
                        <w:snapToGrid w:val="0"/>
                        <w:szCs w:val="22"/>
                        <w:lang w:val="en-IE"/>
                      </w:rPr>
                    </w:pPr>
                  </w:p>
                  <w:p w14:paraId="32960726" w14:textId="77777777" w:rsidR="00A45620" w:rsidRDefault="00A45620" w:rsidP="00992B61">
                    <w:pPr>
                      <w:rPr>
                        <w:rFonts w:asciiTheme="minorHAnsi" w:hAnsiTheme="minorHAnsi"/>
                        <w:snapToGrid w:val="0"/>
                        <w:szCs w:val="22"/>
                        <w:lang w:val="en-IE"/>
                      </w:rPr>
                    </w:pPr>
                  </w:p>
                  <w:p w14:paraId="409D09E8" w14:textId="77777777" w:rsidR="00A45620" w:rsidRDefault="00A45620" w:rsidP="00992B61">
                    <w:pPr>
                      <w:rPr>
                        <w:rFonts w:asciiTheme="minorHAnsi" w:hAnsiTheme="minorHAnsi"/>
                        <w:snapToGrid w:val="0"/>
                        <w:szCs w:val="22"/>
                        <w:lang w:val="en-IE"/>
                      </w:rPr>
                    </w:pPr>
                  </w:p>
                  <w:p w14:paraId="6391EB19" w14:textId="77777777" w:rsidR="00A45620" w:rsidRDefault="00A45620" w:rsidP="00992B61">
                    <w:pPr>
                      <w:rPr>
                        <w:rFonts w:asciiTheme="minorHAnsi" w:hAnsiTheme="minorHAnsi"/>
                        <w:snapToGrid w:val="0"/>
                        <w:szCs w:val="22"/>
                        <w:lang w:val="en-IE"/>
                      </w:rPr>
                    </w:pPr>
                  </w:p>
                  <w:p w14:paraId="6FF5101F" w14:textId="77777777" w:rsidR="00A45620" w:rsidRPr="00A84BC7" w:rsidRDefault="00A45620" w:rsidP="00992B61">
                    <w:pPr>
                      <w:rPr>
                        <w:rFonts w:asciiTheme="minorHAnsi" w:hAnsiTheme="minorHAnsi"/>
                        <w:snapToGrid w:val="0"/>
                        <w:szCs w:val="22"/>
                        <w:lang w:val="en-IE"/>
                      </w:rPr>
                    </w:pPr>
                  </w:p>
                </w:tc>
                <w:tc>
                  <w:tcPr>
                    <w:tcW w:w="5112" w:type="dxa"/>
                    <w:vAlign w:val="center"/>
                  </w:tcPr>
                  <w:p w14:paraId="277860A3" w14:textId="77777777" w:rsidR="00A45620" w:rsidRPr="00B83563" w:rsidRDefault="00A45620" w:rsidP="00992B61">
                    <w:pPr>
                      <w:rPr>
                        <w:rFonts w:ascii="Arial" w:hAnsi="Arial" w:cs="Arial"/>
                      </w:rPr>
                    </w:pPr>
                  </w:p>
                </w:tc>
              </w:tr>
              <w:tr w:rsidR="00A45620" w:rsidRPr="00813FAA" w14:paraId="4F011298" w14:textId="77777777" w:rsidTr="00992B61">
                <w:trPr>
                  <w:trHeight w:val="530"/>
                </w:trPr>
                <w:tc>
                  <w:tcPr>
                    <w:tcW w:w="3960" w:type="dxa"/>
                    <w:shd w:val="clear" w:color="auto" w:fill="CCC0D9" w:themeFill="accent4" w:themeFillTint="66"/>
                    <w:vAlign w:val="center"/>
                  </w:tcPr>
                  <w:p w14:paraId="78768492" w14:textId="77777777" w:rsidR="00A45620" w:rsidRPr="00A84BC7" w:rsidRDefault="00A45620" w:rsidP="00992B61">
                    <w:pPr>
                      <w:rPr>
                        <w:rFonts w:asciiTheme="minorHAnsi" w:hAnsiTheme="minorHAnsi"/>
                        <w:snapToGrid w:val="0"/>
                        <w:szCs w:val="22"/>
                        <w:lang w:val="en-IE"/>
                      </w:rPr>
                    </w:pPr>
                    <w:r w:rsidRPr="00A84BC7">
                      <w:rPr>
                        <w:rFonts w:asciiTheme="minorHAnsi" w:hAnsiTheme="minorHAnsi"/>
                        <w:snapToGrid w:val="0"/>
                        <w:szCs w:val="22"/>
                        <w:lang w:val="en-IE"/>
                      </w:rPr>
                      <w:t>Please set out high level detail on your quality assurance measures</w:t>
                    </w:r>
                  </w:p>
                </w:tc>
                <w:tc>
                  <w:tcPr>
                    <w:tcW w:w="5112" w:type="dxa"/>
                    <w:vAlign w:val="center"/>
                  </w:tcPr>
                  <w:p w14:paraId="75C8D071" w14:textId="77777777" w:rsidR="00A45620" w:rsidRPr="00B83563" w:rsidRDefault="00A45620" w:rsidP="00992B61">
                    <w:pPr>
                      <w:rPr>
                        <w:rFonts w:ascii="Arial" w:hAnsi="Arial" w:cs="Arial"/>
                      </w:rPr>
                    </w:pPr>
                  </w:p>
                  <w:p w14:paraId="33F1858C" w14:textId="77777777" w:rsidR="00A45620" w:rsidRPr="00B83563" w:rsidRDefault="00A45620" w:rsidP="00992B61">
                    <w:pPr>
                      <w:rPr>
                        <w:rFonts w:ascii="Arial" w:hAnsi="Arial" w:cs="Arial"/>
                      </w:rPr>
                    </w:pPr>
                  </w:p>
                  <w:p w14:paraId="539D277F" w14:textId="77777777" w:rsidR="00A45620" w:rsidRPr="00B83563" w:rsidRDefault="00A45620" w:rsidP="00992B61">
                    <w:pPr>
                      <w:rPr>
                        <w:rFonts w:ascii="Arial" w:hAnsi="Arial" w:cs="Arial"/>
                      </w:rPr>
                    </w:pPr>
                  </w:p>
                </w:tc>
              </w:tr>
              <w:tr w:rsidR="00A45620" w:rsidRPr="00813FAA" w14:paraId="14BF4BB2" w14:textId="77777777" w:rsidTr="00992B61">
                <w:trPr>
                  <w:trHeight w:val="530"/>
                </w:trPr>
                <w:tc>
                  <w:tcPr>
                    <w:tcW w:w="3960" w:type="dxa"/>
                    <w:shd w:val="clear" w:color="auto" w:fill="CCC0D9" w:themeFill="accent4" w:themeFillTint="66"/>
                    <w:vAlign w:val="center"/>
                  </w:tcPr>
                  <w:p w14:paraId="77333ACA" w14:textId="77777777" w:rsidR="00A45620" w:rsidRPr="00A84BC7" w:rsidRDefault="00A45620" w:rsidP="00992B61">
                    <w:pPr>
                      <w:rPr>
                        <w:rFonts w:asciiTheme="minorHAnsi" w:hAnsiTheme="minorHAnsi"/>
                        <w:snapToGrid w:val="0"/>
                        <w:szCs w:val="22"/>
                        <w:lang w:val="en-IE"/>
                      </w:rPr>
                    </w:pPr>
                    <w:r w:rsidRPr="00A84BC7">
                      <w:rPr>
                        <w:rFonts w:asciiTheme="minorHAnsi" w:hAnsiTheme="minorHAnsi"/>
                        <w:snapToGrid w:val="0"/>
                        <w:szCs w:val="22"/>
                        <w:lang w:val="en-IE"/>
                      </w:rPr>
                      <w:t>Date of first certification</w:t>
                    </w:r>
                  </w:p>
                </w:tc>
                <w:tc>
                  <w:tcPr>
                    <w:tcW w:w="5112" w:type="dxa"/>
                    <w:vAlign w:val="center"/>
                  </w:tcPr>
                  <w:p w14:paraId="036354F7" w14:textId="77777777" w:rsidR="00A45620" w:rsidRPr="00B83563" w:rsidRDefault="00A45620" w:rsidP="00992B61">
                    <w:pPr>
                      <w:rPr>
                        <w:rFonts w:ascii="Arial" w:hAnsi="Arial" w:cs="Arial"/>
                      </w:rPr>
                    </w:pPr>
                  </w:p>
                </w:tc>
              </w:tr>
              <w:tr w:rsidR="00A45620" w:rsidRPr="00813FAA" w14:paraId="426EB83E" w14:textId="77777777" w:rsidTr="00992B61">
                <w:trPr>
                  <w:trHeight w:val="530"/>
                </w:trPr>
                <w:tc>
                  <w:tcPr>
                    <w:tcW w:w="3960" w:type="dxa"/>
                    <w:shd w:val="clear" w:color="auto" w:fill="CCC0D9" w:themeFill="accent4" w:themeFillTint="66"/>
                    <w:vAlign w:val="center"/>
                  </w:tcPr>
                  <w:p w14:paraId="09C7957A" w14:textId="77777777" w:rsidR="00A45620" w:rsidRPr="00A84BC7" w:rsidRDefault="00A45620" w:rsidP="00992B61">
                    <w:pPr>
                      <w:rPr>
                        <w:rFonts w:asciiTheme="minorHAnsi" w:hAnsiTheme="minorHAnsi"/>
                        <w:snapToGrid w:val="0"/>
                        <w:szCs w:val="22"/>
                        <w:lang w:val="en-IE"/>
                      </w:rPr>
                    </w:pPr>
                    <w:r w:rsidRPr="00A84BC7">
                      <w:rPr>
                        <w:rFonts w:asciiTheme="minorHAnsi" w:hAnsiTheme="minorHAnsi"/>
                        <w:snapToGrid w:val="0"/>
                        <w:szCs w:val="22"/>
                        <w:lang w:val="en-IE"/>
                      </w:rPr>
                      <w:t>Date of most recent renewal</w:t>
                    </w:r>
                  </w:p>
                </w:tc>
                <w:tc>
                  <w:tcPr>
                    <w:tcW w:w="5112" w:type="dxa"/>
                    <w:vAlign w:val="center"/>
                  </w:tcPr>
                  <w:p w14:paraId="48BE2A6F" w14:textId="77777777" w:rsidR="00A45620" w:rsidRPr="00B83563" w:rsidRDefault="00A45620" w:rsidP="00992B61">
                    <w:pPr>
                      <w:rPr>
                        <w:rFonts w:ascii="Arial" w:hAnsi="Arial" w:cs="Arial"/>
                      </w:rPr>
                    </w:pPr>
                  </w:p>
                </w:tc>
              </w:tr>
              <w:tr w:rsidR="00A45620" w:rsidRPr="00813FAA" w14:paraId="56F90267" w14:textId="77777777" w:rsidTr="00992B61">
                <w:trPr>
                  <w:trHeight w:val="774"/>
                </w:trPr>
                <w:tc>
                  <w:tcPr>
                    <w:tcW w:w="3960" w:type="dxa"/>
                    <w:shd w:val="clear" w:color="auto" w:fill="CCC0D9" w:themeFill="accent4" w:themeFillTint="66"/>
                    <w:vAlign w:val="center"/>
                  </w:tcPr>
                  <w:p w14:paraId="2C9F0D26" w14:textId="77777777" w:rsidR="00A45620" w:rsidRPr="00A84BC7" w:rsidRDefault="00A45620" w:rsidP="00992B61">
                    <w:pPr>
                      <w:rPr>
                        <w:rFonts w:asciiTheme="minorHAnsi" w:hAnsiTheme="minorHAnsi"/>
                        <w:snapToGrid w:val="0"/>
                        <w:szCs w:val="22"/>
                        <w:lang w:val="en-IE"/>
                      </w:rPr>
                    </w:pPr>
                    <w:r w:rsidRPr="00A84BC7">
                      <w:rPr>
                        <w:rFonts w:asciiTheme="minorHAnsi" w:hAnsiTheme="minorHAnsi"/>
                        <w:snapToGrid w:val="0"/>
                        <w:szCs w:val="22"/>
                        <w:lang w:val="en-IE"/>
                      </w:rPr>
                      <w:t>Name of person responsible for quality management</w:t>
                    </w:r>
                  </w:p>
                </w:tc>
                <w:tc>
                  <w:tcPr>
                    <w:tcW w:w="5112" w:type="dxa"/>
                    <w:vAlign w:val="center"/>
                  </w:tcPr>
                  <w:p w14:paraId="6CC8307C" w14:textId="77777777" w:rsidR="00A45620" w:rsidRPr="00B83563" w:rsidRDefault="00A45620" w:rsidP="00992B61">
                    <w:pPr>
                      <w:rPr>
                        <w:rFonts w:ascii="Arial" w:hAnsi="Arial" w:cs="Arial"/>
                      </w:rPr>
                    </w:pPr>
                  </w:p>
                </w:tc>
              </w:tr>
              <w:tr w:rsidR="00A45620" w:rsidRPr="00813FAA" w14:paraId="44891426" w14:textId="77777777" w:rsidTr="00992B61">
                <w:trPr>
                  <w:trHeight w:val="489"/>
                </w:trPr>
                <w:tc>
                  <w:tcPr>
                    <w:tcW w:w="9072" w:type="dxa"/>
                    <w:gridSpan w:val="2"/>
                    <w:shd w:val="clear" w:color="auto" w:fill="CCC0D9" w:themeFill="accent4" w:themeFillTint="66"/>
                    <w:vAlign w:val="center"/>
                  </w:tcPr>
                  <w:p w14:paraId="29DDFEEA" w14:textId="77777777" w:rsidR="00A45620" w:rsidRPr="00A84BC7" w:rsidRDefault="00A45620" w:rsidP="00992B61">
                    <w:pPr>
                      <w:rPr>
                        <w:rFonts w:asciiTheme="minorHAnsi" w:hAnsiTheme="minorHAnsi"/>
                        <w:snapToGrid w:val="0"/>
                        <w:szCs w:val="22"/>
                        <w:lang w:val="en-IE"/>
                      </w:rPr>
                    </w:pPr>
                    <w:r w:rsidRPr="00A84BC7">
                      <w:rPr>
                        <w:rFonts w:asciiTheme="minorHAnsi" w:hAnsiTheme="minorHAnsi"/>
                        <w:snapToGrid w:val="0"/>
                        <w:szCs w:val="22"/>
                        <w:lang w:val="en-IE"/>
                      </w:rPr>
                      <w:lastRenderedPageBreak/>
                      <w:t>Certificate</w:t>
                    </w:r>
                  </w:p>
                </w:tc>
              </w:tr>
              <w:tr w:rsidR="00A45620" w:rsidRPr="00813FAA" w14:paraId="5AB3BA2D" w14:textId="77777777" w:rsidTr="00992B61">
                <w:trPr>
                  <w:trHeight w:val="507"/>
                </w:trPr>
                <w:tc>
                  <w:tcPr>
                    <w:tcW w:w="3960" w:type="dxa"/>
                    <w:shd w:val="clear" w:color="auto" w:fill="CCC0D9" w:themeFill="accent4" w:themeFillTint="66"/>
                    <w:vAlign w:val="center"/>
                  </w:tcPr>
                  <w:p w14:paraId="59D6D809" w14:textId="77777777" w:rsidR="00A45620" w:rsidRPr="00A84BC7" w:rsidRDefault="00A45620" w:rsidP="00992B61">
                    <w:pPr>
                      <w:rPr>
                        <w:rFonts w:asciiTheme="minorHAnsi" w:hAnsiTheme="minorHAnsi"/>
                        <w:snapToGrid w:val="0"/>
                        <w:szCs w:val="22"/>
                        <w:lang w:val="en-IE"/>
                      </w:rPr>
                    </w:pPr>
                    <w:r w:rsidRPr="00A84BC7">
                      <w:rPr>
                        <w:rFonts w:asciiTheme="minorHAnsi" w:hAnsiTheme="minorHAnsi"/>
                        <w:snapToGrid w:val="0"/>
                        <w:szCs w:val="22"/>
                        <w:lang w:val="en-IE"/>
                      </w:rPr>
                      <w:t>Tick if attached</w:t>
                    </w:r>
                  </w:p>
                </w:tc>
                <w:tc>
                  <w:tcPr>
                    <w:tcW w:w="5112" w:type="dxa"/>
                  </w:tcPr>
                  <w:p w14:paraId="222AB022" w14:textId="77777777" w:rsidR="00A45620" w:rsidRPr="00B83563" w:rsidRDefault="00A45620" w:rsidP="00992B61">
                    <w:pPr>
                      <w:rPr>
                        <w:rFonts w:ascii="Arial" w:hAnsi="Arial" w:cs="Arial"/>
                      </w:rPr>
                    </w:pPr>
                  </w:p>
                </w:tc>
              </w:tr>
              <w:tr w:rsidR="00A45620" w:rsidRPr="00813FAA" w14:paraId="7D9AA247" w14:textId="77777777" w:rsidTr="00992B61">
                <w:trPr>
                  <w:trHeight w:val="557"/>
                </w:trPr>
                <w:tc>
                  <w:tcPr>
                    <w:tcW w:w="3960" w:type="dxa"/>
                    <w:shd w:val="clear" w:color="auto" w:fill="CCC0D9" w:themeFill="accent4" w:themeFillTint="66"/>
                    <w:vAlign w:val="center"/>
                  </w:tcPr>
                  <w:p w14:paraId="3BFA4889" w14:textId="77777777" w:rsidR="00A45620" w:rsidRPr="00A84BC7" w:rsidRDefault="00A45620" w:rsidP="00992B61">
                    <w:pPr>
                      <w:rPr>
                        <w:rFonts w:asciiTheme="minorHAnsi" w:hAnsiTheme="minorHAnsi"/>
                        <w:snapToGrid w:val="0"/>
                        <w:szCs w:val="22"/>
                        <w:lang w:val="en-IE"/>
                      </w:rPr>
                    </w:pPr>
                    <w:r w:rsidRPr="00A84BC7">
                      <w:rPr>
                        <w:rFonts w:asciiTheme="minorHAnsi" w:hAnsiTheme="minorHAnsi"/>
                        <w:snapToGrid w:val="0"/>
                        <w:szCs w:val="22"/>
                        <w:lang w:val="en-IE"/>
                      </w:rPr>
                      <w:t>Appendix Number</w:t>
                    </w:r>
                  </w:p>
                </w:tc>
                <w:tc>
                  <w:tcPr>
                    <w:tcW w:w="5112" w:type="dxa"/>
                  </w:tcPr>
                  <w:p w14:paraId="0BBD70BC" w14:textId="77777777" w:rsidR="00A45620" w:rsidRPr="00B83563" w:rsidRDefault="00A45620" w:rsidP="00992B61">
                    <w:pPr>
                      <w:rPr>
                        <w:rFonts w:ascii="Arial" w:hAnsi="Arial" w:cs="Arial"/>
                      </w:rPr>
                    </w:pPr>
                  </w:p>
                </w:tc>
              </w:tr>
              <w:tr w:rsidR="00A45620" w:rsidRPr="00813FAA" w14:paraId="015AFC6D" w14:textId="77777777" w:rsidTr="00992B61">
                <w:trPr>
                  <w:trHeight w:val="1261"/>
                </w:trPr>
                <w:tc>
                  <w:tcPr>
                    <w:tcW w:w="9072" w:type="dxa"/>
                    <w:gridSpan w:val="2"/>
                    <w:shd w:val="clear" w:color="auto" w:fill="B2A1C7" w:themeFill="accent4" w:themeFillTint="99"/>
                    <w:vAlign w:val="center"/>
                  </w:tcPr>
                  <w:p w14:paraId="305070A9" w14:textId="77777777" w:rsidR="00A45620" w:rsidRPr="00A84BC7" w:rsidRDefault="00A45620" w:rsidP="00992B61">
                    <w:pPr>
                      <w:rPr>
                        <w:rFonts w:asciiTheme="minorHAnsi" w:hAnsiTheme="minorHAnsi"/>
                        <w:snapToGrid w:val="0"/>
                        <w:szCs w:val="22"/>
                        <w:lang w:val="en-IE"/>
                      </w:rPr>
                    </w:pPr>
                    <w:r w:rsidRPr="00A84BC7">
                      <w:rPr>
                        <w:rFonts w:asciiTheme="minorHAnsi" w:hAnsiTheme="minorHAnsi"/>
                        <w:snapToGrid w:val="0"/>
                        <w:szCs w:val="22"/>
                        <w:lang w:val="en-IE"/>
                      </w:rPr>
                      <w:t>(B) Internal Policy</w:t>
                    </w:r>
                  </w:p>
                  <w:p w14:paraId="18FEC868" w14:textId="77777777" w:rsidR="00A45620" w:rsidRPr="00A84BC7" w:rsidRDefault="00A45620" w:rsidP="00992B61">
                    <w:pPr>
                      <w:rPr>
                        <w:rFonts w:asciiTheme="minorHAnsi" w:hAnsiTheme="minorHAnsi"/>
                        <w:snapToGrid w:val="0"/>
                        <w:szCs w:val="22"/>
                        <w:lang w:val="en-IE"/>
                      </w:rPr>
                    </w:pPr>
                    <w:r w:rsidRPr="00A84BC7">
                      <w:rPr>
                        <w:rFonts w:asciiTheme="minorHAnsi" w:hAnsiTheme="minorHAnsi"/>
                        <w:snapToGrid w:val="0"/>
                        <w:szCs w:val="22"/>
                        <w:lang w:val="en-IE"/>
                      </w:rPr>
                      <w:t>If you don’t have a 3rd party certified system but do have an in-house system, please provide details of the processes and procedures for ensuring quality assurance in existence.</w:t>
                    </w:r>
                  </w:p>
                </w:tc>
              </w:tr>
              <w:tr w:rsidR="00A45620" w:rsidRPr="00813FAA" w14:paraId="377AE4FF" w14:textId="77777777" w:rsidTr="00992B61">
                <w:trPr>
                  <w:trHeight w:val="1032"/>
                </w:trPr>
                <w:tc>
                  <w:tcPr>
                    <w:tcW w:w="9072" w:type="dxa"/>
                    <w:gridSpan w:val="2"/>
                  </w:tcPr>
                  <w:p w14:paraId="1A928F62" w14:textId="77777777" w:rsidR="00A45620" w:rsidRDefault="00A45620" w:rsidP="00992B61">
                    <w:pPr>
                      <w:rPr>
                        <w:rFonts w:ascii="Arial" w:hAnsi="Arial" w:cs="Arial"/>
                      </w:rPr>
                    </w:pPr>
                  </w:p>
                  <w:p w14:paraId="03935568" w14:textId="77777777" w:rsidR="00A45620" w:rsidRDefault="00A45620" w:rsidP="00992B61">
                    <w:pPr>
                      <w:rPr>
                        <w:rFonts w:ascii="Arial" w:hAnsi="Arial" w:cs="Arial"/>
                      </w:rPr>
                    </w:pPr>
                  </w:p>
                  <w:p w14:paraId="46403B9A" w14:textId="77777777" w:rsidR="00A45620" w:rsidRDefault="00A45620" w:rsidP="00992B61">
                    <w:pPr>
                      <w:rPr>
                        <w:rFonts w:ascii="Arial" w:hAnsi="Arial" w:cs="Arial"/>
                      </w:rPr>
                    </w:pPr>
                  </w:p>
                  <w:p w14:paraId="293B69B6" w14:textId="77777777" w:rsidR="00A45620" w:rsidRPr="00B83563" w:rsidRDefault="00A45620" w:rsidP="00992B61">
                    <w:pPr>
                      <w:rPr>
                        <w:rFonts w:ascii="Arial" w:hAnsi="Arial" w:cs="Arial"/>
                      </w:rPr>
                    </w:pPr>
                  </w:p>
                  <w:p w14:paraId="67533658" w14:textId="77777777" w:rsidR="00A45620" w:rsidRDefault="00A45620" w:rsidP="00992B61">
                    <w:pPr>
                      <w:rPr>
                        <w:rFonts w:ascii="Arial" w:hAnsi="Arial" w:cs="Arial"/>
                      </w:rPr>
                    </w:pPr>
                  </w:p>
                  <w:p w14:paraId="7E58B5E4" w14:textId="77777777" w:rsidR="00A45620" w:rsidRPr="00B83563" w:rsidRDefault="00A45620" w:rsidP="00992B61">
                    <w:pPr>
                      <w:rPr>
                        <w:rFonts w:ascii="Arial" w:hAnsi="Arial" w:cs="Arial"/>
                      </w:rPr>
                    </w:pPr>
                  </w:p>
                  <w:p w14:paraId="2C46E98F" w14:textId="77777777" w:rsidR="00A45620" w:rsidRPr="00B83563" w:rsidRDefault="00A45620" w:rsidP="00992B61">
                    <w:pPr>
                      <w:rPr>
                        <w:rFonts w:ascii="Arial" w:hAnsi="Arial" w:cs="Arial"/>
                      </w:rPr>
                    </w:pPr>
                  </w:p>
                </w:tc>
              </w:tr>
            </w:tbl>
            <w:p w14:paraId="00AFE082" w14:textId="77777777" w:rsidR="00A45620" w:rsidRPr="00342402" w:rsidRDefault="00A45620" w:rsidP="00A45620"/>
            <w:p w14:paraId="764494D8" w14:textId="7C94612D" w:rsidR="00526523" w:rsidRDefault="00B07A37" w:rsidP="00E117E1">
              <w:pPr>
                <w:pStyle w:val="ListParagraph"/>
                <w:autoSpaceDE w:val="0"/>
                <w:autoSpaceDN w:val="0"/>
                <w:adjustRightInd w:val="0"/>
                <w:spacing w:line="360" w:lineRule="auto"/>
                <w:ind w:left="1549" w:firstLine="11"/>
              </w:pPr>
            </w:p>
          </w:sdtContent>
        </w:sdt>
      </w:sdtContent>
    </w:sdt>
    <w:p w14:paraId="400F1676" w14:textId="77777777" w:rsidR="006540AC" w:rsidRDefault="006540AC" w:rsidP="00E117E1">
      <w:pPr>
        <w:pStyle w:val="ListParagraph"/>
        <w:autoSpaceDE w:val="0"/>
        <w:autoSpaceDN w:val="0"/>
        <w:adjustRightInd w:val="0"/>
        <w:spacing w:line="360" w:lineRule="auto"/>
        <w:ind w:left="567"/>
        <w:rPr>
          <w:szCs w:val="22"/>
        </w:rPr>
      </w:pPr>
    </w:p>
    <w:p w14:paraId="1DDD72C7" w14:textId="77777777" w:rsidR="00E117E1" w:rsidRDefault="006E39EA" w:rsidP="00E117E1">
      <w:pPr>
        <w:pStyle w:val="ListParagraph"/>
        <w:autoSpaceDE w:val="0"/>
        <w:autoSpaceDN w:val="0"/>
        <w:adjustRightInd w:val="0"/>
        <w:spacing w:line="360" w:lineRule="auto"/>
        <w:ind w:left="567"/>
        <w:rPr>
          <w:szCs w:val="22"/>
        </w:rPr>
      </w:pPr>
      <w:r>
        <w:rPr>
          <w:szCs w:val="22"/>
        </w:rPr>
        <w:t xml:space="preserve">Candidates </w:t>
      </w:r>
      <w:r w:rsidR="000F1FC5" w:rsidRPr="00830A49">
        <w:rPr>
          <w:szCs w:val="22"/>
        </w:rPr>
        <w:t xml:space="preserve">must provide </w:t>
      </w:r>
      <w:r w:rsidR="000F1FC5" w:rsidRPr="003215FF">
        <w:rPr>
          <w:szCs w:val="22"/>
        </w:rPr>
        <w:t>the supporting documentation specified above</w:t>
      </w:r>
      <w:r w:rsidR="000F1FC5">
        <w:rPr>
          <w:szCs w:val="22"/>
        </w:rPr>
        <w:t xml:space="preserve">. </w:t>
      </w:r>
      <w:r w:rsidR="00E117E1">
        <w:rPr>
          <w:szCs w:val="22"/>
        </w:rPr>
        <w:t>W</w:t>
      </w:r>
      <w:r w:rsidR="00E117E1" w:rsidRPr="00830A49">
        <w:rPr>
          <w:szCs w:val="22"/>
        </w:rPr>
        <w:t xml:space="preserve">here the </w:t>
      </w:r>
      <w:r w:rsidR="00E117E1">
        <w:rPr>
          <w:szCs w:val="22"/>
        </w:rPr>
        <w:t xml:space="preserve">Candidate </w:t>
      </w:r>
      <w:r w:rsidR="00E117E1" w:rsidRPr="00830A49">
        <w:rPr>
          <w:szCs w:val="22"/>
        </w:rPr>
        <w:t xml:space="preserve">is unable, for a valid reason, to provide the specified documentation, the </w:t>
      </w:r>
      <w:r w:rsidR="00E117E1">
        <w:rPr>
          <w:szCs w:val="22"/>
        </w:rPr>
        <w:t xml:space="preserve">Candidate </w:t>
      </w:r>
      <w:r w:rsidR="00E117E1" w:rsidRPr="00830A49">
        <w:rPr>
          <w:szCs w:val="22"/>
        </w:rPr>
        <w:t xml:space="preserve">must inform the Contracting Authority of the valid reason </w:t>
      </w:r>
      <w:r w:rsidR="00E117E1">
        <w:rPr>
          <w:szCs w:val="22"/>
        </w:rPr>
        <w:t xml:space="preserve">as to </w:t>
      </w:r>
      <w:r w:rsidR="00E117E1" w:rsidRPr="00830A49">
        <w:rPr>
          <w:szCs w:val="22"/>
        </w:rPr>
        <w:t xml:space="preserve">why the documentation cannot be supplied and, if the Contracting Authority considers the reason given to be valid, provide such other suitable alternative documentation to prove, to the satisfaction of the Contracting Authority, their </w:t>
      </w:r>
      <w:r w:rsidR="00E117E1">
        <w:rPr>
          <w:szCs w:val="22"/>
        </w:rPr>
        <w:t>technical and professional ability</w:t>
      </w:r>
      <w:r w:rsidR="00E117E1" w:rsidRPr="00830A49">
        <w:rPr>
          <w:szCs w:val="22"/>
        </w:rPr>
        <w:t>.</w:t>
      </w:r>
    </w:p>
    <w:p w14:paraId="538901D3" w14:textId="77777777" w:rsidR="00526523" w:rsidRPr="00F12117" w:rsidRDefault="00526523" w:rsidP="00E117E1">
      <w:pPr>
        <w:tabs>
          <w:tab w:val="left" w:pos="7410"/>
        </w:tabs>
        <w:spacing w:after="200"/>
        <w:ind w:firstLine="567"/>
        <w:rPr>
          <w:rFonts w:asciiTheme="minorHAnsi" w:hAnsiTheme="minorHAnsi"/>
          <w:b/>
          <w:szCs w:val="22"/>
        </w:rPr>
      </w:pPr>
      <w:r w:rsidRPr="00F12117">
        <w:rPr>
          <w:rFonts w:asciiTheme="minorHAnsi" w:hAnsiTheme="minorHAnsi"/>
          <w:b/>
          <w:szCs w:val="22"/>
        </w:rPr>
        <w:t>Reliance on Third Party Resources to meet Technical</w:t>
      </w:r>
      <w:r w:rsidR="00963FD5" w:rsidRPr="00F12117">
        <w:rPr>
          <w:rFonts w:asciiTheme="minorHAnsi" w:hAnsiTheme="minorHAnsi"/>
          <w:b/>
          <w:szCs w:val="22"/>
        </w:rPr>
        <w:t xml:space="preserve"> and Professional </w:t>
      </w:r>
      <w:r w:rsidRPr="00F12117">
        <w:rPr>
          <w:rFonts w:asciiTheme="minorHAnsi" w:hAnsiTheme="minorHAnsi"/>
          <w:b/>
          <w:szCs w:val="22"/>
        </w:rPr>
        <w:t>Requirements</w:t>
      </w:r>
      <w:r w:rsidR="00E117E1" w:rsidRPr="00F12117">
        <w:rPr>
          <w:rFonts w:asciiTheme="minorHAnsi" w:hAnsiTheme="minorHAnsi"/>
          <w:b/>
          <w:szCs w:val="22"/>
        </w:rPr>
        <w:tab/>
      </w:r>
    </w:p>
    <w:p w14:paraId="4A17EB12" w14:textId="10D39EAE" w:rsidR="00526523" w:rsidRPr="00486ECF" w:rsidRDefault="002F5803" w:rsidP="00486ECF">
      <w:pPr>
        <w:pStyle w:val="ListParagraph"/>
        <w:autoSpaceDE w:val="0"/>
        <w:autoSpaceDN w:val="0"/>
        <w:adjustRightInd w:val="0"/>
        <w:spacing w:line="360" w:lineRule="auto"/>
        <w:ind w:left="567"/>
        <w:rPr>
          <w:szCs w:val="22"/>
        </w:rPr>
      </w:pPr>
      <w:r w:rsidRPr="00486ECF">
        <w:rPr>
          <w:szCs w:val="22"/>
        </w:rPr>
        <w:t xml:space="preserve">Candidates </w:t>
      </w:r>
      <w:r w:rsidR="00526523" w:rsidRPr="00486ECF">
        <w:rPr>
          <w:szCs w:val="22"/>
        </w:rPr>
        <w:t>may rely on the technical</w:t>
      </w:r>
      <w:r w:rsidR="009762CA" w:rsidRPr="00486ECF">
        <w:rPr>
          <w:szCs w:val="22"/>
        </w:rPr>
        <w:t xml:space="preserve"> and professional</w:t>
      </w:r>
      <w:r w:rsidR="00526523" w:rsidRPr="00486ECF">
        <w:rPr>
          <w:szCs w:val="22"/>
        </w:rPr>
        <w:t xml:space="preserve"> capacity of another entity</w:t>
      </w:r>
      <w:r w:rsidR="00AC47B1" w:rsidRPr="00486ECF">
        <w:rPr>
          <w:szCs w:val="22"/>
        </w:rPr>
        <w:t xml:space="preserve"> or entities</w:t>
      </w:r>
      <w:r w:rsidR="00526523" w:rsidRPr="00486ECF">
        <w:rPr>
          <w:szCs w:val="22"/>
        </w:rPr>
        <w:t xml:space="preserve"> for the purpose of meeting any or </w:t>
      </w:r>
      <w:proofErr w:type="gramStart"/>
      <w:r w:rsidR="00526523" w:rsidRPr="00486ECF">
        <w:rPr>
          <w:szCs w:val="22"/>
        </w:rPr>
        <w:t>all of</w:t>
      </w:r>
      <w:proofErr w:type="gramEnd"/>
      <w:r w:rsidR="00526523" w:rsidRPr="00486ECF">
        <w:rPr>
          <w:szCs w:val="22"/>
        </w:rPr>
        <w:t xml:space="preserve"> the </w:t>
      </w:r>
      <w:r w:rsidR="00534A34" w:rsidRPr="00486ECF">
        <w:rPr>
          <w:szCs w:val="22"/>
        </w:rPr>
        <w:t xml:space="preserve">technical and professional </w:t>
      </w:r>
      <w:r w:rsidR="00526523" w:rsidRPr="00486ECF">
        <w:rPr>
          <w:szCs w:val="22"/>
        </w:rPr>
        <w:t xml:space="preserve">ability requirements stated above. </w:t>
      </w:r>
      <w:r w:rsidR="00AC1F36" w:rsidRPr="00486ECF">
        <w:rPr>
          <w:szCs w:val="22"/>
        </w:rPr>
        <w:t xml:space="preserve">In that case, the </w:t>
      </w:r>
      <w:proofErr w:type="spellStart"/>
      <w:r w:rsidR="00AC1F36" w:rsidRPr="00486ECF">
        <w:rPr>
          <w:szCs w:val="22"/>
        </w:rPr>
        <w:t>eESPD</w:t>
      </w:r>
      <w:proofErr w:type="spellEnd"/>
      <w:r w:rsidR="00AC1F36" w:rsidRPr="00486ECF">
        <w:rPr>
          <w:szCs w:val="22"/>
        </w:rPr>
        <w:t>, information and supporting document</w:t>
      </w:r>
      <w:r w:rsidR="00B47515" w:rsidRPr="00486ECF">
        <w:rPr>
          <w:szCs w:val="22"/>
        </w:rPr>
        <w:t>s</w:t>
      </w:r>
      <w:r w:rsidR="00AC1F36" w:rsidRPr="00486ECF">
        <w:rPr>
          <w:szCs w:val="22"/>
        </w:rPr>
        <w:t xml:space="preserve"> r</w:t>
      </w:r>
      <w:r w:rsidR="00E6341D" w:rsidRPr="00486ECF">
        <w:rPr>
          <w:szCs w:val="22"/>
        </w:rPr>
        <w:t>equired</w:t>
      </w:r>
      <w:r w:rsidR="00AC1F36" w:rsidRPr="00486ECF">
        <w:rPr>
          <w:szCs w:val="22"/>
        </w:rPr>
        <w:t xml:space="preserve"> above shall</w:t>
      </w:r>
      <w:r w:rsidR="00E6341D" w:rsidRPr="00486ECF">
        <w:rPr>
          <w:szCs w:val="22"/>
        </w:rPr>
        <w:t xml:space="preserve"> be provided by each</w:t>
      </w:r>
      <w:r w:rsidR="00AC1F36" w:rsidRPr="00486ECF">
        <w:rPr>
          <w:szCs w:val="22"/>
        </w:rPr>
        <w:t xml:space="preserve"> such other entity</w:t>
      </w:r>
      <w:r w:rsidR="002C520A" w:rsidRPr="00486ECF">
        <w:rPr>
          <w:szCs w:val="22"/>
        </w:rPr>
        <w:t xml:space="preserve"> in the </w:t>
      </w:r>
      <w:r w:rsidR="00A44C60">
        <w:rPr>
          <w:szCs w:val="22"/>
        </w:rPr>
        <w:t>RFI</w:t>
      </w:r>
      <w:r w:rsidR="002C520A" w:rsidRPr="00486ECF">
        <w:rPr>
          <w:szCs w:val="22"/>
        </w:rPr>
        <w:t xml:space="preserve"> Response</w:t>
      </w:r>
      <w:r w:rsidR="00AC1F36" w:rsidRPr="00486ECF">
        <w:rPr>
          <w:szCs w:val="22"/>
        </w:rPr>
        <w:t xml:space="preserve">. </w:t>
      </w:r>
    </w:p>
    <w:p w14:paraId="12A1EF34" w14:textId="77777777" w:rsidR="00526523" w:rsidRPr="00486ECF" w:rsidRDefault="00B47515" w:rsidP="00486ECF">
      <w:pPr>
        <w:pStyle w:val="ListParagraph"/>
        <w:autoSpaceDE w:val="0"/>
        <w:autoSpaceDN w:val="0"/>
        <w:adjustRightInd w:val="0"/>
        <w:spacing w:line="360" w:lineRule="auto"/>
        <w:ind w:left="567"/>
        <w:rPr>
          <w:szCs w:val="22"/>
        </w:rPr>
      </w:pPr>
      <w:r w:rsidRPr="00486ECF">
        <w:rPr>
          <w:szCs w:val="22"/>
        </w:rPr>
        <w:t xml:space="preserve">Candidates should note that where they are relying on the capacity of other entities they must, </w:t>
      </w:r>
      <w:r w:rsidR="002C520A" w:rsidRPr="00486ECF">
        <w:rPr>
          <w:szCs w:val="22"/>
        </w:rPr>
        <w:t>if</w:t>
      </w:r>
      <w:r w:rsidRPr="00486ECF">
        <w:rPr>
          <w:szCs w:val="22"/>
        </w:rPr>
        <w:t xml:space="preserve"> requested by the Contracting Authority, provide a written undertaking, guarantee and / or enter into a form of direct agreement with the Contracting Authority to secure the availability of those resources for the Contracting Authority, in terms satisfactory to the Contracting Authority</w:t>
      </w:r>
      <w:r w:rsidR="002C520A" w:rsidRPr="00486ECF">
        <w:rPr>
          <w:szCs w:val="22"/>
        </w:rPr>
        <w:t>,</w:t>
      </w:r>
      <w:r w:rsidRPr="00486ECF">
        <w:rPr>
          <w:szCs w:val="22"/>
        </w:rPr>
        <w:t xml:space="preserve"> from any such entity confirming that it will place its </w:t>
      </w:r>
      <w:r w:rsidR="002C520A" w:rsidRPr="00486ECF">
        <w:rPr>
          <w:szCs w:val="22"/>
        </w:rPr>
        <w:t>professional and</w:t>
      </w:r>
      <w:r w:rsidR="00526523" w:rsidRPr="00486ECF">
        <w:rPr>
          <w:szCs w:val="22"/>
        </w:rPr>
        <w:t xml:space="preserve"> technical resources at the disposal of the </w:t>
      </w:r>
      <w:r w:rsidR="002F5803" w:rsidRPr="00486ECF">
        <w:rPr>
          <w:szCs w:val="22"/>
        </w:rPr>
        <w:t>Candidate</w:t>
      </w:r>
      <w:r w:rsidR="00526523" w:rsidRPr="00486ECF">
        <w:rPr>
          <w:szCs w:val="22"/>
        </w:rPr>
        <w:t xml:space="preserve">. </w:t>
      </w:r>
      <w:r w:rsidR="002C520A" w:rsidRPr="00486ECF">
        <w:rPr>
          <w:szCs w:val="22"/>
        </w:rPr>
        <w:t xml:space="preserve">Any such undertaking, guarantee or agreement may </w:t>
      </w:r>
      <w:r w:rsidR="002C520A" w:rsidRPr="00486ECF">
        <w:rPr>
          <w:szCs w:val="22"/>
        </w:rPr>
        <w:lastRenderedPageBreak/>
        <w:t xml:space="preserve">be requested by the Contracting Authority at any stage of the Competition and if </w:t>
      </w:r>
      <w:proofErr w:type="gramStart"/>
      <w:r w:rsidR="002C520A" w:rsidRPr="00486ECF">
        <w:rPr>
          <w:szCs w:val="22"/>
        </w:rPr>
        <w:t>so</w:t>
      </w:r>
      <w:proofErr w:type="gramEnd"/>
      <w:r w:rsidR="002C520A" w:rsidRPr="00486ECF">
        <w:rPr>
          <w:szCs w:val="22"/>
        </w:rPr>
        <w:t xml:space="preserve"> requested must be provided by the Candidate.</w:t>
      </w:r>
      <w:r w:rsidR="00526523" w:rsidRPr="00486ECF">
        <w:rPr>
          <w:szCs w:val="22"/>
        </w:rPr>
        <w:t xml:space="preserve">  </w:t>
      </w:r>
    </w:p>
    <w:p w14:paraId="69625350" w14:textId="221DBA10" w:rsidR="004249D5" w:rsidRPr="00486ECF" w:rsidRDefault="00526523" w:rsidP="00486ECF">
      <w:pPr>
        <w:pStyle w:val="ListParagraph"/>
        <w:autoSpaceDE w:val="0"/>
        <w:autoSpaceDN w:val="0"/>
        <w:adjustRightInd w:val="0"/>
        <w:spacing w:line="360" w:lineRule="auto"/>
        <w:ind w:left="567"/>
        <w:rPr>
          <w:szCs w:val="22"/>
        </w:rPr>
      </w:pPr>
      <w:r w:rsidRPr="00486ECF">
        <w:rPr>
          <w:szCs w:val="22"/>
        </w:rPr>
        <w:t>Failure to provide an undertaking</w:t>
      </w:r>
      <w:r w:rsidR="00661955" w:rsidRPr="00486ECF">
        <w:rPr>
          <w:szCs w:val="22"/>
        </w:rPr>
        <w:t xml:space="preserve">, </w:t>
      </w:r>
      <w:r w:rsidRPr="00486ECF">
        <w:rPr>
          <w:szCs w:val="22"/>
        </w:rPr>
        <w:t>guarantee or other form of direct agreement (where another entity’s resources ar</w:t>
      </w:r>
      <w:r w:rsidR="004C3F29" w:rsidRPr="00486ECF">
        <w:rPr>
          <w:szCs w:val="22"/>
        </w:rPr>
        <w:t>e being relied upon)</w:t>
      </w:r>
      <w:r w:rsidR="001C131C" w:rsidRPr="00486ECF">
        <w:rPr>
          <w:szCs w:val="22"/>
        </w:rPr>
        <w:t xml:space="preserve"> when requested to do so </w:t>
      </w:r>
      <w:r w:rsidR="004C3F29" w:rsidRPr="00486ECF">
        <w:rPr>
          <w:szCs w:val="22"/>
        </w:rPr>
        <w:t>may</w:t>
      </w:r>
      <w:r w:rsidRPr="00486ECF">
        <w:rPr>
          <w:szCs w:val="22"/>
        </w:rPr>
        <w:t xml:space="preserve"> result in the </w:t>
      </w:r>
      <w:r w:rsidR="00D802EC" w:rsidRPr="00486ECF">
        <w:rPr>
          <w:szCs w:val="22"/>
        </w:rPr>
        <w:t xml:space="preserve">Candidate </w:t>
      </w:r>
      <w:r w:rsidRPr="00486ECF">
        <w:rPr>
          <w:szCs w:val="22"/>
        </w:rPr>
        <w:t>being eliminated from the Competition.</w:t>
      </w:r>
    </w:p>
    <w:p w14:paraId="7C231174" w14:textId="77777777" w:rsidR="008223F2" w:rsidRDefault="008223F2" w:rsidP="00830A49">
      <w:pPr>
        <w:pStyle w:val="Heading1"/>
        <w:rPr>
          <w:rFonts w:ascii="Calibri" w:hAnsi="Calibri"/>
        </w:rPr>
      </w:pPr>
      <w:bookmarkStart w:id="6" w:name="_Toc68793152"/>
      <w:r w:rsidRPr="00ED2340">
        <w:rPr>
          <w:rFonts w:ascii="Calibri" w:hAnsi="Calibri"/>
        </w:rPr>
        <w:lastRenderedPageBreak/>
        <w:t>Appendix 1: Requirements and Specifications</w:t>
      </w:r>
      <w:bookmarkEnd w:id="6"/>
    </w:p>
    <w:p w14:paraId="686196D5" w14:textId="77777777" w:rsidR="006E47D3" w:rsidRPr="00AC2840" w:rsidRDefault="006E47D3" w:rsidP="006E47D3">
      <w:pPr>
        <w:pStyle w:val="Heading2"/>
      </w:pPr>
      <w:r w:rsidRPr="00BA7C5F">
        <w:t>General Project Scope</w:t>
      </w:r>
    </w:p>
    <w:p w14:paraId="02E467C9" w14:textId="339AED60" w:rsidR="006E47D3" w:rsidRDefault="006E47D3" w:rsidP="00484BFC">
      <w:pPr>
        <w:pStyle w:val="Heading3"/>
        <w:rPr>
          <w:rFonts w:ascii="Calibri" w:hAnsi="Calibri" w:cs="Times New Roman"/>
          <w:b w:val="0"/>
          <w:bCs w:val="0"/>
          <w:sz w:val="22"/>
          <w:szCs w:val="24"/>
        </w:rPr>
      </w:pPr>
      <w:r w:rsidRPr="006E47D3">
        <w:rPr>
          <w:rFonts w:ascii="Calibri" w:hAnsi="Calibri" w:cs="Times New Roman"/>
          <w:b w:val="0"/>
          <w:bCs w:val="0"/>
          <w:sz w:val="22"/>
          <w:szCs w:val="24"/>
        </w:rPr>
        <w:t xml:space="preserve">The Contracting Authority invites expressions of interest for </w:t>
      </w:r>
      <w:r w:rsidR="00AE76A3">
        <w:rPr>
          <w:rFonts w:ascii="Calibri" w:hAnsi="Calibri" w:cs="Times New Roman"/>
          <w:b w:val="0"/>
          <w:bCs w:val="0"/>
          <w:sz w:val="22"/>
          <w:szCs w:val="24"/>
        </w:rPr>
        <w:t>the provision of IT and Telecommunications Managed Services for th</w:t>
      </w:r>
      <w:r w:rsidR="00165B3F">
        <w:rPr>
          <w:rFonts w:ascii="Calibri" w:hAnsi="Calibri" w:cs="Times New Roman"/>
          <w:b w:val="0"/>
          <w:bCs w:val="0"/>
          <w:sz w:val="22"/>
          <w:szCs w:val="24"/>
        </w:rPr>
        <w:t>e</w:t>
      </w:r>
      <w:r w:rsidR="00927AB1">
        <w:rPr>
          <w:rFonts w:ascii="Calibri" w:hAnsi="Calibri" w:cs="Times New Roman"/>
          <w:b w:val="0"/>
          <w:bCs w:val="0"/>
          <w:sz w:val="22"/>
          <w:szCs w:val="24"/>
        </w:rPr>
        <w:t xml:space="preserve"> NECC</w:t>
      </w:r>
      <w:r w:rsidR="00AE76A3">
        <w:rPr>
          <w:rFonts w:ascii="Calibri" w:hAnsi="Calibri" w:cs="Times New Roman"/>
          <w:b w:val="0"/>
          <w:bCs w:val="0"/>
          <w:sz w:val="22"/>
          <w:szCs w:val="24"/>
        </w:rPr>
        <w:t>.</w:t>
      </w:r>
      <w:r w:rsidR="00AE76A3" w:rsidRPr="006E47D3" w:rsidDel="00AE76A3">
        <w:rPr>
          <w:rFonts w:ascii="Calibri" w:hAnsi="Calibri" w:cs="Times New Roman"/>
          <w:b w:val="0"/>
          <w:bCs w:val="0"/>
          <w:sz w:val="22"/>
          <w:szCs w:val="24"/>
        </w:rPr>
        <w:t xml:space="preserve"> </w:t>
      </w:r>
    </w:p>
    <w:p w14:paraId="1810BC0B" w14:textId="59D1098C" w:rsidR="00721570" w:rsidRPr="00721570" w:rsidRDefault="00721570" w:rsidP="00721570">
      <w:r w:rsidRPr="00721570">
        <w:t xml:space="preserve">The successful Candidate will be responsible for the day-to-day service availability and management of the infrastructure to facilitate the Office of Emergency Planning </w:t>
      </w:r>
      <w:r w:rsidR="002459B8">
        <w:t xml:space="preserve">in the </w:t>
      </w:r>
      <w:r w:rsidR="002459B8" w:rsidRPr="00721570">
        <w:t xml:space="preserve">efficient and effective </w:t>
      </w:r>
      <w:r w:rsidRPr="00721570">
        <w:t xml:space="preserve">operation of the </w:t>
      </w:r>
      <w:proofErr w:type="gramStart"/>
      <w:r w:rsidRPr="00721570">
        <w:t>NECC .</w:t>
      </w:r>
      <w:proofErr w:type="gramEnd"/>
      <w:r w:rsidRPr="00721570">
        <w:t xml:space="preserve"> The NECC was established in 2006. It has robust communications </w:t>
      </w:r>
      <w:proofErr w:type="gramStart"/>
      <w:r w:rsidRPr="00721570">
        <w:t xml:space="preserve">systems </w:t>
      </w:r>
      <w:r w:rsidR="002459B8">
        <w:rPr>
          <w:szCs w:val="22"/>
        </w:rPr>
        <w:t>,</w:t>
      </w:r>
      <w:proofErr w:type="gramEnd"/>
      <w:r w:rsidR="002459B8">
        <w:rPr>
          <w:szCs w:val="22"/>
        </w:rPr>
        <w:t xml:space="preserve"> infrastructure</w:t>
      </w:r>
      <w:r w:rsidR="002459B8" w:rsidRPr="00B5781D">
        <w:rPr>
          <w:szCs w:val="22"/>
        </w:rPr>
        <w:t xml:space="preserve"> and facilities </w:t>
      </w:r>
      <w:r w:rsidR="002459B8">
        <w:rPr>
          <w:szCs w:val="22"/>
        </w:rPr>
        <w:t xml:space="preserve">such as </w:t>
      </w:r>
      <w:r w:rsidR="002459B8" w:rsidRPr="00B5781D">
        <w:rPr>
          <w:szCs w:val="22"/>
        </w:rPr>
        <w:t>an incident</w:t>
      </w:r>
      <w:r w:rsidR="002459B8">
        <w:rPr>
          <w:szCs w:val="22"/>
        </w:rPr>
        <w:t>/crisis</w:t>
      </w:r>
      <w:r w:rsidR="002459B8" w:rsidRPr="00B5781D">
        <w:rPr>
          <w:szCs w:val="22"/>
        </w:rPr>
        <w:t xml:space="preserve"> </w:t>
      </w:r>
      <w:r w:rsidR="002459B8">
        <w:rPr>
          <w:szCs w:val="22"/>
        </w:rPr>
        <w:t>centre</w:t>
      </w:r>
      <w:r w:rsidR="002459B8" w:rsidRPr="00B5781D">
        <w:rPr>
          <w:szCs w:val="22"/>
        </w:rPr>
        <w:t xml:space="preserve"> and meeting</w:t>
      </w:r>
      <w:r w:rsidR="002459B8">
        <w:rPr>
          <w:szCs w:val="22"/>
        </w:rPr>
        <w:t xml:space="preserve"> </w:t>
      </w:r>
      <w:r w:rsidR="002459B8" w:rsidRPr="00B5781D">
        <w:rPr>
          <w:szCs w:val="22"/>
        </w:rPr>
        <w:t xml:space="preserve">rooms for coordinating </w:t>
      </w:r>
      <w:r w:rsidR="002459B8">
        <w:rPr>
          <w:szCs w:val="22"/>
        </w:rPr>
        <w:t>the</w:t>
      </w:r>
      <w:r w:rsidR="002459B8" w:rsidRPr="00B5781D">
        <w:rPr>
          <w:szCs w:val="22"/>
        </w:rPr>
        <w:t xml:space="preserve"> strategic response to major emergenc</w:t>
      </w:r>
      <w:r w:rsidR="002459B8">
        <w:rPr>
          <w:szCs w:val="22"/>
        </w:rPr>
        <w:t>ies</w:t>
      </w:r>
      <w:r w:rsidR="002459B8" w:rsidRPr="00B5781D">
        <w:rPr>
          <w:szCs w:val="22"/>
        </w:rPr>
        <w:t xml:space="preserve"> </w:t>
      </w:r>
      <w:r w:rsidR="002459B8">
        <w:rPr>
          <w:szCs w:val="22"/>
        </w:rPr>
        <w:t>which</w:t>
      </w:r>
      <w:r w:rsidR="002459B8" w:rsidRPr="00B5781D">
        <w:rPr>
          <w:szCs w:val="22"/>
        </w:rPr>
        <w:t xml:space="preserve"> has been activated on </w:t>
      </w:r>
      <w:r w:rsidR="002459B8">
        <w:rPr>
          <w:szCs w:val="22"/>
        </w:rPr>
        <w:t>multiple</w:t>
      </w:r>
      <w:r w:rsidR="002459B8" w:rsidRPr="00B5781D">
        <w:rPr>
          <w:szCs w:val="22"/>
        </w:rPr>
        <w:t xml:space="preserve"> occasions </w:t>
      </w:r>
      <w:r w:rsidR="002459B8">
        <w:rPr>
          <w:szCs w:val="22"/>
        </w:rPr>
        <w:t xml:space="preserve">for responses to events such as severe weather and </w:t>
      </w:r>
      <w:proofErr w:type="gramStart"/>
      <w:r w:rsidR="002459B8">
        <w:rPr>
          <w:szCs w:val="22"/>
        </w:rPr>
        <w:t>others.</w:t>
      </w:r>
      <w:r w:rsidRPr="00721570">
        <w:t>.</w:t>
      </w:r>
      <w:proofErr w:type="gramEnd"/>
      <w:r w:rsidRPr="00721570">
        <w:t xml:space="preserve"> The facility is used for the strategic management of designated emergencies.</w:t>
      </w:r>
      <w:r w:rsidR="00927AB1" w:rsidRPr="00927AB1">
        <w:t xml:space="preserve"> </w:t>
      </w:r>
      <w:r w:rsidR="00927AB1" w:rsidRPr="00721570">
        <w:t>The NECC is available to all government departments</w:t>
      </w:r>
      <w:r w:rsidR="002459B8">
        <w:t xml:space="preserve">, 24/7/365 </w:t>
      </w:r>
      <w:r w:rsidR="00927AB1" w:rsidRPr="00721570">
        <w:t>to support their emergency planning and management requirements</w:t>
      </w:r>
      <w:r w:rsidR="00165B3F">
        <w:t>.</w:t>
      </w:r>
    </w:p>
    <w:p w14:paraId="550AAE16" w14:textId="17EFE241" w:rsidR="00721570" w:rsidRPr="00721570" w:rsidRDefault="00721570" w:rsidP="00721570">
      <w:r w:rsidRPr="00721570">
        <w:t xml:space="preserve">The NECC is located at Agriculture House, Kildare Street, Dublin 2. </w:t>
      </w:r>
    </w:p>
    <w:p w14:paraId="15C575C2" w14:textId="77777777" w:rsidR="00721570" w:rsidRPr="00721570" w:rsidRDefault="00721570" w:rsidP="00721570">
      <w:r w:rsidRPr="00721570">
        <w:t>The NECC operates at two status levels:</w:t>
      </w:r>
    </w:p>
    <w:p w14:paraId="53435F4E" w14:textId="77777777" w:rsidR="00721570" w:rsidRPr="00721570" w:rsidRDefault="00721570" w:rsidP="00721570">
      <w:r w:rsidRPr="00721570">
        <w:t>a)</w:t>
      </w:r>
      <w:r w:rsidRPr="00721570">
        <w:tab/>
        <w:t>Lit – activated with a live emergency being coordinated from the facility.</w:t>
      </w:r>
    </w:p>
    <w:p w14:paraId="5AAC0648" w14:textId="436833EC" w:rsidR="00721570" w:rsidRPr="00721570" w:rsidRDefault="00721570" w:rsidP="00721570">
      <w:r w:rsidRPr="00721570">
        <w:t>b)</w:t>
      </w:r>
      <w:r w:rsidRPr="00721570">
        <w:tab/>
        <w:t xml:space="preserve">Unlit – operational supporting the </w:t>
      </w:r>
      <w:r w:rsidR="004D6A58" w:rsidRPr="00721570">
        <w:t>day-to-day</w:t>
      </w:r>
      <w:r w:rsidRPr="00721570">
        <w:t xml:space="preserve"> operational emergency planning requirements of government departments and agencies (including but not limited to training exercises, inter-departmental working groups on emergency planning etc.) but not supporting the co-ordination of a live emergency.</w:t>
      </w:r>
    </w:p>
    <w:p w14:paraId="4F15851E" w14:textId="24DF1A7B" w:rsidR="00BE77A9" w:rsidRPr="00BE77A9" w:rsidRDefault="00721570" w:rsidP="00BE77A9">
      <w:proofErr w:type="gramStart"/>
      <w:r w:rsidRPr="00721570">
        <w:t>A number of</w:t>
      </w:r>
      <w:proofErr w:type="gramEnd"/>
      <w:r w:rsidRPr="00721570">
        <w:t xml:space="preserve"> private microwave radio wireless and fibre wide area network (WAN) connections have been established to and from the various offices of </w:t>
      </w:r>
      <w:r w:rsidR="002459B8">
        <w:t>Government</w:t>
      </w:r>
      <w:r w:rsidR="002459B8" w:rsidRPr="00721570">
        <w:t xml:space="preserve"> </w:t>
      </w:r>
      <w:r w:rsidRPr="00721570">
        <w:t xml:space="preserve">departments and agencies in the Dublin area.  A voice and data network has been provided with two separate voice platforms for redundancy and resilient switching architecture for redundancy of data networking. A perimeter of security appliances is used to manage traffic between the external WAN equipment and the internal LAN. The microwave radio infrastructure was first installed in 2007 and was reviewed and upgraded with hardware replacement of agreed nodes </w:t>
      </w:r>
      <w:r w:rsidRPr="002239BB">
        <w:t>for</w:t>
      </w:r>
      <w:r w:rsidRPr="002239BB">
        <w:rPr>
          <w:color w:val="EE0000"/>
        </w:rPr>
        <w:t xml:space="preserve"> </w:t>
      </w:r>
      <w:r w:rsidRPr="00721570">
        <w:t>increased demand for capacity and resiliency</w:t>
      </w:r>
      <w:r w:rsidR="00BE77A9">
        <w:t xml:space="preserve">, </w:t>
      </w:r>
      <w:r w:rsidR="00BE77A9" w:rsidRPr="00BE77A9">
        <w:t>the latest upgrade taking place throughout 2026.</w:t>
      </w:r>
      <w:r w:rsidRPr="00721570">
        <w:t xml:space="preserve"> The wireless transmission spectrum is licenced by </w:t>
      </w:r>
      <w:proofErr w:type="spellStart"/>
      <w:r w:rsidRPr="00721570">
        <w:t>ComReg</w:t>
      </w:r>
      <w:proofErr w:type="spellEnd"/>
    </w:p>
    <w:p w14:paraId="7499D958" w14:textId="07A0C17E" w:rsidR="00721570" w:rsidRPr="00721570" w:rsidRDefault="00721570" w:rsidP="00484BFC"/>
    <w:p w14:paraId="3CC7BBC9" w14:textId="77777777" w:rsidR="006B03A5" w:rsidRPr="006B03A5" w:rsidRDefault="006B03A5" w:rsidP="006B03A5"/>
    <w:p w14:paraId="557BD6A0" w14:textId="34EF7F63" w:rsidR="006E47D3" w:rsidRPr="00BB2A1D" w:rsidRDefault="006E47D3" w:rsidP="006E47D3">
      <w:pPr>
        <w:pStyle w:val="Heading2"/>
      </w:pPr>
      <w:r w:rsidRPr="00BA7C5F">
        <w:t>Project Scope</w:t>
      </w:r>
      <w:r w:rsidR="001D4929">
        <w:t xml:space="preserve"> - Operational - Technical</w:t>
      </w:r>
    </w:p>
    <w:p w14:paraId="0AE59258" w14:textId="77777777" w:rsidR="006E47D3" w:rsidRPr="00BA7C5F" w:rsidRDefault="006E47D3" w:rsidP="006E47D3">
      <w:pPr>
        <w:pStyle w:val="ListParagraph"/>
        <w:spacing w:after="0" w:line="240" w:lineRule="auto"/>
        <w:ind w:left="1440"/>
        <w:rPr>
          <w:rFonts w:asciiTheme="minorHAnsi" w:hAnsiTheme="minorHAnsi"/>
          <w:szCs w:val="22"/>
          <w:lang w:val="en-IE"/>
        </w:rPr>
      </w:pPr>
    </w:p>
    <w:p w14:paraId="40E2AA3E" w14:textId="77777777" w:rsidR="003E2E4F" w:rsidRPr="003E2E4F" w:rsidRDefault="003E2E4F" w:rsidP="003E2E4F">
      <w:pPr>
        <w:spacing w:after="0" w:line="240" w:lineRule="auto"/>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The critical services at the NECC include:</w:t>
      </w:r>
    </w:p>
    <w:p w14:paraId="5CAD18B9" w14:textId="77777777" w:rsidR="003E2E4F" w:rsidRPr="003E2E4F" w:rsidRDefault="003E2E4F" w:rsidP="003E2E4F">
      <w:pPr>
        <w:spacing w:after="0" w:line="240" w:lineRule="auto"/>
        <w:rPr>
          <w:rFonts w:asciiTheme="minorHAnsi" w:eastAsiaTheme="minorEastAsia" w:hAnsiTheme="minorHAnsi" w:cstheme="minorHAnsi"/>
          <w:szCs w:val="22"/>
          <w:lang w:val="en-IE"/>
        </w:rPr>
      </w:pPr>
    </w:p>
    <w:p w14:paraId="52A9EC22" w14:textId="77777777" w:rsidR="003E2E4F" w:rsidRPr="003E2E4F" w:rsidRDefault="003E2E4F" w:rsidP="003E2E4F">
      <w:pPr>
        <w:numPr>
          <w:ilvl w:val="0"/>
          <w:numId w:val="26"/>
        </w:numPr>
        <w:spacing w:after="0" w:line="240" w:lineRule="auto"/>
        <w:ind w:left="567" w:hanging="567"/>
        <w:jc w:val="left"/>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Voice PBX System</w:t>
      </w:r>
    </w:p>
    <w:p w14:paraId="5BD4A57F" w14:textId="77777777" w:rsidR="003E2E4F" w:rsidRPr="003E2E4F" w:rsidRDefault="003E2E4F" w:rsidP="003E2E4F">
      <w:pPr>
        <w:spacing w:after="0" w:line="240" w:lineRule="auto"/>
        <w:ind w:left="567"/>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NECC Internal Desk to Desk Extensions</w:t>
      </w:r>
    </w:p>
    <w:p w14:paraId="07DDEE7A" w14:textId="77777777" w:rsidR="003E2E4F" w:rsidRPr="003E2E4F" w:rsidRDefault="003E2E4F" w:rsidP="003E2E4F">
      <w:pPr>
        <w:spacing w:after="0" w:line="240" w:lineRule="auto"/>
        <w:ind w:left="567"/>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NECC to Remote Site over private voice network</w:t>
      </w:r>
    </w:p>
    <w:p w14:paraId="68128307" w14:textId="77777777" w:rsidR="003E2E4F" w:rsidRPr="003E2E4F" w:rsidRDefault="003E2E4F" w:rsidP="003E2E4F">
      <w:pPr>
        <w:spacing w:after="0" w:line="240" w:lineRule="auto"/>
        <w:ind w:left="567"/>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NECC to PSTN</w:t>
      </w:r>
    </w:p>
    <w:p w14:paraId="2939930A" w14:textId="77777777" w:rsidR="003E2E4F" w:rsidRPr="003E2E4F" w:rsidRDefault="003E2E4F" w:rsidP="003E2E4F">
      <w:pPr>
        <w:numPr>
          <w:ilvl w:val="0"/>
          <w:numId w:val="26"/>
        </w:numPr>
        <w:spacing w:after="0" w:line="240" w:lineRule="auto"/>
        <w:ind w:left="567" w:hanging="567"/>
        <w:jc w:val="left"/>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Data (LAN/WAN/Radio/ Fibre)</w:t>
      </w:r>
    </w:p>
    <w:p w14:paraId="20CAA4E7" w14:textId="77777777" w:rsidR="003E2E4F" w:rsidRPr="003E2E4F" w:rsidRDefault="003E2E4F" w:rsidP="003E2E4F">
      <w:pPr>
        <w:spacing w:after="0" w:line="240" w:lineRule="auto"/>
        <w:ind w:firstLine="567"/>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Ethernet VLANs</w:t>
      </w:r>
    </w:p>
    <w:p w14:paraId="1924E339" w14:textId="77777777" w:rsidR="003E2E4F" w:rsidRPr="003E2E4F" w:rsidRDefault="003E2E4F" w:rsidP="003E2E4F">
      <w:pPr>
        <w:spacing w:after="0" w:line="240" w:lineRule="auto"/>
        <w:ind w:firstLine="567"/>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 xml:space="preserve">VM Servers </w:t>
      </w:r>
    </w:p>
    <w:p w14:paraId="372DC91D" w14:textId="77777777" w:rsidR="003E2E4F" w:rsidRPr="003E2E4F" w:rsidRDefault="003E2E4F" w:rsidP="003E2E4F">
      <w:pPr>
        <w:spacing w:after="0" w:line="240" w:lineRule="auto"/>
        <w:ind w:firstLine="567"/>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 xml:space="preserve">Internet access  </w:t>
      </w:r>
    </w:p>
    <w:p w14:paraId="72893B58" w14:textId="77777777" w:rsidR="003E2E4F" w:rsidRPr="003E2E4F" w:rsidRDefault="003E2E4F" w:rsidP="003E2E4F">
      <w:pPr>
        <w:numPr>
          <w:ilvl w:val="0"/>
          <w:numId w:val="26"/>
        </w:numPr>
        <w:spacing w:after="0" w:line="240" w:lineRule="auto"/>
        <w:ind w:left="567" w:hanging="567"/>
        <w:jc w:val="left"/>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lastRenderedPageBreak/>
        <w:t>Service Monitoring</w:t>
      </w:r>
    </w:p>
    <w:p w14:paraId="15B688B2" w14:textId="77777777" w:rsidR="003E2E4F" w:rsidRPr="003E2E4F" w:rsidRDefault="003E2E4F" w:rsidP="003E2E4F">
      <w:pPr>
        <w:numPr>
          <w:ilvl w:val="0"/>
          <w:numId w:val="26"/>
        </w:numPr>
        <w:spacing w:after="0" w:line="240" w:lineRule="auto"/>
        <w:ind w:left="567" w:hanging="567"/>
        <w:jc w:val="left"/>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Remote site maintenance visits and support</w:t>
      </w:r>
    </w:p>
    <w:p w14:paraId="16A6D388" w14:textId="77777777" w:rsidR="003E2E4F" w:rsidRPr="003E2E4F" w:rsidRDefault="003E2E4F" w:rsidP="003E2E4F">
      <w:pPr>
        <w:numPr>
          <w:ilvl w:val="0"/>
          <w:numId w:val="26"/>
        </w:numPr>
        <w:spacing w:after="0" w:line="240" w:lineRule="auto"/>
        <w:ind w:left="567" w:hanging="567"/>
        <w:jc w:val="left"/>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Maintenance of Radio Links with battery backups</w:t>
      </w:r>
    </w:p>
    <w:p w14:paraId="190DCB18" w14:textId="77777777" w:rsidR="003E2E4F" w:rsidRPr="003E2E4F" w:rsidRDefault="003E2E4F" w:rsidP="003E2E4F">
      <w:pPr>
        <w:numPr>
          <w:ilvl w:val="0"/>
          <w:numId w:val="26"/>
        </w:numPr>
        <w:spacing w:after="0" w:line="240" w:lineRule="auto"/>
        <w:ind w:left="567" w:hanging="567"/>
        <w:jc w:val="left"/>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Design, supply, build and maintenance of new remote sites</w:t>
      </w:r>
    </w:p>
    <w:p w14:paraId="41352485" w14:textId="77777777" w:rsidR="003E2E4F" w:rsidRPr="003E2E4F" w:rsidRDefault="003E2E4F" w:rsidP="003E2E4F">
      <w:pPr>
        <w:spacing w:after="0" w:line="240" w:lineRule="auto"/>
        <w:rPr>
          <w:rFonts w:asciiTheme="minorHAnsi" w:eastAsiaTheme="minorEastAsia" w:hAnsiTheme="minorHAnsi" w:cstheme="minorHAnsi"/>
          <w:szCs w:val="22"/>
          <w:lang w:val="en-IE"/>
        </w:rPr>
      </w:pPr>
    </w:p>
    <w:p w14:paraId="2EC6E320" w14:textId="0B52FD57" w:rsidR="003E2E4F" w:rsidRPr="003E2E4F" w:rsidRDefault="003E2E4F" w:rsidP="003E2E4F">
      <w:pPr>
        <w:spacing w:after="0" w:line="240" w:lineRule="auto"/>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There are a range of lower priority services including but not limited to moves, add</w:t>
      </w:r>
      <w:r w:rsidR="002459B8">
        <w:rPr>
          <w:rFonts w:asciiTheme="minorHAnsi" w:eastAsiaTheme="minorEastAsia" w:hAnsiTheme="minorHAnsi" w:cstheme="minorHAnsi"/>
          <w:szCs w:val="22"/>
          <w:lang w:val="en-IE"/>
        </w:rPr>
        <w:t>ition</w:t>
      </w:r>
      <w:r w:rsidRPr="003E2E4F">
        <w:rPr>
          <w:rFonts w:asciiTheme="minorHAnsi" w:eastAsiaTheme="minorEastAsia" w:hAnsiTheme="minorHAnsi" w:cstheme="minorHAnsi"/>
          <w:szCs w:val="22"/>
          <w:lang w:val="en-IE"/>
        </w:rPr>
        <w:t xml:space="preserve">s and changes, </w:t>
      </w:r>
      <w:r w:rsidR="002459B8">
        <w:rPr>
          <w:rFonts w:asciiTheme="minorHAnsi" w:eastAsiaTheme="minorEastAsia" w:hAnsiTheme="minorHAnsi" w:cstheme="minorHAnsi"/>
          <w:szCs w:val="22"/>
          <w:lang w:val="en-IE"/>
        </w:rPr>
        <w:t xml:space="preserve">and </w:t>
      </w:r>
      <w:r w:rsidRPr="003E2E4F">
        <w:rPr>
          <w:rFonts w:asciiTheme="minorHAnsi" w:eastAsiaTheme="minorEastAsia" w:hAnsiTheme="minorHAnsi" w:cstheme="minorHAnsi"/>
          <w:szCs w:val="22"/>
          <w:lang w:val="en-IE"/>
        </w:rPr>
        <w:t>training exercise support.</w:t>
      </w:r>
    </w:p>
    <w:p w14:paraId="1F04102E" w14:textId="77777777" w:rsidR="003E2E4F" w:rsidRPr="003E2E4F" w:rsidRDefault="003E2E4F" w:rsidP="003E2E4F">
      <w:pPr>
        <w:spacing w:after="0" w:line="240" w:lineRule="auto"/>
        <w:rPr>
          <w:rFonts w:asciiTheme="minorHAnsi" w:eastAsiaTheme="minorEastAsia" w:hAnsiTheme="minorHAnsi" w:cstheme="minorHAnsi"/>
          <w:szCs w:val="22"/>
          <w:lang w:val="en-IE"/>
        </w:rPr>
      </w:pPr>
    </w:p>
    <w:p w14:paraId="79ED681C" w14:textId="77777777" w:rsidR="003E2E4F" w:rsidRPr="003E2E4F" w:rsidRDefault="003E2E4F" w:rsidP="003E2E4F">
      <w:pPr>
        <w:numPr>
          <w:ilvl w:val="2"/>
          <w:numId w:val="0"/>
        </w:numPr>
        <w:spacing w:before="120" w:line="240" w:lineRule="atLeast"/>
        <w:ind w:left="1134" w:hanging="1134"/>
        <w:jc w:val="left"/>
        <w:outlineLvl w:val="2"/>
        <w:rPr>
          <w:rFonts w:asciiTheme="minorHAnsi" w:eastAsiaTheme="minorEastAsia" w:hAnsiTheme="minorHAnsi" w:cstheme="minorHAnsi"/>
          <w:smallCaps/>
          <w:szCs w:val="22"/>
          <w:lang w:val="en-IE"/>
        </w:rPr>
      </w:pPr>
      <w:bookmarkStart w:id="7" w:name="_Toc67994826"/>
      <w:r w:rsidRPr="003E2E4F">
        <w:rPr>
          <w:rFonts w:asciiTheme="minorHAnsi" w:eastAsiaTheme="minorEastAsia" w:hAnsiTheme="minorHAnsi" w:cstheme="minorHAnsi"/>
          <w:smallCaps/>
          <w:szCs w:val="22"/>
          <w:lang w:val="en-IE"/>
        </w:rPr>
        <w:t>Architecture Components</w:t>
      </w:r>
      <w:bookmarkEnd w:id="7"/>
    </w:p>
    <w:p w14:paraId="23BFEB3E" w14:textId="77777777" w:rsidR="003E2E4F" w:rsidRPr="003E2E4F" w:rsidRDefault="003E2E4F" w:rsidP="003E2E4F">
      <w:pPr>
        <w:numPr>
          <w:ilvl w:val="0"/>
          <w:numId w:val="33"/>
        </w:numPr>
        <w:spacing w:after="0" w:line="240" w:lineRule="auto"/>
        <w:ind w:left="567" w:hanging="567"/>
        <w:jc w:val="left"/>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 xml:space="preserve">Cisco – LAN/WAN/ Network Access Control </w:t>
      </w:r>
      <w:proofErr w:type="gramStart"/>
      <w:r w:rsidRPr="003E2E4F">
        <w:rPr>
          <w:rFonts w:asciiTheme="minorHAnsi" w:eastAsiaTheme="minorEastAsia" w:hAnsiTheme="minorHAnsi" w:cstheme="minorHAnsi"/>
          <w:szCs w:val="22"/>
          <w:lang w:val="en-IE"/>
        </w:rPr>
        <w:t>Appliance(</w:t>
      </w:r>
      <w:proofErr w:type="gramEnd"/>
      <w:r w:rsidRPr="003E2E4F">
        <w:rPr>
          <w:rFonts w:asciiTheme="minorHAnsi" w:eastAsiaTheme="minorEastAsia" w:hAnsiTheme="minorHAnsi" w:cstheme="minorHAnsi"/>
          <w:szCs w:val="22"/>
          <w:lang w:val="en-IE"/>
        </w:rPr>
        <w:t>ISE)/ Video Conferencing End Points</w:t>
      </w:r>
    </w:p>
    <w:p w14:paraId="14B060C0" w14:textId="77777777" w:rsidR="003E2E4F" w:rsidRPr="003E2E4F" w:rsidRDefault="003E2E4F" w:rsidP="003E2E4F">
      <w:pPr>
        <w:numPr>
          <w:ilvl w:val="0"/>
          <w:numId w:val="33"/>
        </w:numPr>
        <w:spacing w:after="0" w:line="240" w:lineRule="auto"/>
        <w:ind w:left="567" w:hanging="567"/>
        <w:jc w:val="left"/>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Fortinet – Firewall and Wi-Fi AP’s</w:t>
      </w:r>
    </w:p>
    <w:p w14:paraId="4D7C5434" w14:textId="384C9477" w:rsidR="003E2E4F" w:rsidRPr="003E2E4F" w:rsidRDefault="003E2E4F" w:rsidP="003E2E4F">
      <w:pPr>
        <w:numPr>
          <w:ilvl w:val="0"/>
          <w:numId w:val="33"/>
        </w:numPr>
        <w:spacing w:after="0" w:line="240" w:lineRule="auto"/>
        <w:ind w:left="567" w:hanging="567"/>
        <w:jc w:val="left"/>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Ericsson - Mini-link TN (</w:t>
      </w:r>
      <w:r w:rsidR="002239BB">
        <w:rPr>
          <w:rFonts w:asciiTheme="minorHAnsi" w:eastAsiaTheme="minorEastAsia" w:hAnsiTheme="minorHAnsi" w:cstheme="minorHAnsi"/>
          <w:szCs w:val="22"/>
          <w:lang w:val="en-IE"/>
        </w:rPr>
        <w:t>5&amp;</w:t>
      </w:r>
      <w:r w:rsidRPr="003E2E4F">
        <w:rPr>
          <w:rFonts w:asciiTheme="minorHAnsi" w:eastAsiaTheme="minorEastAsia" w:hAnsiTheme="minorHAnsi" w:cstheme="minorHAnsi"/>
          <w:szCs w:val="22"/>
          <w:lang w:val="en-IE"/>
        </w:rPr>
        <w:t>6) Microwave Radios with Monitoring Application</w:t>
      </w:r>
    </w:p>
    <w:p w14:paraId="35B74068" w14:textId="77777777" w:rsidR="003E2E4F" w:rsidRPr="003E2E4F" w:rsidRDefault="003E2E4F" w:rsidP="003E2E4F">
      <w:pPr>
        <w:numPr>
          <w:ilvl w:val="0"/>
          <w:numId w:val="33"/>
        </w:numPr>
        <w:spacing w:after="0" w:line="240" w:lineRule="auto"/>
        <w:ind w:left="567" w:hanging="567"/>
        <w:jc w:val="left"/>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Eltek power systems</w:t>
      </w:r>
    </w:p>
    <w:p w14:paraId="522EB6BD" w14:textId="77777777" w:rsidR="003E2E4F" w:rsidRPr="003E2E4F" w:rsidRDefault="003E2E4F" w:rsidP="003E2E4F">
      <w:pPr>
        <w:numPr>
          <w:ilvl w:val="0"/>
          <w:numId w:val="33"/>
        </w:numPr>
        <w:spacing w:after="0" w:line="240" w:lineRule="auto"/>
        <w:ind w:left="567" w:hanging="567"/>
        <w:jc w:val="left"/>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Mitel – MX-ONE PBX</w:t>
      </w:r>
    </w:p>
    <w:p w14:paraId="65254C25" w14:textId="77777777" w:rsidR="003E2E4F" w:rsidRPr="003E2E4F" w:rsidRDefault="003E2E4F" w:rsidP="003E2E4F">
      <w:pPr>
        <w:numPr>
          <w:ilvl w:val="0"/>
          <w:numId w:val="33"/>
        </w:numPr>
        <w:spacing w:after="0" w:line="240" w:lineRule="auto"/>
        <w:ind w:left="567" w:hanging="567"/>
        <w:jc w:val="left"/>
        <w:rPr>
          <w:rFonts w:asciiTheme="minorHAnsi" w:eastAsiaTheme="minorEastAsia" w:hAnsiTheme="minorHAnsi" w:cstheme="minorHAnsi"/>
          <w:szCs w:val="22"/>
          <w:lang w:val="en-IE"/>
        </w:rPr>
      </w:pPr>
      <w:r w:rsidRPr="003E2E4F">
        <w:rPr>
          <w:rFonts w:asciiTheme="minorHAnsi" w:eastAsiaTheme="minorEastAsia" w:hAnsiTheme="minorHAnsi" w:cstheme="minorHAnsi"/>
          <w:szCs w:val="22"/>
          <w:lang w:val="en-IE"/>
        </w:rPr>
        <w:t xml:space="preserve">VM Servers for Backups/Call Logging/MX-ONE Applications, Management </w:t>
      </w:r>
      <w:proofErr w:type="gramStart"/>
      <w:r w:rsidRPr="003E2E4F">
        <w:rPr>
          <w:rFonts w:asciiTheme="minorHAnsi" w:eastAsiaTheme="minorEastAsia" w:hAnsiTheme="minorHAnsi" w:cstheme="minorHAnsi"/>
          <w:szCs w:val="22"/>
          <w:lang w:val="en-IE"/>
        </w:rPr>
        <w:t>applications  etc.</w:t>
      </w:r>
      <w:proofErr w:type="gramEnd"/>
    </w:p>
    <w:p w14:paraId="62E71F53" w14:textId="77777777" w:rsidR="003E2E4F" w:rsidRPr="003E2E4F" w:rsidRDefault="003E2E4F" w:rsidP="003E2E4F">
      <w:pPr>
        <w:spacing w:after="0" w:line="240" w:lineRule="auto"/>
        <w:rPr>
          <w:rFonts w:ascii="Times New Roman" w:eastAsiaTheme="minorEastAsia" w:hAnsi="Times New Roman"/>
          <w:sz w:val="20"/>
          <w:szCs w:val="20"/>
          <w:lang w:val="en-IE"/>
        </w:rPr>
      </w:pPr>
    </w:p>
    <w:p w14:paraId="4EFC2F52" w14:textId="77777777" w:rsidR="001D4929" w:rsidRDefault="001D4929">
      <w:pPr>
        <w:pStyle w:val="ListParagraph"/>
        <w:rPr>
          <w:rFonts w:asciiTheme="minorHAnsi" w:eastAsiaTheme="minorHAnsi" w:hAnsiTheme="minorHAnsi" w:cstheme="minorBidi"/>
          <w:szCs w:val="22"/>
          <w:lang w:val="en-IE"/>
        </w:rPr>
      </w:pPr>
    </w:p>
    <w:p w14:paraId="0F2BCBF0" w14:textId="7A601981" w:rsidR="001D4929" w:rsidRPr="00484BFC" w:rsidRDefault="001D4929" w:rsidP="00484BFC">
      <w:pPr>
        <w:rPr>
          <w:rFonts w:asciiTheme="minorHAnsi" w:eastAsiaTheme="minorHAnsi" w:hAnsiTheme="minorHAnsi" w:cstheme="minorBidi"/>
          <w:szCs w:val="22"/>
          <w:lang w:val="en-IE"/>
        </w:rPr>
      </w:pPr>
      <w:r w:rsidRPr="001D4929">
        <w:rPr>
          <w:rFonts w:asciiTheme="minorHAnsi" w:eastAsiaTheme="minorHAnsi" w:hAnsiTheme="minorHAnsi" w:cstheme="minorBidi"/>
          <w:szCs w:val="22"/>
          <w:lang w:val="en-IE"/>
        </w:rPr>
        <w:t>G</w:t>
      </w:r>
      <w:r>
        <w:rPr>
          <w:rFonts w:asciiTheme="minorHAnsi" w:eastAsiaTheme="minorHAnsi" w:hAnsiTheme="minorHAnsi" w:cstheme="minorBidi"/>
          <w:szCs w:val="22"/>
          <w:lang w:val="en-IE"/>
        </w:rPr>
        <w:t>oals</w:t>
      </w:r>
      <w:r w:rsidRPr="001D4929">
        <w:rPr>
          <w:rFonts w:asciiTheme="minorHAnsi" w:eastAsiaTheme="minorHAnsi" w:hAnsiTheme="minorHAnsi" w:cstheme="minorBidi"/>
          <w:szCs w:val="22"/>
          <w:lang w:val="en-IE"/>
        </w:rPr>
        <w:t xml:space="preserve"> </w:t>
      </w:r>
      <w:r>
        <w:rPr>
          <w:rFonts w:asciiTheme="minorHAnsi" w:eastAsiaTheme="minorHAnsi" w:hAnsiTheme="minorHAnsi" w:cstheme="minorBidi"/>
          <w:szCs w:val="22"/>
          <w:lang w:val="en-IE"/>
        </w:rPr>
        <w:t>and</w:t>
      </w:r>
      <w:r w:rsidRPr="001D4929">
        <w:rPr>
          <w:rFonts w:asciiTheme="minorHAnsi" w:eastAsiaTheme="minorHAnsi" w:hAnsiTheme="minorHAnsi" w:cstheme="minorBidi"/>
          <w:szCs w:val="22"/>
          <w:lang w:val="en-IE"/>
        </w:rPr>
        <w:t xml:space="preserve"> O</w:t>
      </w:r>
      <w:r>
        <w:rPr>
          <w:rFonts w:asciiTheme="minorHAnsi" w:eastAsiaTheme="minorHAnsi" w:hAnsiTheme="minorHAnsi" w:cstheme="minorBidi"/>
          <w:szCs w:val="22"/>
          <w:lang w:val="en-IE"/>
        </w:rPr>
        <w:t>bjectives</w:t>
      </w:r>
      <w:r w:rsidRPr="001D4929">
        <w:rPr>
          <w:rFonts w:asciiTheme="minorHAnsi" w:eastAsiaTheme="minorHAnsi" w:hAnsiTheme="minorHAnsi" w:cstheme="minorBidi"/>
          <w:szCs w:val="22"/>
          <w:lang w:val="en-IE"/>
        </w:rPr>
        <w:t xml:space="preserve"> – O</w:t>
      </w:r>
      <w:r>
        <w:rPr>
          <w:rFonts w:asciiTheme="minorHAnsi" w:eastAsiaTheme="minorHAnsi" w:hAnsiTheme="minorHAnsi" w:cstheme="minorBidi"/>
          <w:szCs w:val="22"/>
          <w:lang w:val="en-IE"/>
        </w:rPr>
        <w:t>perational</w:t>
      </w:r>
    </w:p>
    <w:p w14:paraId="67263D35" w14:textId="2087AE12" w:rsidR="001D4929" w:rsidRPr="000E39E7" w:rsidRDefault="001D4929" w:rsidP="00484BFC">
      <w:pPr>
        <w:pStyle w:val="ListParagraph"/>
        <w:numPr>
          <w:ilvl w:val="0"/>
          <w:numId w:val="29"/>
        </w:numPr>
        <w:spacing w:after="0" w:line="240" w:lineRule="auto"/>
      </w:pPr>
      <w:r w:rsidRPr="000E39E7">
        <w:t>To maintain a robust high availability/reliab</w:t>
      </w:r>
      <w:r w:rsidR="00885BEF">
        <w:t>le</w:t>
      </w:r>
      <w:r w:rsidRPr="000E39E7">
        <w:t xml:space="preserve"> IT and telecommunications platform for the NECC.</w:t>
      </w:r>
    </w:p>
    <w:p w14:paraId="4107101E" w14:textId="349296B2" w:rsidR="001D4929" w:rsidRPr="000E39E7" w:rsidRDefault="001D4929" w:rsidP="00484BFC">
      <w:pPr>
        <w:pStyle w:val="ListParagraph"/>
        <w:numPr>
          <w:ilvl w:val="0"/>
          <w:numId w:val="29"/>
        </w:numPr>
        <w:spacing w:after="0" w:line="240" w:lineRule="auto"/>
      </w:pPr>
      <w:r w:rsidRPr="000E39E7">
        <w:t>Continue to provide the NECC</w:t>
      </w:r>
      <w:r w:rsidR="006E2E2E">
        <w:t xml:space="preserve"> with</w:t>
      </w:r>
      <w:r w:rsidRPr="000E39E7">
        <w:t xml:space="preserve"> the flexibility and freedom to expand and enhance capabilities, with minimum disruption to the day-to-day operations and capabilities of the facility.</w:t>
      </w:r>
    </w:p>
    <w:p w14:paraId="47021E06" w14:textId="102D9C18" w:rsidR="001D4929" w:rsidRPr="000E39E7" w:rsidRDefault="001D4929" w:rsidP="00484BFC">
      <w:pPr>
        <w:pStyle w:val="ListParagraph"/>
        <w:numPr>
          <w:ilvl w:val="0"/>
          <w:numId w:val="29"/>
        </w:numPr>
        <w:spacing w:after="0" w:line="240" w:lineRule="auto"/>
      </w:pPr>
      <w:r w:rsidRPr="000E39E7">
        <w:t>To operate and maintain the facility as efficiently as possible</w:t>
      </w:r>
      <w:r w:rsidR="006E2E2E">
        <w:t>.</w:t>
      </w:r>
    </w:p>
    <w:p w14:paraId="37469ED4" w14:textId="77777777" w:rsidR="001D4929" w:rsidRPr="000E39E7" w:rsidRDefault="001D4929" w:rsidP="00484BFC">
      <w:pPr>
        <w:pStyle w:val="ListParagraph"/>
        <w:numPr>
          <w:ilvl w:val="0"/>
          <w:numId w:val="29"/>
        </w:numPr>
        <w:spacing w:after="0" w:line="240" w:lineRule="auto"/>
      </w:pPr>
      <w:r w:rsidRPr="000E39E7">
        <w:t>To identify and manage any risks to the IT and telecommunications services as early as possible, manage user expectations and protect service continuity.</w:t>
      </w:r>
    </w:p>
    <w:p w14:paraId="2B47EBE8" w14:textId="10283B11" w:rsidR="001D4929" w:rsidRPr="000E39E7" w:rsidRDefault="001D4929" w:rsidP="00484BFC">
      <w:pPr>
        <w:pStyle w:val="ListParagraph"/>
        <w:numPr>
          <w:ilvl w:val="0"/>
          <w:numId w:val="29"/>
        </w:numPr>
        <w:spacing w:after="0" w:line="240" w:lineRule="auto"/>
      </w:pPr>
      <w:r w:rsidRPr="000E39E7">
        <w:t xml:space="preserve">To maintain an accurate documentation suite that </w:t>
      </w:r>
      <w:proofErr w:type="gramStart"/>
      <w:r w:rsidRPr="000E39E7">
        <w:t xml:space="preserve">reflects the as-configured production environment at </w:t>
      </w:r>
      <w:r w:rsidR="008A2726">
        <w:t>all times</w:t>
      </w:r>
      <w:proofErr w:type="gramEnd"/>
    </w:p>
    <w:p w14:paraId="0131E24D" w14:textId="77777777" w:rsidR="001D4929" w:rsidRPr="00470494" w:rsidRDefault="001D4929" w:rsidP="00484BFC">
      <w:pPr>
        <w:pStyle w:val="ListParagraph"/>
        <w:numPr>
          <w:ilvl w:val="0"/>
          <w:numId w:val="29"/>
        </w:numPr>
        <w:spacing w:after="0" w:line="240" w:lineRule="auto"/>
      </w:pPr>
      <w:r w:rsidRPr="00470494">
        <w:t>To keep the NECC informed on the technology roadmaps for the service platforms, regular updates on upgrade paths to mitigate against end of life for the platforms, review of the use of the existing network and vendor support.</w:t>
      </w:r>
      <w:r w:rsidRPr="00847216">
        <w:t xml:space="preserve"> </w:t>
      </w:r>
    </w:p>
    <w:p w14:paraId="71C34E3B" w14:textId="77777777" w:rsidR="001D4929" w:rsidRPr="000E39E7" w:rsidRDefault="001D4929" w:rsidP="00484BFC">
      <w:pPr>
        <w:pStyle w:val="ListParagraph"/>
        <w:numPr>
          <w:ilvl w:val="0"/>
          <w:numId w:val="29"/>
        </w:numPr>
        <w:spacing w:after="0" w:line="240" w:lineRule="auto"/>
      </w:pPr>
      <w:r w:rsidRPr="000E39E7">
        <w:t>To maintain the integrity of the architecture through robust security controls.</w:t>
      </w:r>
    </w:p>
    <w:p w14:paraId="6C9D185B" w14:textId="77777777" w:rsidR="001D4929" w:rsidRPr="000E39E7" w:rsidRDefault="001D4929" w:rsidP="00484BFC">
      <w:pPr>
        <w:pStyle w:val="ListParagraph"/>
        <w:numPr>
          <w:ilvl w:val="0"/>
          <w:numId w:val="29"/>
        </w:numPr>
        <w:spacing w:after="0" w:line="240" w:lineRule="auto"/>
      </w:pPr>
      <w:r w:rsidRPr="000E39E7">
        <w:t>To design, supply, install and maintain new products and services as the operational requirements demand over the duration of the contract term.</w:t>
      </w:r>
    </w:p>
    <w:p w14:paraId="61BC483A" w14:textId="1E14ACFA" w:rsidR="001D4929" w:rsidRPr="000E39E7" w:rsidRDefault="001D4929" w:rsidP="00484BFC">
      <w:pPr>
        <w:pStyle w:val="ListParagraph"/>
        <w:numPr>
          <w:ilvl w:val="0"/>
          <w:numId w:val="29"/>
        </w:numPr>
        <w:spacing w:after="0" w:line="240" w:lineRule="auto"/>
      </w:pPr>
      <w:r w:rsidRPr="000E39E7">
        <w:t xml:space="preserve">To appropriately respond to and address technical alarms and issues that may arise </w:t>
      </w:r>
      <w:proofErr w:type="gramStart"/>
      <w:r w:rsidRPr="000E39E7">
        <w:t>in order to</w:t>
      </w:r>
      <w:proofErr w:type="gramEnd"/>
      <w:r w:rsidRPr="000E39E7">
        <w:t xml:space="preserve"> maintain the strategic and operational capability of the NECC</w:t>
      </w:r>
      <w:r w:rsidR="00885BEF">
        <w:t xml:space="preserve"> as a 24</w:t>
      </w:r>
      <w:r w:rsidR="008A2726">
        <w:t>/</w:t>
      </w:r>
      <w:r w:rsidR="00885BEF">
        <w:t>7</w:t>
      </w:r>
      <w:r w:rsidR="008A2726">
        <w:t>/</w:t>
      </w:r>
      <w:r w:rsidR="00885BEF">
        <w:t>365 facility</w:t>
      </w:r>
      <w:r w:rsidRPr="000E39E7">
        <w:t>.</w:t>
      </w:r>
    </w:p>
    <w:p w14:paraId="323930FE" w14:textId="77777777" w:rsidR="001D4929" w:rsidRDefault="001D4929" w:rsidP="00484BFC">
      <w:pPr>
        <w:rPr>
          <w:rFonts w:asciiTheme="minorHAnsi" w:eastAsiaTheme="minorHAnsi" w:hAnsiTheme="minorHAnsi" w:cstheme="minorBidi"/>
          <w:szCs w:val="22"/>
          <w:lang w:val="en-IE"/>
        </w:rPr>
      </w:pPr>
    </w:p>
    <w:p w14:paraId="399A4354" w14:textId="77777777" w:rsidR="001D4929" w:rsidRPr="001D4929" w:rsidRDefault="001D4929" w:rsidP="001D4929">
      <w:pPr>
        <w:rPr>
          <w:rFonts w:asciiTheme="minorHAnsi" w:eastAsiaTheme="minorHAnsi" w:hAnsiTheme="minorHAnsi" w:cstheme="minorBidi"/>
          <w:szCs w:val="22"/>
          <w:lang w:val="en-IE"/>
        </w:rPr>
      </w:pPr>
      <w:bookmarkStart w:id="8" w:name="_Toc532192468"/>
      <w:bookmarkStart w:id="9" w:name="_Toc11475757"/>
      <w:bookmarkStart w:id="10" w:name="_Toc36867485"/>
      <w:bookmarkStart w:id="11" w:name="_Toc143278244"/>
      <w:bookmarkStart w:id="12" w:name="_Toc67994829"/>
      <w:r w:rsidRPr="001D4929">
        <w:rPr>
          <w:rFonts w:asciiTheme="minorHAnsi" w:eastAsiaTheme="minorHAnsi" w:hAnsiTheme="minorHAnsi" w:cstheme="minorBidi"/>
          <w:szCs w:val="22"/>
          <w:lang w:val="en-IE"/>
        </w:rPr>
        <w:t>Goals and Objectives – Technical</w:t>
      </w:r>
      <w:bookmarkEnd w:id="8"/>
      <w:bookmarkEnd w:id="9"/>
      <w:bookmarkEnd w:id="10"/>
      <w:bookmarkEnd w:id="11"/>
      <w:bookmarkEnd w:id="12"/>
    </w:p>
    <w:p w14:paraId="14A1EB90" w14:textId="1F1569E8" w:rsidR="001D4929" w:rsidRPr="00484BFC" w:rsidRDefault="001D4929" w:rsidP="00484BFC">
      <w:pPr>
        <w:pStyle w:val="ListParagraph"/>
        <w:numPr>
          <w:ilvl w:val="0"/>
          <w:numId w:val="32"/>
        </w:numPr>
        <w:rPr>
          <w:rFonts w:asciiTheme="minorHAnsi" w:eastAsiaTheme="minorHAnsi" w:hAnsiTheme="minorHAnsi" w:cstheme="minorBidi"/>
          <w:szCs w:val="22"/>
          <w:lang w:val="en-IE"/>
        </w:rPr>
      </w:pPr>
      <w:r w:rsidRPr="00484BFC">
        <w:rPr>
          <w:rFonts w:asciiTheme="minorHAnsi" w:eastAsiaTheme="minorHAnsi" w:hAnsiTheme="minorHAnsi" w:cstheme="minorBidi"/>
          <w:szCs w:val="22"/>
          <w:lang w:val="en-IE"/>
        </w:rPr>
        <w:t xml:space="preserve">The maintenance </w:t>
      </w:r>
      <w:r w:rsidR="00927AB1">
        <w:rPr>
          <w:rFonts w:asciiTheme="minorHAnsi" w:eastAsiaTheme="minorHAnsi" w:hAnsiTheme="minorHAnsi" w:cstheme="minorBidi"/>
          <w:szCs w:val="22"/>
          <w:lang w:val="en-IE"/>
        </w:rPr>
        <w:t>(</w:t>
      </w:r>
      <w:proofErr w:type="gramStart"/>
      <w:r w:rsidR="00927AB1">
        <w:rPr>
          <w:rFonts w:asciiTheme="minorHAnsi" w:eastAsiaTheme="minorHAnsi" w:hAnsiTheme="minorHAnsi" w:cstheme="minorBidi"/>
          <w:szCs w:val="22"/>
          <w:lang w:val="en-IE"/>
        </w:rPr>
        <w:t xml:space="preserve">and </w:t>
      </w:r>
      <w:r w:rsidRPr="00484BFC">
        <w:rPr>
          <w:rFonts w:asciiTheme="minorHAnsi" w:eastAsiaTheme="minorHAnsi" w:hAnsiTheme="minorHAnsi" w:cstheme="minorBidi"/>
          <w:szCs w:val="22"/>
          <w:lang w:val="en-IE"/>
        </w:rPr>
        <w:t xml:space="preserve"> evolution</w:t>
      </w:r>
      <w:proofErr w:type="gramEnd"/>
      <w:r w:rsidRPr="00484BFC">
        <w:rPr>
          <w:rFonts w:asciiTheme="minorHAnsi" w:eastAsiaTheme="minorHAnsi" w:hAnsiTheme="minorHAnsi" w:cstheme="minorBidi"/>
          <w:szCs w:val="22"/>
          <w:lang w:val="en-IE"/>
        </w:rPr>
        <w:t xml:space="preserve"> if necessary</w:t>
      </w:r>
      <w:r w:rsidR="00927AB1">
        <w:rPr>
          <w:rFonts w:asciiTheme="minorHAnsi" w:eastAsiaTheme="minorHAnsi" w:hAnsiTheme="minorHAnsi" w:cstheme="minorBidi"/>
          <w:szCs w:val="22"/>
          <w:lang w:val="en-IE"/>
        </w:rPr>
        <w:t>)</w:t>
      </w:r>
      <w:r w:rsidRPr="00484BFC">
        <w:rPr>
          <w:rFonts w:asciiTheme="minorHAnsi" w:eastAsiaTheme="minorHAnsi" w:hAnsiTheme="minorHAnsi" w:cstheme="minorBidi"/>
          <w:szCs w:val="22"/>
          <w:lang w:val="en-IE"/>
        </w:rPr>
        <w:t>, of a platform that facilitates the integration of new features at minimum cost and with the shortest possible implementation time.</w:t>
      </w:r>
    </w:p>
    <w:p w14:paraId="22D6B913" w14:textId="77777777" w:rsidR="001D4929" w:rsidRPr="00484BFC" w:rsidRDefault="001D4929" w:rsidP="00484BFC">
      <w:pPr>
        <w:pStyle w:val="ListParagraph"/>
        <w:numPr>
          <w:ilvl w:val="0"/>
          <w:numId w:val="32"/>
        </w:numPr>
        <w:rPr>
          <w:rFonts w:asciiTheme="minorHAnsi" w:eastAsiaTheme="minorHAnsi" w:hAnsiTheme="minorHAnsi" w:cstheme="minorBidi"/>
          <w:szCs w:val="22"/>
          <w:lang w:val="en-IE"/>
        </w:rPr>
      </w:pPr>
      <w:r w:rsidRPr="00484BFC">
        <w:rPr>
          <w:rFonts w:asciiTheme="minorHAnsi" w:eastAsiaTheme="minorHAnsi" w:hAnsiTheme="minorHAnsi" w:cstheme="minorBidi"/>
          <w:szCs w:val="22"/>
          <w:lang w:val="en-IE"/>
        </w:rPr>
        <w:t>To ensure that where possible complexity is not engineered into the platform so that in the event of an outage the service can be restored as quickly as possible.</w:t>
      </w:r>
    </w:p>
    <w:p w14:paraId="2286C580" w14:textId="77777777" w:rsidR="001D4929" w:rsidRPr="00484BFC" w:rsidRDefault="001D4929" w:rsidP="00484BFC">
      <w:pPr>
        <w:pStyle w:val="ListParagraph"/>
        <w:numPr>
          <w:ilvl w:val="0"/>
          <w:numId w:val="32"/>
        </w:numPr>
        <w:rPr>
          <w:rFonts w:asciiTheme="minorHAnsi" w:eastAsiaTheme="minorHAnsi" w:hAnsiTheme="minorHAnsi" w:cstheme="minorBidi"/>
          <w:szCs w:val="22"/>
          <w:lang w:val="en-IE"/>
        </w:rPr>
      </w:pPr>
      <w:r w:rsidRPr="00484BFC">
        <w:rPr>
          <w:rFonts w:asciiTheme="minorHAnsi" w:eastAsiaTheme="minorHAnsi" w:hAnsiTheme="minorHAnsi" w:cstheme="minorBidi"/>
          <w:szCs w:val="22"/>
          <w:lang w:val="en-IE"/>
        </w:rPr>
        <w:t>To ensure system expansion, upgrade and troubleshooting can be accomplished without service interruption.</w:t>
      </w:r>
    </w:p>
    <w:p w14:paraId="275390CD" w14:textId="49E8E0D3" w:rsidR="001D4929" w:rsidRPr="00484BFC" w:rsidRDefault="001D4929" w:rsidP="00484BFC">
      <w:pPr>
        <w:pStyle w:val="ListParagraph"/>
        <w:numPr>
          <w:ilvl w:val="0"/>
          <w:numId w:val="32"/>
        </w:numPr>
        <w:rPr>
          <w:rFonts w:asciiTheme="minorHAnsi" w:eastAsiaTheme="minorHAnsi" w:hAnsiTheme="minorHAnsi" w:cstheme="minorBidi"/>
          <w:szCs w:val="22"/>
          <w:lang w:val="en-IE"/>
        </w:rPr>
      </w:pPr>
      <w:r w:rsidRPr="00484BFC">
        <w:rPr>
          <w:rFonts w:asciiTheme="minorHAnsi" w:eastAsiaTheme="minorHAnsi" w:hAnsiTheme="minorHAnsi" w:cstheme="minorBidi"/>
          <w:szCs w:val="22"/>
          <w:lang w:val="en-IE"/>
        </w:rPr>
        <w:t>To maintain the modular and scalable nature of the existing systems with agreed pricing for future expansion.</w:t>
      </w:r>
    </w:p>
    <w:p w14:paraId="4BE6BF05" w14:textId="77777777" w:rsidR="001D4929" w:rsidRPr="00484BFC" w:rsidRDefault="001D4929" w:rsidP="00484BFC">
      <w:pPr>
        <w:pStyle w:val="ListParagraph"/>
        <w:numPr>
          <w:ilvl w:val="0"/>
          <w:numId w:val="32"/>
        </w:numPr>
        <w:rPr>
          <w:rFonts w:asciiTheme="minorHAnsi" w:eastAsiaTheme="minorHAnsi" w:hAnsiTheme="minorHAnsi" w:cstheme="minorBidi"/>
          <w:szCs w:val="22"/>
          <w:lang w:val="en-IE"/>
        </w:rPr>
      </w:pPr>
      <w:r w:rsidRPr="00484BFC">
        <w:rPr>
          <w:rFonts w:asciiTheme="minorHAnsi" w:eastAsiaTheme="minorHAnsi" w:hAnsiTheme="minorHAnsi" w:cstheme="minorBidi"/>
          <w:szCs w:val="22"/>
          <w:lang w:val="en-IE"/>
        </w:rPr>
        <w:t>The consideration and deployment of mature solutions with established track records.</w:t>
      </w:r>
    </w:p>
    <w:p w14:paraId="4823C1E2" w14:textId="77777777" w:rsidR="00C22DCF" w:rsidRDefault="00C22DCF" w:rsidP="00484BFC">
      <w:pPr>
        <w:rPr>
          <w:lang w:val="en-IE"/>
        </w:rPr>
      </w:pPr>
    </w:p>
    <w:p w14:paraId="1ED1CC67" w14:textId="77777777" w:rsidR="008223F2" w:rsidRPr="0070646D" w:rsidRDefault="008223F2" w:rsidP="00C4073D">
      <w:pPr>
        <w:pStyle w:val="Heading1"/>
        <w:rPr>
          <w:rFonts w:ascii="Calibri" w:hAnsi="Calibri"/>
        </w:rPr>
      </w:pPr>
      <w:bookmarkStart w:id="13" w:name="_Toc68793153"/>
      <w:r w:rsidRPr="0070646D">
        <w:rPr>
          <w:rFonts w:ascii="Calibri" w:hAnsi="Calibri"/>
        </w:rPr>
        <w:lastRenderedPageBreak/>
        <w:t xml:space="preserve">Appendix </w:t>
      </w:r>
      <w:r w:rsidR="007779EB">
        <w:rPr>
          <w:rFonts w:ascii="Calibri" w:hAnsi="Calibri"/>
        </w:rPr>
        <w:t>2</w:t>
      </w:r>
      <w:r w:rsidRPr="0070646D">
        <w:rPr>
          <w:rFonts w:ascii="Calibri" w:hAnsi="Calibri"/>
        </w:rPr>
        <w:t xml:space="preserve">: </w:t>
      </w:r>
      <w:r w:rsidR="001344DF">
        <w:rPr>
          <w:rFonts w:ascii="Calibri" w:hAnsi="Calibri"/>
        </w:rPr>
        <w:t>Candidate’s</w:t>
      </w:r>
      <w:r w:rsidRPr="0070646D">
        <w:rPr>
          <w:rFonts w:ascii="Calibri" w:hAnsi="Calibri"/>
        </w:rPr>
        <w:t xml:space="preserve"> Statement</w:t>
      </w:r>
      <w:bookmarkEnd w:id="13"/>
    </w:p>
    <w:p w14:paraId="719B41F7" w14:textId="77777777" w:rsidR="008223F2" w:rsidRPr="00CB4CE0" w:rsidRDefault="008223F2" w:rsidP="00227AFF">
      <w:pPr>
        <w:rPr>
          <w:color w:val="FF0000"/>
          <w:szCs w:val="22"/>
          <w:u w:val="single"/>
        </w:rPr>
      </w:pPr>
      <w:r w:rsidRPr="00CB4CE0">
        <w:rPr>
          <w:color w:val="FF0000"/>
          <w:szCs w:val="22"/>
          <w:u w:val="single"/>
        </w:rPr>
        <w:t>[</w:t>
      </w:r>
      <w:r w:rsidR="001344DF" w:rsidRPr="00CB4CE0">
        <w:rPr>
          <w:color w:val="FF0000"/>
          <w:szCs w:val="22"/>
          <w:u w:val="single"/>
        </w:rPr>
        <w:t>Candidate</w:t>
      </w:r>
      <w:r w:rsidRPr="00CB4CE0">
        <w:rPr>
          <w:color w:val="FF0000"/>
          <w:szCs w:val="22"/>
          <w:u w:val="single"/>
        </w:rPr>
        <w:t>s shall complete</w:t>
      </w:r>
      <w:r w:rsidR="00CB4CE0">
        <w:rPr>
          <w:color w:val="FF0000"/>
          <w:szCs w:val="22"/>
          <w:u w:val="single"/>
        </w:rPr>
        <w:t>, sign</w:t>
      </w:r>
      <w:r w:rsidRPr="00CB4CE0">
        <w:rPr>
          <w:color w:val="FF0000"/>
          <w:szCs w:val="22"/>
          <w:u w:val="single"/>
        </w:rPr>
        <w:t xml:space="preserve"> and return the following form of </w:t>
      </w:r>
      <w:r w:rsidR="001344DF" w:rsidRPr="00CB4CE0">
        <w:rPr>
          <w:color w:val="FF0000"/>
          <w:szCs w:val="22"/>
          <w:u w:val="single"/>
        </w:rPr>
        <w:t>Candidates</w:t>
      </w:r>
      <w:r w:rsidRPr="00CB4CE0">
        <w:rPr>
          <w:color w:val="FF0000"/>
          <w:szCs w:val="22"/>
          <w:u w:val="single"/>
        </w:rPr>
        <w:t xml:space="preserve">’ Statement printed on the </w:t>
      </w:r>
      <w:r w:rsidR="001344DF" w:rsidRPr="00CB4CE0">
        <w:rPr>
          <w:color w:val="FF0000"/>
          <w:szCs w:val="22"/>
          <w:u w:val="single"/>
        </w:rPr>
        <w:t>Candidate</w:t>
      </w:r>
      <w:r w:rsidR="00CB4CE0">
        <w:rPr>
          <w:color w:val="FF0000"/>
          <w:szCs w:val="22"/>
          <w:u w:val="single"/>
        </w:rPr>
        <w:t>’</w:t>
      </w:r>
      <w:r w:rsidR="001344DF" w:rsidRPr="00CB4CE0">
        <w:rPr>
          <w:color w:val="FF0000"/>
          <w:szCs w:val="22"/>
          <w:u w:val="single"/>
        </w:rPr>
        <w:t>s</w:t>
      </w:r>
      <w:r w:rsidRPr="00CB4CE0">
        <w:rPr>
          <w:color w:val="FF0000"/>
          <w:szCs w:val="22"/>
          <w:u w:val="single"/>
        </w:rPr>
        <w:t xml:space="preserve"> headed notepaper.] </w:t>
      </w:r>
    </w:p>
    <w:p w14:paraId="3549F545" w14:textId="77777777" w:rsidR="008223F2" w:rsidRPr="00830A49" w:rsidRDefault="001344DF" w:rsidP="007F2FAA">
      <w:pPr>
        <w:keepLines/>
        <w:jc w:val="center"/>
        <w:rPr>
          <w:b/>
          <w:szCs w:val="22"/>
        </w:rPr>
      </w:pPr>
      <w:r>
        <w:rPr>
          <w:b/>
          <w:szCs w:val="22"/>
        </w:rPr>
        <w:t>CANDIDATES</w:t>
      </w:r>
      <w:r w:rsidR="008223F2" w:rsidRPr="00830A49">
        <w:rPr>
          <w:b/>
          <w:szCs w:val="22"/>
        </w:rPr>
        <w:t>’ STATEMENT</w:t>
      </w:r>
    </w:p>
    <w:p w14:paraId="71531654" w14:textId="77777777" w:rsidR="008223F2" w:rsidRPr="00830A49" w:rsidRDefault="008223F2" w:rsidP="00227AFF">
      <w:pPr>
        <w:keepLines/>
        <w:rPr>
          <w:b/>
          <w:szCs w:val="22"/>
        </w:rPr>
      </w:pPr>
    </w:p>
    <w:p w14:paraId="1B8C928C" w14:textId="27BC58AC" w:rsidR="008223F2" w:rsidRPr="00830A49" w:rsidRDefault="008223F2" w:rsidP="00227AFF">
      <w:pPr>
        <w:rPr>
          <w:szCs w:val="22"/>
        </w:rPr>
      </w:pPr>
      <w:r w:rsidRPr="00830A49">
        <w:rPr>
          <w:szCs w:val="22"/>
        </w:rPr>
        <w:t xml:space="preserve">TO: </w:t>
      </w:r>
      <w:r w:rsidR="0045473F">
        <w:rPr>
          <w:szCs w:val="22"/>
        </w:rPr>
        <w:t xml:space="preserve"> </w:t>
      </w:r>
      <w:sdt>
        <w:sdtPr>
          <w:rPr>
            <w:szCs w:val="22"/>
            <w:highlight w:val="lightGray"/>
          </w:rPr>
          <w:alias w:val="Name"/>
          <w:tag w:val="Nane"/>
          <w:id w:val="-2035254238"/>
          <w:placeholder>
            <w:docPart w:val="22A77781A80A4F9AA140AE633447EB32"/>
          </w:placeholder>
          <w:dataBinding w:prefixMappings="xmlns:ns0='http://schemas.microsoft.com/office/2006/coverPageProps' " w:xpath="/ns0:CoverPageProperties[1]/ns0:Abstract[1]" w:storeItemID="{55AF091B-3C7A-41E3-B477-F2FDAA23CFDA}"/>
          <w:text/>
        </w:sdtPr>
        <w:sdtEndPr/>
        <w:sdtContent>
          <w:r w:rsidR="00132067">
            <w:rPr>
              <w:szCs w:val="22"/>
              <w:highlight w:val="lightGray"/>
            </w:rPr>
            <w:t xml:space="preserve">The Minister for Defence </w:t>
          </w:r>
        </w:sdtContent>
      </w:sdt>
      <w:r w:rsidR="00270B9E">
        <w:rPr>
          <w:szCs w:val="22"/>
        </w:rPr>
        <w:t xml:space="preserve"> </w:t>
      </w:r>
      <w:r w:rsidR="00270B9E" w:rsidRPr="00E01B4E">
        <w:rPr>
          <w:szCs w:val="22"/>
          <w:highlight w:val="lightGray"/>
        </w:rPr>
        <w:t>(the “Contracting Authority”)</w:t>
      </w:r>
    </w:p>
    <w:p w14:paraId="7ADECC6A" w14:textId="6DEE0EBA" w:rsidR="00830A49" w:rsidRDefault="008223F2" w:rsidP="00227AFF">
      <w:pPr>
        <w:rPr>
          <w:szCs w:val="22"/>
        </w:rPr>
      </w:pPr>
      <w:r w:rsidRPr="0023509F">
        <w:rPr>
          <w:szCs w:val="22"/>
        </w:rPr>
        <w:t xml:space="preserve">RE: </w:t>
      </w:r>
      <w:r w:rsidR="003E2E4F">
        <w:rPr>
          <w:szCs w:val="22"/>
        </w:rPr>
        <w:t>Request for Information</w:t>
      </w:r>
      <w:r w:rsidR="001344DF" w:rsidRPr="0023509F">
        <w:rPr>
          <w:szCs w:val="22"/>
        </w:rPr>
        <w:t xml:space="preserve"> </w:t>
      </w:r>
      <w:r w:rsidRPr="0023509F">
        <w:rPr>
          <w:szCs w:val="22"/>
        </w:rPr>
        <w:t xml:space="preserve">for the </w:t>
      </w:r>
      <w:r w:rsidR="000547A9" w:rsidRPr="0023509F">
        <w:rPr>
          <w:szCs w:val="22"/>
        </w:rPr>
        <w:t>prov</w:t>
      </w:r>
      <w:r w:rsidR="000547A9" w:rsidRPr="006479A4">
        <w:rPr>
          <w:szCs w:val="22"/>
        </w:rPr>
        <w:t xml:space="preserve">ision </w:t>
      </w:r>
      <w:proofErr w:type="gramStart"/>
      <w:r w:rsidR="000547A9" w:rsidRPr="006479A4">
        <w:rPr>
          <w:szCs w:val="22"/>
        </w:rPr>
        <w:t>o</w:t>
      </w:r>
      <w:r w:rsidR="000547A9" w:rsidRPr="0023509F">
        <w:rPr>
          <w:szCs w:val="22"/>
        </w:rPr>
        <w:t>f</w:t>
      </w:r>
      <w:r w:rsidR="0023509F" w:rsidRPr="0023509F">
        <w:rPr>
          <w:szCs w:val="22"/>
          <w:shd w:val="clear" w:color="auto" w:fill="D9D9D9" w:themeFill="background1" w:themeFillShade="D9"/>
        </w:rPr>
        <w:t xml:space="preserve">  IT</w:t>
      </w:r>
      <w:proofErr w:type="gramEnd"/>
      <w:r w:rsidR="0023509F" w:rsidRPr="0023509F">
        <w:rPr>
          <w:szCs w:val="22"/>
          <w:shd w:val="clear" w:color="auto" w:fill="D9D9D9" w:themeFill="background1" w:themeFillShade="D9"/>
        </w:rPr>
        <w:t xml:space="preserve"> and Telecommunications Managed Services for the National Emergency Coordination Centre. </w:t>
      </w:r>
    </w:p>
    <w:p w14:paraId="5054EA41" w14:textId="509144B5" w:rsidR="00192ECF" w:rsidRDefault="008223F2" w:rsidP="00227AFF">
      <w:pPr>
        <w:rPr>
          <w:szCs w:val="22"/>
        </w:rPr>
      </w:pPr>
      <w:r w:rsidRPr="00830A49">
        <w:rPr>
          <w:szCs w:val="22"/>
        </w:rPr>
        <w:t>Having examined your</w:t>
      </w:r>
      <w:r w:rsidR="009033BF">
        <w:rPr>
          <w:szCs w:val="22"/>
        </w:rPr>
        <w:t xml:space="preserve"> </w:t>
      </w:r>
      <w:r w:rsidR="003E2E4F">
        <w:rPr>
          <w:szCs w:val="22"/>
        </w:rPr>
        <w:t>Request for Information</w:t>
      </w:r>
      <w:r w:rsidR="009033BF" w:rsidRPr="009033BF">
        <w:rPr>
          <w:szCs w:val="22"/>
        </w:rPr>
        <w:t xml:space="preserve"> </w:t>
      </w:r>
      <w:r w:rsidRPr="00830A49">
        <w:rPr>
          <w:szCs w:val="22"/>
        </w:rPr>
        <w:t>(</w:t>
      </w:r>
      <w:r w:rsidR="0066080B">
        <w:rPr>
          <w:szCs w:val="22"/>
        </w:rPr>
        <w:t>the “</w:t>
      </w:r>
      <w:r w:rsidR="003E2E4F">
        <w:rPr>
          <w:szCs w:val="22"/>
        </w:rPr>
        <w:t>RFI</w:t>
      </w:r>
      <w:r w:rsidR="0066080B">
        <w:rPr>
          <w:szCs w:val="22"/>
        </w:rPr>
        <w:t>”</w:t>
      </w:r>
      <w:r w:rsidRPr="00830A49">
        <w:rPr>
          <w:szCs w:val="22"/>
        </w:rPr>
        <w:t>) including the I</w:t>
      </w:r>
      <w:r w:rsidRPr="003215FF">
        <w:rPr>
          <w:szCs w:val="22"/>
        </w:rPr>
        <w:t xml:space="preserve">nstructions to </w:t>
      </w:r>
      <w:r w:rsidR="009033BF" w:rsidRPr="001344DF">
        <w:rPr>
          <w:szCs w:val="22"/>
        </w:rPr>
        <w:t>Candidate</w:t>
      </w:r>
      <w:r w:rsidR="009033BF" w:rsidRPr="00830A49">
        <w:rPr>
          <w:szCs w:val="22"/>
        </w:rPr>
        <w:t>s</w:t>
      </w:r>
      <w:r w:rsidRPr="003215FF">
        <w:rPr>
          <w:szCs w:val="22"/>
        </w:rPr>
        <w:t xml:space="preserve">, </w:t>
      </w:r>
      <w:r w:rsidR="00EC0278" w:rsidRPr="003215FF">
        <w:rPr>
          <w:szCs w:val="22"/>
        </w:rPr>
        <w:t>the Selection</w:t>
      </w:r>
      <w:r w:rsidR="009033BF">
        <w:rPr>
          <w:szCs w:val="22"/>
        </w:rPr>
        <w:t xml:space="preserve"> Criteria</w:t>
      </w:r>
      <w:r w:rsidRPr="003215FF">
        <w:rPr>
          <w:szCs w:val="22"/>
        </w:rPr>
        <w:t xml:space="preserve">, </w:t>
      </w:r>
      <w:r w:rsidR="00EC0278" w:rsidRPr="003215FF">
        <w:rPr>
          <w:szCs w:val="22"/>
        </w:rPr>
        <w:t xml:space="preserve">the </w:t>
      </w:r>
      <w:r w:rsidRPr="003215FF">
        <w:rPr>
          <w:szCs w:val="22"/>
        </w:rPr>
        <w:t>Requirements and Specifications,</w:t>
      </w:r>
      <w:r w:rsidR="00EC0278" w:rsidRPr="003215FF">
        <w:rPr>
          <w:szCs w:val="22"/>
        </w:rPr>
        <w:t xml:space="preserve"> and the</w:t>
      </w:r>
      <w:r w:rsidRPr="003215FF">
        <w:rPr>
          <w:szCs w:val="22"/>
        </w:rPr>
        <w:t xml:space="preserve"> Te</w:t>
      </w:r>
      <w:r w:rsidRPr="00830A49">
        <w:rPr>
          <w:szCs w:val="22"/>
        </w:rPr>
        <w:t xml:space="preserve">rms and Conditions of the </w:t>
      </w:r>
      <w:r w:rsidR="009F0AD8">
        <w:rPr>
          <w:szCs w:val="22"/>
        </w:rPr>
        <w:t>Services</w:t>
      </w:r>
      <w:r w:rsidRPr="00830A49">
        <w:rPr>
          <w:szCs w:val="22"/>
        </w:rPr>
        <w:t xml:space="preserve"> Contract, we hereby agree and declare the following:</w:t>
      </w:r>
    </w:p>
    <w:tbl>
      <w:tblPr>
        <w:tblW w:w="0" w:type="auto"/>
        <w:tblLook w:val="01E0" w:firstRow="1" w:lastRow="1" w:firstColumn="1" w:lastColumn="1" w:noHBand="0" w:noVBand="0"/>
      </w:tblPr>
      <w:tblGrid>
        <w:gridCol w:w="15"/>
        <w:gridCol w:w="745"/>
        <w:gridCol w:w="3463"/>
        <w:gridCol w:w="4833"/>
        <w:gridCol w:w="15"/>
      </w:tblGrid>
      <w:tr w:rsidR="008223F2" w:rsidRPr="00830A49" w14:paraId="1F01B195" w14:textId="77777777" w:rsidTr="003444CA">
        <w:tc>
          <w:tcPr>
            <w:tcW w:w="760" w:type="dxa"/>
            <w:gridSpan w:val="2"/>
          </w:tcPr>
          <w:p w14:paraId="64ABA13E" w14:textId="77777777" w:rsidR="00192ECF" w:rsidRDefault="008223F2" w:rsidP="00227AFF">
            <w:pPr>
              <w:rPr>
                <w:color w:val="000080"/>
                <w:szCs w:val="22"/>
              </w:rPr>
            </w:pPr>
            <w:r w:rsidRPr="00830A49">
              <w:rPr>
                <w:color w:val="000080"/>
                <w:szCs w:val="22"/>
              </w:rPr>
              <w:t>1.</w:t>
            </w:r>
          </w:p>
        </w:tc>
        <w:tc>
          <w:tcPr>
            <w:tcW w:w="8311" w:type="dxa"/>
            <w:gridSpan w:val="3"/>
          </w:tcPr>
          <w:p w14:paraId="2755BB5D" w14:textId="506250F2" w:rsidR="00192ECF" w:rsidRDefault="008223F2" w:rsidP="00E26435">
            <w:pPr>
              <w:rPr>
                <w:szCs w:val="22"/>
              </w:rPr>
            </w:pPr>
            <w:r w:rsidRPr="00830A49">
              <w:rPr>
                <w:szCs w:val="22"/>
              </w:rPr>
              <w:t xml:space="preserve">We understand the nature and extent of the </w:t>
            </w:r>
            <w:r w:rsidR="000547A9">
              <w:rPr>
                <w:szCs w:val="22"/>
              </w:rPr>
              <w:t>Services</w:t>
            </w:r>
            <w:r w:rsidRPr="00830A49">
              <w:rPr>
                <w:szCs w:val="22"/>
              </w:rPr>
              <w:t xml:space="preserve"> required to be delivered as described in</w:t>
            </w:r>
            <w:r w:rsidR="006D460E">
              <w:rPr>
                <w:szCs w:val="22"/>
              </w:rPr>
              <w:t xml:space="preserve"> the</w:t>
            </w:r>
            <w:r w:rsidRPr="00830A49">
              <w:rPr>
                <w:szCs w:val="22"/>
              </w:rPr>
              <w:t xml:space="preserve"> Requirements and Specifications at Appendix 1 to the </w:t>
            </w:r>
            <w:r w:rsidR="003E2E4F">
              <w:rPr>
                <w:szCs w:val="22"/>
              </w:rPr>
              <w:t>RFI</w:t>
            </w:r>
            <w:r w:rsidRPr="00830A49">
              <w:rPr>
                <w:szCs w:val="22"/>
              </w:rPr>
              <w:t>.</w:t>
            </w:r>
          </w:p>
        </w:tc>
      </w:tr>
      <w:tr w:rsidR="008223F2" w:rsidRPr="00830A49" w14:paraId="3F4D63AA" w14:textId="77777777" w:rsidTr="003444CA">
        <w:tc>
          <w:tcPr>
            <w:tcW w:w="760" w:type="dxa"/>
            <w:gridSpan w:val="2"/>
          </w:tcPr>
          <w:p w14:paraId="1F066FF5" w14:textId="77777777" w:rsidR="00192ECF" w:rsidRDefault="008223F2" w:rsidP="00227AFF">
            <w:pPr>
              <w:rPr>
                <w:color w:val="000080"/>
                <w:szCs w:val="22"/>
              </w:rPr>
            </w:pPr>
            <w:r w:rsidRPr="00830A49">
              <w:rPr>
                <w:color w:val="000080"/>
                <w:szCs w:val="22"/>
              </w:rPr>
              <w:t>2.</w:t>
            </w:r>
          </w:p>
        </w:tc>
        <w:tc>
          <w:tcPr>
            <w:tcW w:w="8311" w:type="dxa"/>
            <w:gridSpan w:val="3"/>
          </w:tcPr>
          <w:p w14:paraId="5501C0C7" w14:textId="328B88EF" w:rsidR="00192ECF" w:rsidRDefault="008223F2" w:rsidP="007779EB">
            <w:pPr>
              <w:rPr>
                <w:szCs w:val="22"/>
              </w:rPr>
            </w:pPr>
            <w:r w:rsidRPr="00830A49">
              <w:rPr>
                <w:szCs w:val="22"/>
              </w:rPr>
              <w:t xml:space="preserve">We accept </w:t>
            </w:r>
            <w:proofErr w:type="gramStart"/>
            <w:r w:rsidRPr="00830A49">
              <w:rPr>
                <w:szCs w:val="22"/>
              </w:rPr>
              <w:t>all of</w:t>
            </w:r>
            <w:proofErr w:type="gramEnd"/>
            <w:r w:rsidRPr="00830A49">
              <w:rPr>
                <w:szCs w:val="22"/>
              </w:rPr>
              <w:t xml:space="preserve"> the Terms and Conditions of the</w:t>
            </w:r>
            <w:r w:rsidR="00B87D4F">
              <w:rPr>
                <w:szCs w:val="22"/>
              </w:rPr>
              <w:t xml:space="preserve"> </w:t>
            </w:r>
            <w:r w:rsidR="00983EE0">
              <w:rPr>
                <w:szCs w:val="22"/>
              </w:rPr>
              <w:t>RFI</w:t>
            </w:r>
            <w:r w:rsidR="00E26435">
              <w:rPr>
                <w:szCs w:val="22"/>
              </w:rPr>
              <w:t xml:space="preserve"> </w:t>
            </w:r>
            <w:r w:rsidR="00B87D4F" w:rsidRPr="000E5DB7">
              <w:t>and the Confidentiality Agreement</w:t>
            </w:r>
            <w:r w:rsidR="007779EB">
              <w:rPr>
                <w:szCs w:val="22"/>
              </w:rPr>
              <w:t>.</w:t>
            </w:r>
          </w:p>
        </w:tc>
      </w:tr>
      <w:tr w:rsidR="008223F2" w:rsidRPr="00830A49" w14:paraId="5281815A" w14:textId="77777777" w:rsidTr="003444CA">
        <w:tc>
          <w:tcPr>
            <w:tcW w:w="760" w:type="dxa"/>
            <w:gridSpan w:val="2"/>
          </w:tcPr>
          <w:p w14:paraId="16F554A4" w14:textId="77777777" w:rsidR="00192ECF" w:rsidRDefault="008223F2" w:rsidP="00227AFF">
            <w:pPr>
              <w:rPr>
                <w:color w:val="000080"/>
                <w:szCs w:val="22"/>
              </w:rPr>
            </w:pPr>
            <w:r w:rsidRPr="00830A49">
              <w:rPr>
                <w:color w:val="000080"/>
                <w:szCs w:val="22"/>
              </w:rPr>
              <w:t>3.</w:t>
            </w:r>
          </w:p>
        </w:tc>
        <w:tc>
          <w:tcPr>
            <w:tcW w:w="8311" w:type="dxa"/>
            <w:gridSpan w:val="3"/>
          </w:tcPr>
          <w:p w14:paraId="5CBCCFEC" w14:textId="64640684" w:rsidR="00192ECF" w:rsidRDefault="008223F2" w:rsidP="00E26435">
            <w:pPr>
              <w:rPr>
                <w:szCs w:val="22"/>
              </w:rPr>
            </w:pPr>
            <w:r w:rsidRPr="00830A49">
              <w:rPr>
                <w:szCs w:val="22"/>
              </w:rPr>
              <w:t>We accept all the</w:t>
            </w:r>
            <w:r w:rsidR="00EC0278" w:rsidRPr="00830A49">
              <w:rPr>
                <w:szCs w:val="22"/>
              </w:rPr>
              <w:t xml:space="preserve"> </w:t>
            </w:r>
            <w:r w:rsidR="00BB6209" w:rsidRPr="00830A49">
              <w:rPr>
                <w:szCs w:val="22"/>
              </w:rPr>
              <w:t>Selection</w:t>
            </w:r>
            <w:r w:rsidR="007F2FAA">
              <w:rPr>
                <w:szCs w:val="22"/>
              </w:rPr>
              <w:t xml:space="preserve"> Criteria</w:t>
            </w:r>
            <w:r w:rsidR="00BB6209" w:rsidRPr="00830A49">
              <w:rPr>
                <w:szCs w:val="22"/>
              </w:rPr>
              <w:t xml:space="preserve"> </w:t>
            </w:r>
            <w:r w:rsidRPr="00830A49">
              <w:rPr>
                <w:szCs w:val="22"/>
              </w:rPr>
              <w:t>as set out in Part</w:t>
            </w:r>
            <w:r w:rsidR="009033BF">
              <w:rPr>
                <w:szCs w:val="22"/>
              </w:rPr>
              <w:t>s</w:t>
            </w:r>
            <w:r w:rsidRPr="00830A49">
              <w:rPr>
                <w:szCs w:val="22"/>
              </w:rPr>
              <w:t xml:space="preserve"> 3 of the </w:t>
            </w:r>
            <w:r w:rsidR="003E2E4F">
              <w:rPr>
                <w:szCs w:val="22"/>
              </w:rPr>
              <w:t>RFI</w:t>
            </w:r>
            <w:r w:rsidRPr="00830A49">
              <w:rPr>
                <w:szCs w:val="22"/>
              </w:rPr>
              <w:t>.</w:t>
            </w:r>
          </w:p>
        </w:tc>
      </w:tr>
      <w:tr w:rsidR="00D24734" w:rsidRPr="00830A49" w14:paraId="33BF661D" w14:textId="77777777" w:rsidTr="003444CA">
        <w:tc>
          <w:tcPr>
            <w:tcW w:w="760" w:type="dxa"/>
            <w:gridSpan w:val="2"/>
          </w:tcPr>
          <w:p w14:paraId="4D4C33C2" w14:textId="77777777" w:rsidR="00D24734" w:rsidRDefault="0087027F" w:rsidP="00227AFF">
            <w:pPr>
              <w:rPr>
                <w:color w:val="000080"/>
                <w:szCs w:val="22"/>
              </w:rPr>
            </w:pPr>
            <w:r>
              <w:rPr>
                <w:color w:val="000080"/>
                <w:szCs w:val="22"/>
              </w:rPr>
              <w:t>4</w:t>
            </w:r>
            <w:r w:rsidR="00D24734" w:rsidRPr="00830A49">
              <w:rPr>
                <w:color w:val="000080"/>
                <w:szCs w:val="22"/>
              </w:rPr>
              <w:t>.</w:t>
            </w:r>
          </w:p>
        </w:tc>
        <w:tc>
          <w:tcPr>
            <w:tcW w:w="8311" w:type="dxa"/>
            <w:gridSpan w:val="3"/>
          </w:tcPr>
          <w:p w14:paraId="7F6A800D" w14:textId="77777777" w:rsidR="00D24734" w:rsidRPr="00830A49" w:rsidRDefault="00D24734" w:rsidP="005862A7">
            <w:pPr>
              <w:rPr>
                <w:szCs w:val="22"/>
              </w:rPr>
            </w:pPr>
            <w:r w:rsidRPr="003215FF">
              <w:rPr>
                <w:szCs w:val="22"/>
              </w:rPr>
              <w:t xml:space="preserve">We agree that, if awarded any </w:t>
            </w:r>
            <w:r w:rsidR="000547A9">
              <w:rPr>
                <w:szCs w:val="22"/>
              </w:rPr>
              <w:t>Services</w:t>
            </w:r>
            <w:r w:rsidRPr="003215FF">
              <w:rPr>
                <w:szCs w:val="22"/>
              </w:rPr>
              <w:t xml:space="preserve"> Contract we shall, in the performance of such contract, comply with all applicable obligations in the field of environmental, social and labour law.</w:t>
            </w:r>
          </w:p>
        </w:tc>
      </w:tr>
      <w:tr w:rsidR="008223F2" w:rsidRPr="00830A49" w14:paraId="0C110F8F" w14:textId="77777777" w:rsidTr="003444CA">
        <w:tc>
          <w:tcPr>
            <w:tcW w:w="760" w:type="dxa"/>
            <w:gridSpan w:val="2"/>
          </w:tcPr>
          <w:p w14:paraId="50BD35E2" w14:textId="77777777" w:rsidR="00192ECF" w:rsidRDefault="0087027F" w:rsidP="00227AFF">
            <w:pPr>
              <w:rPr>
                <w:color w:val="000080"/>
                <w:szCs w:val="22"/>
              </w:rPr>
            </w:pPr>
            <w:r>
              <w:rPr>
                <w:color w:val="000080"/>
                <w:szCs w:val="22"/>
              </w:rPr>
              <w:t>5</w:t>
            </w:r>
            <w:r w:rsidR="008223F2" w:rsidRPr="00830A49">
              <w:rPr>
                <w:color w:val="000080"/>
                <w:szCs w:val="22"/>
              </w:rPr>
              <w:t>.</w:t>
            </w:r>
          </w:p>
        </w:tc>
        <w:tc>
          <w:tcPr>
            <w:tcW w:w="8311" w:type="dxa"/>
            <w:gridSpan w:val="3"/>
          </w:tcPr>
          <w:p w14:paraId="05C906A8" w14:textId="6A1564A4" w:rsidR="00192ECF" w:rsidRDefault="008223F2" w:rsidP="00C74311">
            <w:pPr>
              <w:rPr>
                <w:szCs w:val="22"/>
              </w:rPr>
            </w:pPr>
            <w:r w:rsidRPr="00830A49">
              <w:rPr>
                <w:szCs w:val="22"/>
              </w:rPr>
              <w:t xml:space="preserve">We confirm that we have complied with all requirements as set out at Part 2 of the </w:t>
            </w:r>
            <w:r w:rsidR="003E2E4F">
              <w:rPr>
                <w:szCs w:val="22"/>
              </w:rPr>
              <w:t>RFI</w:t>
            </w:r>
            <w:r w:rsidR="009033BF">
              <w:rPr>
                <w:szCs w:val="22"/>
              </w:rPr>
              <w:t xml:space="preserve"> </w:t>
            </w:r>
            <w:r w:rsidR="00C74311">
              <w:rPr>
                <w:szCs w:val="22"/>
              </w:rPr>
              <w:t xml:space="preserve">and </w:t>
            </w:r>
            <w:r w:rsidR="00C74311">
              <w:rPr>
                <w:rFonts w:asciiTheme="minorHAnsi" w:hAnsiTheme="minorHAnsi"/>
                <w:szCs w:val="22"/>
              </w:rPr>
              <w:t xml:space="preserve">accept all the Selection Criteria at Part 3 of this </w:t>
            </w:r>
            <w:r w:rsidR="003E2E4F">
              <w:rPr>
                <w:rFonts w:asciiTheme="minorHAnsi" w:hAnsiTheme="minorHAnsi"/>
                <w:szCs w:val="22"/>
              </w:rPr>
              <w:t>RFI</w:t>
            </w:r>
            <w:r w:rsidRPr="00830A49">
              <w:rPr>
                <w:szCs w:val="22"/>
              </w:rPr>
              <w:t>.</w:t>
            </w:r>
          </w:p>
        </w:tc>
      </w:tr>
      <w:tr w:rsidR="008223F2" w:rsidRPr="00830A49" w14:paraId="212A76FB" w14:textId="77777777" w:rsidTr="008A15F1">
        <w:trPr>
          <w:trHeight w:val="941"/>
        </w:trPr>
        <w:tc>
          <w:tcPr>
            <w:tcW w:w="760" w:type="dxa"/>
            <w:gridSpan w:val="2"/>
          </w:tcPr>
          <w:p w14:paraId="058EA117" w14:textId="77777777" w:rsidR="00192ECF" w:rsidRDefault="0087027F" w:rsidP="00227AFF">
            <w:pPr>
              <w:rPr>
                <w:color w:val="000080"/>
                <w:szCs w:val="22"/>
              </w:rPr>
            </w:pPr>
            <w:r>
              <w:rPr>
                <w:color w:val="000080"/>
                <w:szCs w:val="22"/>
              </w:rPr>
              <w:t>6</w:t>
            </w:r>
            <w:r w:rsidR="008223F2" w:rsidRPr="00830A49">
              <w:rPr>
                <w:color w:val="000080"/>
                <w:szCs w:val="22"/>
              </w:rPr>
              <w:t>.</w:t>
            </w:r>
          </w:p>
        </w:tc>
        <w:tc>
          <w:tcPr>
            <w:tcW w:w="8311" w:type="dxa"/>
            <w:gridSpan w:val="3"/>
          </w:tcPr>
          <w:p w14:paraId="4BC6B56A" w14:textId="08529F4F" w:rsidR="00882812" w:rsidRDefault="00B412BE" w:rsidP="009033BF">
            <w:pPr>
              <w:rPr>
                <w:szCs w:val="22"/>
              </w:rPr>
            </w:pPr>
            <w:r w:rsidRPr="00830A49">
              <w:rPr>
                <w:szCs w:val="22"/>
              </w:rPr>
              <w:t xml:space="preserve">We shall, if awarded any </w:t>
            </w:r>
            <w:r w:rsidR="000547A9">
              <w:rPr>
                <w:szCs w:val="22"/>
              </w:rPr>
              <w:t>Services</w:t>
            </w:r>
            <w:r w:rsidRPr="00830A49">
              <w:rPr>
                <w:szCs w:val="22"/>
              </w:rPr>
              <w:t xml:space="preserve"> Contract under the </w:t>
            </w:r>
            <w:r w:rsidR="003E2E4F">
              <w:rPr>
                <w:szCs w:val="22"/>
              </w:rPr>
              <w:t>RFT</w:t>
            </w:r>
            <w:r w:rsidRPr="00830A49">
              <w:rPr>
                <w:szCs w:val="22"/>
              </w:rPr>
              <w:t xml:space="preserve">, have in place on the Effective Date of the </w:t>
            </w:r>
            <w:r w:rsidR="000547A9">
              <w:rPr>
                <w:szCs w:val="22"/>
              </w:rPr>
              <w:t>Services</w:t>
            </w:r>
            <w:r w:rsidRPr="00830A49">
              <w:rPr>
                <w:szCs w:val="22"/>
              </w:rPr>
              <w:t xml:space="preserve"> Contract all insurances (if any) as required by paragraph 2.21.1 of the </w:t>
            </w:r>
            <w:r w:rsidR="003E2E4F">
              <w:rPr>
                <w:szCs w:val="22"/>
              </w:rPr>
              <w:t>RFI</w:t>
            </w:r>
            <w:r w:rsidRPr="00830A49">
              <w:rPr>
                <w:szCs w:val="22"/>
              </w:rPr>
              <w:t>.</w:t>
            </w:r>
          </w:p>
        </w:tc>
      </w:tr>
      <w:tr w:rsidR="00882812" w:rsidRPr="00514373" w14:paraId="11F3951B" w14:textId="77777777" w:rsidTr="00882812">
        <w:trPr>
          <w:trHeight w:val="941"/>
        </w:trPr>
        <w:tc>
          <w:tcPr>
            <w:tcW w:w="760" w:type="dxa"/>
            <w:gridSpan w:val="2"/>
          </w:tcPr>
          <w:p w14:paraId="75233BFE" w14:textId="77777777" w:rsidR="00882812" w:rsidRPr="00514373" w:rsidRDefault="0087027F" w:rsidP="00882812">
            <w:pPr>
              <w:rPr>
                <w:color w:val="000080"/>
                <w:szCs w:val="22"/>
              </w:rPr>
            </w:pPr>
            <w:r>
              <w:rPr>
                <w:color w:val="000080"/>
                <w:szCs w:val="22"/>
              </w:rPr>
              <w:t>7</w:t>
            </w:r>
            <w:r w:rsidR="00882812">
              <w:rPr>
                <w:color w:val="000080"/>
                <w:szCs w:val="22"/>
              </w:rPr>
              <w:t>.</w:t>
            </w:r>
          </w:p>
        </w:tc>
        <w:tc>
          <w:tcPr>
            <w:tcW w:w="8311" w:type="dxa"/>
            <w:gridSpan w:val="3"/>
          </w:tcPr>
          <w:p w14:paraId="63C1840B" w14:textId="7C595C40" w:rsidR="00882812" w:rsidRPr="00514373" w:rsidRDefault="00882812" w:rsidP="00C74311">
            <w:pPr>
              <w:rPr>
                <w:szCs w:val="22"/>
              </w:rPr>
            </w:pPr>
            <w:r>
              <w:rPr>
                <w:szCs w:val="22"/>
              </w:rPr>
              <w:t>We confirm that all Data Subjects whose Personal Data is provided in our</w:t>
            </w:r>
            <w:r w:rsidR="009033BF">
              <w:rPr>
                <w:szCs w:val="22"/>
              </w:rPr>
              <w:t xml:space="preserve"> Response to this </w:t>
            </w:r>
            <w:r w:rsidR="003E2E4F">
              <w:rPr>
                <w:szCs w:val="22"/>
              </w:rPr>
              <w:t>RFI</w:t>
            </w:r>
            <w:r w:rsidR="009033BF">
              <w:rPr>
                <w:szCs w:val="22"/>
              </w:rPr>
              <w:t xml:space="preserve"> </w:t>
            </w:r>
            <w:r>
              <w:rPr>
                <w:szCs w:val="22"/>
              </w:rPr>
              <w:t>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8223F2" w:rsidRPr="00830A49" w14:paraId="53D7A1D1" w14:textId="77777777" w:rsidTr="007F2FAA">
        <w:tblPrEx>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PrEx>
        <w:trPr>
          <w:gridBefore w:val="1"/>
          <w:gridAfter w:val="1"/>
          <w:wBefore w:w="15" w:type="dxa"/>
          <w:wAfter w:w="15" w:type="dxa"/>
          <w:cantSplit/>
          <w:trHeight w:val="940"/>
        </w:trPr>
        <w:tc>
          <w:tcPr>
            <w:tcW w:w="4208" w:type="dxa"/>
            <w:gridSpan w:val="2"/>
          </w:tcPr>
          <w:p w14:paraId="48ABF0FE" w14:textId="77777777" w:rsidR="00192ECF" w:rsidRDefault="008223F2" w:rsidP="00227AFF">
            <w:pPr>
              <w:rPr>
                <w:b/>
                <w:color w:val="333399"/>
                <w:szCs w:val="22"/>
              </w:rPr>
            </w:pPr>
            <w:r w:rsidRPr="00830A49">
              <w:rPr>
                <w:b/>
                <w:color w:val="333399"/>
                <w:szCs w:val="22"/>
              </w:rPr>
              <w:t>SIGNED</w:t>
            </w:r>
          </w:p>
          <w:p w14:paraId="0749255B" w14:textId="77777777" w:rsidR="007F2FAA" w:rsidRDefault="007F2FAA" w:rsidP="00227AFF">
            <w:pPr>
              <w:rPr>
                <w:b/>
                <w:color w:val="333399"/>
                <w:szCs w:val="22"/>
              </w:rPr>
            </w:pPr>
          </w:p>
          <w:p w14:paraId="1C2AC8D0" w14:textId="77777777" w:rsidR="00192ECF" w:rsidRDefault="008223F2" w:rsidP="00227AFF">
            <w:pPr>
              <w:rPr>
                <w:b/>
                <w:color w:val="333399"/>
                <w:szCs w:val="22"/>
              </w:rPr>
            </w:pPr>
            <w:r w:rsidRPr="00830A49">
              <w:rPr>
                <w:b/>
                <w:color w:val="333399"/>
                <w:szCs w:val="22"/>
              </w:rPr>
              <w:t>(Authorised Signatory)</w:t>
            </w:r>
          </w:p>
        </w:tc>
        <w:tc>
          <w:tcPr>
            <w:tcW w:w="4833" w:type="dxa"/>
          </w:tcPr>
          <w:p w14:paraId="3066823E" w14:textId="77777777" w:rsidR="00192ECF" w:rsidRDefault="008223F2" w:rsidP="00227AFF">
            <w:pPr>
              <w:rPr>
                <w:b/>
                <w:color w:val="333399"/>
                <w:szCs w:val="22"/>
              </w:rPr>
            </w:pPr>
            <w:r w:rsidRPr="00830A49">
              <w:rPr>
                <w:b/>
                <w:color w:val="333399"/>
                <w:szCs w:val="22"/>
              </w:rPr>
              <w:t>Company</w:t>
            </w:r>
          </w:p>
          <w:p w14:paraId="679F6494" w14:textId="77777777" w:rsidR="007F2FAA" w:rsidRDefault="007F2FAA" w:rsidP="00227AFF">
            <w:pPr>
              <w:rPr>
                <w:b/>
                <w:color w:val="333399"/>
                <w:szCs w:val="22"/>
              </w:rPr>
            </w:pPr>
          </w:p>
          <w:p w14:paraId="68E27CB9" w14:textId="77777777" w:rsidR="00192ECF" w:rsidRDefault="007F2FAA" w:rsidP="00227AFF">
            <w:pPr>
              <w:rPr>
                <w:b/>
                <w:color w:val="333399"/>
                <w:szCs w:val="22"/>
              </w:rPr>
            </w:pPr>
            <w:r w:rsidRPr="00830A49">
              <w:rPr>
                <w:b/>
                <w:color w:val="333399"/>
                <w:szCs w:val="22"/>
              </w:rPr>
              <w:t>Address</w:t>
            </w:r>
          </w:p>
        </w:tc>
      </w:tr>
      <w:tr w:rsidR="008223F2" w:rsidRPr="00830A49" w14:paraId="0E904E57" w14:textId="77777777" w:rsidTr="00E117E1">
        <w:tblPrEx>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PrEx>
        <w:trPr>
          <w:gridBefore w:val="1"/>
          <w:gridAfter w:val="1"/>
          <w:wBefore w:w="15" w:type="dxa"/>
          <w:wAfter w:w="15" w:type="dxa"/>
          <w:cantSplit/>
          <w:trHeight w:val="785"/>
        </w:trPr>
        <w:tc>
          <w:tcPr>
            <w:tcW w:w="4208" w:type="dxa"/>
            <w:gridSpan w:val="2"/>
          </w:tcPr>
          <w:p w14:paraId="1267BC40" w14:textId="77777777" w:rsidR="00192ECF" w:rsidRDefault="008223F2" w:rsidP="00227AFF">
            <w:pPr>
              <w:rPr>
                <w:b/>
                <w:color w:val="333399"/>
                <w:szCs w:val="22"/>
              </w:rPr>
            </w:pPr>
            <w:r w:rsidRPr="00830A49">
              <w:rPr>
                <w:b/>
                <w:color w:val="333399"/>
                <w:szCs w:val="22"/>
              </w:rPr>
              <w:t>Print name</w:t>
            </w:r>
          </w:p>
        </w:tc>
        <w:tc>
          <w:tcPr>
            <w:tcW w:w="4833" w:type="dxa"/>
            <w:vMerge w:val="restart"/>
          </w:tcPr>
          <w:p w14:paraId="30AD9740" w14:textId="77777777" w:rsidR="00192ECF" w:rsidRDefault="00192ECF" w:rsidP="00227AFF">
            <w:pPr>
              <w:rPr>
                <w:b/>
                <w:color w:val="333399"/>
                <w:szCs w:val="22"/>
              </w:rPr>
            </w:pPr>
          </w:p>
        </w:tc>
      </w:tr>
      <w:tr w:rsidR="008223F2" w:rsidRPr="00830A49" w14:paraId="08571623" w14:textId="77777777" w:rsidTr="007F2FAA">
        <w:tblPrEx>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PrEx>
        <w:trPr>
          <w:gridBefore w:val="1"/>
          <w:gridAfter w:val="1"/>
          <w:wBefore w:w="15" w:type="dxa"/>
          <w:wAfter w:w="15" w:type="dxa"/>
          <w:cantSplit/>
          <w:trHeight w:val="940"/>
        </w:trPr>
        <w:tc>
          <w:tcPr>
            <w:tcW w:w="4208" w:type="dxa"/>
            <w:gridSpan w:val="2"/>
          </w:tcPr>
          <w:p w14:paraId="511A1C26" w14:textId="77777777" w:rsidR="008223F2" w:rsidRPr="00830A49" w:rsidRDefault="008223F2" w:rsidP="00227AFF">
            <w:pPr>
              <w:rPr>
                <w:b/>
                <w:color w:val="333399"/>
                <w:szCs w:val="22"/>
              </w:rPr>
            </w:pPr>
            <w:r w:rsidRPr="00830A49">
              <w:rPr>
                <w:b/>
                <w:color w:val="333399"/>
                <w:szCs w:val="22"/>
              </w:rPr>
              <w:t>Date</w:t>
            </w:r>
          </w:p>
        </w:tc>
        <w:tc>
          <w:tcPr>
            <w:tcW w:w="4833" w:type="dxa"/>
            <w:vMerge/>
            <w:shd w:val="clear" w:color="auto" w:fill="CCCCCC"/>
          </w:tcPr>
          <w:p w14:paraId="71B6AEA6" w14:textId="77777777" w:rsidR="008223F2" w:rsidRPr="00830A49" w:rsidRDefault="008223F2" w:rsidP="00227AFF">
            <w:pPr>
              <w:rPr>
                <w:b/>
                <w:color w:val="333399"/>
                <w:szCs w:val="22"/>
              </w:rPr>
            </w:pPr>
          </w:p>
        </w:tc>
      </w:tr>
    </w:tbl>
    <w:p w14:paraId="0FF8EBB3" w14:textId="77777777" w:rsidR="00AB4E06" w:rsidRDefault="00AB3AA5" w:rsidP="00AB4E06">
      <w:pPr>
        <w:pStyle w:val="Heading1"/>
        <w:keepNext w:val="0"/>
        <w:rPr>
          <w:rFonts w:ascii="Calibri" w:eastAsiaTheme="minorHAnsi" w:hAnsi="Calibri"/>
        </w:rPr>
      </w:pPr>
      <w:bookmarkStart w:id="14" w:name="_Toc68793154"/>
      <w:r>
        <w:rPr>
          <w:rFonts w:ascii="Calibri" w:eastAsiaTheme="minorHAnsi" w:hAnsi="Calibri"/>
        </w:rPr>
        <w:lastRenderedPageBreak/>
        <w:t xml:space="preserve">Appendix </w:t>
      </w:r>
      <w:r w:rsidR="0038394D">
        <w:rPr>
          <w:rFonts w:ascii="Calibri" w:eastAsiaTheme="minorHAnsi" w:hAnsi="Calibri"/>
        </w:rPr>
        <w:t>3</w:t>
      </w:r>
      <w:proofErr w:type="gramStart"/>
      <w:r w:rsidR="00AB4E06">
        <w:rPr>
          <w:rFonts w:ascii="Calibri" w:eastAsiaTheme="minorHAnsi" w:hAnsi="Calibri"/>
        </w:rPr>
        <w:t>:  Confidentiality</w:t>
      </w:r>
      <w:proofErr w:type="gramEnd"/>
      <w:r w:rsidR="00AB4E06">
        <w:rPr>
          <w:rFonts w:ascii="Calibri" w:eastAsiaTheme="minorHAnsi" w:hAnsi="Calibri"/>
        </w:rPr>
        <w:t xml:space="preserve"> Agreement</w:t>
      </w:r>
      <w:bookmarkEnd w:id="14"/>
    </w:p>
    <w:p w14:paraId="5B76E13B" w14:textId="77777777" w:rsidR="00D05F8A" w:rsidRPr="00CB4CE0" w:rsidRDefault="00D05F8A" w:rsidP="00D05F8A">
      <w:pPr>
        <w:rPr>
          <w:color w:val="FF0000"/>
          <w:szCs w:val="22"/>
          <w:u w:val="single"/>
        </w:rPr>
      </w:pPr>
      <w:r w:rsidRPr="00CB4CE0">
        <w:rPr>
          <w:color w:val="FF0000"/>
          <w:szCs w:val="22"/>
          <w:u w:val="single"/>
        </w:rPr>
        <w:t>[Candidates shall complete</w:t>
      </w:r>
      <w:r w:rsidR="00CB4CE0">
        <w:rPr>
          <w:color w:val="FF0000"/>
          <w:szCs w:val="22"/>
          <w:u w:val="single"/>
        </w:rPr>
        <w:t>, sign</w:t>
      </w:r>
      <w:r w:rsidRPr="00CB4CE0">
        <w:rPr>
          <w:color w:val="FF0000"/>
          <w:szCs w:val="22"/>
          <w:u w:val="single"/>
        </w:rPr>
        <w:t xml:space="preserve"> and return the Confidentiality Agreement with their Stage </w:t>
      </w:r>
      <w:r w:rsidR="006923C9">
        <w:rPr>
          <w:color w:val="FF0000"/>
          <w:szCs w:val="22"/>
          <w:u w:val="single"/>
        </w:rPr>
        <w:t>O</w:t>
      </w:r>
      <w:r w:rsidRPr="00CB4CE0">
        <w:rPr>
          <w:color w:val="FF0000"/>
          <w:szCs w:val="22"/>
          <w:u w:val="single"/>
        </w:rPr>
        <w:t xml:space="preserve">ne Response.] </w:t>
      </w:r>
    </w:p>
    <w:p w14:paraId="7AAB7EE7" w14:textId="77777777" w:rsidR="00AB4E06" w:rsidRDefault="00AB4E06">
      <w:pPr>
        <w:spacing w:after="0" w:line="240" w:lineRule="auto"/>
        <w:jc w:val="left"/>
        <w:rPr>
          <w:b/>
          <w:szCs w:val="22"/>
        </w:rPr>
      </w:pPr>
    </w:p>
    <w:sdt>
      <w:sdtPr>
        <w:rPr>
          <w:color w:val="FF0000"/>
          <w:szCs w:val="22"/>
          <w:highlight w:val="cyan"/>
        </w:rPr>
        <w:id w:val="923306803"/>
        <w:placeholder>
          <w:docPart w:val="66D5F9AD758942AC836D7B86EFD58FEA"/>
        </w:placeholder>
      </w:sdtPr>
      <w:sdtEndPr/>
      <w:sdtContent>
        <w:p w14:paraId="20306865" w14:textId="77777777" w:rsidR="00AB4E06" w:rsidRDefault="00AB4E06" w:rsidP="00AB4E06">
          <w:pPr>
            <w:rPr>
              <w:sz w:val="24"/>
              <w:szCs w:val="22"/>
              <w:lang w:val="en-IE"/>
            </w:rPr>
          </w:pPr>
          <w:r>
            <w:rPr>
              <w:szCs w:val="22"/>
            </w:rPr>
            <w:t xml:space="preserve">THIS AGREEMENT is made on the </w:t>
          </w:r>
          <w:r>
            <w:rPr>
              <w:szCs w:val="22"/>
            </w:rPr>
            <w:fldChar w:fldCharType="begin">
              <w:ffData>
                <w:name w:val="Text146"/>
                <w:enabled/>
                <w:calcOnExit w:val="0"/>
                <w:textInput>
                  <w:default w:val="[date]"/>
                </w:textInput>
              </w:ffData>
            </w:fldChar>
          </w:r>
          <w:r>
            <w:rPr>
              <w:szCs w:val="22"/>
            </w:rPr>
            <w:instrText xml:space="preserve"> FORMTEXT </w:instrText>
          </w:r>
          <w:r>
            <w:rPr>
              <w:szCs w:val="22"/>
            </w:rPr>
          </w:r>
          <w:r>
            <w:rPr>
              <w:szCs w:val="22"/>
            </w:rPr>
            <w:fldChar w:fldCharType="separate"/>
          </w:r>
          <w:r>
            <w:rPr>
              <w:noProof/>
              <w:szCs w:val="22"/>
            </w:rPr>
            <w:t>[date]</w:t>
          </w:r>
          <w:r>
            <w:rPr>
              <w:szCs w:val="22"/>
            </w:rPr>
            <w:fldChar w:fldCharType="end"/>
          </w:r>
          <w:r>
            <w:rPr>
              <w:szCs w:val="22"/>
            </w:rPr>
            <w:t xml:space="preserve"> day of </w:t>
          </w:r>
          <w:r>
            <w:rPr>
              <w:szCs w:val="22"/>
            </w:rPr>
            <w:fldChar w:fldCharType="begin">
              <w:ffData>
                <w:name w:val="Text147"/>
                <w:enabled/>
                <w:calcOnExit w:val="0"/>
                <w:textInput>
                  <w:default w:val="[month]"/>
                </w:textInput>
              </w:ffData>
            </w:fldChar>
          </w:r>
          <w:r>
            <w:rPr>
              <w:szCs w:val="22"/>
            </w:rPr>
            <w:instrText xml:space="preserve"> FORMTEXT </w:instrText>
          </w:r>
          <w:r>
            <w:rPr>
              <w:szCs w:val="22"/>
            </w:rPr>
          </w:r>
          <w:r>
            <w:rPr>
              <w:szCs w:val="22"/>
            </w:rPr>
            <w:fldChar w:fldCharType="separate"/>
          </w:r>
          <w:r>
            <w:rPr>
              <w:noProof/>
              <w:szCs w:val="22"/>
            </w:rPr>
            <w:t>[month]</w:t>
          </w:r>
          <w:r>
            <w:rPr>
              <w:szCs w:val="22"/>
            </w:rPr>
            <w:fldChar w:fldCharType="end"/>
          </w:r>
          <w:r>
            <w:rPr>
              <w:szCs w:val="22"/>
            </w:rPr>
            <w:t xml:space="preserve"> 20 </w:t>
          </w:r>
          <w:r>
            <w:rPr>
              <w:szCs w:val="22"/>
            </w:rPr>
            <w:fldChar w:fldCharType="begin">
              <w:ffData>
                <w:name w:val="Text148"/>
                <w:enabled/>
                <w:calcOnExit w:val="0"/>
                <w:textInput>
                  <w:default w:val="[year]"/>
                </w:textInput>
              </w:ffData>
            </w:fldChar>
          </w:r>
          <w:bookmarkStart w:id="15" w:name="Text148"/>
          <w:r>
            <w:rPr>
              <w:szCs w:val="22"/>
            </w:rPr>
            <w:instrText xml:space="preserve"> FORMTEXT </w:instrText>
          </w:r>
          <w:r>
            <w:rPr>
              <w:szCs w:val="22"/>
            </w:rPr>
          </w:r>
          <w:r>
            <w:rPr>
              <w:szCs w:val="22"/>
            </w:rPr>
            <w:fldChar w:fldCharType="separate"/>
          </w:r>
          <w:r>
            <w:rPr>
              <w:noProof/>
              <w:szCs w:val="22"/>
            </w:rPr>
            <w:t>[year]</w:t>
          </w:r>
          <w:r>
            <w:rPr>
              <w:szCs w:val="20"/>
            </w:rPr>
            <w:fldChar w:fldCharType="end"/>
          </w:r>
          <w:bookmarkEnd w:id="15"/>
          <w:r>
            <w:rPr>
              <w:szCs w:val="22"/>
            </w:rPr>
            <w:t xml:space="preserve"> BETWEEN:</w:t>
          </w:r>
        </w:p>
        <w:p w14:paraId="7C21A38F" w14:textId="77777777" w:rsidR="00AB4E06" w:rsidRDefault="00AB4E06" w:rsidP="00AB4E06">
          <w:pPr>
            <w:rPr>
              <w:szCs w:val="22"/>
            </w:rPr>
          </w:pPr>
        </w:p>
        <w:p w14:paraId="318C9FFC" w14:textId="77777777" w:rsidR="00AB4E06" w:rsidRDefault="00B07A37" w:rsidP="00AB4E06">
          <w:pPr>
            <w:rPr>
              <w:szCs w:val="22"/>
            </w:rPr>
          </w:pPr>
          <w:sdt>
            <w:sdtPr>
              <w:rPr>
                <w:szCs w:val="22"/>
              </w:rPr>
              <w:alias w:val="Name"/>
              <w:tag w:val="Nane"/>
              <w:id w:val="-2126848969"/>
              <w:placeholder>
                <w:docPart w:val="952E8C89A63148A281B9F8142C07EA44"/>
              </w:placeholder>
              <w:dataBinding w:prefixMappings="xmlns:ns0='http://schemas.microsoft.com/office/2006/coverPageProps' " w:xpath="/ns0:CoverPageProperties[1]/ns0:Abstract[1]" w:storeItemID="{55AF091B-3C7A-41E3-B477-F2FDAA23CFDA}"/>
              <w:text/>
            </w:sdtPr>
            <w:sdtEndPr/>
            <w:sdtContent>
              <w:r w:rsidR="00132067">
                <w:rPr>
                  <w:szCs w:val="22"/>
                </w:rPr>
                <w:t xml:space="preserve">The Minister for Defence </w:t>
              </w:r>
            </w:sdtContent>
          </w:sdt>
          <w:r w:rsidR="00AB4E06" w:rsidRPr="00830A49">
            <w:rPr>
              <w:szCs w:val="22"/>
            </w:rPr>
            <w:t xml:space="preserve"> </w:t>
          </w:r>
          <w:r w:rsidR="00AB4E06">
            <w:rPr>
              <w:szCs w:val="22"/>
            </w:rPr>
            <w:t xml:space="preserve">(hereinafter “the Contracting Authority”) of the one </w:t>
          </w:r>
          <w:proofErr w:type="gramStart"/>
          <w:r w:rsidR="00AB4E06">
            <w:rPr>
              <w:szCs w:val="22"/>
            </w:rPr>
            <w:t>part;</w:t>
          </w:r>
          <w:proofErr w:type="gramEnd"/>
          <w:r w:rsidR="00AB4E06">
            <w:rPr>
              <w:szCs w:val="22"/>
            </w:rPr>
            <w:t xml:space="preserve"> </w:t>
          </w:r>
        </w:p>
        <w:p w14:paraId="7AE243E9" w14:textId="77777777" w:rsidR="00AB4E06" w:rsidRDefault="00AB4E06" w:rsidP="00AB4E06">
          <w:pPr>
            <w:rPr>
              <w:szCs w:val="22"/>
            </w:rPr>
          </w:pPr>
          <w:r>
            <w:rPr>
              <w:szCs w:val="22"/>
            </w:rPr>
            <w:br/>
            <w:t>and</w:t>
          </w:r>
        </w:p>
        <w:p w14:paraId="555438C8" w14:textId="77777777" w:rsidR="00AB4E06" w:rsidRDefault="00AB4E06" w:rsidP="00AB4E06">
          <w:pPr>
            <w:tabs>
              <w:tab w:val="left" w:pos="3404"/>
            </w:tabs>
            <w:rPr>
              <w:szCs w:val="22"/>
            </w:rPr>
          </w:pPr>
          <w:r>
            <w:rPr>
              <w:szCs w:val="22"/>
            </w:rPr>
            <w:tab/>
          </w:r>
        </w:p>
        <w:p w14:paraId="1B13234E" w14:textId="77777777" w:rsidR="00AB4E06" w:rsidRDefault="00AB4E06" w:rsidP="00AB4E06">
          <w:pPr>
            <w:rPr>
              <w:szCs w:val="22"/>
            </w:rPr>
          </w:pPr>
          <w:r>
            <w:rPr>
              <w:szCs w:val="22"/>
            </w:rPr>
            <w:fldChar w:fldCharType="begin">
              <w:ffData>
                <w:name w:val="Text155"/>
                <w:enabled/>
                <w:calcOnExit w:val="0"/>
                <w:textInput>
                  <w:default w:val="[Contractor’s legal name: to be completed on signing.], of [address: to be completed on signing.]"/>
                </w:textInput>
              </w:ffData>
            </w:fldChar>
          </w:r>
          <w:bookmarkStart w:id="16" w:name="Text155"/>
          <w:r>
            <w:rPr>
              <w:szCs w:val="22"/>
            </w:rPr>
            <w:instrText xml:space="preserve"> FORMTEXT </w:instrText>
          </w:r>
          <w:r>
            <w:rPr>
              <w:szCs w:val="22"/>
            </w:rPr>
          </w:r>
          <w:r>
            <w:rPr>
              <w:szCs w:val="22"/>
            </w:rPr>
            <w:fldChar w:fldCharType="separate"/>
          </w:r>
          <w:r>
            <w:rPr>
              <w:noProof/>
              <w:szCs w:val="22"/>
            </w:rPr>
            <w:t>[Candidate's legal name], of [address.]</w:t>
          </w:r>
          <w:r>
            <w:rPr>
              <w:szCs w:val="20"/>
            </w:rPr>
            <w:fldChar w:fldCharType="end"/>
          </w:r>
          <w:bookmarkEnd w:id="16"/>
          <w:r>
            <w:rPr>
              <w:szCs w:val="22"/>
            </w:rPr>
            <w:t xml:space="preserve"> (hereinafter called “the Candidate”) of the other part.</w:t>
          </w:r>
        </w:p>
        <w:p w14:paraId="483E2839" w14:textId="77777777" w:rsidR="00AB4E06" w:rsidRDefault="00AB4E06" w:rsidP="00AB4E06">
          <w:pPr>
            <w:rPr>
              <w:szCs w:val="22"/>
            </w:rPr>
          </w:pPr>
        </w:p>
        <w:p w14:paraId="1399F817" w14:textId="77777777" w:rsidR="00AB4E06" w:rsidRDefault="00AB4E06" w:rsidP="00AB4E06">
          <w:pPr>
            <w:keepLines/>
            <w:rPr>
              <w:b/>
              <w:szCs w:val="22"/>
            </w:rPr>
          </w:pPr>
          <w:r>
            <w:rPr>
              <w:b/>
              <w:szCs w:val="22"/>
            </w:rPr>
            <w:t xml:space="preserve">WHEREAS </w:t>
          </w:r>
        </w:p>
        <w:tbl>
          <w:tblPr>
            <w:tblW w:w="0" w:type="auto"/>
            <w:tblLook w:val="01E0" w:firstRow="1" w:lastRow="1" w:firstColumn="1" w:lastColumn="1" w:noHBand="0" w:noVBand="0"/>
          </w:tblPr>
          <w:tblGrid>
            <w:gridCol w:w="757"/>
            <w:gridCol w:w="8314"/>
          </w:tblGrid>
          <w:tr w:rsidR="00AB4E06" w14:paraId="7C48798F" w14:textId="77777777" w:rsidTr="00AB4E06">
            <w:tc>
              <w:tcPr>
                <w:tcW w:w="828" w:type="dxa"/>
                <w:hideMark/>
              </w:tcPr>
              <w:p w14:paraId="14CF349E" w14:textId="77777777" w:rsidR="00AB4E06" w:rsidRDefault="00AB4E06">
                <w:pPr>
                  <w:spacing w:line="256" w:lineRule="auto"/>
                  <w:rPr>
                    <w:color w:val="333399"/>
                    <w:szCs w:val="22"/>
                  </w:rPr>
                </w:pPr>
                <w:r>
                  <w:rPr>
                    <w:color w:val="333399"/>
                    <w:szCs w:val="22"/>
                  </w:rPr>
                  <w:t>A.</w:t>
                </w:r>
              </w:p>
            </w:tc>
            <w:tc>
              <w:tcPr>
                <w:tcW w:w="9540" w:type="dxa"/>
              </w:tcPr>
              <w:p w14:paraId="6C2255F5" w14:textId="1F2ED8DC" w:rsidR="00AB4E06" w:rsidRDefault="00AB4E06">
                <w:pPr>
                  <w:spacing w:line="256" w:lineRule="auto"/>
                  <w:rPr>
                    <w:b/>
                    <w:szCs w:val="22"/>
                  </w:rPr>
                </w:pPr>
                <w:r>
                  <w:rPr>
                    <w:szCs w:val="22"/>
                  </w:rPr>
                  <w:t xml:space="preserve">By </w:t>
                </w:r>
                <w:r w:rsidR="003E2E4F">
                  <w:rPr>
                    <w:szCs w:val="22"/>
                  </w:rPr>
                  <w:t>the Request for Information</w:t>
                </w:r>
                <w:r w:rsidR="00326142" w:rsidRPr="00326142">
                  <w:rPr>
                    <w:szCs w:val="22"/>
                  </w:rPr>
                  <w:t xml:space="preserve"> </w:t>
                </w:r>
                <w:r w:rsidR="00326142">
                  <w:rPr>
                    <w:szCs w:val="22"/>
                  </w:rPr>
                  <w:t>(“</w:t>
                </w:r>
                <w:r w:rsidR="003E2E4F">
                  <w:rPr>
                    <w:szCs w:val="22"/>
                  </w:rPr>
                  <w:t>RFI</w:t>
                </w:r>
                <w:r w:rsidR="00326142">
                  <w:rPr>
                    <w:szCs w:val="22"/>
                  </w:rPr>
                  <w:t>”)</w:t>
                </w:r>
                <w:r w:rsidR="00915F20">
                  <w:rPr>
                    <w:szCs w:val="22"/>
                  </w:rPr>
                  <w:t xml:space="preserve"> dated </w:t>
                </w:r>
                <w:r w:rsidR="00B07A37" w:rsidRPr="00B07A37">
                  <w:rPr>
                    <w:color w:val="FF0000"/>
                    <w:szCs w:val="22"/>
                  </w:rPr>
                  <w:t>29 May</w:t>
                </w:r>
                <w:r w:rsidR="00B07A37">
                  <w:rPr>
                    <w:color w:val="FF0000"/>
                    <w:szCs w:val="22"/>
                  </w:rPr>
                  <w:t xml:space="preserve"> </w:t>
                </w:r>
                <w:r w:rsidR="00CB5A00" w:rsidRPr="003E2E4F">
                  <w:rPr>
                    <w:color w:val="FF0000"/>
                    <w:szCs w:val="22"/>
                  </w:rPr>
                  <w:t>202</w:t>
                </w:r>
                <w:r w:rsidR="003E2E4F" w:rsidRPr="003E2E4F">
                  <w:rPr>
                    <w:color w:val="FF0000"/>
                    <w:szCs w:val="22"/>
                  </w:rPr>
                  <w:t>6</w:t>
                </w:r>
                <w:r w:rsidRPr="003E2E4F">
                  <w:rPr>
                    <w:color w:val="FF0000"/>
                    <w:szCs w:val="22"/>
                  </w:rPr>
                  <w:t xml:space="preserve"> </w:t>
                </w:r>
                <w:r>
                  <w:rPr>
                    <w:szCs w:val="22"/>
                  </w:rPr>
                  <w:t xml:space="preserve">for </w:t>
                </w:r>
                <w:sdt>
                  <w:sdtPr>
                    <w:rPr>
                      <w:b/>
                      <w:bCs/>
                    </w:rPr>
                    <w:alias w:val="Type of Services"/>
                    <w:tag w:val="Type of Services"/>
                    <w:id w:val="140234456"/>
                    <w:placeholder>
                      <w:docPart w:val="388F46672A264878BBF45B18F9B5A7A2"/>
                    </w:placeholder>
                    <w:dataBinding w:prefixMappings="xmlns:ns0='http://schemas.microsoft.com/office/2006/coverPageProps' " w:xpath="/ns0:CoverPageProperties[1]/ns0:CompanyFax[1]" w:storeItemID="{55AF091B-3C7A-41E3-B477-F2FDAA23CFDA}"/>
                    <w:text/>
                  </w:sdtPr>
                  <w:sdtEndPr/>
                  <w:sdtContent>
                    <w:r w:rsidR="004438AA">
                      <w:rPr>
                        <w:b/>
                        <w:bCs/>
                      </w:rPr>
                      <w:t>T</w:t>
                    </w:r>
                    <w:r w:rsidR="004438AA" w:rsidRPr="004438AA">
                      <w:rPr>
                        <w:b/>
                        <w:bCs/>
                      </w:rPr>
                      <w:t>he provision of IT and Telecommunications Managed Services for the National Emergency Coordination Centre</w:t>
                    </w:r>
                    <w:r w:rsidR="004438AA" w:rsidRPr="004438AA" w:rsidDel="004438AA">
                      <w:rPr>
                        <w:b/>
                        <w:bCs/>
                      </w:rPr>
                      <w:t xml:space="preserve"> </w:t>
                    </w:r>
                  </w:sdtContent>
                </w:sdt>
                <w:r w:rsidR="008F245F">
                  <w:rPr>
                    <w:szCs w:val="22"/>
                  </w:rPr>
                  <w:t xml:space="preserve"> </w:t>
                </w:r>
                <w:r>
                  <w:rPr>
                    <w:szCs w:val="22"/>
                  </w:rPr>
                  <w:t>(the “</w:t>
                </w:r>
                <w:r w:rsidR="003E2E4F">
                  <w:rPr>
                    <w:szCs w:val="22"/>
                  </w:rPr>
                  <w:t>RFI</w:t>
                </w:r>
                <w:r>
                  <w:rPr>
                    <w:szCs w:val="22"/>
                  </w:rPr>
                  <w:t xml:space="preserve">”) the Contracting Authority invited expressions of interest (“Responses”) for the provision of the Services described in Appendix </w:t>
                </w:r>
                <w:r w:rsidR="002C520A">
                  <w:rPr>
                    <w:szCs w:val="22"/>
                  </w:rPr>
                  <w:t xml:space="preserve">1 to the </w:t>
                </w:r>
                <w:r w:rsidR="003E2E4F">
                  <w:rPr>
                    <w:szCs w:val="22"/>
                  </w:rPr>
                  <w:t>RFI</w:t>
                </w:r>
                <w:r w:rsidR="002C520A">
                  <w:rPr>
                    <w:szCs w:val="22"/>
                  </w:rPr>
                  <w:t xml:space="preserve"> (the “Services”) (</w:t>
                </w:r>
                <w:r>
                  <w:rPr>
                    <w:szCs w:val="22"/>
                  </w:rPr>
                  <w:t xml:space="preserve">the </w:t>
                </w:r>
                <w:r w:rsidR="002C520A">
                  <w:rPr>
                    <w:szCs w:val="22"/>
                  </w:rPr>
                  <w:t>“</w:t>
                </w:r>
                <w:r>
                  <w:rPr>
                    <w:szCs w:val="22"/>
                  </w:rPr>
                  <w:t xml:space="preserve">Competition”).  The Candidate submitted a </w:t>
                </w:r>
                <w:r w:rsidR="00225E55">
                  <w:rPr>
                    <w:szCs w:val="22"/>
                  </w:rPr>
                  <w:t xml:space="preserve">response to the </w:t>
                </w:r>
                <w:r w:rsidR="003E2E4F">
                  <w:rPr>
                    <w:szCs w:val="22"/>
                  </w:rPr>
                  <w:t>RFI</w:t>
                </w:r>
                <w:r>
                  <w:rPr>
                    <w:szCs w:val="22"/>
                  </w:rPr>
                  <w:t>.</w:t>
                </w:r>
              </w:p>
            </w:tc>
          </w:tr>
          <w:tr w:rsidR="00AB4E06" w14:paraId="43DCD97F" w14:textId="77777777" w:rsidTr="00AB4E06">
            <w:trPr>
              <w:trHeight w:val="988"/>
            </w:trPr>
            <w:tc>
              <w:tcPr>
                <w:tcW w:w="828" w:type="dxa"/>
                <w:hideMark/>
              </w:tcPr>
              <w:p w14:paraId="036C4FF9" w14:textId="77777777" w:rsidR="00AB4E06" w:rsidRDefault="00AB4E06">
                <w:pPr>
                  <w:spacing w:line="256" w:lineRule="auto"/>
                  <w:rPr>
                    <w:b/>
                    <w:color w:val="333399"/>
                    <w:szCs w:val="22"/>
                  </w:rPr>
                </w:pPr>
                <w:r>
                  <w:rPr>
                    <w:color w:val="333399"/>
                    <w:szCs w:val="22"/>
                  </w:rPr>
                  <w:t>B.</w:t>
                </w:r>
              </w:p>
            </w:tc>
            <w:tc>
              <w:tcPr>
                <w:tcW w:w="9540" w:type="dxa"/>
              </w:tcPr>
              <w:p w14:paraId="6D44C205" w14:textId="6A140F10" w:rsidR="00AB4E06" w:rsidRDefault="00AB4E06">
                <w:pPr>
                  <w:spacing w:line="256" w:lineRule="auto"/>
                  <w:rPr>
                    <w:szCs w:val="20"/>
                  </w:rPr>
                </w:pPr>
                <w:r>
                  <w:rPr>
                    <w:szCs w:val="22"/>
                  </w:rPr>
                  <w:t>For the purposes of the tender process (described in paragraph 1.</w:t>
                </w:r>
                <w:r w:rsidR="002C520A">
                  <w:rPr>
                    <w:szCs w:val="22"/>
                  </w:rPr>
                  <w:t>2</w:t>
                </w:r>
                <w:r>
                  <w:rPr>
                    <w:szCs w:val="22"/>
                  </w:rPr>
                  <w:t xml:space="preserve"> of Part 1 of the </w:t>
                </w:r>
                <w:r w:rsidR="003E2E4F">
                  <w:rPr>
                    <w:szCs w:val="22"/>
                  </w:rPr>
                  <w:t>RFI</w:t>
                </w:r>
                <w:r>
                  <w:rPr>
                    <w:szCs w:val="22"/>
                  </w:rPr>
                  <w:t xml:space="preserve">) (the “Tender Process”) and any subsequent contract awarded thereunder (if any) (the “Contract”) certain confidential information as defined at clause 2 of this Agreement, will be furnished to the Candidate. </w:t>
                </w:r>
                <w:r>
                  <w:t xml:space="preserve">The Confidential Information is confidential to the </w:t>
                </w:r>
                <w:r>
                  <w:rPr>
                    <w:szCs w:val="22"/>
                  </w:rPr>
                  <w:t>Contracting Authority</w:t>
                </w:r>
                <w:r>
                  <w:t xml:space="preserve">. </w:t>
                </w:r>
              </w:p>
              <w:p w14:paraId="01D42D5C" w14:textId="77777777" w:rsidR="00AB4E06" w:rsidRDefault="00AB4E06">
                <w:pPr>
                  <w:spacing w:line="256" w:lineRule="auto"/>
                  <w:rPr>
                    <w:rFonts w:eastAsia="MS Mincho"/>
                    <w:szCs w:val="22"/>
                  </w:rPr>
                </w:pPr>
              </w:p>
            </w:tc>
          </w:tr>
        </w:tbl>
        <w:p w14:paraId="0A90A406" w14:textId="77777777" w:rsidR="00AB4E06" w:rsidRDefault="00AB4E06" w:rsidP="00AB4E06">
          <w:pPr>
            <w:rPr>
              <w:rFonts w:eastAsiaTheme="minorHAnsi"/>
              <w:szCs w:val="22"/>
            </w:rPr>
          </w:pPr>
          <w:r>
            <w:rPr>
              <w:b/>
              <w:szCs w:val="22"/>
            </w:rPr>
            <w:t xml:space="preserve">NOW IT IS HEREBY AGREED </w:t>
          </w:r>
          <w:r>
            <w:rPr>
              <w:szCs w:val="22"/>
            </w:rPr>
            <w:t>in consideration of the sum of €2.00 (the receipt of which is hereby acknowledged by the Candidate) as follows:</w:t>
          </w:r>
        </w:p>
        <w:tbl>
          <w:tblPr>
            <w:tblW w:w="5000" w:type="pct"/>
            <w:tblLook w:val="01E0" w:firstRow="1" w:lastRow="1" w:firstColumn="1" w:lastColumn="1" w:noHBand="0" w:noVBand="0"/>
          </w:tblPr>
          <w:tblGrid>
            <w:gridCol w:w="701"/>
            <w:gridCol w:w="394"/>
            <w:gridCol w:w="310"/>
            <w:gridCol w:w="528"/>
            <w:gridCol w:w="7094"/>
            <w:gridCol w:w="44"/>
          </w:tblGrid>
          <w:tr w:rsidR="00AB4E06" w14:paraId="1E07D79E" w14:textId="77777777" w:rsidTr="00AB4E06">
            <w:tc>
              <w:tcPr>
                <w:tcW w:w="387" w:type="pct"/>
                <w:hideMark/>
              </w:tcPr>
              <w:p w14:paraId="69F13E36" w14:textId="77777777" w:rsidR="00AB4E06" w:rsidRDefault="00AB4E06">
                <w:pPr>
                  <w:spacing w:line="256" w:lineRule="auto"/>
                  <w:rPr>
                    <w:color w:val="333399"/>
                    <w:szCs w:val="22"/>
                  </w:rPr>
                </w:pPr>
                <w:r>
                  <w:rPr>
                    <w:color w:val="333399"/>
                    <w:szCs w:val="22"/>
                  </w:rPr>
                  <w:t>1.</w:t>
                </w:r>
              </w:p>
            </w:tc>
            <w:tc>
              <w:tcPr>
                <w:tcW w:w="4613" w:type="pct"/>
                <w:gridSpan w:val="5"/>
                <w:hideMark/>
              </w:tcPr>
              <w:p w14:paraId="66EC9B1F" w14:textId="77777777" w:rsidR="00AB4E06" w:rsidRDefault="00AB4E06">
                <w:pPr>
                  <w:spacing w:line="256" w:lineRule="auto"/>
                  <w:rPr>
                    <w:szCs w:val="22"/>
                  </w:rPr>
                </w:pPr>
                <w:r>
                  <w:rPr>
                    <w:szCs w:val="22"/>
                  </w:rPr>
                  <w:t>The Candidate acknowledges that Confidential Information may be provided to them by the Contracting Authority and that each item of Confidential Information shall be governed by the terms of this Agreement.</w:t>
                </w:r>
              </w:p>
            </w:tc>
          </w:tr>
          <w:tr w:rsidR="00AB4E06" w14:paraId="3FA25BDC" w14:textId="77777777" w:rsidTr="00AB4E06">
            <w:tc>
              <w:tcPr>
                <w:tcW w:w="387" w:type="pct"/>
                <w:hideMark/>
              </w:tcPr>
              <w:p w14:paraId="2DE79CB2" w14:textId="77777777" w:rsidR="00AB4E06" w:rsidRDefault="00AB4E06">
                <w:pPr>
                  <w:spacing w:line="256" w:lineRule="auto"/>
                  <w:rPr>
                    <w:color w:val="333399"/>
                    <w:szCs w:val="22"/>
                  </w:rPr>
                </w:pPr>
                <w:r>
                  <w:rPr>
                    <w:color w:val="333399"/>
                    <w:szCs w:val="22"/>
                  </w:rPr>
                  <w:t>2.</w:t>
                </w:r>
              </w:p>
            </w:tc>
            <w:tc>
              <w:tcPr>
                <w:tcW w:w="4613" w:type="pct"/>
                <w:gridSpan w:val="5"/>
                <w:hideMark/>
              </w:tcPr>
              <w:p w14:paraId="29731967" w14:textId="77777777" w:rsidR="00AB4E06" w:rsidRDefault="00AB4E06">
                <w:pPr>
                  <w:spacing w:line="256" w:lineRule="auto"/>
                  <w:rPr>
                    <w:szCs w:val="22"/>
                  </w:rPr>
                </w:pPr>
                <w:r>
                  <w:rPr>
                    <w:szCs w:val="22"/>
                  </w:rPr>
                  <w:t>For the purposes of this Agreement "Confidential Information" means:</w:t>
                </w:r>
              </w:p>
            </w:tc>
          </w:tr>
          <w:tr w:rsidR="00AB4E06" w14:paraId="2CF4E4C7" w14:textId="77777777" w:rsidTr="00AB4E06">
            <w:tc>
              <w:tcPr>
                <w:tcW w:w="387" w:type="pct"/>
              </w:tcPr>
              <w:p w14:paraId="52AADFC9" w14:textId="77777777" w:rsidR="00AB4E06" w:rsidRDefault="00AB4E06">
                <w:pPr>
                  <w:spacing w:line="256" w:lineRule="auto"/>
                  <w:rPr>
                    <w:color w:val="333399"/>
                    <w:szCs w:val="22"/>
                  </w:rPr>
                </w:pPr>
              </w:p>
            </w:tc>
            <w:tc>
              <w:tcPr>
                <w:tcW w:w="388" w:type="pct"/>
                <w:gridSpan w:val="2"/>
                <w:hideMark/>
              </w:tcPr>
              <w:p w14:paraId="00580C32" w14:textId="77777777" w:rsidR="00AB4E06" w:rsidRDefault="00AB4E06">
                <w:pPr>
                  <w:spacing w:line="256" w:lineRule="auto"/>
                  <w:rPr>
                    <w:color w:val="1F497D" w:themeColor="text2"/>
                    <w:szCs w:val="22"/>
                  </w:rPr>
                </w:pPr>
                <w:r>
                  <w:rPr>
                    <w:color w:val="1F497D" w:themeColor="text2"/>
                    <w:szCs w:val="22"/>
                  </w:rPr>
                  <w:t>2.1</w:t>
                </w:r>
              </w:p>
            </w:tc>
            <w:tc>
              <w:tcPr>
                <w:tcW w:w="4224" w:type="pct"/>
                <w:gridSpan w:val="3"/>
                <w:hideMark/>
              </w:tcPr>
              <w:p w14:paraId="4CD89C66" w14:textId="77777777" w:rsidR="00AB4E06" w:rsidRDefault="00AB4E06">
                <w:pPr>
                  <w:spacing w:line="256" w:lineRule="auto"/>
                  <w:rPr>
                    <w:rFonts w:eastAsia="MS Mincho"/>
                    <w:szCs w:val="22"/>
                  </w:rPr>
                </w:pPr>
                <w:r>
                  <w:rPr>
                    <w:szCs w:val="22"/>
                  </w:rPr>
                  <w:t>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Services under the Contract and all and any information supplied or made available to the Candidate (to include employees, agents, Subcontractors and other suppliers) for the purposes of the Contract(s)  including personal data within the meaning of the Data Protection Laws; and</w:t>
                </w:r>
              </w:p>
            </w:tc>
          </w:tr>
          <w:tr w:rsidR="00AB4E06" w14:paraId="15DB828A" w14:textId="77777777" w:rsidTr="00AB4E06">
            <w:tc>
              <w:tcPr>
                <w:tcW w:w="387" w:type="pct"/>
              </w:tcPr>
              <w:p w14:paraId="49F9617C" w14:textId="77777777" w:rsidR="00AB4E06" w:rsidRDefault="00AB4E06">
                <w:pPr>
                  <w:spacing w:line="256" w:lineRule="auto"/>
                  <w:rPr>
                    <w:rFonts w:eastAsiaTheme="minorHAnsi"/>
                    <w:color w:val="333399"/>
                    <w:szCs w:val="22"/>
                  </w:rPr>
                </w:pPr>
              </w:p>
            </w:tc>
            <w:tc>
              <w:tcPr>
                <w:tcW w:w="388" w:type="pct"/>
                <w:gridSpan w:val="2"/>
                <w:hideMark/>
              </w:tcPr>
              <w:p w14:paraId="7F1DBEEA" w14:textId="77777777" w:rsidR="00AB4E06" w:rsidRDefault="00AB4E06">
                <w:pPr>
                  <w:spacing w:line="256" w:lineRule="auto"/>
                  <w:rPr>
                    <w:color w:val="1F497D" w:themeColor="text2"/>
                    <w:szCs w:val="22"/>
                  </w:rPr>
                </w:pPr>
                <w:r>
                  <w:rPr>
                    <w:color w:val="1F497D" w:themeColor="text2"/>
                    <w:szCs w:val="22"/>
                  </w:rPr>
                  <w:t>2.2</w:t>
                </w:r>
              </w:p>
            </w:tc>
            <w:tc>
              <w:tcPr>
                <w:tcW w:w="4224" w:type="pct"/>
                <w:gridSpan w:val="3"/>
              </w:tcPr>
              <w:p w14:paraId="3332144A" w14:textId="77777777" w:rsidR="00AB4E06" w:rsidRDefault="00AB4E06">
                <w:pPr>
                  <w:spacing w:line="256" w:lineRule="auto"/>
                  <w:rPr>
                    <w:szCs w:val="22"/>
                  </w:rPr>
                </w:pPr>
                <w:proofErr w:type="gramStart"/>
                <w:r>
                  <w:rPr>
                    <w:szCs w:val="22"/>
                  </w:rPr>
                  <w:t>any and all</w:t>
                </w:r>
                <w:proofErr w:type="gramEnd"/>
                <w:r>
                  <w:rPr>
                    <w:szCs w:val="22"/>
                  </w:rPr>
                  <w:t xml:space="preserve"> information which has been derived or obtained from information described in sub-paragraph 2.1.</w:t>
                </w:r>
              </w:p>
              <w:p w14:paraId="23412956" w14:textId="77777777" w:rsidR="00AB4E06" w:rsidRDefault="00AB4E06">
                <w:pPr>
                  <w:spacing w:line="256" w:lineRule="auto"/>
                  <w:rPr>
                    <w:szCs w:val="22"/>
                  </w:rPr>
                </w:pPr>
              </w:p>
            </w:tc>
          </w:tr>
          <w:tr w:rsidR="00AB4E06" w14:paraId="3577E67F" w14:textId="77777777" w:rsidTr="00AB4E06">
            <w:trPr>
              <w:gridAfter w:val="1"/>
              <w:wAfter w:w="24" w:type="pct"/>
            </w:trPr>
            <w:tc>
              <w:tcPr>
                <w:tcW w:w="604" w:type="pct"/>
                <w:gridSpan w:val="2"/>
                <w:hideMark/>
              </w:tcPr>
              <w:p w14:paraId="212BA7C0" w14:textId="77777777" w:rsidR="00AB4E06" w:rsidRDefault="00AB4E06">
                <w:pPr>
                  <w:spacing w:line="256" w:lineRule="auto"/>
                  <w:rPr>
                    <w:color w:val="333399"/>
                    <w:szCs w:val="22"/>
                  </w:rPr>
                </w:pPr>
                <w:r>
                  <w:rPr>
                    <w:color w:val="333399"/>
                    <w:szCs w:val="22"/>
                  </w:rPr>
                  <w:lastRenderedPageBreak/>
                  <w:t>3.</w:t>
                </w:r>
              </w:p>
            </w:tc>
            <w:tc>
              <w:tcPr>
                <w:tcW w:w="4372" w:type="pct"/>
                <w:gridSpan w:val="3"/>
              </w:tcPr>
              <w:p w14:paraId="22CF2C65" w14:textId="77777777" w:rsidR="00AB4E06" w:rsidRDefault="00AB4E06">
                <w:pPr>
                  <w:spacing w:line="256" w:lineRule="auto"/>
                  <w:rPr>
                    <w:rFonts w:asciiTheme="minorHAnsi" w:hAnsiTheme="minorHAnsi" w:cstheme="minorBidi"/>
                    <w:szCs w:val="22"/>
                  </w:rPr>
                </w:pPr>
                <w:r>
                  <w:rPr>
                    <w:szCs w:val="22"/>
                  </w:rPr>
                  <w:t>For the purposes of this Agreement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Commissioner or other supervisory authority for data protection in Ireland from time to time.</w:t>
                </w:r>
              </w:p>
              <w:p w14:paraId="00E6E8A6" w14:textId="77777777" w:rsidR="00AB4E06" w:rsidRDefault="00AB4E06">
                <w:pPr>
                  <w:spacing w:line="256" w:lineRule="auto"/>
                  <w:rPr>
                    <w:rFonts w:asciiTheme="minorHAnsi" w:hAnsiTheme="minorHAnsi" w:cstheme="minorBidi"/>
                    <w:szCs w:val="22"/>
                  </w:rPr>
                </w:pPr>
              </w:p>
            </w:tc>
          </w:tr>
          <w:tr w:rsidR="00AB4E06" w14:paraId="64695FB7" w14:textId="77777777" w:rsidTr="00AB4E06">
            <w:tc>
              <w:tcPr>
                <w:tcW w:w="387" w:type="pct"/>
                <w:hideMark/>
              </w:tcPr>
              <w:p w14:paraId="53D266D6" w14:textId="77777777" w:rsidR="00AB4E06" w:rsidRDefault="00AB4E06">
                <w:pPr>
                  <w:spacing w:line="256" w:lineRule="auto"/>
                  <w:rPr>
                    <w:color w:val="333399"/>
                    <w:szCs w:val="22"/>
                  </w:rPr>
                </w:pPr>
                <w:r>
                  <w:rPr>
                    <w:color w:val="333399"/>
                    <w:szCs w:val="22"/>
                  </w:rPr>
                  <w:t>4.</w:t>
                </w:r>
              </w:p>
            </w:tc>
            <w:tc>
              <w:tcPr>
                <w:tcW w:w="4613" w:type="pct"/>
                <w:gridSpan w:val="5"/>
                <w:hideMark/>
              </w:tcPr>
              <w:p w14:paraId="49BFF6BC" w14:textId="77777777" w:rsidR="00AB4E06" w:rsidRDefault="00AB4E06">
                <w:pPr>
                  <w:spacing w:line="256" w:lineRule="auto"/>
                  <w:rPr>
                    <w:szCs w:val="22"/>
                  </w:rPr>
                </w:pPr>
                <w:r>
                  <w:rPr>
                    <w:szCs w:val="22"/>
                  </w:rPr>
                  <w:t>Save as may be required by law, the Candidate agrees in respect of the Confidential Information:</w:t>
                </w:r>
              </w:p>
            </w:tc>
          </w:tr>
          <w:tr w:rsidR="00AB4E06" w14:paraId="58778193" w14:textId="77777777" w:rsidTr="00AB4E06">
            <w:tc>
              <w:tcPr>
                <w:tcW w:w="387" w:type="pct"/>
              </w:tcPr>
              <w:p w14:paraId="3989CC05" w14:textId="77777777" w:rsidR="00AB4E06" w:rsidRDefault="00AB4E06">
                <w:pPr>
                  <w:spacing w:line="256" w:lineRule="auto"/>
                  <w:rPr>
                    <w:color w:val="333399"/>
                    <w:szCs w:val="22"/>
                  </w:rPr>
                </w:pPr>
              </w:p>
            </w:tc>
            <w:tc>
              <w:tcPr>
                <w:tcW w:w="388" w:type="pct"/>
                <w:gridSpan w:val="2"/>
                <w:hideMark/>
              </w:tcPr>
              <w:p w14:paraId="76649BCD" w14:textId="77777777" w:rsidR="00AB4E06" w:rsidRDefault="00AB4E06">
                <w:pPr>
                  <w:spacing w:line="256" w:lineRule="auto"/>
                  <w:rPr>
                    <w:color w:val="1F497D" w:themeColor="text2"/>
                    <w:szCs w:val="22"/>
                  </w:rPr>
                </w:pPr>
                <w:r>
                  <w:rPr>
                    <w:color w:val="1F497D" w:themeColor="text2"/>
                    <w:szCs w:val="22"/>
                  </w:rPr>
                  <w:t>4.1</w:t>
                </w:r>
              </w:p>
            </w:tc>
            <w:tc>
              <w:tcPr>
                <w:tcW w:w="4224" w:type="pct"/>
                <w:gridSpan w:val="3"/>
                <w:hideMark/>
              </w:tcPr>
              <w:p w14:paraId="0CBA0C53" w14:textId="77777777" w:rsidR="00AB4E06" w:rsidRDefault="00AB4E06">
                <w:pPr>
                  <w:spacing w:line="256" w:lineRule="auto"/>
                  <w:rPr>
                    <w:szCs w:val="22"/>
                  </w:rPr>
                </w:pPr>
                <w:r>
                  <w:rPr>
                    <w:szCs w:val="22"/>
                  </w:rPr>
                  <w:t>to treat such Confidential Information as confidential and to take all necessary steps to ensure that such confidentiality is maintained;</w:t>
                </w:r>
              </w:p>
            </w:tc>
          </w:tr>
          <w:tr w:rsidR="00AB4E06" w14:paraId="7736079A" w14:textId="77777777" w:rsidTr="00AB4E06">
            <w:tc>
              <w:tcPr>
                <w:tcW w:w="387" w:type="pct"/>
              </w:tcPr>
              <w:p w14:paraId="7BB2D1CB" w14:textId="77777777" w:rsidR="00AB4E06" w:rsidRDefault="00AB4E06">
                <w:pPr>
                  <w:spacing w:line="256" w:lineRule="auto"/>
                  <w:rPr>
                    <w:color w:val="333399"/>
                    <w:szCs w:val="22"/>
                  </w:rPr>
                </w:pPr>
              </w:p>
            </w:tc>
            <w:tc>
              <w:tcPr>
                <w:tcW w:w="388" w:type="pct"/>
                <w:gridSpan w:val="2"/>
                <w:hideMark/>
              </w:tcPr>
              <w:p w14:paraId="16276072" w14:textId="77777777" w:rsidR="00AB4E06" w:rsidRDefault="00AB4E06">
                <w:pPr>
                  <w:spacing w:line="256" w:lineRule="auto"/>
                  <w:rPr>
                    <w:color w:val="1F497D" w:themeColor="text2"/>
                    <w:szCs w:val="22"/>
                  </w:rPr>
                </w:pPr>
                <w:r>
                  <w:rPr>
                    <w:color w:val="1F497D" w:themeColor="text2"/>
                    <w:szCs w:val="22"/>
                  </w:rPr>
                  <w:t>4.2</w:t>
                </w:r>
              </w:p>
            </w:tc>
            <w:tc>
              <w:tcPr>
                <w:tcW w:w="4224" w:type="pct"/>
                <w:gridSpan w:val="3"/>
                <w:hideMark/>
              </w:tcPr>
              <w:p w14:paraId="7FABA717" w14:textId="77777777" w:rsidR="00AB4E06" w:rsidRDefault="00AB4E06">
                <w:pPr>
                  <w:spacing w:line="256" w:lineRule="auto"/>
                  <w:rPr>
                    <w:szCs w:val="22"/>
                  </w:rPr>
                </w:pPr>
                <w:r>
                  <w:rPr>
                    <w:szCs w:val="22"/>
                  </w:rPr>
                  <w:t xml:space="preserve">not, without </w:t>
                </w:r>
                <w:proofErr w:type="gramStart"/>
                <w:r>
                  <w:rPr>
                    <w:szCs w:val="22"/>
                  </w:rPr>
                  <w:t>the  prior</w:t>
                </w:r>
                <w:proofErr w:type="gramEnd"/>
                <w:r>
                  <w:rPr>
                    <w:szCs w:val="22"/>
                  </w:rPr>
                  <w:t xml:space="preserve"> written consent of the Contracting Authority, to communicate or disclose any part of such Confidential Information to any person except:</w:t>
                </w:r>
              </w:p>
            </w:tc>
          </w:tr>
          <w:tr w:rsidR="00AB4E06" w14:paraId="00262BA4" w14:textId="77777777" w:rsidTr="00AB4E06">
            <w:tc>
              <w:tcPr>
                <w:tcW w:w="387" w:type="pct"/>
              </w:tcPr>
              <w:p w14:paraId="6ECE8EA9" w14:textId="77777777" w:rsidR="00AB4E06" w:rsidRDefault="00AB4E06">
                <w:pPr>
                  <w:spacing w:line="256" w:lineRule="auto"/>
                  <w:rPr>
                    <w:color w:val="333399"/>
                    <w:szCs w:val="22"/>
                  </w:rPr>
                </w:pPr>
              </w:p>
            </w:tc>
            <w:tc>
              <w:tcPr>
                <w:tcW w:w="388" w:type="pct"/>
                <w:gridSpan w:val="2"/>
              </w:tcPr>
              <w:p w14:paraId="0543E302" w14:textId="77777777" w:rsidR="00AB4E06" w:rsidRDefault="00AB4E06">
                <w:pPr>
                  <w:spacing w:line="256" w:lineRule="auto"/>
                  <w:rPr>
                    <w:szCs w:val="22"/>
                  </w:rPr>
                </w:pPr>
              </w:p>
            </w:tc>
            <w:tc>
              <w:tcPr>
                <w:tcW w:w="291" w:type="pct"/>
                <w:hideMark/>
              </w:tcPr>
              <w:p w14:paraId="18686FB6" w14:textId="77777777" w:rsidR="00AB4E06" w:rsidRDefault="00AB4E06">
                <w:pPr>
                  <w:spacing w:line="256" w:lineRule="auto"/>
                  <w:rPr>
                    <w:szCs w:val="22"/>
                  </w:rPr>
                </w:pPr>
                <w:proofErr w:type="spellStart"/>
                <w:r>
                  <w:rPr>
                    <w:szCs w:val="22"/>
                  </w:rPr>
                  <w:t>i</w:t>
                </w:r>
                <w:proofErr w:type="spellEnd"/>
              </w:p>
            </w:tc>
            <w:tc>
              <w:tcPr>
                <w:tcW w:w="3933" w:type="pct"/>
                <w:gridSpan w:val="2"/>
                <w:hideMark/>
              </w:tcPr>
              <w:p w14:paraId="7992647E" w14:textId="77777777" w:rsidR="00AB4E06" w:rsidRDefault="00AB4E06">
                <w:pPr>
                  <w:spacing w:line="256" w:lineRule="auto"/>
                  <w:rPr>
                    <w:szCs w:val="22"/>
                  </w:rPr>
                </w:pPr>
                <w:r>
                  <w:rPr>
                    <w:szCs w:val="22"/>
                  </w:rPr>
                  <w:t xml:space="preserve">to those employees, agents, Subcontractors and other suppliers on a </w:t>
                </w:r>
                <w:proofErr w:type="gramStart"/>
                <w:r>
                  <w:rPr>
                    <w:szCs w:val="22"/>
                  </w:rPr>
                  <w:t>need to know</w:t>
                </w:r>
                <w:proofErr w:type="gramEnd"/>
                <w:r>
                  <w:rPr>
                    <w:szCs w:val="22"/>
                  </w:rPr>
                  <w:t xml:space="preserve"> basis; and/or</w:t>
                </w:r>
              </w:p>
            </w:tc>
          </w:tr>
          <w:tr w:rsidR="00AB4E06" w14:paraId="6E9BB6BC" w14:textId="77777777" w:rsidTr="00AB4E06">
            <w:tc>
              <w:tcPr>
                <w:tcW w:w="387" w:type="pct"/>
              </w:tcPr>
              <w:p w14:paraId="5364DB6A" w14:textId="77777777" w:rsidR="00AB4E06" w:rsidRDefault="00AB4E06">
                <w:pPr>
                  <w:spacing w:line="256" w:lineRule="auto"/>
                  <w:rPr>
                    <w:color w:val="333399"/>
                    <w:szCs w:val="22"/>
                  </w:rPr>
                </w:pPr>
              </w:p>
            </w:tc>
            <w:tc>
              <w:tcPr>
                <w:tcW w:w="388" w:type="pct"/>
                <w:gridSpan w:val="2"/>
              </w:tcPr>
              <w:p w14:paraId="5F424B1F" w14:textId="77777777" w:rsidR="00AB4E06" w:rsidRDefault="00AB4E06">
                <w:pPr>
                  <w:spacing w:line="256" w:lineRule="auto"/>
                  <w:rPr>
                    <w:szCs w:val="22"/>
                  </w:rPr>
                </w:pPr>
              </w:p>
            </w:tc>
            <w:tc>
              <w:tcPr>
                <w:tcW w:w="291" w:type="pct"/>
                <w:hideMark/>
              </w:tcPr>
              <w:p w14:paraId="0D48D5C8" w14:textId="77777777" w:rsidR="00AB4E06" w:rsidRDefault="00AB4E06">
                <w:pPr>
                  <w:spacing w:line="256" w:lineRule="auto"/>
                  <w:rPr>
                    <w:szCs w:val="22"/>
                  </w:rPr>
                </w:pPr>
                <w:r>
                  <w:rPr>
                    <w:szCs w:val="22"/>
                  </w:rPr>
                  <w:t>ii</w:t>
                </w:r>
              </w:p>
            </w:tc>
            <w:tc>
              <w:tcPr>
                <w:tcW w:w="3933" w:type="pct"/>
                <w:gridSpan w:val="2"/>
                <w:hideMark/>
              </w:tcPr>
              <w:p w14:paraId="3E3E1440" w14:textId="77777777" w:rsidR="00AB4E06" w:rsidRDefault="00AB4E06">
                <w:pPr>
                  <w:spacing w:line="256" w:lineRule="auto"/>
                  <w:rPr>
                    <w:szCs w:val="22"/>
                  </w:rPr>
                </w:pPr>
                <w:r>
                  <w:rPr>
                    <w:szCs w:val="22"/>
                  </w:rPr>
                  <w:t>to the Candidate’s auditors, professional advisers and any other persons or bodies having a legal right or duty to have access to or knowledge of the Confidential Information in connection with the business of the Candidate</w:t>
                </w:r>
              </w:p>
            </w:tc>
          </w:tr>
          <w:tr w:rsidR="00AB4E06" w14:paraId="7B81E997" w14:textId="77777777" w:rsidTr="00AB4E06">
            <w:tc>
              <w:tcPr>
                <w:tcW w:w="387" w:type="pct"/>
              </w:tcPr>
              <w:p w14:paraId="66BE422E" w14:textId="77777777" w:rsidR="00AB4E06" w:rsidRDefault="00AB4E06">
                <w:pPr>
                  <w:spacing w:line="256" w:lineRule="auto"/>
                  <w:rPr>
                    <w:color w:val="333399"/>
                    <w:szCs w:val="22"/>
                  </w:rPr>
                </w:pPr>
              </w:p>
            </w:tc>
            <w:tc>
              <w:tcPr>
                <w:tcW w:w="388" w:type="pct"/>
                <w:gridSpan w:val="2"/>
              </w:tcPr>
              <w:p w14:paraId="2BFDD087" w14:textId="77777777" w:rsidR="00AB4E06" w:rsidRDefault="00AB4E06">
                <w:pPr>
                  <w:spacing w:line="256" w:lineRule="auto"/>
                  <w:rPr>
                    <w:szCs w:val="22"/>
                  </w:rPr>
                </w:pPr>
              </w:p>
            </w:tc>
            <w:tc>
              <w:tcPr>
                <w:tcW w:w="4224" w:type="pct"/>
                <w:gridSpan w:val="3"/>
                <w:hideMark/>
              </w:tcPr>
              <w:p w14:paraId="4335A183" w14:textId="77777777" w:rsidR="00AB4E06" w:rsidRDefault="00AB4E06">
                <w:pPr>
                  <w:spacing w:line="256" w:lineRule="auto"/>
                  <w:rPr>
                    <w:szCs w:val="22"/>
                  </w:rPr>
                </w:pPr>
                <w:r>
                  <w:rPr>
                    <w:szCs w:val="22"/>
                  </w:rPr>
                  <w:t>PROVIDED ALWAYS that the Candidate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AB4E06" w14:paraId="2770FD9A" w14:textId="77777777" w:rsidTr="00AB4E06">
            <w:tc>
              <w:tcPr>
                <w:tcW w:w="387" w:type="pct"/>
                <w:hideMark/>
              </w:tcPr>
              <w:p w14:paraId="41EB3F3D" w14:textId="77777777" w:rsidR="00AB4E06" w:rsidRDefault="00AB4E06">
                <w:pPr>
                  <w:spacing w:line="256" w:lineRule="auto"/>
                  <w:rPr>
                    <w:color w:val="333399"/>
                    <w:szCs w:val="22"/>
                  </w:rPr>
                </w:pPr>
                <w:r>
                  <w:rPr>
                    <w:color w:val="333399"/>
                    <w:szCs w:val="22"/>
                  </w:rPr>
                  <w:t>5.</w:t>
                </w:r>
              </w:p>
            </w:tc>
            <w:tc>
              <w:tcPr>
                <w:tcW w:w="4613" w:type="pct"/>
                <w:gridSpan w:val="5"/>
                <w:hideMark/>
              </w:tcPr>
              <w:p w14:paraId="78E5EAE3" w14:textId="77777777" w:rsidR="00AB4E06" w:rsidRDefault="00AB4E06">
                <w:pPr>
                  <w:spacing w:line="256" w:lineRule="auto"/>
                  <w:rPr>
                    <w:bCs/>
                    <w:szCs w:val="22"/>
                  </w:rPr>
                </w:pPr>
                <w:r>
                  <w:rPr>
                    <w:bCs/>
                    <w:szCs w:val="22"/>
                  </w:rPr>
                  <w:t>The obligations in this Agreement will not apply to any Confidential Information:</w:t>
                </w:r>
              </w:p>
            </w:tc>
          </w:tr>
          <w:tr w:rsidR="00AB4E06" w14:paraId="64BC6222" w14:textId="77777777" w:rsidTr="00AB4E06">
            <w:tc>
              <w:tcPr>
                <w:tcW w:w="387" w:type="pct"/>
              </w:tcPr>
              <w:p w14:paraId="34BDCF98" w14:textId="77777777" w:rsidR="00AB4E06" w:rsidRDefault="00AB4E06">
                <w:pPr>
                  <w:spacing w:line="256" w:lineRule="auto"/>
                  <w:rPr>
                    <w:color w:val="333399"/>
                    <w:szCs w:val="22"/>
                  </w:rPr>
                </w:pPr>
              </w:p>
            </w:tc>
            <w:tc>
              <w:tcPr>
                <w:tcW w:w="388" w:type="pct"/>
                <w:gridSpan w:val="2"/>
                <w:hideMark/>
              </w:tcPr>
              <w:p w14:paraId="70D1BB1B" w14:textId="77777777" w:rsidR="00AB4E06" w:rsidRDefault="00AB4E06">
                <w:pPr>
                  <w:spacing w:line="256" w:lineRule="auto"/>
                  <w:rPr>
                    <w:szCs w:val="22"/>
                  </w:rPr>
                </w:pPr>
                <w:r>
                  <w:rPr>
                    <w:szCs w:val="22"/>
                  </w:rPr>
                  <w:t>I</w:t>
                </w:r>
              </w:p>
            </w:tc>
            <w:tc>
              <w:tcPr>
                <w:tcW w:w="4224" w:type="pct"/>
                <w:gridSpan w:val="3"/>
                <w:hideMark/>
              </w:tcPr>
              <w:p w14:paraId="3903E030" w14:textId="77777777" w:rsidR="00AB4E06" w:rsidRDefault="00AB4E06">
                <w:pPr>
                  <w:spacing w:line="256" w:lineRule="auto"/>
                  <w:rPr>
                    <w:szCs w:val="22"/>
                  </w:rPr>
                </w:pPr>
                <w:r>
                  <w:rPr>
                    <w:szCs w:val="22"/>
                  </w:rPr>
                  <w:t>in the Candidate’s possession (with full right to disclose) before receiving it from the Contracting Authority; or</w:t>
                </w:r>
              </w:p>
            </w:tc>
          </w:tr>
          <w:tr w:rsidR="00AB4E06" w14:paraId="390AD1A5" w14:textId="77777777" w:rsidTr="00AB4E06">
            <w:tc>
              <w:tcPr>
                <w:tcW w:w="387" w:type="pct"/>
              </w:tcPr>
              <w:p w14:paraId="2A0DA43F" w14:textId="77777777" w:rsidR="00AB4E06" w:rsidRDefault="00AB4E06">
                <w:pPr>
                  <w:spacing w:line="256" w:lineRule="auto"/>
                  <w:rPr>
                    <w:color w:val="333399"/>
                    <w:szCs w:val="22"/>
                  </w:rPr>
                </w:pPr>
              </w:p>
            </w:tc>
            <w:tc>
              <w:tcPr>
                <w:tcW w:w="388" w:type="pct"/>
                <w:gridSpan w:val="2"/>
                <w:hideMark/>
              </w:tcPr>
              <w:p w14:paraId="6862BBF5" w14:textId="77777777" w:rsidR="00AB4E06" w:rsidRDefault="00AB4E06">
                <w:pPr>
                  <w:spacing w:line="256" w:lineRule="auto"/>
                  <w:rPr>
                    <w:szCs w:val="22"/>
                  </w:rPr>
                </w:pPr>
                <w:proofErr w:type="spellStart"/>
                <w:r>
                  <w:rPr>
                    <w:szCs w:val="22"/>
                  </w:rPr>
                  <w:t>Ii</w:t>
                </w:r>
                <w:proofErr w:type="spellEnd"/>
              </w:p>
            </w:tc>
            <w:tc>
              <w:tcPr>
                <w:tcW w:w="4224" w:type="pct"/>
                <w:gridSpan w:val="3"/>
                <w:hideMark/>
              </w:tcPr>
              <w:p w14:paraId="2ED19340" w14:textId="77777777" w:rsidR="00AB4E06" w:rsidRDefault="00AB4E06">
                <w:pPr>
                  <w:spacing w:line="256" w:lineRule="auto"/>
                  <w:rPr>
                    <w:szCs w:val="22"/>
                  </w:rPr>
                </w:pPr>
                <w:r>
                  <w:rPr>
                    <w:szCs w:val="22"/>
                  </w:rPr>
                  <w:t>which is or becomes public knowledge other than by breach of this clause; or</w:t>
                </w:r>
              </w:p>
            </w:tc>
          </w:tr>
          <w:tr w:rsidR="00AB4E06" w14:paraId="0B7A809E" w14:textId="77777777" w:rsidTr="00AB4E06">
            <w:tc>
              <w:tcPr>
                <w:tcW w:w="387" w:type="pct"/>
              </w:tcPr>
              <w:p w14:paraId="6F198726" w14:textId="77777777" w:rsidR="00AB4E06" w:rsidRDefault="00AB4E06">
                <w:pPr>
                  <w:spacing w:line="256" w:lineRule="auto"/>
                  <w:rPr>
                    <w:color w:val="333399"/>
                    <w:szCs w:val="22"/>
                  </w:rPr>
                </w:pPr>
              </w:p>
            </w:tc>
            <w:tc>
              <w:tcPr>
                <w:tcW w:w="388" w:type="pct"/>
                <w:gridSpan w:val="2"/>
                <w:hideMark/>
              </w:tcPr>
              <w:p w14:paraId="41629F56" w14:textId="77777777" w:rsidR="00AB4E06" w:rsidRDefault="00AB4E06">
                <w:pPr>
                  <w:spacing w:line="256" w:lineRule="auto"/>
                  <w:rPr>
                    <w:szCs w:val="22"/>
                  </w:rPr>
                </w:pPr>
                <w:r>
                  <w:rPr>
                    <w:szCs w:val="22"/>
                  </w:rPr>
                  <w:t>Iii</w:t>
                </w:r>
              </w:p>
            </w:tc>
            <w:tc>
              <w:tcPr>
                <w:tcW w:w="4224" w:type="pct"/>
                <w:gridSpan w:val="3"/>
                <w:hideMark/>
              </w:tcPr>
              <w:p w14:paraId="7F877AAF" w14:textId="77777777" w:rsidR="00AB4E06" w:rsidRDefault="00AB4E06">
                <w:pPr>
                  <w:spacing w:line="256" w:lineRule="auto"/>
                  <w:rPr>
                    <w:szCs w:val="22"/>
                  </w:rPr>
                </w:pPr>
                <w:r>
                  <w:rPr>
                    <w:szCs w:val="22"/>
                  </w:rPr>
                  <w:t>is independently developed by the Candidate without access to or use of the Confidential Information; or</w:t>
                </w:r>
              </w:p>
            </w:tc>
          </w:tr>
          <w:tr w:rsidR="00AB4E06" w14:paraId="7CFE8353" w14:textId="77777777" w:rsidTr="00AB4E06">
            <w:tc>
              <w:tcPr>
                <w:tcW w:w="387" w:type="pct"/>
              </w:tcPr>
              <w:p w14:paraId="75A4D662" w14:textId="77777777" w:rsidR="00AB4E06" w:rsidRDefault="00AB4E06">
                <w:pPr>
                  <w:spacing w:line="256" w:lineRule="auto"/>
                  <w:rPr>
                    <w:color w:val="333399"/>
                    <w:szCs w:val="22"/>
                  </w:rPr>
                </w:pPr>
              </w:p>
            </w:tc>
            <w:tc>
              <w:tcPr>
                <w:tcW w:w="388" w:type="pct"/>
                <w:gridSpan w:val="2"/>
                <w:hideMark/>
              </w:tcPr>
              <w:p w14:paraId="4FC15527" w14:textId="77777777" w:rsidR="00AB4E06" w:rsidRDefault="00AB4E06">
                <w:pPr>
                  <w:spacing w:line="256" w:lineRule="auto"/>
                  <w:rPr>
                    <w:szCs w:val="22"/>
                  </w:rPr>
                </w:pPr>
                <w:r>
                  <w:rPr>
                    <w:szCs w:val="22"/>
                  </w:rPr>
                  <w:t>Iv</w:t>
                </w:r>
              </w:p>
            </w:tc>
            <w:tc>
              <w:tcPr>
                <w:tcW w:w="4224" w:type="pct"/>
                <w:gridSpan w:val="3"/>
                <w:hideMark/>
              </w:tcPr>
              <w:p w14:paraId="46EC9435" w14:textId="77777777" w:rsidR="00AB4E06" w:rsidRDefault="00AB4E06">
                <w:pPr>
                  <w:spacing w:line="256" w:lineRule="auto"/>
                  <w:rPr>
                    <w:szCs w:val="22"/>
                  </w:rPr>
                </w:pPr>
                <w:r>
                  <w:rPr>
                    <w:szCs w:val="22"/>
                  </w:rPr>
                  <w:t>is lawfully received from a third party (with full right to disclose).</w:t>
                </w:r>
              </w:p>
            </w:tc>
          </w:tr>
          <w:tr w:rsidR="00AB4E06" w14:paraId="31EE771B" w14:textId="77777777" w:rsidTr="00AB4E06">
            <w:tc>
              <w:tcPr>
                <w:tcW w:w="387" w:type="pct"/>
                <w:hideMark/>
              </w:tcPr>
              <w:p w14:paraId="4B0111B2" w14:textId="77777777" w:rsidR="00AB4E06" w:rsidRDefault="00AB4E06">
                <w:pPr>
                  <w:spacing w:line="256" w:lineRule="auto"/>
                  <w:rPr>
                    <w:color w:val="333399"/>
                    <w:szCs w:val="22"/>
                  </w:rPr>
                </w:pPr>
                <w:r>
                  <w:rPr>
                    <w:color w:val="333399"/>
                    <w:szCs w:val="22"/>
                  </w:rPr>
                  <w:t>6.</w:t>
                </w:r>
              </w:p>
            </w:tc>
            <w:tc>
              <w:tcPr>
                <w:tcW w:w="4613" w:type="pct"/>
                <w:gridSpan w:val="5"/>
                <w:hideMark/>
              </w:tcPr>
              <w:p w14:paraId="0310ADF6" w14:textId="77777777" w:rsidR="00AB4E06" w:rsidRDefault="00AB4E06">
                <w:pPr>
                  <w:spacing w:line="256" w:lineRule="auto"/>
                  <w:rPr>
                    <w:szCs w:val="22"/>
                  </w:rPr>
                </w:pPr>
                <w:r>
                  <w:rPr>
                    <w:szCs w:val="22"/>
                  </w:rPr>
                  <w:t>The Candidate undertakes:</w:t>
                </w:r>
              </w:p>
            </w:tc>
          </w:tr>
          <w:tr w:rsidR="00AB4E06" w14:paraId="0B3484CA" w14:textId="77777777" w:rsidTr="00AB4E06">
            <w:tc>
              <w:tcPr>
                <w:tcW w:w="387" w:type="pct"/>
              </w:tcPr>
              <w:p w14:paraId="245C1E41" w14:textId="77777777" w:rsidR="00AB4E06" w:rsidRDefault="00AB4E06">
                <w:pPr>
                  <w:spacing w:line="256" w:lineRule="auto"/>
                  <w:rPr>
                    <w:color w:val="333399"/>
                    <w:szCs w:val="22"/>
                  </w:rPr>
                </w:pPr>
              </w:p>
            </w:tc>
            <w:tc>
              <w:tcPr>
                <w:tcW w:w="388" w:type="pct"/>
                <w:gridSpan w:val="2"/>
                <w:hideMark/>
              </w:tcPr>
              <w:p w14:paraId="7D016D1D" w14:textId="77777777" w:rsidR="00AB4E06" w:rsidRDefault="00AB4E06">
                <w:pPr>
                  <w:spacing w:line="256" w:lineRule="auto"/>
                  <w:rPr>
                    <w:color w:val="1F497D" w:themeColor="text2"/>
                    <w:szCs w:val="22"/>
                  </w:rPr>
                </w:pPr>
                <w:r>
                  <w:rPr>
                    <w:color w:val="1F497D" w:themeColor="text2"/>
                    <w:szCs w:val="22"/>
                  </w:rPr>
                  <w:t>6.1</w:t>
                </w:r>
              </w:p>
            </w:tc>
            <w:tc>
              <w:tcPr>
                <w:tcW w:w="4224" w:type="pct"/>
                <w:gridSpan w:val="3"/>
                <w:hideMark/>
              </w:tcPr>
              <w:p w14:paraId="3AC3F902" w14:textId="77777777" w:rsidR="00AB4E06" w:rsidRDefault="00AB4E06">
                <w:pPr>
                  <w:spacing w:line="256" w:lineRule="auto"/>
                  <w:rPr>
                    <w:szCs w:val="22"/>
                  </w:rPr>
                </w:pPr>
                <w:r>
                  <w:rPr>
                    <w:szCs w:val="22"/>
                  </w:rPr>
                  <w:t xml:space="preserve">to comply with all directions of the Contracting Authority </w:t>
                </w:r>
                <w:proofErr w:type="gramStart"/>
                <w:r>
                  <w:rPr>
                    <w:szCs w:val="22"/>
                  </w:rPr>
                  <w:t>with regard to</w:t>
                </w:r>
                <w:proofErr w:type="gramEnd"/>
                <w:r>
                  <w:rPr>
                    <w:szCs w:val="22"/>
                  </w:rPr>
                  <w:t xml:space="preserve"> the use and application of all and any Confidential Information or data (including personal data as defined in the Data Protection Laws );</w:t>
                </w:r>
              </w:p>
            </w:tc>
          </w:tr>
          <w:tr w:rsidR="00AB4E06" w14:paraId="6481C6D9" w14:textId="77777777" w:rsidTr="00AB4E06">
            <w:tc>
              <w:tcPr>
                <w:tcW w:w="387" w:type="pct"/>
              </w:tcPr>
              <w:p w14:paraId="78D702A9" w14:textId="77777777" w:rsidR="00AB4E06" w:rsidRDefault="00AB4E06">
                <w:pPr>
                  <w:spacing w:line="256" w:lineRule="auto"/>
                  <w:rPr>
                    <w:color w:val="333399"/>
                    <w:szCs w:val="22"/>
                  </w:rPr>
                </w:pPr>
              </w:p>
            </w:tc>
            <w:tc>
              <w:tcPr>
                <w:tcW w:w="388" w:type="pct"/>
                <w:gridSpan w:val="2"/>
                <w:hideMark/>
              </w:tcPr>
              <w:p w14:paraId="6B8DFFF5" w14:textId="77777777" w:rsidR="00AB4E06" w:rsidRDefault="00AB4E06">
                <w:pPr>
                  <w:spacing w:line="256" w:lineRule="auto"/>
                  <w:rPr>
                    <w:color w:val="1F497D" w:themeColor="text2"/>
                    <w:szCs w:val="22"/>
                  </w:rPr>
                </w:pPr>
                <w:r>
                  <w:rPr>
                    <w:color w:val="1F497D" w:themeColor="text2"/>
                    <w:szCs w:val="22"/>
                  </w:rPr>
                  <w:t>6.2</w:t>
                </w:r>
              </w:p>
            </w:tc>
            <w:tc>
              <w:tcPr>
                <w:tcW w:w="4224" w:type="pct"/>
                <w:gridSpan w:val="3"/>
                <w:hideMark/>
              </w:tcPr>
              <w:p w14:paraId="41A14FDE" w14:textId="77777777" w:rsidR="00AB4E06" w:rsidRDefault="00AB4E06">
                <w:pPr>
                  <w:spacing w:line="256" w:lineRule="auto"/>
                  <w:rPr>
                    <w:szCs w:val="22"/>
                  </w:rPr>
                </w:pPr>
                <w:r>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AB4E06" w14:paraId="62822A59" w14:textId="77777777" w:rsidTr="00AB4E06">
            <w:tc>
              <w:tcPr>
                <w:tcW w:w="387" w:type="pct"/>
              </w:tcPr>
              <w:p w14:paraId="61B64C72" w14:textId="77777777" w:rsidR="00AB4E06" w:rsidRDefault="00AB4E06">
                <w:pPr>
                  <w:spacing w:line="256" w:lineRule="auto"/>
                  <w:rPr>
                    <w:color w:val="333399"/>
                    <w:szCs w:val="22"/>
                  </w:rPr>
                </w:pPr>
              </w:p>
            </w:tc>
            <w:tc>
              <w:tcPr>
                <w:tcW w:w="388" w:type="pct"/>
                <w:gridSpan w:val="2"/>
                <w:hideMark/>
              </w:tcPr>
              <w:p w14:paraId="299F948C" w14:textId="77777777" w:rsidR="00AB4E06" w:rsidRDefault="00AB4E06">
                <w:pPr>
                  <w:spacing w:line="256" w:lineRule="auto"/>
                  <w:rPr>
                    <w:color w:val="1F497D" w:themeColor="text2"/>
                    <w:szCs w:val="22"/>
                  </w:rPr>
                </w:pPr>
                <w:r>
                  <w:rPr>
                    <w:color w:val="1F497D" w:themeColor="text2"/>
                    <w:szCs w:val="22"/>
                  </w:rPr>
                  <w:t>6.3</w:t>
                </w:r>
              </w:p>
            </w:tc>
            <w:tc>
              <w:tcPr>
                <w:tcW w:w="4224" w:type="pct"/>
                <w:gridSpan w:val="3"/>
                <w:hideMark/>
              </w:tcPr>
              <w:p w14:paraId="6A127E3F" w14:textId="77777777" w:rsidR="00AB4E06" w:rsidRDefault="00AB4E06">
                <w:pPr>
                  <w:spacing w:line="256" w:lineRule="auto"/>
                  <w:rPr>
                    <w:szCs w:val="22"/>
                  </w:rPr>
                </w:pPr>
                <w:r>
                  <w:rPr>
                    <w:szCs w:val="22"/>
                  </w:rPr>
                  <w:t xml:space="preserve">upon termination of the Tender Process (or the Contract, if awarded) for whatever reason to furnish to the Contracting Authority all Confidential Information or at the written direction of the Contracting Authority to destroy in a secure manner all (or </w:t>
                </w:r>
                <w:r>
                  <w:rPr>
                    <w:szCs w:val="22"/>
                  </w:rPr>
                  <w:lastRenderedPageBreak/>
                  <w:t xml:space="preserve">such part or parts thereof as may be identified by the Contracting Authority) Confidential Information in its possession and shall erase any Confidential Information held by the Candidate in electronic form. The Candidate will upon request furnish a certificate to that effect should the Contracting Authority so request in writing. </w:t>
                </w:r>
                <w:r>
                  <w:rPr>
                    <w:bCs/>
                    <w:szCs w:val="22"/>
                  </w:rPr>
                  <w:t xml:space="preserve"> </w:t>
                </w:r>
                <w:r>
                  <w:rPr>
                    <w:szCs w:val="22"/>
                  </w:rPr>
                  <w:t>For the avoidance of doubt “document” includes documents stored on a computer storage medium and data in digital form whether legible or not.</w:t>
                </w:r>
              </w:p>
            </w:tc>
          </w:tr>
          <w:tr w:rsidR="00AB4E06" w14:paraId="205E84C0" w14:textId="77777777" w:rsidTr="00AB4E06">
            <w:tc>
              <w:tcPr>
                <w:tcW w:w="387" w:type="pct"/>
              </w:tcPr>
              <w:p w14:paraId="369F9503" w14:textId="77777777" w:rsidR="00AB4E06" w:rsidRDefault="00AB4E06">
                <w:pPr>
                  <w:spacing w:line="256" w:lineRule="auto"/>
                  <w:rPr>
                    <w:color w:val="333399"/>
                    <w:szCs w:val="22"/>
                  </w:rPr>
                </w:pPr>
                <w:r>
                  <w:rPr>
                    <w:color w:val="333399"/>
                    <w:szCs w:val="22"/>
                  </w:rPr>
                  <w:lastRenderedPageBreak/>
                  <w:t>7.</w:t>
                </w:r>
              </w:p>
              <w:p w14:paraId="23247786" w14:textId="77777777" w:rsidR="00AB4E06" w:rsidRDefault="00AB4E06">
                <w:pPr>
                  <w:spacing w:line="256" w:lineRule="auto"/>
                  <w:rPr>
                    <w:rFonts w:eastAsia="MS Mincho"/>
                    <w:color w:val="333399"/>
                    <w:szCs w:val="22"/>
                  </w:rPr>
                </w:pPr>
              </w:p>
            </w:tc>
            <w:tc>
              <w:tcPr>
                <w:tcW w:w="4613" w:type="pct"/>
                <w:gridSpan w:val="5"/>
                <w:hideMark/>
              </w:tcPr>
              <w:p w14:paraId="490A0494" w14:textId="77777777" w:rsidR="00AB4E06" w:rsidRDefault="00AB4E06">
                <w:pPr>
                  <w:spacing w:line="256" w:lineRule="auto"/>
                  <w:rPr>
                    <w:rFonts w:eastAsia="MS Mincho"/>
                    <w:szCs w:val="22"/>
                  </w:rPr>
                </w:pPr>
                <w:r>
                  <w:rPr>
                    <w:szCs w:val="22"/>
                  </w:rPr>
                  <w:t>The Candidate shall not obtain any proprietary interest or any other interest whatsoever in the Confidential Information furnished to them by the Contracting Authority and the Candidate so acknowledges and confirms.</w:t>
                </w:r>
              </w:p>
            </w:tc>
          </w:tr>
          <w:tr w:rsidR="00AB4E06" w14:paraId="7FB5F65D" w14:textId="77777777" w:rsidTr="00AB4E06">
            <w:tc>
              <w:tcPr>
                <w:tcW w:w="387" w:type="pct"/>
                <w:hideMark/>
              </w:tcPr>
              <w:p w14:paraId="65176B33" w14:textId="77777777" w:rsidR="00AB4E06" w:rsidRDefault="00AB4E06">
                <w:pPr>
                  <w:spacing w:line="256" w:lineRule="auto"/>
                  <w:rPr>
                    <w:rFonts w:eastAsiaTheme="minorHAnsi"/>
                    <w:color w:val="333399"/>
                    <w:szCs w:val="22"/>
                  </w:rPr>
                </w:pPr>
                <w:r>
                  <w:rPr>
                    <w:color w:val="333399"/>
                  </w:rPr>
                  <w:t>8.</w:t>
                </w:r>
              </w:p>
            </w:tc>
            <w:tc>
              <w:tcPr>
                <w:tcW w:w="4613" w:type="pct"/>
                <w:gridSpan w:val="5"/>
                <w:hideMark/>
              </w:tcPr>
              <w:p w14:paraId="4E787F3C" w14:textId="77777777" w:rsidR="00AB4E06" w:rsidRDefault="00AB4E06">
                <w:pPr>
                  <w:spacing w:line="256" w:lineRule="auto"/>
                  <w:rPr>
                    <w:szCs w:val="22"/>
                  </w:rPr>
                </w:pPr>
                <w:r>
                  <w:rPr>
                    <w:szCs w:val="22"/>
                  </w:rPr>
                  <w:t>The Candidate shall access only such hardware, software, infrastructure, or any part of the databases, data or ICT system(s) of the Contracting Authority as may be necessary for the purposes of the Tender Process (and obligations thereunder or arising therefrom) and only as directed by the Contracting Authority and in the manner agreed in writing between the Parties.</w:t>
                </w:r>
              </w:p>
            </w:tc>
          </w:tr>
          <w:tr w:rsidR="00AB4E06" w14:paraId="7CE87D18" w14:textId="77777777" w:rsidTr="00AB4E06">
            <w:tc>
              <w:tcPr>
                <w:tcW w:w="387" w:type="pct"/>
                <w:hideMark/>
              </w:tcPr>
              <w:p w14:paraId="02B93843" w14:textId="77777777" w:rsidR="00AB4E06" w:rsidRDefault="00AB4E06">
                <w:pPr>
                  <w:spacing w:line="256" w:lineRule="auto"/>
                  <w:rPr>
                    <w:color w:val="333399"/>
                    <w:szCs w:val="22"/>
                  </w:rPr>
                </w:pPr>
                <w:r>
                  <w:rPr>
                    <w:color w:val="333399"/>
                  </w:rPr>
                  <w:t>9.</w:t>
                </w:r>
              </w:p>
            </w:tc>
            <w:tc>
              <w:tcPr>
                <w:tcW w:w="4613" w:type="pct"/>
                <w:gridSpan w:val="5"/>
                <w:hideMark/>
              </w:tcPr>
              <w:p w14:paraId="16B01A2A" w14:textId="77777777" w:rsidR="00AB4E06" w:rsidRDefault="00AB4E06">
                <w:pPr>
                  <w:spacing w:line="256" w:lineRule="auto"/>
                  <w:rPr>
                    <w:szCs w:val="22"/>
                  </w:rPr>
                </w:pPr>
                <w:r>
                  <w:rPr>
                    <w:szCs w:val="22"/>
                  </w:rPr>
                  <w:t>The Candidate agrees that this Agreement will continue in force notwithstanding any court order relating to the Tender Process or termination of the Contract (if awarded) for any reason.</w:t>
                </w:r>
              </w:p>
            </w:tc>
          </w:tr>
          <w:tr w:rsidR="00AB4E06" w14:paraId="1653128D" w14:textId="77777777" w:rsidTr="00AB4E06">
            <w:tc>
              <w:tcPr>
                <w:tcW w:w="387" w:type="pct"/>
              </w:tcPr>
              <w:p w14:paraId="7E140FA1" w14:textId="77777777" w:rsidR="00AB4E06" w:rsidRDefault="00AB4E06">
                <w:pPr>
                  <w:spacing w:line="256" w:lineRule="auto"/>
                  <w:rPr>
                    <w:color w:val="333399"/>
                    <w:szCs w:val="20"/>
                  </w:rPr>
                </w:pPr>
                <w:r>
                  <w:rPr>
                    <w:color w:val="333399"/>
                  </w:rPr>
                  <w:t>10.</w:t>
                </w:r>
              </w:p>
              <w:p w14:paraId="62A894E3" w14:textId="77777777" w:rsidR="00AB4E06" w:rsidRDefault="00AB4E06">
                <w:pPr>
                  <w:spacing w:line="256" w:lineRule="auto"/>
                  <w:rPr>
                    <w:color w:val="333399"/>
                  </w:rPr>
                </w:pPr>
              </w:p>
              <w:p w14:paraId="7864BCFA" w14:textId="77777777" w:rsidR="00AB4E06" w:rsidRDefault="00AB4E06">
                <w:pPr>
                  <w:spacing w:line="256" w:lineRule="auto"/>
                  <w:rPr>
                    <w:color w:val="333399"/>
                  </w:rPr>
                </w:pPr>
              </w:p>
              <w:p w14:paraId="4BB2ADF8" w14:textId="77777777" w:rsidR="00AB4E06" w:rsidRDefault="00AB4E06">
                <w:pPr>
                  <w:spacing w:line="256" w:lineRule="auto"/>
                  <w:rPr>
                    <w:color w:val="333399"/>
                    <w:szCs w:val="22"/>
                  </w:rPr>
                </w:pPr>
                <w:r>
                  <w:rPr>
                    <w:color w:val="333399"/>
                  </w:rPr>
                  <w:t>11.</w:t>
                </w:r>
              </w:p>
            </w:tc>
            <w:tc>
              <w:tcPr>
                <w:tcW w:w="4613" w:type="pct"/>
                <w:gridSpan w:val="5"/>
              </w:tcPr>
              <w:p w14:paraId="20C8D358" w14:textId="77777777" w:rsidR="00AB4E06" w:rsidRDefault="00AB4E06">
                <w:pPr>
                  <w:spacing w:line="256" w:lineRule="auto"/>
                  <w:rPr>
                    <w:szCs w:val="22"/>
                  </w:rPr>
                </w:pPr>
                <w:r>
                  <w:rPr>
                    <w:szCs w:val="22"/>
                  </w:rPr>
                  <w:t>The Candidate agrees that this Agreement shall in all aspects be governed by and construed in accordance with the laws of Ireland and the Candidate hereby further agrees that the courts of Ireland have exclusive jurisdiction to hear and determine any disputes arising out of or in connection with this Agreement.</w:t>
                </w:r>
              </w:p>
              <w:p w14:paraId="53609F0D" w14:textId="77777777" w:rsidR="00AB4E06" w:rsidRDefault="00AB4E06" w:rsidP="007F2FAA">
                <w:pPr>
                  <w:numPr>
                    <w:ilvl w:val="2"/>
                    <w:numId w:val="11"/>
                  </w:numPr>
                  <w:spacing w:line="254" w:lineRule="auto"/>
                  <w:ind w:left="469" w:hanging="469"/>
                  <w:contextualSpacing/>
                  <w:rPr>
                    <w:szCs w:val="22"/>
                  </w:rPr>
                </w:pPr>
                <w:r>
                  <w:rPr>
                    <w:szCs w:val="22"/>
                  </w:rPr>
                  <w:t>In this Agreement, the following terms shall have the meanings respectively ascribed to them:</w:t>
                </w:r>
              </w:p>
              <w:p w14:paraId="3CC28586" w14:textId="77777777" w:rsidR="00AB4E06" w:rsidRDefault="00AB4E06">
                <w:pPr>
                  <w:spacing w:line="254" w:lineRule="auto"/>
                  <w:ind w:left="610" w:hanging="142"/>
                  <w:rPr>
                    <w:szCs w:val="22"/>
                  </w:rPr>
                </w:pPr>
                <w:r>
                  <w:rPr>
                    <w:szCs w:val="22"/>
                  </w:rPr>
                  <w:t xml:space="preserve">“Data Controller” has the meaning given under the Data Protection </w:t>
                </w:r>
                <w:proofErr w:type="gramStart"/>
                <w:r>
                  <w:rPr>
                    <w:szCs w:val="22"/>
                  </w:rPr>
                  <w:t>Laws;</w:t>
                </w:r>
                <w:proofErr w:type="gramEnd"/>
                <w:r>
                  <w:rPr>
                    <w:szCs w:val="22"/>
                  </w:rPr>
                  <w:t xml:space="preserve"> </w:t>
                </w:r>
              </w:p>
              <w:p w14:paraId="0D892A51" w14:textId="77777777" w:rsidR="00AB4E06" w:rsidRDefault="00AB4E06">
                <w:pPr>
                  <w:spacing w:line="254" w:lineRule="auto"/>
                  <w:ind w:left="610" w:hanging="142"/>
                  <w:rPr>
                    <w:szCs w:val="22"/>
                  </w:rPr>
                </w:pPr>
                <w:r>
                  <w:rPr>
                    <w:szCs w:val="22"/>
                  </w:rPr>
                  <w:t xml:space="preserve">“Data Processor” has the meaning given under the Data Protection </w:t>
                </w:r>
                <w:proofErr w:type="gramStart"/>
                <w:r>
                  <w:rPr>
                    <w:szCs w:val="22"/>
                  </w:rPr>
                  <w:t>Laws;</w:t>
                </w:r>
                <w:proofErr w:type="gramEnd"/>
                <w:r>
                  <w:rPr>
                    <w:szCs w:val="22"/>
                  </w:rPr>
                  <w:t xml:space="preserve"> </w:t>
                </w:r>
              </w:p>
              <w:p w14:paraId="62292796" w14:textId="77777777" w:rsidR="00AB4E06" w:rsidRDefault="00AB4E06">
                <w:pPr>
                  <w:spacing w:line="254" w:lineRule="auto"/>
                  <w:ind w:left="610" w:hanging="142"/>
                  <w:rPr>
                    <w:szCs w:val="22"/>
                  </w:rPr>
                </w:pPr>
                <w:r>
                  <w:rPr>
                    <w:szCs w:val="22"/>
                  </w:rPr>
                  <w:t xml:space="preserve">“Data Subject” has the meaning given under the Data Protection </w:t>
                </w:r>
                <w:proofErr w:type="gramStart"/>
                <w:r>
                  <w:rPr>
                    <w:szCs w:val="22"/>
                  </w:rPr>
                  <w:t>Laws;</w:t>
                </w:r>
                <w:proofErr w:type="gramEnd"/>
                <w:r>
                  <w:rPr>
                    <w:szCs w:val="22"/>
                  </w:rPr>
                  <w:t xml:space="preserve"> </w:t>
                </w:r>
              </w:p>
              <w:p w14:paraId="5FE08E3E" w14:textId="77777777" w:rsidR="00AB4E06" w:rsidRDefault="00AB4E06">
                <w:pPr>
                  <w:spacing w:line="254" w:lineRule="auto"/>
                  <w:ind w:left="610" w:hanging="142"/>
                  <w:rPr>
                    <w:szCs w:val="22"/>
                  </w:rPr>
                </w:pPr>
                <w:r>
                  <w:rPr>
                    <w:szCs w:val="22"/>
                  </w:rPr>
                  <w:t xml:space="preserve">“Data Subject Access Request” means a request made by a Data Subject in accordance with rights granted under the Data Protection Laws to access his or her Personal </w:t>
                </w:r>
                <w:proofErr w:type="gramStart"/>
                <w:r>
                  <w:rPr>
                    <w:szCs w:val="22"/>
                  </w:rPr>
                  <w:t>Data;</w:t>
                </w:r>
                <w:proofErr w:type="gramEnd"/>
              </w:p>
              <w:p w14:paraId="44BDB7D1" w14:textId="77777777" w:rsidR="00AB4E06" w:rsidRDefault="00AB4E06">
                <w:pPr>
                  <w:spacing w:line="254" w:lineRule="auto"/>
                  <w:ind w:left="610" w:hanging="142"/>
                  <w:rPr>
                    <w:szCs w:val="22"/>
                  </w:rPr>
                </w:pPr>
                <w:r>
                  <w:rPr>
                    <w:szCs w:val="22"/>
                  </w:rPr>
                  <w:t xml:space="preserve">“Personal Data” has the meaning given under Data Protection </w:t>
                </w:r>
                <w:proofErr w:type="gramStart"/>
                <w:r>
                  <w:rPr>
                    <w:szCs w:val="22"/>
                  </w:rPr>
                  <w:t>Laws;</w:t>
                </w:r>
                <w:proofErr w:type="gramEnd"/>
              </w:p>
              <w:p w14:paraId="3D4197DB" w14:textId="77777777" w:rsidR="00AB4E06" w:rsidRDefault="00AB4E06">
                <w:pPr>
                  <w:spacing w:line="254" w:lineRule="auto"/>
                  <w:ind w:left="610" w:hanging="142"/>
                  <w:rPr>
                    <w:szCs w:val="22"/>
                  </w:rPr>
                </w:pPr>
                <w:r>
                  <w:rPr>
                    <w:szCs w:val="22"/>
                  </w:rPr>
                  <w:t xml:space="preserve">“Processing” has the meaning given under the Data Protection </w:t>
                </w:r>
                <w:proofErr w:type="gramStart"/>
                <w:r>
                  <w:rPr>
                    <w:szCs w:val="22"/>
                  </w:rPr>
                  <w:t>Laws;</w:t>
                </w:r>
                <w:proofErr w:type="gramEnd"/>
              </w:p>
              <w:p w14:paraId="186B789D" w14:textId="77777777" w:rsidR="00AB4E06" w:rsidRDefault="00AB4E06">
                <w:pPr>
                  <w:spacing w:line="254" w:lineRule="auto"/>
                  <w:ind w:left="610" w:hanging="142"/>
                  <w:rPr>
                    <w:szCs w:val="22"/>
                  </w:rPr>
                </w:pPr>
              </w:p>
              <w:p w14:paraId="6DFEE085" w14:textId="77777777" w:rsidR="00AB4E06" w:rsidRDefault="00AB4E06" w:rsidP="007F2FAA">
                <w:pPr>
                  <w:numPr>
                    <w:ilvl w:val="2"/>
                    <w:numId w:val="11"/>
                  </w:numPr>
                  <w:spacing w:line="254" w:lineRule="auto"/>
                  <w:ind w:left="469" w:hanging="469"/>
                  <w:contextualSpacing/>
                  <w:rPr>
                    <w:szCs w:val="22"/>
                  </w:rPr>
                </w:pPr>
                <w:r>
                  <w:rPr>
                    <w:szCs w:val="22"/>
                  </w:rPr>
                  <w:t>The Candidate shall comply with all applicable requirements of the Data Protection Laws.</w:t>
                </w:r>
              </w:p>
              <w:p w14:paraId="65F84513" w14:textId="77777777" w:rsidR="00AB4E06" w:rsidRDefault="00AB4E06">
                <w:pPr>
                  <w:spacing w:line="254" w:lineRule="auto"/>
                  <w:contextualSpacing/>
                  <w:rPr>
                    <w:szCs w:val="22"/>
                  </w:rPr>
                </w:pPr>
              </w:p>
              <w:p w14:paraId="007EE65D" w14:textId="207EBD37" w:rsidR="00AB4E06" w:rsidRDefault="00AB4E06" w:rsidP="007F2FAA">
                <w:pPr>
                  <w:numPr>
                    <w:ilvl w:val="2"/>
                    <w:numId w:val="11"/>
                  </w:numPr>
                  <w:spacing w:line="254" w:lineRule="auto"/>
                  <w:ind w:left="468" w:hanging="469"/>
                  <w:contextualSpacing/>
                  <w:rPr>
                    <w:szCs w:val="22"/>
                  </w:rPr>
                </w:pPr>
                <w:r>
                  <w:rPr>
                    <w:szCs w:val="22"/>
                  </w:rPr>
                  <w:t xml:space="preserve">The Parties acknowledge that for the purposes of the Data Protection Laws, the Contracting Authority will be a Data Controller (where Data Controller has the meaning given under the Data Protection Laws) in respect of any Personal Data (where Personal Data has the meaning given under the Data Protection Laws) required to be provided by the Candidate in response to the </w:t>
                </w:r>
                <w:r w:rsidR="007A28A4">
                  <w:rPr>
                    <w:szCs w:val="22"/>
                  </w:rPr>
                  <w:t>RFI</w:t>
                </w:r>
                <w:r>
                  <w:rPr>
                    <w:szCs w:val="22"/>
                  </w:rPr>
                  <w:t xml:space="preserve">. </w:t>
                </w:r>
              </w:p>
              <w:p w14:paraId="1F5825F3" w14:textId="77777777" w:rsidR="00AB4E06" w:rsidRDefault="00AB4E06">
                <w:pPr>
                  <w:spacing w:line="254" w:lineRule="auto"/>
                  <w:ind w:left="2340"/>
                  <w:contextualSpacing/>
                  <w:rPr>
                    <w:szCs w:val="22"/>
                  </w:rPr>
                </w:pPr>
              </w:p>
              <w:p w14:paraId="13B49C8B" w14:textId="77777777" w:rsidR="00AB4E06" w:rsidRDefault="00AB4E06" w:rsidP="007F2FAA">
                <w:pPr>
                  <w:numPr>
                    <w:ilvl w:val="2"/>
                    <w:numId w:val="11"/>
                  </w:numPr>
                  <w:spacing w:line="254" w:lineRule="auto"/>
                  <w:ind w:left="469" w:hanging="469"/>
                  <w:contextualSpacing/>
                  <w:rPr>
                    <w:szCs w:val="22"/>
                  </w:rPr>
                </w:pPr>
                <w:r>
                  <w:rPr>
                    <w:szCs w:val="22"/>
                  </w:rPr>
                  <w:t xml:space="preserve">Without prejudice to the generality of clause 11(B), the Candidate shall, in relation to any Confidential Information which is Personal </w:t>
                </w:r>
                <w:proofErr w:type="gramStart"/>
                <w:r>
                  <w:rPr>
                    <w:szCs w:val="22"/>
                  </w:rPr>
                  <w:t>Data:-</w:t>
                </w:r>
                <w:proofErr w:type="gramEnd"/>
              </w:p>
              <w:p w14:paraId="12E6477E" w14:textId="77777777" w:rsidR="00AB4E06" w:rsidRDefault="00AB4E06" w:rsidP="007F2FAA">
                <w:pPr>
                  <w:numPr>
                    <w:ilvl w:val="0"/>
                    <w:numId w:val="12"/>
                  </w:numPr>
                  <w:spacing w:line="254" w:lineRule="auto"/>
                  <w:ind w:left="893" w:hanging="425"/>
                  <w:contextualSpacing/>
                  <w:rPr>
                    <w:szCs w:val="22"/>
                  </w:rPr>
                </w:pPr>
                <w:r>
                  <w:rPr>
                    <w:szCs w:val="22"/>
                  </w:rPr>
                  <w:t xml:space="preserve">process that Personal Data only on the written instructions of the Contracting </w:t>
                </w:r>
                <w:proofErr w:type="gramStart"/>
                <w:r>
                  <w:rPr>
                    <w:szCs w:val="22"/>
                  </w:rPr>
                  <w:t>Authority;</w:t>
                </w:r>
                <w:proofErr w:type="gramEnd"/>
                <w:r>
                  <w:rPr>
                    <w:szCs w:val="22"/>
                  </w:rPr>
                  <w:t xml:space="preserve"> </w:t>
                </w:r>
              </w:p>
              <w:p w14:paraId="27517771" w14:textId="77777777" w:rsidR="00AB4E06" w:rsidRDefault="00AB4E06">
                <w:pPr>
                  <w:spacing w:line="254" w:lineRule="auto"/>
                  <w:ind w:left="752" w:hanging="284"/>
                  <w:contextualSpacing/>
                  <w:rPr>
                    <w:szCs w:val="22"/>
                  </w:rPr>
                </w:pPr>
              </w:p>
              <w:p w14:paraId="7B5FF0E4" w14:textId="77777777" w:rsidR="00AB4E06" w:rsidRDefault="00AB4E06" w:rsidP="007F2FAA">
                <w:pPr>
                  <w:numPr>
                    <w:ilvl w:val="0"/>
                    <w:numId w:val="12"/>
                  </w:numPr>
                  <w:spacing w:line="254" w:lineRule="auto"/>
                  <w:ind w:left="893" w:hanging="425"/>
                  <w:contextualSpacing/>
                  <w:rPr>
                    <w:szCs w:val="22"/>
                  </w:rPr>
                </w:pPr>
                <w:r>
                  <w:rPr>
                    <w:szCs w:val="22"/>
                  </w:rPr>
                  <w:lastRenderedPageBreak/>
                  <w:t>ensure that it has in place appropriate technical and organisational measures, reviewed and approved by the Contracting Authority,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2AA96449" w14:textId="77777777" w:rsidR="00AB4E06" w:rsidRDefault="00AB4E06" w:rsidP="007F2FAA">
                <w:pPr>
                  <w:numPr>
                    <w:ilvl w:val="0"/>
                    <w:numId w:val="12"/>
                  </w:numPr>
                  <w:spacing w:line="254" w:lineRule="auto"/>
                  <w:ind w:left="893" w:hanging="425"/>
                  <w:contextualSpacing/>
                  <w:rPr>
                    <w:szCs w:val="22"/>
                  </w:rPr>
                </w:pPr>
                <w:r>
                  <w:rPr>
                    <w:szCs w:val="22"/>
                  </w:rPr>
                  <w:t xml:space="preserve">ensure that all personnel who have access to and/or process Personal Data are obliged to keep the Personal Data </w:t>
                </w:r>
                <w:proofErr w:type="gramStart"/>
                <w:r>
                  <w:rPr>
                    <w:szCs w:val="22"/>
                  </w:rPr>
                  <w:t>confidential;</w:t>
                </w:r>
                <w:proofErr w:type="gramEnd"/>
              </w:p>
              <w:p w14:paraId="3F7913B8" w14:textId="77777777" w:rsidR="00AB4E06" w:rsidRDefault="00AB4E06">
                <w:pPr>
                  <w:spacing w:line="254" w:lineRule="auto"/>
                  <w:ind w:left="893" w:hanging="425"/>
                  <w:contextualSpacing/>
                  <w:rPr>
                    <w:szCs w:val="22"/>
                  </w:rPr>
                </w:pPr>
              </w:p>
              <w:p w14:paraId="22F65376" w14:textId="77777777" w:rsidR="00AB4E06" w:rsidRDefault="00AB4E06" w:rsidP="007F2FAA">
                <w:pPr>
                  <w:numPr>
                    <w:ilvl w:val="0"/>
                    <w:numId w:val="12"/>
                  </w:numPr>
                  <w:spacing w:line="254" w:lineRule="auto"/>
                  <w:ind w:left="893" w:hanging="425"/>
                  <w:contextualSpacing/>
                  <w:rPr>
                    <w:szCs w:val="22"/>
                  </w:rPr>
                </w:pPr>
                <w:r>
                  <w:rPr>
                    <w:szCs w:val="22"/>
                  </w:rPr>
                  <w:t xml:space="preserve">not transfer any Personal Data outside of the European Economic Area unless the prior written consent of the Contracting Authority has been obtained and the following conditions are </w:t>
                </w:r>
                <w:proofErr w:type="gramStart"/>
                <w:r>
                  <w:rPr>
                    <w:szCs w:val="22"/>
                  </w:rPr>
                  <w:t>fulfilled;</w:t>
                </w:r>
                <w:proofErr w:type="gramEnd"/>
              </w:p>
              <w:p w14:paraId="5EEC92A2" w14:textId="77777777" w:rsidR="00AB4E06" w:rsidRDefault="00AB4E06">
                <w:pPr>
                  <w:spacing w:line="256" w:lineRule="auto"/>
                  <w:ind w:left="720"/>
                  <w:contextualSpacing/>
                  <w:rPr>
                    <w:szCs w:val="22"/>
                  </w:rPr>
                </w:pPr>
              </w:p>
              <w:p w14:paraId="34C2369B" w14:textId="77777777" w:rsidR="00AB4E06" w:rsidRDefault="00AB4E06">
                <w:pPr>
                  <w:spacing w:line="254" w:lineRule="auto"/>
                  <w:ind w:left="405"/>
                  <w:contextualSpacing/>
                  <w:rPr>
                    <w:szCs w:val="22"/>
                  </w:rPr>
                </w:pPr>
              </w:p>
              <w:p w14:paraId="19B5A56A" w14:textId="77777777" w:rsidR="00AB4E06" w:rsidRDefault="00AB4E06" w:rsidP="007F2FAA">
                <w:pPr>
                  <w:numPr>
                    <w:ilvl w:val="0"/>
                    <w:numId w:val="13"/>
                  </w:numPr>
                  <w:spacing w:line="254" w:lineRule="auto"/>
                  <w:ind w:left="1177" w:hanging="284"/>
                  <w:contextualSpacing/>
                  <w:rPr>
                    <w:szCs w:val="22"/>
                  </w:rPr>
                </w:pPr>
                <w:r>
                  <w:rPr>
                    <w:szCs w:val="22"/>
                  </w:rPr>
                  <w:t xml:space="preserve">appropriate safeguards are in </w:t>
                </w:r>
                <w:proofErr w:type="gramStart"/>
                <w:r>
                  <w:rPr>
                    <w:szCs w:val="22"/>
                  </w:rPr>
                  <w:t>place  in</w:t>
                </w:r>
                <w:proofErr w:type="gramEnd"/>
                <w:r>
                  <w:rPr>
                    <w:szCs w:val="22"/>
                  </w:rPr>
                  <w:t xml:space="preserve"> relation to the transfer, to ensure that Personal Data is adequately protected in accordance with Chapter V of Regulation 2016/679 </w:t>
                </w:r>
                <w:proofErr w:type="gramStart"/>
                <w:r>
                  <w:rPr>
                    <w:szCs w:val="22"/>
                  </w:rPr>
                  <w:t>( General</w:t>
                </w:r>
                <w:proofErr w:type="gramEnd"/>
                <w:r>
                  <w:rPr>
                    <w:szCs w:val="22"/>
                  </w:rPr>
                  <w:t xml:space="preserve"> Data Protection Regulation</w:t>
                </w:r>
                <w:proofErr w:type="gramStart"/>
                <w:r>
                  <w:rPr>
                    <w:szCs w:val="22"/>
                  </w:rPr>
                  <w:t>);</w:t>
                </w:r>
                <w:proofErr w:type="gramEnd"/>
                <w:r>
                  <w:rPr>
                    <w:szCs w:val="22"/>
                  </w:rPr>
                  <w:t xml:space="preserve"> </w:t>
                </w:r>
              </w:p>
              <w:p w14:paraId="68978376" w14:textId="77777777" w:rsidR="00AB4E06" w:rsidRDefault="00AB4E06" w:rsidP="007F2FAA">
                <w:pPr>
                  <w:numPr>
                    <w:ilvl w:val="0"/>
                    <w:numId w:val="13"/>
                  </w:numPr>
                  <w:spacing w:line="254" w:lineRule="auto"/>
                  <w:ind w:left="1177" w:hanging="284"/>
                  <w:contextualSpacing/>
                  <w:rPr>
                    <w:szCs w:val="22"/>
                  </w:rPr>
                </w:pPr>
                <w:r>
                  <w:rPr>
                    <w:szCs w:val="22"/>
                  </w:rPr>
                  <w:t xml:space="preserve">the data subject has enforceable rights and effective legal </w:t>
                </w:r>
                <w:proofErr w:type="gramStart"/>
                <w:r>
                  <w:rPr>
                    <w:szCs w:val="22"/>
                  </w:rPr>
                  <w:t>remedies;</w:t>
                </w:r>
                <w:proofErr w:type="gramEnd"/>
              </w:p>
              <w:p w14:paraId="179B294D" w14:textId="77777777" w:rsidR="00AB4E06" w:rsidRDefault="00AB4E06" w:rsidP="007F2FAA">
                <w:pPr>
                  <w:numPr>
                    <w:ilvl w:val="0"/>
                    <w:numId w:val="13"/>
                  </w:numPr>
                  <w:spacing w:line="254" w:lineRule="auto"/>
                  <w:ind w:left="1177" w:hanging="284"/>
                  <w:contextualSpacing/>
                  <w:rPr>
                    <w:szCs w:val="22"/>
                  </w:rPr>
                </w:pPr>
                <w:r>
                  <w:rPr>
                    <w:szCs w:val="22"/>
                  </w:rPr>
                  <w:t>The Candidate complies with its obligations under the Data Protection Laws by providing an adequate level of protection to any Personal Data that is transferred; and</w:t>
                </w:r>
              </w:p>
              <w:p w14:paraId="368C23DF" w14:textId="77777777" w:rsidR="00AB4E06" w:rsidRDefault="00AB4E06" w:rsidP="007F2FAA">
                <w:pPr>
                  <w:numPr>
                    <w:ilvl w:val="0"/>
                    <w:numId w:val="13"/>
                  </w:numPr>
                  <w:spacing w:line="254" w:lineRule="auto"/>
                  <w:ind w:left="1177" w:hanging="284"/>
                  <w:contextualSpacing/>
                  <w:rPr>
                    <w:szCs w:val="22"/>
                  </w:rPr>
                </w:pPr>
                <w:r>
                  <w:rPr>
                    <w:szCs w:val="22"/>
                  </w:rPr>
                  <w:t xml:space="preserve">The Candidate complies with reasonable instructions notified to it in advance by the Contracting Authority with respect to the processing of the Personal </w:t>
                </w:r>
                <w:proofErr w:type="gramStart"/>
                <w:r>
                  <w:rPr>
                    <w:szCs w:val="22"/>
                  </w:rPr>
                  <w:t>Data;</w:t>
                </w:r>
                <w:proofErr w:type="gramEnd"/>
              </w:p>
              <w:p w14:paraId="394904FE" w14:textId="77777777" w:rsidR="00AB4E06" w:rsidRDefault="00AB4E06">
                <w:pPr>
                  <w:spacing w:line="254" w:lineRule="auto"/>
                  <w:rPr>
                    <w:szCs w:val="22"/>
                  </w:rPr>
                </w:pPr>
                <w:r>
                  <w:rPr>
                    <w:szCs w:val="22"/>
                  </w:rPr>
                  <w:t xml:space="preserve"> </w:t>
                </w:r>
              </w:p>
              <w:p w14:paraId="41515C17" w14:textId="77777777" w:rsidR="00AB4E06" w:rsidRDefault="00AB4E06" w:rsidP="007F2FAA">
                <w:pPr>
                  <w:numPr>
                    <w:ilvl w:val="2"/>
                    <w:numId w:val="11"/>
                  </w:numPr>
                  <w:spacing w:line="254" w:lineRule="auto"/>
                  <w:ind w:left="469" w:hanging="469"/>
                  <w:contextualSpacing/>
                  <w:rPr>
                    <w:szCs w:val="22"/>
                  </w:rPr>
                </w:pPr>
                <w:r>
                  <w:rPr>
                    <w:szCs w:val="22"/>
                  </w:rPr>
                  <w:t>The Candidate shall promptly notify the Contracting Authority if it receives a Data Subject Access Request to have access to any Personal Data or any other complaint, correspondence, notice, request  any order of the Court or request of any regulatory or government body relating to the Contracting Authority’s obligations under the Data Protection Laws and provide full co-operation and assistance to the Contracting Authority in relation to any such complaint, order or request (including, without limitation, by allowing Data Subjects to have access to their data).</w:t>
                </w:r>
              </w:p>
              <w:p w14:paraId="6946B3B2" w14:textId="77777777" w:rsidR="00AB4E06" w:rsidRDefault="00AB4E06">
                <w:pPr>
                  <w:spacing w:line="254" w:lineRule="auto"/>
                  <w:ind w:left="2340"/>
                  <w:contextualSpacing/>
                  <w:rPr>
                    <w:szCs w:val="22"/>
                  </w:rPr>
                </w:pPr>
              </w:p>
              <w:p w14:paraId="5868AF98" w14:textId="77777777" w:rsidR="00AB4E06" w:rsidRDefault="00AB4E06" w:rsidP="007F2FAA">
                <w:pPr>
                  <w:numPr>
                    <w:ilvl w:val="2"/>
                    <w:numId w:val="11"/>
                  </w:numPr>
                  <w:spacing w:line="254" w:lineRule="auto"/>
                  <w:ind w:left="327" w:hanging="327"/>
                  <w:contextualSpacing/>
                  <w:rPr>
                    <w:szCs w:val="22"/>
                  </w:rPr>
                </w:pPr>
                <w:r>
                  <w:rPr>
                    <w:szCs w:val="22"/>
                  </w:rPr>
                  <w:t>The Candidate shall without undue delay report in writing to the Contracting Authority any data compromise involving Personal Data, or any circumstances that could have resulted in unauthorised access to or disclosure of Personal Data.</w:t>
                </w:r>
              </w:p>
              <w:p w14:paraId="432544B1" w14:textId="77777777" w:rsidR="00AB4E06" w:rsidRDefault="00AB4E06">
                <w:pPr>
                  <w:spacing w:line="256" w:lineRule="auto"/>
                  <w:ind w:left="720"/>
                  <w:contextualSpacing/>
                  <w:rPr>
                    <w:szCs w:val="22"/>
                  </w:rPr>
                </w:pPr>
              </w:p>
              <w:p w14:paraId="07C9186A" w14:textId="77777777" w:rsidR="00AB4E06" w:rsidRDefault="00AB4E06" w:rsidP="007F2FAA">
                <w:pPr>
                  <w:numPr>
                    <w:ilvl w:val="2"/>
                    <w:numId w:val="11"/>
                  </w:numPr>
                  <w:spacing w:line="254" w:lineRule="auto"/>
                  <w:ind w:left="327" w:hanging="327"/>
                  <w:contextualSpacing/>
                  <w:rPr>
                    <w:szCs w:val="22"/>
                  </w:rPr>
                </w:pPr>
                <w:r>
                  <w:rPr>
                    <w:szCs w:val="22"/>
                  </w:rPr>
                  <w:t>The Candidate shall assist the Contracting Authority in ensuring compliance with its obligations under the Data Protection Laws with respect to security, impact assessments and consultations with supervisory authorities and regulators.</w:t>
                </w:r>
              </w:p>
              <w:p w14:paraId="48BA5361" w14:textId="77777777" w:rsidR="00AB4E06" w:rsidRDefault="00AB4E06">
                <w:pPr>
                  <w:spacing w:line="256" w:lineRule="auto"/>
                  <w:ind w:left="720"/>
                  <w:contextualSpacing/>
                  <w:rPr>
                    <w:szCs w:val="22"/>
                  </w:rPr>
                </w:pPr>
              </w:p>
              <w:p w14:paraId="2F1D84E9" w14:textId="77777777" w:rsidR="00AB4E06" w:rsidRDefault="00AB4E06" w:rsidP="007F2FAA">
                <w:pPr>
                  <w:numPr>
                    <w:ilvl w:val="2"/>
                    <w:numId w:val="11"/>
                  </w:numPr>
                  <w:spacing w:line="254" w:lineRule="auto"/>
                  <w:ind w:left="327" w:hanging="327"/>
                  <w:contextualSpacing/>
                  <w:rPr>
                    <w:szCs w:val="22"/>
                  </w:rPr>
                </w:pPr>
                <w:r>
                  <w:rPr>
                    <w:szCs w:val="22"/>
                  </w:rPr>
                  <w:t xml:space="preserve">The Candidate shall at the written direction of the Contracting Authority, amend, delete or return Personal Data and copies thereof to the Contracting Authority on termination </w:t>
                </w:r>
                <w:r>
                  <w:rPr>
                    <w:szCs w:val="22"/>
                  </w:rPr>
                  <w:lastRenderedPageBreak/>
                  <w:t>of this Agreement unless the Candidate is required by the laws of any member of the European Union or by the laws of the European Union applicable to the Candidate to store the Personal Data.</w:t>
                </w:r>
              </w:p>
              <w:p w14:paraId="1A809BDD" w14:textId="77777777" w:rsidR="00AB4E06" w:rsidRDefault="00AB4E06">
                <w:pPr>
                  <w:spacing w:line="256" w:lineRule="auto"/>
                  <w:ind w:left="720"/>
                  <w:contextualSpacing/>
                  <w:rPr>
                    <w:szCs w:val="22"/>
                  </w:rPr>
                </w:pPr>
              </w:p>
              <w:p w14:paraId="52E8301F" w14:textId="77777777" w:rsidR="00AB4E06" w:rsidRDefault="00AB4E06" w:rsidP="007F2FAA">
                <w:pPr>
                  <w:numPr>
                    <w:ilvl w:val="2"/>
                    <w:numId w:val="11"/>
                  </w:numPr>
                  <w:spacing w:line="254" w:lineRule="auto"/>
                  <w:ind w:left="327" w:hanging="327"/>
                  <w:contextualSpacing/>
                  <w:rPr>
                    <w:szCs w:val="22"/>
                  </w:rPr>
                </w:pPr>
                <w:r>
                  <w:rPr>
                    <w:szCs w:val="22"/>
                  </w:rPr>
                  <w:t xml:space="preserve">The Candidate shall permit the Contracting Authority, </w:t>
                </w:r>
                <w:r>
                  <w:rPr>
                    <w:rFonts w:eastAsia="Calibri"/>
                    <w:szCs w:val="22"/>
                  </w:rPr>
                  <w:t>the Office of the Data Protection Commissioner or other supervisory authority for data protection in Ireland,</w:t>
                </w:r>
                <w:r>
                  <w:rPr>
                    <w:szCs w:val="22"/>
                  </w:rPr>
                  <w:t xml:space="preserve"> and / or their nominee to conduct audits and or inspections of the Candidate’s facilities, and to have access to all data protection, confidentiality and security procedures, data equipment, mechanisms, documentation, databases, archives, data storage devices, electronic communications and storage systems used by the Candidate in any way for the provision of the services.  The Candidate shall comply with all reasonable directions of the Contracting Authority arising out of any such inspection, audit or review.</w:t>
                </w:r>
              </w:p>
              <w:p w14:paraId="308AF000" w14:textId="77777777" w:rsidR="00AB4E06" w:rsidRDefault="00AB4E06">
                <w:pPr>
                  <w:spacing w:line="256" w:lineRule="auto"/>
                  <w:ind w:left="720"/>
                  <w:contextualSpacing/>
                  <w:rPr>
                    <w:szCs w:val="22"/>
                  </w:rPr>
                </w:pPr>
              </w:p>
              <w:p w14:paraId="5D260890" w14:textId="77777777" w:rsidR="00AB4E06" w:rsidRDefault="00AB4E06" w:rsidP="007F2FAA">
                <w:pPr>
                  <w:numPr>
                    <w:ilvl w:val="2"/>
                    <w:numId w:val="11"/>
                  </w:numPr>
                  <w:spacing w:line="254" w:lineRule="auto"/>
                  <w:ind w:left="469" w:hanging="469"/>
                  <w:contextualSpacing/>
                  <w:rPr>
                    <w:szCs w:val="22"/>
                  </w:rPr>
                </w:pPr>
                <w:r>
                  <w:rPr>
                    <w:szCs w:val="22"/>
                  </w:rPr>
                  <w:t xml:space="preserve">The Candidate shall fully comply </w:t>
                </w:r>
                <w:proofErr w:type="gramStart"/>
                <w:r>
                  <w:rPr>
                    <w:szCs w:val="22"/>
                  </w:rPr>
                  <w:t>with, and</w:t>
                </w:r>
                <w:proofErr w:type="gramEnd"/>
                <w:r>
                  <w:rPr>
                    <w:szCs w:val="22"/>
                  </w:rPr>
                  <w:t xml:space="preserve"> implement policies which are communicated or notified to the Candidate by the Contracting Authority from time to time.</w:t>
                </w:r>
              </w:p>
              <w:p w14:paraId="172370FB" w14:textId="77777777" w:rsidR="00AB4E06" w:rsidRDefault="00AB4E06">
                <w:pPr>
                  <w:spacing w:line="256" w:lineRule="auto"/>
                  <w:ind w:left="468" w:hanging="425"/>
                  <w:contextualSpacing/>
                  <w:rPr>
                    <w:szCs w:val="22"/>
                    <w:highlight w:val="yellow"/>
                  </w:rPr>
                </w:pPr>
              </w:p>
              <w:p w14:paraId="45B1F98B" w14:textId="77777777" w:rsidR="00AB4E06" w:rsidRDefault="00AB4E06" w:rsidP="007F2FAA">
                <w:pPr>
                  <w:numPr>
                    <w:ilvl w:val="2"/>
                    <w:numId w:val="11"/>
                  </w:numPr>
                  <w:spacing w:line="254" w:lineRule="auto"/>
                  <w:ind w:left="468" w:hanging="425"/>
                  <w:contextualSpacing/>
                  <w:rPr>
                    <w:szCs w:val="22"/>
                  </w:rPr>
                </w:pPr>
                <w:r>
                  <w:rPr>
                    <w:szCs w:val="22"/>
                  </w:rPr>
                  <w:t>The Candidate shall maintain complete and accurate records and information to demonstrate its compliance with this clause 11 and allow for inspections and contribute to any audits by the Contracting Authority or the Contracting Authority’s designated auditor.</w:t>
                </w:r>
              </w:p>
              <w:p w14:paraId="57BF115A" w14:textId="77777777" w:rsidR="00AB4E06" w:rsidRDefault="00AB4E06">
                <w:pPr>
                  <w:spacing w:line="256" w:lineRule="auto"/>
                  <w:ind w:left="720"/>
                  <w:contextualSpacing/>
                  <w:rPr>
                    <w:szCs w:val="22"/>
                  </w:rPr>
                </w:pPr>
              </w:p>
              <w:p w14:paraId="58098AF3" w14:textId="77777777" w:rsidR="00AB4E06" w:rsidRDefault="00AB4E06" w:rsidP="007F2FAA">
                <w:pPr>
                  <w:numPr>
                    <w:ilvl w:val="2"/>
                    <w:numId w:val="11"/>
                  </w:numPr>
                  <w:spacing w:line="254" w:lineRule="auto"/>
                  <w:ind w:left="611" w:hanging="611"/>
                  <w:contextualSpacing/>
                  <w:rPr>
                    <w:szCs w:val="22"/>
                  </w:rPr>
                </w:pPr>
                <w:r>
                  <w:rPr>
                    <w:szCs w:val="22"/>
                  </w:rPr>
                  <w:t xml:space="preserve">The Candidate </w:t>
                </w:r>
                <w:proofErr w:type="gramStart"/>
                <w:r>
                  <w:rPr>
                    <w:szCs w:val="22"/>
                  </w:rPr>
                  <w:t>shall:-</w:t>
                </w:r>
                <w:proofErr w:type="gramEnd"/>
              </w:p>
              <w:p w14:paraId="012483A4" w14:textId="77777777" w:rsidR="00AB4E06" w:rsidRDefault="00AB4E06">
                <w:pPr>
                  <w:spacing w:line="254" w:lineRule="auto"/>
                  <w:rPr>
                    <w:szCs w:val="22"/>
                  </w:rPr>
                </w:pPr>
              </w:p>
              <w:p w14:paraId="70DAEB9D" w14:textId="77777777" w:rsidR="00AB4E06" w:rsidRDefault="00AB4E06" w:rsidP="007F2FAA">
                <w:pPr>
                  <w:numPr>
                    <w:ilvl w:val="0"/>
                    <w:numId w:val="14"/>
                  </w:numPr>
                  <w:spacing w:line="254" w:lineRule="auto"/>
                  <w:contextualSpacing/>
                  <w:rPr>
                    <w:szCs w:val="22"/>
                  </w:rPr>
                </w:pPr>
                <w:r>
                  <w:rPr>
                    <w:szCs w:val="22"/>
                  </w:rPr>
                  <w:t xml:space="preserve">take all reasonable precautions to preserve the integrity of any </w:t>
                </w:r>
                <w:r>
                  <w:rPr>
                    <w:rFonts w:eastAsia="Calibri"/>
                    <w:szCs w:val="22"/>
                  </w:rPr>
                  <w:t>Personal Data</w:t>
                </w:r>
                <w:r>
                  <w:rPr>
                    <w:szCs w:val="22"/>
                  </w:rPr>
                  <w:t xml:space="preserve"> which it processes and to prevent any corruption or loss of such </w:t>
                </w:r>
                <w:r>
                  <w:rPr>
                    <w:rFonts w:eastAsia="Calibri"/>
                    <w:szCs w:val="22"/>
                  </w:rPr>
                  <w:t xml:space="preserve">Personal </w:t>
                </w:r>
                <w:proofErr w:type="gramStart"/>
                <w:r>
                  <w:rPr>
                    <w:rFonts w:eastAsia="Calibri"/>
                    <w:szCs w:val="22"/>
                  </w:rPr>
                  <w:t>Data</w:t>
                </w:r>
                <w:r>
                  <w:rPr>
                    <w:szCs w:val="22"/>
                  </w:rPr>
                  <w:t>;</w:t>
                </w:r>
                <w:proofErr w:type="gramEnd"/>
              </w:p>
              <w:p w14:paraId="198DD95B" w14:textId="77777777" w:rsidR="00AB4E06" w:rsidRDefault="00AB4E06" w:rsidP="007F2FAA">
                <w:pPr>
                  <w:numPr>
                    <w:ilvl w:val="0"/>
                    <w:numId w:val="14"/>
                  </w:numPr>
                  <w:spacing w:line="254" w:lineRule="auto"/>
                  <w:contextualSpacing/>
                  <w:rPr>
                    <w:szCs w:val="22"/>
                  </w:rPr>
                </w:pPr>
                <w:r>
                  <w:rPr>
                    <w:szCs w:val="22"/>
                  </w:rPr>
                  <w:t xml:space="preserve">ensure that a back-up copy of </w:t>
                </w:r>
                <w:proofErr w:type="gramStart"/>
                <w:r>
                  <w:rPr>
                    <w:szCs w:val="22"/>
                  </w:rPr>
                  <w:t>any and all</w:t>
                </w:r>
                <w:proofErr w:type="gramEnd"/>
                <w:r>
                  <w:rPr>
                    <w:szCs w:val="22"/>
                  </w:rPr>
                  <w:t xml:space="preserve"> such </w:t>
                </w:r>
                <w:r>
                  <w:rPr>
                    <w:rFonts w:eastAsia="Calibri"/>
                    <w:szCs w:val="22"/>
                  </w:rPr>
                  <w:t>Personal Data</w:t>
                </w:r>
                <w:r>
                  <w:rPr>
                    <w:szCs w:val="22"/>
                  </w:rPr>
                  <w:t xml:space="preserve"> is made daily and this copy is recorded on media from which the data can be reloaded if there is any corruption or loss of the data; and</w:t>
                </w:r>
              </w:p>
              <w:p w14:paraId="71D825B0" w14:textId="77777777" w:rsidR="00AB4E06" w:rsidRDefault="00AB4E06" w:rsidP="007F2FAA">
                <w:pPr>
                  <w:numPr>
                    <w:ilvl w:val="0"/>
                    <w:numId w:val="14"/>
                  </w:numPr>
                  <w:spacing w:line="254" w:lineRule="auto"/>
                  <w:contextualSpacing/>
                  <w:rPr>
                    <w:szCs w:val="22"/>
                  </w:rPr>
                </w:pPr>
                <w:r>
                  <w:rPr>
                    <w:szCs w:val="22"/>
                  </w:rPr>
                  <w:t xml:space="preserve">in such an event and if attributable to any default by the Candidate or any Sub-contractor, promptly restore the </w:t>
                </w:r>
                <w:r>
                  <w:rPr>
                    <w:rFonts w:eastAsia="Calibri"/>
                    <w:szCs w:val="22"/>
                  </w:rPr>
                  <w:t>Personal Data</w:t>
                </w:r>
                <w:r>
                  <w:rPr>
                    <w:szCs w:val="22"/>
                  </w:rPr>
                  <w:t xml:space="preserve"> at its own expense or, at the Contracting Authority’s option, reimburse the Contracting Authority for any reasonable expenses it incurs in having the </w:t>
                </w:r>
                <w:r>
                  <w:rPr>
                    <w:rFonts w:eastAsia="Calibri"/>
                    <w:szCs w:val="22"/>
                  </w:rPr>
                  <w:t>Personal Data</w:t>
                </w:r>
                <w:r>
                  <w:rPr>
                    <w:szCs w:val="22"/>
                  </w:rPr>
                  <w:t xml:space="preserve"> restored by a third party.</w:t>
                </w:r>
              </w:p>
              <w:p w14:paraId="0C2AC288" w14:textId="77777777" w:rsidR="0044707E" w:rsidRPr="00BE4EBF" w:rsidRDefault="0044707E" w:rsidP="0044707E">
                <w:pPr>
                  <w:spacing w:line="256" w:lineRule="auto"/>
                  <w:ind w:left="720"/>
                  <w:contextualSpacing/>
                  <w:rPr>
                    <w:szCs w:val="22"/>
                  </w:rPr>
                </w:pPr>
              </w:p>
              <w:p w14:paraId="5F759CF8" w14:textId="77777777" w:rsidR="0044707E" w:rsidRPr="00BE4EBF" w:rsidRDefault="0044707E" w:rsidP="0044707E">
                <w:pPr>
                  <w:spacing w:line="256" w:lineRule="auto"/>
                  <w:rPr>
                    <w:i/>
                    <w:color w:val="FF0000"/>
                    <w:szCs w:val="22"/>
                  </w:rPr>
                </w:pPr>
                <w:r w:rsidRPr="0044707E">
                  <w:rPr>
                    <w:i/>
                    <w:color w:val="FF0000"/>
                    <w:szCs w:val="22"/>
                    <w:highlight w:val="lightGray"/>
                  </w:rPr>
                  <w:t xml:space="preserve">(IF YOU ARE NOT CONSENTING TO A </w:t>
                </w:r>
                <w:proofErr w:type="gramStart"/>
                <w:r w:rsidRPr="0044707E">
                  <w:rPr>
                    <w:i/>
                    <w:color w:val="FF0000"/>
                    <w:szCs w:val="22"/>
                    <w:highlight w:val="lightGray"/>
                  </w:rPr>
                  <w:t>THIRD PARTY</w:t>
                </w:r>
                <w:proofErr w:type="gramEnd"/>
                <w:r w:rsidRPr="0044707E">
                  <w:rPr>
                    <w:i/>
                    <w:color w:val="FF0000"/>
                    <w:szCs w:val="22"/>
                    <w:highlight w:val="lightGray"/>
                  </w:rPr>
                  <w:t xml:space="preserve"> PROCESSOR - DELETE IF NOT IN USE)</w:t>
                </w:r>
              </w:p>
              <w:p w14:paraId="3E13AD76" w14:textId="77777777" w:rsidR="0044707E" w:rsidRPr="00BE4EBF" w:rsidRDefault="0044707E" w:rsidP="0044707E">
                <w:pPr>
                  <w:numPr>
                    <w:ilvl w:val="2"/>
                    <w:numId w:val="17"/>
                  </w:numPr>
                  <w:spacing w:line="256" w:lineRule="auto"/>
                  <w:ind w:left="611" w:hanging="611"/>
                  <w:contextualSpacing/>
                  <w:rPr>
                    <w:szCs w:val="22"/>
                  </w:rPr>
                </w:pPr>
                <w:r w:rsidRPr="00BE4EBF">
                  <w:rPr>
                    <w:szCs w:val="22"/>
                  </w:rPr>
                  <w:t xml:space="preserve">The </w:t>
                </w:r>
                <w:r>
                  <w:rPr>
                    <w:szCs w:val="22"/>
                  </w:rPr>
                  <w:t>Contracting Authority</w:t>
                </w:r>
                <w:r w:rsidRPr="00BE4EBF">
                  <w:rPr>
                    <w:szCs w:val="22"/>
                  </w:rPr>
                  <w:t xml:space="preserve"> does not consent to the Contractor appointing any </w:t>
                </w:r>
                <w:proofErr w:type="gramStart"/>
                <w:r w:rsidRPr="00BE4EBF">
                  <w:rPr>
                    <w:szCs w:val="22"/>
                  </w:rPr>
                  <w:t>third party</w:t>
                </w:r>
                <w:proofErr w:type="gramEnd"/>
                <w:r w:rsidRPr="00BE4EBF">
                  <w:rPr>
                    <w:szCs w:val="22"/>
                  </w:rPr>
                  <w:t xml:space="preserve"> processor of Personal Data under this agreement</w:t>
                </w:r>
                <w:r>
                  <w:rPr>
                    <w:szCs w:val="22"/>
                  </w:rPr>
                  <w:t>.</w:t>
                </w:r>
                <w:r w:rsidRPr="00BE4EBF">
                  <w:rPr>
                    <w:szCs w:val="22"/>
                  </w:rPr>
                  <w:t xml:space="preserve"> </w:t>
                </w:r>
              </w:p>
              <w:p w14:paraId="13F259C4" w14:textId="77777777" w:rsidR="0044707E" w:rsidRDefault="0044707E" w:rsidP="0044707E">
                <w:pPr>
                  <w:spacing w:line="256" w:lineRule="auto"/>
                  <w:rPr>
                    <w:i/>
                    <w:color w:val="FF0000"/>
                    <w:szCs w:val="22"/>
                  </w:rPr>
                </w:pPr>
              </w:p>
              <w:p w14:paraId="536A7C22" w14:textId="77777777" w:rsidR="0044707E" w:rsidRPr="00BE4EBF" w:rsidRDefault="0044707E" w:rsidP="0044707E">
                <w:pPr>
                  <w:spacing w:line="256" w:lineRule="auto"/>
                  <w:rPr>
                    <w:i/>
                    <w:color w:val="FF0000"/>
                    <w:szCs w:val="22"/>
                  </w:rPr>
                </w:pPr>
                <w:r w:rsidRPr="0044707E">
                  <w:rPr>
                    <w:i/>
                    <w:color w:val="FF0000"/>
                    <w:szCs w:val="22"/>
                    <w:highlight w:val="lightGray"/>
                  </w:rPr>
                  <w:t xml:space="preserve">(OR IF USING A </w:t>
                </w:r>
                <w:proofErr w:type="gramStart"/>
                <w:r w:rsidRPr="0044707E">
                  <w:rPr>
                    <w:i/>
                    <w:color w:val="FF0000"/>
                    <w:szCs w:val="22"/>
                    <w:highlight w:val="lightGray"/>
                  </w:rPr>
                  <w:t>THIRD PARTY</w:t>
                </w:r>
                <w:proofErr w:type="gramEnd"/>
                <w:r w:rsidRPr="0044707E">
                  <w:rPr>
                    <w:i/>
                    <w:color w:val="FF0000"/>
                    <w:szCs w:val="22"/>
                    <w:highlight w:val="lightGray"/>
                  </w:rPr>
                  <w:t xml:space="preserve"> PROCESSOR - DELETE IF NOT IN USE)</w:t>
                </w:r>
              </w:p>
              <w:p w14:paraId="37290C94" w14:textId="77777777" w:rsidR="0044707E" w:rsidRPr="00BE4EBF" w:rsidRDefault="0044707E" w:rsidP="0044707E">
                <w:pPr>
                  <w:spacing w:line="256" w:lineRule="auto"/>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he Contractor shall remain fully liable for all acts or omissions of any third-party processor appointed by it pursuant to this clause 11.</w:t>
                </w:r>
              </w:p>
              <w:p w14:paraId="3CD456A4" w14:textId="77777777" w:rsidR="0044707E" w:rsidRPr="00BE4EBF" w:rsidRDefault="0044707E" w:rsidP="0044707E">
                <w:pPr>
                  <w:spacing w:line="256" w:lineRule="auto"/>
                  <w:rPr>
                    <w:szCs w:val="22"/>
                  </w:rPr>
                </w:pPr>
              </w:p>
              <w:p w14:paraId="390CB95B" w14:textId="77777777" w:rsidR="0044707E" w:rsidRPr="00BE4EBF" w:rsidRDefault="0044707E" w:rsidP="0044707E">
                <w:pPr>
                  <w:numPr>
                    <w:ilvl w:val="2"/>
                    <w:numId w:val="17"/>
                  </w:numPr>
                  <w:spacing w:line="256" w:lineRule="auto"/>
                  <w:ind w:left="327" w:hanging="283"/>
                  <w:contextualSpacing/>
                  <w:rPr>
                    <w:szCs w:val="22"/>
                  </w:rPr>
                </w:pPr>
                <w:r w:rsidRPr="00BE4EBF">
                  <w:rPr>
                    <w:szCs w:val="22"/>
                  </w:rPr>
                  <w:lastRenderedPageBreak/>
                  <w:t>Save for clauses 11B, 11C, 11</w:t>
                </w:r>
                <w:proofErr w:type="gramStart"/>
                <w:r w:rsidRPr="00BE4EBF">
                  <w:rPr>
                    <w:szCs w:val="22"/>
                  </w:rPr>
                  <w:t>D(</w:t>
                </w:r>
                <w:proofErr w:type="gramEnd"/>
                <w:r w:rsidRPr="00BE4EBF">
                  <w:rPr>
                    <w:szCs w:val="22"/>
                  </w:rPr>
                  <w:t>4) and 11E, all the obligations on the Contractor in this clause 11 relating to the processing of Personal Data shall apply to the processing of all Confidential Information.</w:t>
                </w:r>
              </w:p>
              <w:p w14:paraId="382FA17D" w14:textId="77777777" w:rsidR="00AB4E06" w:rsidRDefault="00AB4E06">
                <w:pPr>
                  <w:spacing w:line="256" w:lineRule="auto"/>
                  <w:rPr>
                    <w:szCs w:val="22"/>
                  </w:rPr>
                </w:pPr>
              </w:p>
            </w:tc>
          </w:tr>
        </w:tbl>
        <w:p w14:paraId="0BFB7268" w14:textId="77777777" w:rsidR="00AB4E06" w:rsidRDefault="00AB4E06" w:rsidP="00AB4E06">
          <w:pPr>
            <w:spacing w:after="240"/>
            <w:rPr>
              <w:szCs w:val="22"/>
            </w:rPr>
          </w:pPr>
        </w:p>
        <w:p w14:paraId="4860C8B0" w14:textId="77777777" w:rsidR="00AB4E06" w:rsidRDefault="00B07A37" w:rsidP="00AB4E06">
          <w:pPr>
            <w:rPr>
              <w:color w:val="FF0000"/>
              <w:szCs w:val="22"/>
              <w:highlight w:val="cyan"/>
            </w:rPr>
          </w:pPr>
        </w:p>
      </w:sdtContent>
    </w:sdt>
    <w:p w14:paraId="43FFD7A9" w14:textId="77777777" w:rsidR="00AB4E06" w:rsidRDefault="00AB4E06" w:rsidP="00AB4E06">
      <w:pPr>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AB4E06" w14:paraId="56A97BDE" w14:textId="77777777" w:rsidTr="00AB4E06">
        <w:trPr>
          <w:gridAfter w:val="1"/>
          <w:wAfter w:w="44" w:type="dxa"/>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Pr>
          <w:p w14:paraId="4901526C" w14:textId="77777777" w:rsidR="00AB4E06" w:rsidRDefault="00AB4E06">
            <w:pPr>
              <w:spacing w:line="256" w:lineRule="auto"/>
              <w:rPr>
                <w:szCs w:val="22"/>
              </w:rPr>
            </w:pPr>
            <w:r>
              <w:rPr>
                <w:szCs w:val="22"/>
              </w:rPr>
              <w:t>SIGNED for and on behalf of the Contracting Authority</w:t>
            </w:r>
          </w:p>
          <w:p w14:paraId="52C3E5E1" w14:textId="77777777" w:rsidR="00AB4E06" w:rsidRDefault="00AB4E06">
            <w:pPr>
              <w:spacing w:line="256" w:lineRule="auto"/>
              <w:rPr>
                <w:szCs w:val="22"/>
              </w:rPr>
            </w:pPr>
          </w:p>
          <w:p w14:paraId="4056D11D" w14:textId="77777777" w:rsidR="00AB4E06" w:rsidRDefault="00AB4E06">
            <w:pPr>
              <w:spacing w:line="256" w:lineRule="auto"/>
              <w:rPr>
                <w:szCs w:val="22"/>
              </w:rPr>
            </w:pPr>
            <w:r>
              <w:rPr>
                <w:szCs w:val="22"/>
              </w:rPr>
              <w:t>__________________________</w:t>
            </w:r>
          </w:p>
          <w:p w14:paraId="5DA12059" w14:textId="77777777" w:rsidR="00AB4E06" w:rsidRDefault="00AB4E06">
            <w:pPr>
              <w:spacing w:line="256" w:lineRule="auto"/>
              <w:rPr>
                <w:szCs w:val="22"/>
              </w:rPr>
            </w:pPr>
            <w:r>
              <w:rPr>
                <w:szCs w:val="22"/>
              </w:rPr>
              <w:t>(being a duly authorised officer)</w:t>
            </w:r>
          </w:p>
        </w:tc>
        <w:tc>
          <w:tcPr>
            <w:tcW w:w="4482" w:type="dxa"/>
            <w:gridSpan w:val="2"/>
            <w:tcBorders>
              <w:top w:val="single" w:sz="12" w:space="0" w:color="FFFFFF"/>
              <w:left w:val="single" w:sz="12" w:space="0" w:color="FFFFFF"/>
              <w:bottom w:val="single" w:sz="12" w:space="0" w:color="FFFFFF"/>
              <w:right w:val="single" w:sz="12" w:space="0" w:color="FFFFFF"/>
            </w:tcBorders>
            <w:shd w:val="clear" w:color="auto" w:fill="CCCCCC"/>
          </w:tcPr>
          <w:p w14:paraId="0962D5DF" w14:textId="77777777" w:rsidR="00AB4E06" w:rsidRDefault="00AB4E06">
            <w:pPr>
              <w:spacing w:line="256" w:lineRule="auto"/>
              <w:rPr>
                <w:szCs w:val="22"/>
              </w:rPr>
            </w:pPr>
            <w:r>
              <w:rPr>
                <w:szCs w:val="22"/>
              </w:rPr>
              <w:t xml:space="preserve">SIGNED for and on behalf of the </w:t>
            </w:r>
            <w:r w:rsidR="00D05F8A">
              <w:rPr>
                <w:szCs w:val="22"/>
              </w:rPr>
              <w:t>Candidate</w:t>
            </w:r>
          </w:p>
          <w:p w14:paraId="2FB36FD4" w14:textId="77777777" w:rsidR="00AB4E06" w:rsidRDefault="00AB4E06">
            <w:pPr>
              <w:spacing w:after="360" w:line="256" w:lineRule="auto"/>
              <w:rPr>
                <w:szCs w:val="22"/>
              </w:rPr>
            </w:pPr>
          </w:p>
          <w:p w14:paraId="11D5EB1D" w14:textId="77777777" w:rsidR="00AB4E06" w:rsidRDefault="00AB4E06">
            <w:pPr>
              <w:spacing w:line="256" w:lineRule="auto"/>
              <w:rPr>
                <w:szCs w:val="22"/>
              </w:rPr>
            </w:pPr>
            <w:r>
              <w:rPr>
                <w:szCs w:val="22"/>
              </w:rPr>
              <w:t>____________________________</w:t>
            </w:r>
          </w:p>
        </w:tc>
      </w:tr>
      <w:tr w:rsidR="00AB4E06" w14:paraId="20A22849" w14:textId="77777777" w:rsidTr="00AB4E06">
        <w:trPr>
          <w:trHeight w:val="1044"/>
        </w:trPr>
        <w:tc>
          <w:tcPr>
            <w:tcW w:w="4494" w:type="dxa"/>
            <w:gridSpan w:val="2"/>
            <w:tcBorders>
              <w:top w:val="single" w:sz="12" w:space="0" w:color="FFFFFF"/>
              <w:left w:val="single" w:sz="12" w:space="0" w:color="FFFFFF"/>
              <w:bottom w:val="single" w:sz="12" w:space="0" w:color="FFFFFF"/>
              <w:right w:val="single" w:sz="12" w:space="0" w:color="FFFFFF"/>
            </w:tcBorders>
            <w:shd w:val="clear" w:color="auto" w:fill="CCCCCC"/>
            <w:hideMark/>
          </w:tcPr>
          <w:p w14:paraId="3F01E6AA" w14:textId="77777777" w:rsidR="00AB4E06" w:rsidRDefault="00AB4E06">
            <w:pPr>
              <w:spacing w:line="256" w:lineRule="auto"/>
              <w:rPr>
                <w:szCs w:val="22"/>
              </w:rPr>
            </w:pPr>
            <w:r>
              <w:rPr>
                <w:szCs w:val="22"/>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hideMark/>
          </w:tcPr>
          <w:p w14:paraId="46FADAA1" w14:textId="77777777" w:rsidR="00AB4E06" w:rsidRDefault="00AB4E06">
            <w:pPr>
              <w:spacing w:line="256" w:lineRule="auto"/>
              <w:rPr>
                <w:szCs w:val="22"/>
              </w:rPr>
            </w:pPr>
            <w:r>
              <w:rPr>
                <w:szCs w:val="22"/>
              </w:rPr>
              <w:t>Witness</w:t>
            </w:r>
          </w:p>
        </w:tc>
      </w:tr>
    </w:tbl>
    <w:p w14:paraId="07F02B2D" w14:textId="77777777" w:rsidR="00AB4E06" w:rsidRDefault="00AB4E06" w:rsidP="00AB4E06">
      <w:pPr>
        <w:rPr>
          <w:szCs w:val="20"/>
        </w:rPr>
      </w:pPr>
    </w:p>
    <w:p w14:paraId="23B508BC" w14:textId="77777777" w:rsidR="00AB4E06" w:rsidRDefault="00AB4E06" w:rsidP="00AB4E06"/>
    <w:p w14:paraId="731CCE4A" w14:textId="77777777" w:rsidR="00855770" w:rsidRPr="00855770" w:rsidRDefault="00855770" w:rsidP="00E06E59">
      <w:pPr>
        <w:ind w:left="23"/>
        <w:rPr>
          <w:b/>
          <w:szCs w:val="22"/>
        </w:rPr>
      </w:pPr>
    </w:p>
    <w:sectPr w:rsidR="00855770" w:rsidRPr="00855770" w:rsidSect="00BB3ADE">
      <w:headerReference w:type="even" r:id="rId20"/>
      <w:headerReference w:type="default" r:id="rId21"/>
      <w:footerReference w:type="default" r:id="rId22"/>
      <w:headerReference w:type="first" r:id="rId23"/>
      <w:type w:val="continuous"/>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1970BE4" w14:textId="77777777" w:rsidR="00F972A7" w:rsidRDefault="00F972A7">
      <w:r>
        <w:separator/>
      </w:r>
    </w:p>
  </w:endnote>
  <w:endnote w:type="continuationSeparator" w:id="0">
    <w:p w14:paraId="515ADCD2" w14:textId="77777777" w:rsidR="00F972A7" w:rsidRDefault="00F972A7">
      <w:r>
        <w:continuationSeparator/>
      </w:r>
    </w:p>
  </w:endnote>
  <w:endnote w:type="continuationNotice" w:id="1">
    <w:p w14:paraId="29CC2AA0" w14:textId="77777777" w:rsidR="00F972A7" w:rsidRDefault="00F972A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Cambria">
    <w:panose1 w:val="02040503050406030204"/>
    <w:charset w:val="00"/>
    <w:family w:val="roman"/>
    <w:pitch w:val="variable"/>
    <w:sig w:usb0="E00006FF" w:usb1="420024FF" w:usb2="02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Calibri-Bold">
    <w:panose1 w:val="00000000000000000000"/>
    <w:charset w:val="00"/>
    <w:family w:val="roman"/>
    <w:notTrueType/>
    <w:pitch w:val="default"/>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EndPr/>
    <w:sdtContent>
      <w:p w14:paraId="6593CC13" w14:textId="4CDD15E7" w:rsidR="004B0EB0" w:rsidRPr="00CC6259" w:rsidRDefault="004B0EB0" w:rsidP="008C22D0">
        <w:pPr>
          <w:pStyle w:val="Bullet"/>
          <w:numPr>
            <w:ilvl w:val="0"/>
            <w:numId w:val="0"/>
          </w:numPr>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1A5380">
          <w:rPr>
            <w:rFonts w:asciiTheme="minorHAnsi" w:hAnsiTheme="minorHAnsi"/>
            <w:noProof/>
          </w:rPr>
          <w:t>17</w:t>
        </w:r>
        <w:r w:rsidRPr="00F672B1">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Calibri Light" w:hAnsi="Calibri Light"/>
      </w:rPr>
      <w:id w:val="1886365309"/>
      <w:docPartObj>
        <w:docPartGallery w:val="Page Numbers (Bottom of Page)"/>
        <w:docPartUnique/>
      </w:docPartObj>
    </w:sdtPr>
    <w:sdtEndPr/>
    <w:sdtContent>
      <w:p w14:paraId="7BA963FD" w14:textId="46B236E9" w:rsidR="004B0EB0" w:rsidRPr="0095302B" w:rsidRDefault="004B0EB0" w:rsidP="00521E7A">
        <w:pPr>
          <w:pStyle w:val="Footer"/>
          <w:jc w:val="center"/>
          <w:rPr>
            <w:rFonts w:ascii="Calibri Light" w:hAnsi="Calibri Light"/>
          </w:rPr>
        </w:pPr>
        <w:r w:rsidRPr="00C05C85">
          <w:rPr>
            <w:rFonts w:ascii="Calibri Light" w:hAnsi="Calibri Light"/>
          </w:rPr>
          <w:fldChar w:fldCharType="begin"/>
        </w:r>
        <w:r w:rsidRPr="00C05C85">
          <w:rPr>
            <w:rFonts w:ascii="Calibri Light" w:hAnsi="Calibri Light"/>
          </w:rPr>
          <w:instrText xml:space="preserve"> PAGE   \* MERGEFORMAT </w:instrText>
        </w:r>
        <w:r w:rsidRPr="00C05C85">
          <w:rPr>
            <w:rFonts w:ascii="Calibri Light" w:hAnsi="Calibri Light"/>
          </w:rPr>
          <w:fldChar w:fldCharType="separate"/>
        </w:r>
        <w:r w:rsidR="001A5380">
          <w:rPr>
            <w:rFonts w:ascii="Calibri Light" w:hAnsi="Calibri Light"/>
            <w:noProof/>
          </w:rPr>
          <w:t>50</w:t>
        </w:r>
        <w:r w:rsidRPr="00C05C85">
          <w:rPr>
            <w:rFonts w:ascii="Calibri Light" w:hAnsi="Calibri Light"/>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1AA07F0" w14:textId="77777777" w:rsidR="00F972A7" w:rsidRDefault="00F972A7">
      <w:r>
        <w:separator/>
      </w:r>
    </w:p>
  </w:footnote>
  <w:footnote w:type="continuationSeparator" w:id="0">
    <w:p w14:paraId="07BF9E22" w14:textId="77777777" w:rsidR="00F972A7" w:rsidRDefault="00F972A7">
      <w:r>
        <w:continuationSeparator/>
      </w:r>
    </w:p>
  </w:footnote>
  <w:footnote w:type="continuationNotice" w:id="1">
    <w:p w14:paraId="06EC4084" w14:textId="77777777" w:rsidR="00F972A7" w:rsidRDefault="00F972A7">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B857FF" w14:textId="79421576" w:rsidR="004B0EB0" w:rsidRDefault="004B0EB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5A24E4" w14:textId="77777777" w:rsidR="004B0EB0" w:rsidRDefault="004B0EB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91F0C8" w14:textId="77777777" w:rsidR="004B0EB0" w:rsidRDefault="004B0EB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064272" w14:textId="77777777" w:rsidR="004B0EB0" w:rsidRDefault="004B0EB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3BC5F98"/>
    <w:multiLevelType w:val="multilevel"/>
    <w:tmpl w:val="2AB8291C"/>
    <w:lvl w:ilvl="0">
      <w:start w:val="1"/>
      <w:numFmt w:val="bullet"/>
      <w:pStyle w:val="Parties"/>
      <w:lvlText w:val=""/>
      <w:lvlJc w:val="left"/>
      <w:pPr>
        <w:tabs>
          <w:tab w:val="num" w:pos="397"/>
        </w:tabs>
        <w:ind w:left="397" w:hanging="397"/>
      </w:pPr>
      <w:rPr>
        <w:rFonts w:ascii="Webdings" w:hAnsi="Webdings" w:hint="default"/>
        <w:color w:val="C0C0C0"/>
      </w:rPr>
    </w:lvl>
    <w:lvl w:ilvl="1">
      <w:start w:val="1"/>
      <w:numFmt w:val="bullet"/>
      <w:lvlText w:val="o"/>
      <w:lvlJc w:val="left"/>
      <w:pPr>
        <w:tabs>
          <w:tab w:val="num" w:pos="1440"/>
        </w:tabs>
        <w:ind w:left="1440" w:hanging="360"/>
      </w:pPr>
      <w:rPr>
        <w:rFonts w:ascii="Courier New" w:hAnsi="Courier New" w:cs="Arial"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Arial"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Arial" w:hint="default"/>
      </w:rPr>
    </w:lvl>
    <w:lvl w:ilvl="8">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03CF46C5"/>
    <w:multiLevelType w:val="hybridMultilevel"/>
    <w:tmpl w:val="4C2CBAD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 w15:restartNumberingAfterBreak="0">
    <w:nsid w:val="050B220B"/>
    <w:multiLevelType w:val="hybridMultilevel"/>
    <w:tmpl w:val="46CECB00"/>
    <w:lvl w:ilvl="0" w:tplc="04090017">
      <w:start w:val="1"/>
      <w:numFmt w:val="lowerLetter"/>
      <w:lvlText w:val="%1)"/>
      <w:lvlJc w:val="left"/>
      <w:pPr>
        <w:ind w:left="720" w:hanging="360"/>
      </w:pPr>
      <w:rPr>
        <w:rFonts w:ascii="Times New Roman" w:hAnsi="Times New Roman" w:cs="Times New Roman" w:hint="default"/>
      </w:rPr>
    </w:lvl>
    <w:lvl w:ilvl="1" w:tplc="18090019">
      <w:start w:val="1"/>
      <w:numFmt w:val="lowerLetter"/>
      <w:lvlText w:val="%2."/>
      <w:lvlJc w:val="left"/>
      <w:pPr>
        <w:ind w:left="1440" w:hanging="360"/>
      </w:pPr>
      <w:rPr>
        <w:rFonts w:ascii="Times New Roman" w:hAnsi="Times New Roman" w:cs="Times New Roman"/>
      </w:rPr>
    </w:lvl>
    <w:lvl w:ilvl="2" w:tplc="1809001B">
      <w:start w:val="1"/>
      <w:numFmt w:val="lowerRoman"/>
      <w:lvlText w:val="%3."/>
      <w:lvlJc w:val="right"/>
      <w:pPr>
        <w:ind w:left="2160" w:hanging="180"/>
      </w:pPr>
      <w:rPr>
        <w:rFonts w:ascii="Times New Roman" w:hAnsi="Times New Roman" w:cs="Times New Roman"/>
      </w:rPr>
    </w:lvl>
    <w:lvl w:ilvl="3" w:tplc="1809000F">
      <w:start w:val="1"/>
      <w:numFmt w:val="decimal"/>
      <w:lvlText w:val="%4."/>
      <w:lvlJc w:val="left"/>
      <w:pPr>
        <w:ind w:left="2880" w:hanging="360"/>
      </w:pPr>
      <w:rPr>
        <w:rFonts w:ascii="Times New Roman" w:hAnsi="Times New Roman" w:cs="Times New Roman"/>
      </w:rPr>
    </w:lvl>
    <w:lvl w:ilvl="4" w:tplc="18090019">
      <w:start w:val="1"/>
      <w:numFmt w:val="lowerLetter"/>
      <w:lvlText w:val="%5."/>
      <w:lvlJc w:val="left"/>
      <w:pPr>
        <w:ind w:left="3600" w:hanging="360"/>
      </w:pPr>
      <w:rPr>
        <w:rFonts w:ascii="Times New Roman" w:hAnsi="Times New Roman" w:cs="Times New Roman"/>
      </w:rPr>
    </w:lvl>
    <w:lvl w:ilvl="5" w:tplc="1809001B">
      <w:start w:val="1"/>
      <w:numFmt w:val="lowerRoman"/>
      <w:lvlText w:val="%6."/>
      <w:lvlJc w:val="right"/>
      <w:pPr>
        <w:ind w:left="4320" w:hanging="180"/>
      </w:pPr>
      <w:rPr>
        <w:rFonts w:ascii="Times New Roman" w:hAnsi="Times New Roman" w:cs="Times New Roman"/>
      </w:rPr>
    </w:lvl>
    <w:lvl w:ilvl="6" w:tplc="1809000F">
      <w:start w:val="1"/>
      <w:numFmt w:val="decimal"/>
      <w:lvlText w:val="%7."/>
      <w:lvlJc w:val="left"/>
      <w:pPr>
        <w:ind w:left="5040" w:hanging="360"/>
      </w:pPr>
      <w:rPr>
        <w:rFonts w:ascii="Times New Roman" w:hAnsi="Times New Roman" w:cs="Times New Roman"/>
      </w:rPr>
    </w:lvl>
    <w:lvl w:ilvl="7" w:tplc="18090019">
      <w:start w:val="1"/>
      <w:numFmt w:val="lowerLetter"/>
      <w:lvlText w:val="%8."/>
      <w:lvlJc w:val="left"/>
      <w:pPr>
        <w:ind w:left="5760" w:hanging="360"/>
      </w:pPr>
      <w:rPr>
        <w:rFonts w:ascii="Times New Roman" w:hAnsi="Times New Roman" w:cs="Times New Roman"/>
      </w:rPr>
    </w:lvl>
    <w:lvl w:ilvl="8" w:tplc="1809001B">
      <w:start w:val="1"/>
      <w:numFmt w:val="lowerRoman"/>
      <w:lvlText w:val="%9."/>
      <w:lvlJc w:val="right"/>
      <w:pPr>
        <w:ind w:left="6480" w:hanging="180"/>
      </w:pPr>
      <w:rPr>
        <w:rFonts w:ascii="Times New Roman" w:hAnsi="Times New Roman" w:cs="Times New Roman"/>
      </w:rPr>
    </w:lvl>
  </w:abstractNum>
  <w:abstractNum w:abstractNumId="4" w15:restartNumberingAfterBreak="0">
    <w:nsid w:val="07CE1548"/>
    <w:multiLevelType w:val="hybridMultilevel"/>
    <w:tmpl w:val="2584A282"/>
    <w:lvl w:ilvl="0" w:tplc="D78832DC">
      <w:start w:val="1"/>
      <w:numFmt w:val="lowerRoman"/>
      <w:lvlText w:val="(%1)"/>
      <w:lvlJc w:val="left"/>
      <w:pPr>
        <w:ind w:left="720" w:hanging="360"/>
      </w:pPr>
      <w:rPr>
        <w:rFonts w:hint="default"/>
        <w:b w:val="0"/>
        <w:i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 w15:restartNumberingAfterBreak="0">
    <w:nsid w:val="0BD46904"/>
    <w:multiLevelType w:val="hybridMultilevel"/>
    <w:tmpl w:val="68B8C94A"/>
    <w:lvl w:ilvl="0" w:tplc="320418DE">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C6B1D6F"/>
    <w:multiLevelType w:val="hybridMultilevel"/>
    <w:tmpl w:val="B4F6DC3C"/>
    <w:lvl w:ilvl="0" w:tplc="D02A530E">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 w15:restartNumberingAfterBreak="0">
    <w:nsid w:val="0DE35D40"/>
    <w:multiLevelType w:val="hybridMultilevel"/>
    <w:tmpl w:val="780A811C"/>
    <w:lvl w:ilvl="0" w:tplc="04090017">
      <w:start w:val="1"/>
      <w:numFmt w:val="lowerLetter"/>
      <w:lvlText w:val="%1)"/>
      <w:lvlJc w:val="left"/>
      <w:pPr>
        <w:tabs>
          <w:tab w:val="num" w:pos="720"/>
        </w:tabs>
        <w:ind w:left="720" w:hanging="360"/>
      </w:pPr>
      <w:rPr>
        <w:rFonts w:ascii="Times New Roman" w:hAnsi="Times New Roman" w:cs="Times New Roman" w:hint="default"/>
        <w:color w:val="auto"/>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cs="Wingdings" w:hint="default"/>
      </w:rPr>
    </w:lvl>
    <w:lvl w:ilvl="3" w:tplc="04090001">
      <w:start w:val="1"/>
      <w:numFmt w:val="bullet"/>
      <w:lvlText w:val=""/>
      <w:lvlJc w:val="left"/>
      <w:pPr>
        <w:tabs>
          <w:tab w:val="num" w:pos="2880"/>
        </w:tabs>
        <w:ind w:left="2880" w:hanging="360"/>
      </w:pPr>
      <w:rPr>
        <w:rFonts w:ascii="Symbol" w:hAnsi="Symbol" w:cs="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cs="Wingdings" w:hint="default"/>
      </w:rPr>
    </w:lvl>
    <w:lvl w:ilvl="6" w:tplc="04090001">
      <w:start w:val="1"/>
      <w:numFmt w:val="bullet"/>
      <w:lvlText w:val=""/>
      <w:lvlJc w:val="left"/>
      <w:pPr>
        <w:tabs>
          <w:tab w:val="num" w:pos="5040"/>
        </w:tabs>
        <w:ind w:left="5040" w:hanging="360"/>
      </w:pPr>
      <w:rPr>
        <w:rFonts w:ascii="Symbol" w:hAnsi="Symbol" w:cs="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cs="Wingdings" w:hint="default"/>
      </w:rPr>
    </w:lvl>
  </w:abstractNum>
  <w:abstractNum w:abstractNumId="8" w15:restartNumberingAfterBreak="0">
    <w:nsid w:val="130429AB"/>
    <w:multiLevelType w:val="hybridMultilevel"/>
    <w:tmpl w:val="EC5E9B9A"/>
    <w:lvl w:ilvl="0" w:tplc="FD52BE06">
      <w:start w:val="1"/>
      <w:numFmt w:val="upperLetter"/>
      <w:lvlText w:val="(%1)"/>
      <w:lvlJc w:val="left"/>
      <w:pPr>
        <w:ind w:left="360" w:hanging="360"/>
      </w:pPr>
      <w:rPr>
        <w:rFonts w:hint="default"/>
        <w:b/>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9" w15:restartNumberingAfterBreak="0">
    <w:nsid w:val="143B3F21"/>
    <w:multiLevelType w:val="hybridMultilevel"/>
    <w:tmpl w:val="29C82CDC"/>
    <w:lvl w:ilvl="0" w:tplc="18090001">
      <w:start w:val="1"/>
      <w:numFmt w:val="bullet"/>
      <w:lvlText w:val=""/>
      <w:lvlJc w:val="left"/>
      <w:pPr>
        <w:ind w:left="1080" w:hanging="360"/>
      </w:pPr>
      <w:rPr>
        <w:rFonts w:ascii="Symbol" w:hAnsi="Symbol" w:hint="default"/>
      </w:rPr>
    </w:lvl>
    <w:lvl w:ilvl="1" w:tplc="18090003" w:tentative="1">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10"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11" w15:restartNumberingAfterBreak="0">
    <w:nsid w:val="17C10CE6"/>
    <w:multiLevelType w:val="hybridMultilevel"/>
    <w:tmpl w:val="B1FA48AE"/>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2" w15:restartNumberingAfterBreak="0">
    <w:nsid w:val="19B912A1"/>
    <w:multiLevelType w:val="hybridMultilevel"/>
    <w:tmpl w:val="DE589046"/>
    <w:lvl w:ilvl="0" w:tplc="D214F826">
      <w:start w:val="1"/>
      <w:numFmt w:val="bullet"/>
      <w:lvlText w:val="-"/>
      <w:lvlJc w:val="left"/>
      <w:pPr>
        <w:ind w:left="720" w:hanging="360"/>
      </w:pPr>
      <w:rPr>
        <w:rFonts w:ascii="Calibri" w:eastAsia="Calibri" w:hAnsi="Calibri" w:cs="Aria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AE57519"/>
    <w:multiLevelType w:val="multilevel"/>
    <w:tmpl w:val="0EE01C74"/>
    <w:lvl w:ilvl="0">
      <w:start w:val="1"/>
      <w:numFmt w:val="decimal"/>
      <w:lvlText w:val="%1"/>
      <w:lvlJc w:val="left"/>
      <w:pPr>
        <w:ind w:left="720" w:hanging="720"/>
      </w:pPr>
      <w:rPr>
        <w:rFonts w:hint="default"/>
      </w:rPr>
    </w:lvl>
    <w:lvl w:ilvl="1">
      <w:start w:val="1"/>
      <w:numFmt w:val="bullet"/>
      <w:lvlText w:val=""/>
      <w:lvlJc w:val="left"/>
      <w:pPr>
        <w:ind w:left="1440" w:hanging="720"/>
      </w:pPr>
      <w:rPr>
        <w:rFonts w:ascii="Symbol" w:hAnsi="Symbol" w:hint="default"/>
      </w:rPr>
    </w:lvl>
    <w:lvl w:ilvl="2">
      <w:start w:val="1"/>
      <w:numFmt w:val="bullet"/>
      <w:lvlText w:val=""/>
      <w:lvlJc w:val="left"/>
      <w:pPr>
        <w:ind w:left="2160" w:hanging="720"/>
      </w:pPr>
      <w:rPr>
        <w:rFonts w:ascii="Symbol" w:hAnsi="Symbol" w:hint="default"/>
      </w:rPr>
    </w:lvl>
    <w:lvl w:ilvl="3">
      <w:start w:val="1"/>
      <w:numFmt w:val="bullet"/>
      <w:lvlText w:val=""/>
      <w:lvlJc w:val="left"/>
      <w:pPr>
        <w:ind w:left="2880" w:hanging="720"/>
      </w:pPr>
      <w:rPr>
        <w:rFonts w:ascii="Symbol" w:hAnsi="Symbol" w:hint="default"/>
      </w:rPr>
    </w:lvl>
    <w:lvl w:ilvl="4">
      <w:start w:val="1"/>
      <w:numFmt w:val="bullet"/>
      <w:lvlText w:val=""/>
      <w:lvlJc w:val="left"/>
      <w:pPr>
        <w:ind w:left="3960" w:hanging="1080"/>
      </w:pPr>
      <w:rPr>
        <w:rFonts w:ascii="Wingdings" w:hAnsi="Wingdings" w:hint="default"/>
      </w:rPr>
    </w:lvl>
    <w:lvl w:ilvl="5">
      <w:start w:val="1"/>
      <w:numFmt w:val="bullet"/>
      <w:lvlText w:val=""/>
      <w:lvlJc w:val="left"/>
      <w:pPr>
        <w:ind w:left="4680" w:hanging="1080"/>
      </w:pPr>
      <w:rPr>
        <w:rFonts w:ascii="Wingdings" w:hAnsi="Wingding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200" w:hanging="1440"/>
      </w:pPr>
      <w:rPr>
        <w:rFonts w:hint="default"/>
      </w:rPr>
    </w:lvl>
  </w:abstractNum>
  <w:abstractNum w:abstractNumId="14" w15:restartNumberingAfterBreak="0">
    <w:nsid w:val="2C9F1A2B"/>
    <w:multiLevelType w:val="hybridMultilevel"/>
    <w:tmpl w:val="4630FC62"/>
    <w:lvl w:ilvl="0" w:tplc="A6A8F930">
      <w:start w:val="1"/>
      <w:numFmt w:val="lowerRoman"/>
      <w:lvlText w:val="(%1)"/>
      <w:lvlJc w:val="left"/>
      <w:pPr>
        <w:ind w:left="1098" w:hanging="720"/>
      </w:pPr>
      <w:rPr>
        <w:rFonts w:hint="default"/>
      </w:rPr>
    </w:lvl>
    <w:lvl w:ilvl="1" w:tplc="18090019" w:tentative="1">
      <w:start w:val="1"/>
      <w:numFmt w:val="lowerLetter"/>
      <w:lvlText w:val="%2."/>
      <w:lvlJc w:val="left"/>
      <w:pPr>
        <w:ind w:left="1458" w:hanging="360"/>
      </w:pPr>
    </w:lvl>
    <w:lvl w:ilvl="2" w:tplc="1809001B" w:tentative="1">
      <w:start w:val="1"/>
      <w:numFmt w:val="lowerRoman"/>
      <w:lvlText w:val="%3."/>
      <w:lvlJc w:val="right"/>
      <w:pPr>
        <w:ind w:left="2178" w:hanging="180"/>
      </w:pPr>
    </w:lvl>
    <w:lvl w:ilvl="3" w:tplc="1809000F" w:tentative="1">
      <w:start w:val="1"/>
      <w:numFmt w:val="decimal"/>
      <w:lvlText w:val="%4."/>
      <w:lvlJc w:val="left"/>
      <w:pPr>
        <w:ind w:left="2898" w:hanging="360"/>
      </w:pPr>
    </w:lvl>
    <w:lvl w:ilvl="4" w:tplc="18090019" w:tentative="1">
      <w:start w:val="1"/>
      <w:numFmt w:val="lowerLetter"/>
      <w:lvlText w:val="%5."/>
      <w:lvlJc w:val="left"/>
      <w:pPr>
        <w:ind w:left="3618" w:hanging="360"/>
      </w:pPr>
    </w:lvl>
    <w:lvl w:ilvl="5" w:tplc="1809001B" w:tentative="1">
      <w:start w:val="1"/>
      <w:numFmt w:val="lowerRoman"/>
      <w:lvlText w:val="%6."/>
      <w:lvlJc w:val="right"/>
      <w:pPr>
        <w:ind w:left="4338" w:hanging="180"/>
      </w:pPr>
    </w:lvl>
    <w:lvl w:ilvl="6" w:tplc="1809000F" w:tentative="1">
      <w:start w:val="1"/>
      <w:numFmt w:val="decimal"/>
      <w:lvlText w:val="%7."/>
      <w:lvlJc w:val="left"/>
      <w:pPr>
        <w:ind w:left="5058" w:hanging="360"/>
      </w:pPr>
    </w:lvl>
    <w:lvl w:ilvl="7" w:tplc="18090019" w:tentative="1">
      <w:start w:val="1"/>
      <w:numFmt w:val="lowerLetter"/>
      <w:lvlText w:val="%8."/>
      <w:lvlJc w:val="left"/>
      <w:pPr>
        <w:ind w:left="5778" w:hanging="360"/>
      </w:pPr>
    </w:lvl>
    <w:lvl w:ilvl="8" w:tplc="1809001B" w:tentative="1">
      <w:start w:val="1"/>
      <w:numFmt w:val="lowerRoman"/>
      <w:lvlText w:val="%9."/>
      <w:lvlJc w:val="right"/>
      <w:pPr>
        <w:ind w:left="6498" w:hanging="180"/>
      </w:pPr>
    </w:lvl>
  </w:abstractNum>
  <w:abstractNum w:abstractNumId="15"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6" w15:restartNumberingAfterBreak="0">
    <w:nsid w:val="37C962A6"/>
    <w:multiLevelType w:val="hybridMultilevel"/>
    <w:tmpl w:val="8140E41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7" w15:restartNumberingAfterBreak="0">
    <w:nsid w:val="3ACC71F4"/>
    <w:multiLevelType w:val="hybridMultilevel"/>
    <w:tmpl w:val="68B8C94A"/>
    <w:lvl w:ilvl="0" w:tplc="320418DE">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8" w15:restartNumberingAfterBreak="0">
    <w:nsid w:val="3CAF475B"/>
    <w:multiLevelType w:val="hybridMultilevel"/>
    <w:tmpl w:val="419E9C1C"/>
    <w:lvl w:ilvl="0" w:tplc="90686C20">
      <w:start w:val="1"/>
      <w:numFmt w:val="lowerRoman"/>
      <w:lvlText w:val="(%1)"/>
      <w:lvlJc w:val="left"/>
      <w:pPr>
        <w:ind w:left="1084" w:hanging="720"/>
      </w:pPr>
      <w:rPr>
        <w:rFonts w:hint="default"/>
      </w:rPr>
    </w:lvl>
    <w:lvl w:ilvl="1" w:tplc="18090019" w:tentative="1">
      <w:start w:val="1"/>
      <w:numFmt w:val="lowerLetter"/>
      <w:lvlText w:val="%2."/>
      <w:lvlJc w:val="left"/>
      <w:pPr>
        <w:ind w:left="1444" w:hanging="360"/>
      </w:pPr>
    </w:lvl>
    <w:lvl w:ilvl="2" w:tplc="1809001B" w:tentative="1">
      <w:start w:val="1"/>
      <w:numFmt w:val="lowerRoman"/>
      <w:lvlText w:val="%3."/>
      <w:lvlJc w:val="right"/>
      <w:pPr>
        <w:ind w:left="2164" w:hanging="180"/>
      </w:pPr>
    </w:lvl>
    <w:lvl w:ilvl="3" w:tplc="1809000F" w:tentative="1">
      <w:start w:val="1"/>
      <w:numFmt w:val="decimal"/>
      <w:lvlText w:val="%4."/>
      <w:lvlJc w:val="left"/>
      <w:pPr>
        <w:ind w:left="2884" w:hanging="360"/>
      </w:pPr>
    </w:lvl>
    <w:lvl w:ilvl="4" w:tplc="18090019" w:tentative="1">
      <w:start w:val="1"/>
      <w:numFmt w:val="lowerLetter"/>
      <w:lvlText w:val="%5."/>
      <w:lvlJc w:val="left"/>
      <w:pPr>
        <w:ind w:left="3604" w:hanging="360"/>
      </w:pPr>
    </w:lvl>
    <w:lvl w:ilvl="5" w:tplc="1809001B" w:tentative="1">
      <w:start w:val="1"/>
      <w:numFmt w:val="lowerRoman"/>
      <w:lvlText w:val="%6."/>
      <w:lvlJc w:val="right"/>
      <w:pPr>
        <w:ind w:left="4324" w:hanging="180"/>
      </w:pPr>
    </w:lvl>
    <w:lvl w:ilvl="6" w:tplc="1809000F" w:tentative="1">
      <w:start w:val="1"/>
      <w:numFmt w:val="decimal"/>
      <w:lvlText w:val="%7."/>
      <w:lvlJc w:val="left"/>
      <w:pPr>
        <w:ind w:left="5044" w:hanging="360"/>
      </w:pPr>
    </w:lvl>
    <w:lvl w:ilvl="7" w:tplc="18090019" w:tentative="1">
      <w:start w:val="1"/>
      <w:numFmt w:val="lowerLetter"/>
      <w:lvlText w:val="%8."/>
      <w:lvlJc w:val="left"/>
      <w:pPr>
        <w:ind w:left="5764" w:hanging="360"/>
      </w:pPr>
    </w:lvl>
    <w:lvl w:ilvl="8" w:tplc="1809001B" w:tentative="1">
      <w:start w:val="1"/>
      <w:numFmt w:val="lowerRoman"/>
      <w:lvlText w:val="%9."/>
      <w:lvlJc w:val="right"/>
      <w:pPr>
        <w:ind w:left="6484" w:hanging="180"/>
      </w:pPr>
    </w:lvl>
  </w:abstractNum>
  <w:abstractNum w:abstractNumId="19" w15:restartNumberingAfterBreak="0">
    <w:nsid w:val="3F0602EA"/>
    <w:multiLevelType w:val="hybridMultilevel"/>
    <w:tmpl w:val="D1DC7282"/>
    <w:lvl w:ilvl="0" w:tplc="04090001">
      <w:start w:val="1"/>
      <w:numFmt w:val="bullet"/>
      <w:pStyle w:val="Level1"/>
      <w:lvlText w:val=""/>
      <w:lvlJc w:val="left"/>
      <w:pPr>
        <w:tabs>
          <w:tab w:val="num" w:pos="720"/>
        </w:tabs>
        <w:ind w:left="720" w:hanging="360"/>
      </w:pPr>
      <w:rPr>
        <w:rFonts w:ascii="Symbol" w:hAnsi="Symbol" w:hint="default"/>
      </w:rPr>
    </w:lvl>
    <w:lvl w:ilvl="1" w:tplc="04090003">
      <w:start w:val="1"/>
      <w:numFmt w:val="bullet"/>
      <w:pStyle w:val="Level2"/>
      <w:lvlText w:val=""/>
      <w:lvlJc w:val="left"/>
      <w:pPr>
        <w:tabs>
          <w:tab w:val="num" w:pos="1440"/>
        </w:tabs>
        <w:ind w:left="1440" w:hanging="360"/>
      </w:pPr>
      <w:rPr>
        <w:rFonts w:ascii="Symbol" w:hAnsi="Symbol"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Arial"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Arial"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423C386F"/>
    <w:multiLevelType w:val="hybridMultilevel"/>
    <w:tmpl w:val="1ACED7E4"/>
    <w:lvl w:ilvl="0" w:tplc="93DE56BE">
      <w:start w:val="1"/>
      <w:numFmt w:val="decimal"/>
      <w:lvlText w:val="(%1)"/>
      <w:lvlJc w:val="left"/>
      <w:pPr>
        <w:ind w:left="405" w:hanging="360"/>
      </w:pPr>
    </w:lvl>
    <w:lvl w:ilvl="1" w:tplc="18090019">
      <w:start w:val="1"/>
      <w:numFmt w:val="lowerLetter"/>
      <w:lvlText w:val="%2."/>
      <w:lvlJc w:val="left"/>
      <w:pPr>
        <w:ind w:left="1125" w:hanging="360"/>
      </w:pPr>
    </w:lvl>
    <w:lvl w:ilvl="2" w:tplc="1809001B">
      <w:start w:val="1"/>
      <w:numFmt w:val="lowerRoman"/>
      <w:lvlText w:val="%3."/>
      <w:lvlJc w:val="right"/>
      <w:pPr>
        <w:ind w:left="1845" w:hanging="180"/>
      </w:pPr>
    </w:lvl>
    <w:lvl w:ilvl="3" w:tplc="1809000F">
      <w:start w:val="1"/>
      <w:numFmt w:val="decimal"/>
      <w:lvlText w:val="%4."/>
      <w:lvlJc w:val="left"/>
      <w:pPr>
        <w:ind w:left="2565" w:hanging="360"/>
      </w:pPr>
    </w:lvl>
    <w:lvl w:ilvl="4" w:tplc="18090019">
      <w:start w:val="1"/>
      <w:numFmt w:val="lowerLetter"/>
      <w:lvlText w:val="%5."/>
      <w:lvlJc w:val="left"/>
      <w:pPr>
        <w:ind w:left="3285" w:hanging="360"/>
      </w:pPr>
    </w:lvl>
    <w:lvl w:ilvl="5" w:tplc="1809001B">
      <w:start w:val="1"/>
      <w:numFmt w:val="lowerRoman"/>
      <w:lvlText w:val="%6."/>
      <w:lvlJc w:val="right"/>
      <w:pPr>
        <w:ind w:left="4005" w:hanging="180"/>
      </w:pPr>
    </w:lvl>
    <w:lvl w:ilvl="6" w:tplc="1809000F">
      <w:start w:val="1"/>
      <w:numFmt w:val="decimal"/>
      <w:lvlText w:val="%7."/>
      <w:lvlJc w:val="left"/>
      <w:pPr>
        <w:ind w:left="4725" w:hanging="360"/>
      </w:pPr>
    </w:lvl>
    <w:lvl w:ilvl="7" w:tplc="18090019">
      <w:start w:val="1"/>
      <w:numFmt w:val="lowerLetter"/>
      <w:lvlText w:val="%8."/>
      <w:lvlJc w:val="left"/>
      <w:pPr>
        <w:ind w:left="5445" w:hanging="360"/>
      </w:pPr>
    </w:lvl>
    <w:lvl w:ilvl="8" w:tplc="1809001B">
      <w:start w:val="1"/>
      <w:numFmt w:val="lowerRoman"/>
      <w:lvlText w:val="%9."/>
      <w:lvlJc w:val="right"/>
      <w:pPr>
        <w:ind w:left="6165" w:hanging="180"/>
      </w:pPr>
    </w:lvl>
  </w:abstractNum>
  <w:abstractNum w:abstractNumId="21" w15:restartNumberingAfterBreak="0">
    <w:nsid w:val="4F000769"/>
    <w:multiLevelType w:val="hybridMultilevel"/>
    <w:tmpl w:val="DF824336"/>
    <w:lvl w:ilvl="0" w:tplc="D78832DC">
      <w:start w:val="1"/>
      <w:numFmt w:val="lowerRoman"/>
      <w:lvlText w:val="(%1)"/>
      <w:lvlJc w:val="left"/>
      <w:pPr>
        <w:ind w:left="720" w:hanging="360"/>
      </w:pPr>
      <w:rPr>
        <w:rFonts w:hint="default"/>
        <w:b w:val="0"/>
        <w:i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2" w15:restartNumberingAfterBreak="0">
    <w:nsid w:val="50AA5CE4"/>
    <w:multiLevelType w:val="hybridMultilevel"/>
    <w:tmpl w:val="DC16B460"/>
    <w:lvl w:ilvl="0" w:tplc="04090019">
      <w:start w:val="1"/>
      <w:numFmt w:val="decimal"/>
      <w:lvlText w:val="%1."/>
      <w:lvlJc w:val="left"/>
      <w:pPr>
        <w:ind w:left="720" w:hanging="360"/>
      </w:p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23" w15:restartNumberingAfterBreak="0">
    <w:nsid w:val="5EE96467"/>
    <w:multiLevelType w:val="hybridMultilevel"/>
    <w:tmpl w:val="28CEBC90"/>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60E325F2"/>
    <w:multiLevelType w:val="hybridMultilevel"/>
    <w:tmpl w:val="1B722E64"/>
    <w:lvl w:ilvl="0" w:tplc="33BCFB8E">
      <w:start w:val="1"/>
      <w:numFmt w:val="bullet"/>
      <w:pStyle w:val="Bullet"/>
      <w:lvlText w:val=""/>
      <w:lvlJc w:val="left"/>
      <w:pPr>
        <w:tabs>
          <w:tab w:val="num" w:pos="397"/>
        </w:tabs>
        <w:ind w:left="397" w:hanging="397"/>
      </w:pPr>
      <w:rPr>
        <w:rFonts w:ascii="Webdings" w:hAnsi="Webdings" w:hint="default"/>
        <w:color w:val="FFFFFF" w:themeColor="background1"/>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649C7BB4"/>
    <w:multiLevelType w:val="hybridMultilevel"/>
    <w:tmpl w:val="37A4191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6" w15:restartNumberingAfterBreak="0">
    <w:nsid w:val="65F35888"/>
    <w:multiLevelType w:val="hybridMultilevel"/>
    <w:tmpl w:val="4F669176"/>
    <w:lvl w:ilvl="0" w:tplc="7564223A">
      <w:start w:val="2"/>
      <w:numFmt w:val="bullet"/>
      <w:lvlText w:val="-"/>
      <w:lvlJc w:val="left"/>
      <w:pPr>
        <w:ind w:left="1080" w:hanging="360"/>
      </w:pPr>
      <w:rPr>
        <w:rFonts w:ascii="Calibri" w:eastAsia="Arial Unicode MS" w:hAnsi="Calibri" w:cs="Calibr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7" w15:restartNumberingAfterBreak="0">
    <w:nsid w:val="688F7146"/>
    <w:multiLevelType w:val="hybridMultilevel"/>
    <w:tmpl w:val="934C6EF8"/>
    <w:lvl w:ilvl="0" w:tplc="04090017">
      <w:start w:val="1"/>
      <w:numFmt w:val="lowerLetter"/>
      <w:lvlText w:val="%1)"/>
      <w:lvlJc w:val="left"/>
      <w:pPr>
        <w:ind w:left="720" w:hanging="360"/>
      </w:pPr>
      <w:rPr>
        <w:rFonts w:ascii="Times New Roman" w:hAnsi="Times New Roman" w:cs="Times New Roman"/>
      </w:rPr>
    </w:lvl>
    <w:lvl w:ilvl="1" w:tplc="18090019">
      <w:start w:val="1"/>
      <w:numFmt w:val="lowerLetter"/>
      <w:lvlText w:val="%2."/>
      <w:lvlJc w:val="left"/>
      <w:pPr>
        <w:ind w:left="1440" w:hanging="360"/>
      </w:pPr>
      <w:rPr>
        <w:rFonts w:ascii="Times New Roman" w:hAnsi="Times New Roman" w:cs="Times New Roman"/>
      </w:rPr>
    </w:lvl>
    <w:lvl w:ilvl="2" w:tplc="1809001B">
      <w:start w:val="1"/>
      <w:numFmt w:val="lowerRoman"/>
      <w:lvlText w:val="%3."/>
      <w:lvlJc w:val="right"/>
      <w:pPr>
        <w:ind w:left="2160" w:hanging="180"/>
      </w:pPr>
      <w:rPr>
        <w:rFonts w:ascii="Times New Roman" w:hAnsi="Times New Roman" w:cs="Times New Roman"/>
      </w:rPr>
    </w:lvl>
    <w:lvl w:ilvl="3" w:tplc="1809000F">
      <w:start w:val="1"/>
      <w:numFmt w:val="decimal"/>
      <w:lvlText w:val="%4."/>
      <w:lvlJc w:val="left"/>
      <w:pPr>
        <w:ind w:left="2880" w:hanging="360"/>
      </w:pPr>
      <w:rPr>
        <w:rFonts w:ascii="Times New Roman" w:hAnsi="Times New Roman" w:cs="Times New Roman"/>
      </w:rPr>
    </w:lvl>
    <w:lvl w:ilvl="4" w:tplc="18090019">
      <w:start w:val="1"/>
      <w:numFmt w:val="lowerLetter"/>
      <w:lvlText w:val="%5."/>
      <w:lvlJc w:val="left"/>
      <w:pPr>
        <w:ind w:left="3600" w:hanging="360"/>
      </w:pPr>
      <w:rPr>
        <w:rFonts w:ascii="Times New Roman" w:hAnsi="Times New Roman" w:cs="Times New Roman"/>
      </w:rPr>
    </w:lvl>
    <w:lvl w:ilvl="5" w:tplc="1809001B">
      <w:start w:val="1"/>
      <w:numFmt w:val="lowerRoman"/>
      <w:lvlText w:val="%6."/>
      <w:lvlJc w:val="right"/>
      <w:pPr>
        <w:ind w:left="4320" w:hanging="180"/>
      </w:pPr>
      <w:rPr>
        <w:rFonts w:ascii="Times New Roman" w:hAnsi="Times New Roman" w:cs="Times New Roman"/>
      </w:rPr>
    </w:lvl>
    <w:lvl w:ilvl="6" w:tplc="1809000F">
      <w:start w:val="1"/>
      <w:numFmt w:val="decimal"/>
      <w:lvlText w:val="%7."/>
      <w:lvlJc w:val="left"/>
      <w:pPr>
        <w:ind w:left="5040" w:hanging="360"/>
      </w:pPr>
      <w:rPr>
        <w:rFonts w:ascii="Times New Roman" w:hAnsi="Times New Roman" w:cs="Times New Roman"/>
      </w:rPr>
    </w:lvl>
    <w:lvl w:ilvl="7" w:tplc="18090019">
      <w:start w:val="1"/>
      <w:numFmt w:val="lowerLetter"/>
      <w:lvlText w:val="%8."/>
      <w:lvlJc w:val="left"/>
      <w:pPr>
        <w:ind w:left="5760" w:hanging="360"/>
      </w:pPr>
      <w:rPr>
        <w:rFonts w:ascii="Times New Roman" w:hAnsi="Times New Roman" w:cs="Times New Roman"/>
      </w:rPr>
    </w:lvl>
    <w:lvl w:ilvl="8" w:tplc="1809001B">
      <w:start w:val="1"/>
      <w:numFmt w:val="lowerRoman"/>
      <w:lvlText w:val="%9."/>
      <w:lvlJc w:val="right"/>
      <w:pPr>
        <w:ind w:left="6480" w:hanging="180"/>
      </w:pPr>
      <w:rPr>
        <w:rFonts w:ascii="Times New Roman" w:hAnsi="Times New Roman" w:cs="Times New Roman"/>
      </w:rPr>
    </w:lvl>
  </w:abstractNum>
  <w:abstractNum w:abstractNumId="28" w15:restartNumberingAfterBreak="0">
    <w:nsid w:val="6EFA3C32"/>
    <w:multiLevelType w:val="hybridMultilevel"/>
    <w:tmpl w:val="23EA429A"/>
    <w:lvl w:ilvl="0" w:tplc="1809001B">
      <w:start w:val="1"/>
      <w:numFmt w:val="lowerRoman"/>
      <w:lvlText w:val="%1."/>
      <w:lvlJc w:val="right"/>
      <w:pPr>
        <w:ind w:left="720" w:hanging="360"/>
      </w:p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29" w15:restartNumberingAfterBreak="0">
    <w:nsid w:val="756C7E2C"/>
    <w:multiLevelType w:val="hybridMultilevel"/>
    <w:tmpl w:val="ED86CD44"/>
    <w:lvl w:ilvl="0" w:tplc="18090017">
      <w:start w:val="1"/>
      <w:numFmt w:val="lowerLetter"/>
      <w:lvlText w:val="%1)"/>
      <w:lvlJc w:val="left"/>
      <w:pPr>
        <w:ind w:left="1440" w:hanging="360"/>
      </w:pPr>
    </w:lvl>
    <w:lvl w:ilvl="1" w:tplc="18090019" w:tentative="1">
      <w:start w:val="1"/>
      <w:numFmt w:val="lowerLetter"/>
      <w:lvlText w:val="%2."/>
      <w:lvlJc w:val="left"/>
      <w:pPr>
        <w:ind w:left="2160" w:hanging="360"/>
      </w:pPr>
    </w:lvl>
    <w:lvl w:ilvl="2" w:tplc="1809001B" w:tentative="1">
      <w:start w:val="1"/>
      <w:numFmt w:val="lowerRoman"/>
      <w:lvlText w:val="%3."/>
      <w:lvlJc w:val="right"/>
      <w:pPr>
        <w:ind w:left="2880" w:hanging="180"/>
      </w:pPr>
    </w:lvl>
    <w:lvl w:ilvl="3" w:tplc="1809000F" w:tentative="1">
      <w:start w:val="1"/>
      <w:numFmt w:val="decimal"/>
      <w:lvlText w:val="%4."/>
      <w:lvlJc w:val="left"/>
      <w:pPr>
        <w:ind w:left="3600" w:hanging="360"/>
      </w:pPr>
    </w:lvl>
    <w:lvl w:ilvl="4" w:tplc="18090019" w:tentative="1">
      <w:start w:val="1"/>
      <w:numFmt w:val="lowerLetter"/>
      <w:lvlText w:val="%5."/>
      <w:lvlJc w:val="left"/>
      <w:pPr>
        <w:ind w:left="4320" w:hanging="360"/>
      </w:pPr>
    </w:lvl>
    <w:lvl w:ilvl="5" w:tplc="1809001B" w:tentative="1">
      <w:start w:val="1"/>
      <w:numFmt w:val="lowerRoman"/>
      <w:lvlText w:val="%6."/>
      <w:lvlJc w:val="right"/>
      <w:pPr>
        <w:ind w:left="5040" w:hanging="180"/>
      </w:pPr>
    </w:lvl>
    <w:lvl w:ilvl="6" w:tplc="1809000F" w:tentative="1">
      <w:start w:val="1"/>
      <w:numFmt w:val="decimal"/>
      <w:lvlText w:val="%7."/>
      <w:lvlJc w:val="left"/>
      <w:pPr>
        <w:ind w:left="5760" w:hanging="360"/>
      </w:pPr>
    </w:lvl>
    <w:lvl w:ilvl="7" w:tplc="18090019" w:tentative="1">
      <w:start w:val="1"/>
      <w:numFmt w:val="lowerLetter"/>
      <w:lvlText w:val="%8."/>
      <w:lvlJc w:val="left"/>
      <w:pPr>
        <w:ind w:left="6480" w:hanging="360"/>
      </w:pPr>
    </w:lvl>
    <w:lvl w:ilvl="8" w:tplc="1809001B" w:tentative="1">
      <w:start w:val="1"/>
      <w:numFmt w:val="lowerRoman"/>
      <w:lvlText w:val="%9."/>
      <w:lvlJc w:val="right"/>
      <w:pPr>
        <w:ind w:left="7200" w:hanging="180"/>
      </w:pPr>
    </w:lvl>
  </w:abstractNum>
  <w:abstractNum w:abstractNumId="30" w15:restartNumberingAfterBreak="0">
    <w:nsid w:val="79F153BA"/>
    <w:multiLevelType w:val="hybridMultilevel"/>
    <w:tmpl w:val="602E1D9C"/>
    <w:lvl w:ilvl="0" w:tplc="04090017">
      <w:start w:val="1"/>
      <w:numFmt w:val="lowerLetter"/>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1"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785" w:hanging="36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32"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3"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745877197">
    <w:abstractNumId w:val="33"/>
  </w:num>
  <w:num w:numId="2" w16cid:durableId="1609044162">
    <w:abstractNumId w:val="24"/>
  </w:num>
  <w:num w:numId="3" w16cid:durableId="758986630">
    <w:abstractNumId w:val="32"/>
  </w:num>
  <w:num w:numId="4" w16cid:durableId="331377319">
    <w:abstractNumId w:val="14"/>
  </w:num>
  <w:num w:numId="5" w16cid:durableId="377557867">
    <w:abstractNumId w:val="1"/>
  </w:num>
  <w:num w:numId="6" w16cid:durableId="1458062626">
    <w:abstractNumId w:val="19"/>
  </w:num>
  <w:num w:numId="7" w16cid:durableId="781875032">
    <w:abstractNumId w:val="4"/>
  </w:num>
  <w:num w:numId="8" w16cid:durableId="1060400151">
    <w:abstractNumId w:val="21"/>
  </w:num>
  <w:num w:numId="9" w16cid:durableId="126407120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907805721">
    <w:abstractNumId w:val="6"/>
  </w:num>
  <w:num w:numId="11" w16cid:durableId="2024159665">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743329512">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16372798">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224876336">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111431774">
    <w:abstractNumId w:val="17"/>
  </w:num>
  <w:num w:numId="16" w16cid:durableId="237136549">
    <w:abstractNumId w:val="5"/>
  </w:num>
  <w:num w:numId="17" w16cid:durableId="631789547">
    <w:abstractNumId w:val="31"/>
  </w:num>
  <w:num w:numId="18" w16cid:durableId="1204054049">
    <w:abstractNumId w:val="13"/>
  </w:num>
  <w:num w:numId="19" w16cid:durableId="659042674">
    <w:abstractNumId w:val="11"/>
  </w:num>
  <w:num w:numId="20" w16cid:durableId="725690494">
    <w:abstractNumId w:val="29"/>
  </w:num>
  <w:num w:numId="21" w16cid:durableId="124012544">
    <w:abstractNumId w:val="8"/>
  </w:num>
  <w:num w:numId="22" w16cid:durableId="1569653169">
    <w:abstractNumId w:val="12"/>
  </w:num>
  <w:num w:numId="23" w16cid:durableId="1532692745">
    <w:abstractNumId w:val="26"/>
  </w:num>
  <w:num w:numId="24" w16cid:durableId="382101335">
    <w:abstractNumId w:val="25"/>
  </w:num>
  <w:num w:numId="25" w16cid:durableId="721711377">
    <w:abstractNumId w:val="18"/>
  </w:num>
  <w:num w:numId="26" w16cid:durableId="921180978">
    <w:abstractNumId w:val="3"/>
  </w:num>
  <w:num w:numId="27" w16cid:durableId="1440296669">
    <w:abstractNumId w:val="23"/>
  </w:num>
  <w:num w:numId="28" w16cid:durableId="721490422">
    <w:abstractNumId w:val="30"/>
  </w:num>
  <w:num w:numId="29" w16cid:durableId="240918606">
    <w:abstractNumId w:val="2"/>
  </w:num>
  <w:num w:numId="30" w16cid:durableId="75908996">
    <w:abstractNumId w:val="7"/>
  </w:num>
  <w:num w:numId="31" w16cid:durableId="261843541">
    <w:abstractNumId w:val="9"/>
  </w:num>
  <w:num w:numId="32" w16cid:durableId="1848715897">
    <w:abstractNumId w:val="16"/>
  </w:num>
  <w:num w:numId="33" w16cid:durableId="1873103366">
    <w:abstractNumId w:val="27"/>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trackRevisions/>
  <w:documentProtection w:edit="forms" w:enforcement="0"/>
  <w:defaultTabStop w:val="720"/>
  <w:drawingGridHorizontalSpacing w:val="120"/>
  <w:displayHorizontalDrawingGridEvery w:val="2"/>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11232"/>
    <w:rsid w:val="00002C38"/>
    <w:rsid w:val="00006D85"/>
    <w:rsid w:val="00012106"/>
    <w:rsid w:val="00012E95"/>
    <w:rsid w:val="00014C6F"/>
    <w:rsid w:val="00016294"/>
    <w:rsid w:val="00016990"/>
    <w:rsid w:val="00016CD3"/>
    <w:rsid w:val="00017D76"/>
    <w:rsid w:val="000222DC"/>
    <w:rsid w:val="00022948"/>
    <w:rsid w:val="000243FC"/>
    <w:rsid w:val="00024660"/>
    <w:rsid w:val="0002581D"/>
    <w:rsid w:val="00026013"/>
    <w:rsid w:val="0002708D"/>
    <w:rsid w:val="0003025E"/>
    <w:rsid w:val="0003041D"/>
    <w:rsid w:val="00030B70"/>
    <w:rsid w:val="0003145D"/>
    <w:rsid w:val="00031CA9"/>
    <w:rsid w:val="00031D29"/>
    <w:rsid w:val="000333B2"/>
    <w:rsid w:val="00033892"/>
    <w:rsid w:val="00034151"/>
    <w:rsid w:val="000345CE"/>
    <w:rsid w:val="00035787"/>
    <w:rsid w:val="000374BF"/>
    <w:rsid w:val="000414C3"/>
    <w:rsid w:val="000434E9"/>
    <w:rsid w:val="0004379E"/>
    <w:rsid w:val="000443B6"/>
    <w:rsid w:val="00044B98"/>
    <w:rsid w:val="000454F8"/>
    <w:rsid w:val="000459D3"/>
    <w:rsid w:val="0004625D"/>
    <w:rsid w:val="00047CDC"/>
    <w:rsid w:val="00051377"/>
    <w:rsid w:val="00051D43"/>
    <w:rsid w:val="00053737"/>
    <w:rsid w:val="000537E5"/>
    <w:rsid w:val="00054514"/>
    <w:rsid w:val="00054562"/>
    <w:rsid w:val="00054565"/>
    <w:rsid w:val="000547A9"/>
    <w:rsid w:val="0005535A"/>
    <w:rsid w:val="0005557E"/>
    <w:rsid w:val="0005660C"/>
    <w:rsid w:val="0005745B"/>
    <w:rsid w:val="00063054"/>
    <w:rsid w:val="0006390C"/>
    <w:rsid w:val="00063926"/>
    <w:rsid w:val="0006680A"/>
    <w:rsid w:val="00066992"/>
    <w:rsid w:val="00067E34"/>
    <w:rsid w:val="0007225F"/>
    <w:rsid w:val="00072923"/>
    <w:rsid w:val="000732DB"/>
    <w:rsid w:val="00074826"/>
    <w:rsid w:val="00074948"/>
    <w:rsid w:val="00076B39"/>
    <w:rsid w:val="00080D56"/>
    <w:rsid w:val="000816A0"/>
    <w:rsid w:val="0008188E"/>
    <w:rsid w:val="0008381E"/>
    <w:rsid w:val="00084CD6"/>
    <w:rsid w:val="00090306"/>
    <w:rsid w:val="0009057F"/>
    <w:rsid w:val="00090A6D"/>
    <w:rsid w:val="00091965"/>
    <w:rsid w:val="00093A96"/>
    <w:rsid w:val="00093BFD"/>
    <w:rsid w:val="00094ECF"/>
    <w:rsid w:val="00095116"/>
    <w:rsid w:val="0009611A"/>
    <w:rsid w:val="000A17B4"/>
    <w:rsid w:val="000A2070"/>
    <w:rsid w:val="000A383B"/>
    <w:rsid w:val="000A64AB"/>
    <w:rsid w:val="000A7D72"/>
    <w:rsid w:val="000B04B6"/>
    <w:rsid w:val="000B164E"/>
    <w:rsid w:val="000B199D"/>
    <w:rsid w:val="000B61CB"/>
    <w:rsid w:val="000B7085"/>
    <w:rsid w:val="000B70D0"/>
    <w:rsid w:val="000B7A02"/>
    <w:rsid w:val="000C1891"/>
    <w:rsid w:val="000C1F25"/>
    <w:rsid w:val="000C23C6"/>
    <w:rsid w:val="000C2E49"/>
    <w:rsid w:val="000C2FC4"/>
    <w:rsid w:val="000C3041"/>
    <w:rsid w:val="000C3A8A"/>
    <w:rsid w:val="000C43C7"/>
    <w:rsid w:val="000C4812"/>
    <w:rsid w:val="000C4D8F"/>
    <w:rsid w:val="000C5CB0"/>
    <w:rsid w:val="000C637D"/>
    <w:rsid w:val="000C6939"/>
    <w:rsid w:val="000D0051"/>
    <w:rsid w:val="000D0B15"/>
    <w:rsid w:val="000D2B57"/>
    <w:rsid w:val="000D2E9F"/>
    <w:rsid w:val="000D4C49"/>
    <w:rsid w:val="000D4D6A"/>
    <w:rsid w:val="000D6599"/>
    <w:rsid w:val="000D65DE"/>
    <w:rsid w:val="000E1A29"/>
    <w:rsid w:val="000E2685"/>
    <w:rsid w:val="000E29E5"/>
    <w:rsid w:val="000E4600"/>
    <w:rsid w:val="000E537F"/>
    <w:rsid w:val="000E6D57"/>
    <w:rsid w:val="000E6D82"/>
    <w:rsid w:val="000F1D33"/>
    <w:rsid w:val="000F1FC5"/>
    <w:rsid w:val="000F244E"/>
    <w:rsid w:val="000F3067"/>
    <w:rsid w:val="000F4A47"/>
    <w:rsid w:val="000F6A2A"/>
    <w:rsid w:val="000F6E09"/>
    <w:rsid w:val="00101B97"/>
    <w:rsid w:val="00101FFA"/>
    <w:rsid w:val="001028BD"/>
    <w:rsid w:val="0010290B"/>
    <w:rsid w:val="00102AD5"/>
    <w:rsid w:val="00104085"/>
    <w:rsid w:val="00104EA5"/>
    <w:rsid w:val="00105654"/>
    <w:rsid w:val="00105A18"/>
    <w:rsid w:val="00106132"/>
    <w:rsid w:val="0011085B"/>
    <w:rsid w:val="00110C39"/>
    <w:rsid w:val="00111F94"/>
    <w:rsid w:val="001139FE"/>
    <w:rsid w:val="001202C2"/>
    <w:rsid w:val="001209C2"/>
    <w:rsid w:val="0012131C"/>
    <w:rsid w:val="00123D39"/>
    <w:rsid w:val="001265A5"/>
    <w:rsid w:val="001309AF"/>
    <w:rsid w:val="001309D5"/>
    <w:rsid w:val="00131C69"/>
    <w:rsid w:val="00132067"/>
    <w:rsid w:val="001344DF"/>
    <w:rsid w:val="0013482E"/>
    <w:rsid w:val="00136522"/>
    <w:rsid w:val="00142737"/>
    <w:rsid w:val="0014412D"/>
    <w:rsid w:val="00144AA4"/>
    <w:rsid w:val="00147438"/>
    <w:rsid w:val="00150165"/>
    <w:rsid w:val="0015044E"/>
    <w:rsid w:val="001511EC"/>
    <w:rsid w:val="001514EE"/>
    <w:rsid w:val="00152EC2"/>
    <w:rsid w:val="00153A5F"/>
    <w:rsid w:val="00153B1B"/>
    <w:rsid w:val="00153C47"/>
    <w:rsid w:val="00155E36"/>
    <w:rsid w:val="00157C28"/>
    <w:rsid w:val="00160407"/>
    <w:rsid w:val="00160EBA"/>
    <w:rsid w:val="001631A9"/>
    <w:rsid w:val="001635FD"/>
    <w:rsid w:val="00164929"/>
    <w:rsid w:val="00164B26"/>
    <w:rsid w:val="00165B3F"/>
    <w:rsid w:val="0017094E"/>
    <w:rsid w:val="00171564"/>
    <w:rsid w:val="00173787"/>
    <w:rsid w:val="00173E68"/>
    <w:rsid w:val="00174058"/>
    <w:rsid w:val="001744CE"/>
    <w:rsid w:val="001763C8"/>
    <w:rsid w:val="00176B58"/>
    <w:rsid w:val="001775A2"/>
    <w:rsid w:val="00177AD1"/>
    <w:rsid w:val="00180895"/>
    <w:rsid w:val="00181C8C"/>
    <w:rsid w:val="00181D04"/>
    <w:rsid w:val="00182427"/>
    <w:rsid w:val="00183839"/>
    <w:rsid w:val="00184B08"/>
    <w:rsid w:val="00185368"/>
    <w:rsid w:val="00186E7A"/>
    <w:rsid w:val="00187E81"/>
    <w:rsid w:val="00190F2E"/>
    <w:rsid w:val="001910DE"/>
    <w:rsid w:val="001911AF"/>
    <w:rsid w:val="0019173F"/>
    <w:rsid w:val="00191BAA"/>
    <w:rsid w:val="00192176"/>
    <w:rsid w:val="00192ECF"/>
    <w:rsid w:val="00193AFF"/>
    <w:rsid w:val="00194238"/>
    <w:rsid w:val="001942D4"/>
    <w:rsid w:val="00195F71"/>
    <w:rsid w:val="001960EE"/>
    <w:rsid w:val="00196206"/>
    <w:rsid w:val="00196340"/>
    <w:rsid w:val="001975FD"/>
    <w:rsid w:val="001A043B"/>
    <w:rsid w:val="001A0480"/>
    <w:rsid w:val="001A1804"/>
    <w:rsid w:val="001A3358"/>
    <w:rsid w:val="001A3991"/>
    <w:rsid w:val="001A5380"/>
    <w:rsid w:val="001A5764"/>
    <w:rsid w:val="001A6626"/>
    <w:rsid w:val="001A7EF0"/>
    <w:rsid w:val="001B0B6C"/>
    <w:rsid w:val="001B2C0A"/>
    <w:rsid w:val="001B2C61"/>
    <w:rsid w:val="001B2E8F"/>
    <w:rsid w:val="001B33DF"/>
    <w:rsid w:val="001C131C"/>
    <w:rsid w:val="001C1995"/>
    <w:rsid w:val="001C31FC"/>
    <w:rsid w:val="001C365D"/>
    <w:rsid w:val="001C44E8"/>
    <w:rsid w:val="001C454D"/>
    <w:rsid w:val="001C5A5E"/>
    <w:rsid w:val="001C5D19"/>
    <w:rsid w:val="001C5F85"/>
    <w:rsid w:val="001D2CB9"/>
    <w:rsid w:val="001D4929"/>
    <w:rsid w:val="001D574E"/>
    <w:rsid w:val="001D73CC"/>
    <w:rsid w:val="001D795D"/>
    <w:rsid w:val="001E01AA"/>
    <w:rsid w:val="001E1A15"/>
    <w:rsid w:val="001E1F77"/>
    <w:rsid w:val="001E2F46"/>
    <w:rsid w:val="001E4232"/>
    <w:rsid w:val="001E4D88"/>
    <w:rsid w:val="001F0660"/>
    <w:rsid w:val="001F56A3"/>
    <w:rsid w:val="001F5A1D"/>
    <w:rsid w:val="001F6812"/>
    <w:rsid w:val="001F6E11"/>
    <w:rsid w:val="001F7D47"/>
    <w:rsid w:val="00200976"/>
    <w:rsid w:val="00202F7C"/>
    <w:rsid w:val="002052A0"/>
    <w:rsid w:val="002061BE"/>
    <w:rsid w:val="00211221"/>
    <w:rsid w:val="00211F19"/>
    <w:rsid w:val="0021263F"/>
    <w:rsid w:val="00212BED"/>
    <w:rsid w:val="0021399E"/>
    <w:rsid w:val="002141AE"/>
    <w:rsid w:val="002144FB"/>
    <w:rsid w:val="00215CCA"/>
    <w:rsid w:val="00216A9C"/>
    <w:rsid w:val="002170A8"/>
    <w:rsid w:val="00217292"/>
    <w:rsid w:val="00217BB8"/>
    <w:rsid w:val="00220102"/>
    <w:rsid w:val="00220DC0"/>
    <w:rsid w:val="0022191B"/>
    <w:rsid w:val="002221D9"/>
    <w:rsid w:val="002229AF"/>
    <w:rsid w:val="00222D03"/>
    <w:rsid w:val="00223677"/>
    <w:rsid w:val="002239BB"/>
    <w:rsid w:val="002242C5"/>
    <w:rsid w:val="00225E55"/>
    <w:rsid w:val="002264BE"/>
    <w:rsid w:val="00226F44"/>
    <w:rsid w:val="00227275"/>
    <w:rsid w:val="00227AFF"/>
    <w:rsid w:val="00230469"/>
    <w:rsid w:val="00230DEB"/>
    <w:rsid w:val="0023130A"/>
    <w:rsid w:val="00232AE9"/>
    <w:rsid w:val="002338F2"/>
    <w:rsid w:val="002339B5"/>
    <w:rsid w:val="00234621"/>
    <w:rsid w:val="0023509F"/>
    <w:rsid w:val="002356AF"/>
    <w:rsid w:val="00235FE6"/>
    <w:rsid w:val="00236186"/>
    <w:rsid w:val="002367AF"/>
    <w:rsid w:val="00237A73"/>
    <w:rsid w:val="00243D4F"/>
    <w:rsid w:val="002457A3"/>
    <w:rsid w:val="002459B8"/>
    <w:rsid w:val="0024622C"/>
    <w:rsid w:val="00246630"/>
    <w:rsid w:val="00250107"/>
    <w:rsid w:val="00252D57"/>
    <w:rsid w:val="00253C5F"/>
    <w:rsid w:val="0025559B"/>
    <w:rsid w:val="00255801"/>
    <w:rsid w:val="00255DDF"/>
    <w:rsid w:val="002569FF"/>
    <w:rsid w:val="00261A9A"/>
    <w:rsid w:val="00263F2D"/>
    <w:rsid w:val="00265139"/>
    <w:rsid w:val="00266937"/>
    <w:rsid w:val="00266953"/>
    <w:rsid w:val="00270607"/>
    <w:rsid w:val="00270B9E"/>
    <w:rsid w:val="002710AB"/>
    <w:rsid w:val="002712EF"/>
    <w:rsid w:val="002750E0"/>
    <w:rsid w:val="002751FB"/>
    <w:rsid w:val="00276D21"/>
    <w:rsid w:val="00280941"/>
    <w:rsid w:val="00282092"/>
    <w:rsid w:val="00282101"/>
    <w:rsid w:val="002825F0"/>
    <w:rsid w:val="00283F9D"/>
    <w:rsid w:val="00285386"/>
    <w:rsid w:val="00285721"/>
    <w:rsid w:val="002860D7"/>
    <w:rsid w:val="0028670E"/>
    <w:rsid w:val="00287A53"/>
    <w:rsid w:val="00290263"/>
    <w:rsid w:val="00290A9F"/>
    <w:rsid w:val="002926CB"/>
    <w:rsid w:val="0029281C"/>
    <w:rsid w:val="00293688"/>
    <w:rsid w:val="00296AC8"/>
    <w:rsid w:val="00296B6F"/>
    <w:rsid w:val="00297231"/>
    <w:rsid w:val="002A1F92"/>
    <w:rsid w:val="002A27F2"/>
    <w:rsid w:val="002A39EC"/>
    <w:rsid w:val="002A5CE4"/>
    <w:rsid w:val="002A5F50"/>
    <w:rsid w:val="002A7432"/>
    <w:rsid w:val="002B1C55"/>
    <w:rsid w:val="002B62D1"/>
    <w:rsid w:val="002B67F4"/>
    <w:rsid w:val="002C0F17"/>
    <w:rsid w:val="002C11B4"/>
    <w:rsid w:val="002C21A9"/>
    <w:rsid w:val="002C3E7A"/>
    <w:rsid w:val="002C3F2B"/>
    <w:rsid w:val="002C4410"/>
    <w:rsid w:val="002C4E56"/>
    <w:rsid w:val="002C520A"/>
    <w:rsid w:val="002C58B6"/>
    <w:rsid w:val="002D13C2"/>
    <w:rsid w:val="002D1864"/>
    <w:rsid w:val="002D26E1"/>
    <w:rsid w:val="002D29AD"/>
    <w:rsid w:val="002D2C5B"/>
    <w:rsid w:val="002D42A1"/>
    <w:rsid w:val="002D4FE0"/>
    <w:rsid w:val="002D5596"/>
    <w:rsid w:val="002D6EDC"/>
    <w:rsid w:val="002D7B0F"/>
    <w:rsid w:val="002E1C61"/>
    <w:rsid w:val="002E26CB"/>
    <w:rsid w:val="002E346E"/>
    <w:rsid w:val="002E3ABA"/>
    <w:rsid w:val="002E44EC"/>
    <w:rsid w:val="002E4CE9"/>
    <w:rsid w:val="002E5237"/>
    <w:rsid w:val="002E52F0"/>
    <w:rsid w:val="002E7878"/>
    <w:rsid w:val="002F08D7"/>
    <w:rsid w:val="002F09BB"/>
    <w:rsid w:val="002F10BF"/>
    <w:rsid w:val="002F134A"/>
    <w:rsid w:val="002F20D1"/>
    <w:rsid w:val="002F2191"/>
    <w:rsid w:val="002F304A"/>
    <w:rsid w:val="002F3445"/>
    <w:rsid w:val="002F3686"/>
    <w:rsid w:val="002F3DD5"/>
    <w:rsid w:val="002F3FAF"/>
    <w:rsid w:val="002F4E96"/>
    <w:rsid w:val="002F5803"/>
    <w:rsid w:val="002F6C4B"/>
    <w:rsid w:val="00300121"/>
    <w:rsid w:val="00300B68"/>
    <w:rsid w:val="00303C3D"/>
    <w:rsid w:val="00304A99"/>
    <w:rsid w:val="00305873"/>
    <w:rsid w:val="00306588"/>
    <w:rsid w:val="00311231"/>
    <w:rsid w:val="00311AC8"/>
    <w:rsid w:val="00312634"/>
    <w:rsid w:val="003129A3"/>
    <w:rsid w:val="00313694"/>
    <w:rsid w:val="0031405A"/>
    <w:rsid w:val="003142E4"/>
    <w:rsid w:val="003143B7"/>
    <w:rsid w:val="0031482B"/>
    <w:rsid w:val="003150A6"/>
    <w:rsid w:val="003160C8"/>
    <w:rsid w:val="00316D65"/>
    <w:rsid w:val="00317537"/>
    <w:rsid w:val="00317EA0"/>
    <w:rsid w:val="0032050B"/>
    <w:rsid w:val="003215FF"/>
    <w:rsid w:val="00321D80"/>
    <w:rsid w:val="00321FFE"/>
    <w:rsid w:val="00322109"/>
    <w:rsid w:val="00322451"/>
    <w:rsid w:val="00322679"/>
    <w:rsid w:val="00326142"/>
    <w:rsid w:val="003275B6"/>
    <w:rsid w:val="00327EF3"/>
    <w:rsid w:val="0033019A"/>
    <w:rsid w:val="003329E4"/>
    <w:rsid w:val="003350D0"/>
    <w:rsid w:val="00337364"/>
    <w:rsid w:val="00337758"/>
    <w:rsid w:val="0034019B"/>
    <w:rsid w:val="00341227"/>
    <w:rsid w:val="00341848"/>
    <w:rsid w:val="00341FFA"/>
    <w:rsid w:val="00342301"/>
    <w:rsid w:val="00342608"/>
    <w:rsid w:val="003432CC"/>
    <w:rsid w:val="003442E3"/>
    <w:rsid w:val="003444CA"/>
    <w:rsid w:val="00345A1E"/>
    <w:rsid w:val="00346C47"/>
    <w:rsid w:val="00347807"/>
    <w:rsid w:val="00347F06"/>
    <w:rsid w:val="00350A42"/>
    <w:rsid w:val="003513D0"/>
    <w:rsid w:val="0035160B"/>
    <w:rsid w:val="00351B62"/>
    <w:rsid w:val="003531BA"/>
    <w:rsid w:val="00353488"/>
    <w:rsid w:val="00356BBB"/>
    <w:rsid w:val="00357137"/>
    <w:rsid w:val="00360502"/>
    <w:rsid w:val="00360B43"/>
    <w:rsid w:val="0036206A"/>
    <w:rsid w:val="00362279"/>
    <w:rsid w:val="0036381F"/>
    <w:rsid w:val="003650CE"/>
    <w:rsid w:val="003653E0"/>
    <w:rsid w:val="00366253"/>
    <w:rsid w:val="00367B45"/>
    <w:rsid w:val="00367DD7"/>
    <w:rsid w:val="003707D5"/>
    <w:rsid w:val="003710E7"/>
    <w:rsid w:val="003737A6"/>
    <w:rsid w:val="00373E15"/>
    <w:rsid w:val="00374411"/>
    <w:rsid w:val="00376157"/>
    <w:rsid w:val="0038075D"/>
    <w:rsid w:val="003809E6"/>
    <w:rsid w:val="00381644"/>
    <w:rsid w:val="0038394D"/>
    <w:rsid w:val="00385739"/>
    <w:rsid w:val="003858D9"/>
    <w:rsid w:val="00390990"/>
    <w:rsid w:val="0039346C"/>
    <w:rsid w:val="00393BFD"/>
    <w:rsid w:val="00395404"/>
    <w:rsid w:val="003962F2"/>
    <w:rsid w:val="00397075"/>
    <w:rsid w:val="00397B0E"/>
    <w:rsid w:val="003A11A1"/>
    <w:rsid w:val="003A237F"/>
    <w:rsid w:val="003A5DC2"/>
    <w:rsid w:val="003A7AF6"/>
    <w:rsid w:val="003B42C4"/>
    <w:rsid w:val="003B5480"/>
    <w:rsid w:val="003B6542"/>
    <w:rsid w:val="003B7CCA"/>
    <w:rsid w:val="003C309B"/>
    <w:rsid w:val="003C51E2"/>
    <w:rsid w:val="003C7863"/>
    <w:rsid w:val="003D08E8"/>
    <w:rsid w:val="003D0996"/>
    <w:rsid w:val="003D280B"/>
    <w:rsid w:val="003D2D82"/>
    <w:rsid w:val="003D31CF"/>
    <w:rsid w:val="003D399D"/>
    <w:rsid w:val="003D3A53"/>
    <w:rsid w:val="003D4985"/>
    <w:rsid w:val="003D6BFD"/>
    <w:rsid w:val="003E2C69"/>
    <w:rsid w:val="003E2E4F"/>
    <w:rsid w:val="003F29E8"/>
    <w:rsid w:val="003F3374"/>
    <w:rsid w:val="003F3668"/>
    <w:rsid w:val="003F3C7F"/>
    <w:rsid w:val="003F5653"/>
    <w:rsid w:val="003F663D"/>
    <w:rsid w:val="004005BA"/>
    <w:rsid w:val="00400F0C"/>
    <w:rsid w:val="00401C89"/>
    <w:rsid w:val="004020F7"/>
    <w:rsid w:val="00402C52"/>
    <w:rsid w:val="00403156"/>
    <w:rsid w:val="0040652A"/>
    <w:rsid w:val="00406A04"/>
    <w:rsid w:val="00407203"/>
    <w:rsid w:val="0040737D"/>
    <w:rsid w:val="00412B01"/>
    <w:rsid w:val="00413BA3"/>
    <w:rsid w:val="004148A2"/>
    <w:rsid w:val="00415753"/>
    <w:rsid w:val="00415D64"/>
    <w:rsid w:val="00415F6A"/>
    <w:rsid w:val="004166C0"/>
    <w:rsid w:val="00416AB9"/>
    <w:rsid w:val="00417EE9"/>
    <w:rsid w:val="004207A9"/>
    <w:rsid w:val="0042169C"/>
    <w:rsid w:val="00422055"/>
    <w:rsid w:val="00424968"/>
    <w:rsid w:val="004249D5"/>
    <w:rsid w:val="00427D5F"/>
    <w:rsid w:val="004307A4"/>
    <w:rsid w:val="004307B3"/>
    <w:rsid w:val="00430861"/>
    <w:rsid w:val="00430F1C"/>
    <w:rsid w:val="00431939"/>
    <w:rsid w:val="00441DAE"/>
    <w:rsid w:val="004438AA"/>
    <w:rsid w:val="00443C3E"/>
    <w:rsid w:val="00444366"/>
    <w:rsid w:val="0044451F"/>
    <w:rsid w:val="00444F00"/>
    <w:rsid w:val="004453E3"/>
    <w:rsid w:val="00445A8E"/>
    <w:rsid w:val="00446DDB"/>
    <w:rsid w:val="0044707E"/>
    <w:rsid w:val="00452576"/>
    <w:rsid w:val="00453423"/>
    <w:rsid w:val="00453749"/>
    <w:rsid w:val="00453915"/>
    <w:rsid w:val="00454049"/>
    <w:rsid w:val="0045473F"/>
    <w:rsid w:val="004553F1"/>
    <w:rsid w:val="00455B46"/>
    <w:rsid w:val="0045610D"/>
    <w:rsid w:val="00457F33"/>
    <w:rsid w:val="004600E9"/>
    <w:rsid w:val="004619A1"/>
    <w:rsid w:val="00461EC3"/>
    <w:rsid w:val="004630EF"/>
    <w:rsid w:val="0046373C"/>
    <w:rsid w:val="0046398B"/>
    <w:rsid w:val="00465741"/>
    <w:rsid w:val="00465989"/>
    <w:rsid w:val="00466396"/>
    <w:rsid w:val="00466A56"/>
    <w:rsid w:val="00466E9D"/>
    <w:rsid w:val="00470AEB"/>
    <w:rsid w:val="00470F19"/>
    <w:rsid w:val="004711B8"/>
    <w:rsid w:val="00471532"/>
    <w:rsid w:val="00471F8C"/>
    <w:rsid w:val="0047338C"/>
    <w:rsid w:val="00473A81"/>
    <w:rsid w:val="00473A8A"/>
    <w:rsid w:val="00474849"/>
    <w:rsid w:val="00475551"/>
    <w:rsid w:val="00481D46"/>
    <w:rsid w:val="00484BFC"/>
    <w:rsid w:val="00485744"/>
    <w:rsid w:val="004862B2"/>
    <w:rsid w:val="00486ECF"/>
    <w:rsid w:val="00487ABA"/>
    <w:rsid w:val="00487D5A"/>
    <w:rsid w:val="00491420"/>
    <w:rsid w:val="004917EA"/>
    <w:rsid w:val="00493C78"/>
    <w:rsid w:val="00495CC1"/>
    <w:rsid w:val="0049673F"/>
    <w:rsid w:val="00497B48"/>
    <w:rsid w:val="004A04F7"/>
    <w:rsid w:val="004A11EF"/>
    <w:rsid w:val="004A13EA"/>
    <w:rsid w:val="004A32CC"/>
    <w:rsid w:val="004A3C8C"/>
    <w:rsid w:val="004A4548"/>
    <w:rsid w:val="004A4FDD"/>
    <w:rsid w:val="004A5319"/>
    <w:rsid w:val="004A531D"/>
    <w:rsid w:val="004A59A8"/>
    <w:rsid w:val="004B0960"/>
    <w:rsid w:val="004B0EB0"/>
    <w:rsid w:val="004B386F"/>
    <w:rsid w:val="004B44ED"/>
    <w:rsid w:val="004B4C9E"/>
    <w:rsid w:val="004B50C4"/>
    <w:rsid w:val="004B5DEB"/>
    <w:rsid w:val="004B6B29"/>
    <w:rsid w:val="004B76E0"/>
    <w:rsid w:val="004C1900"/>
    <w:rsid w:val="004C2CC4"/>
    <w:rsid w:val="004C32D6"/>
    <w:rsid w:val="004C355B"/>
    <w:rsid w:val="004C3F29"/>
    <w:rsid w:val="004C46EB"/>
    <w:rsid w:val="004C4B65"/>
    <w:rsid w:val="004C523A"/>
    <w:rsid w:val="004C5701"/>
    <w:rsid w:val="004C6838"/>
    <w:rsid w:val="004C7541"/>
    <w:rsid w:val="004D060C"/>
    <w:rsid w:val="004D0EF5"/>
    <w:rsid w:val="004D2F3E"/>
    <w:rsid w:val="004D3CD0"/>
    <w:rsid w:val="004D4C59"/>
    <w:rsid w:val="004D6072"/>
    <w:rsid w:val="004D6A58"/>
    <w:rsid w:val="004D7753"/>
    <w:rsid w:val="004E25E0"/>
    <w:rsid w:val="004E40B3"/>
    <w:rsid w:val="004E48FF"/>
    <w:rsid w:val="004E641B"/>
    <w:rsid w:val="004E68D2"/>
    <w:rsid w:val="004E6ACA"/>
    <w:rsid w:val="004E7F5D"/>
    <w:rsid w:val="004F1F58"/>
    <w:rsid w:val="004F4D52"/>
    <w:rsid w:val="004F6990"/>
    <w:rsid w:val="004F6DA5"/>
    <w:rsid w:val="004F6F66"/>
    <w:rsid w:val="004F751E"/>
    <w:rsid w:val="0050046A"/>
    <w:rsid w:val="00500F81"/>
    <w:rsid w:val="00502B05"/>
    <w:rsid w:val="00503974"/>
    <w:rsid w:val="0050469D"/>
    <w:rsid w:val="00504C0D"/>
    <w:rsid w:val="005055D8"/>
    <w:rsid w:val="005112ED"/>
    <w:rsid w:val="00511ED5"/>
    <w:rsid w:val="00513136"/>
    <w:rsid w:val="0051468C"/>
    <w:rsid w:val="005162F0"/>
    <w:rsid w:val="00517BC3"/>
    <w:rsid w:val="00520B14"/>
    <w:rsid w:val="00521E7A"/>
    <w:rsid w:val="00523456"/>
    <w:rsid w:val="005234B5"/>
    <w:rsid w:val="00525012"/>
    <w:rsid w:val="00526523"/>
    <w:rsid w:val="00526DBB"/>
    <w:rsid w:val="00533AE9"/>
    <w:rsid w:val="00533FA6"/>
    <w:rsid w:val="00534A34"/>
    <w:rsid w:val="00536120"/>
    <w:rsid w:val="005365BB"/>
    <w:rsid w:val="00536788"/>
    <w:rsid w:val="00541F71"/>
    <w:rsid w:val="00542EE1"/>
    <w:rsid w:val="005431E3"/>
    <w:rsid w:val="00543444"/>
    <w:rsid w:val="0054365A"/>
    <w:rsid w:val="0054387A"/>
    <w:rsid w:val="005463FA"/>
    <w:rsid w:val="00547028"/>
    <w:rsid w:val="00550C88"/>
    <w:rsid w:val="005527A6"/>
    <w:rsid w:val="00553857"/>
    <w:rsid w:val="0055406F"/>
    <w:rsid w:val="00554A64"/>
    <w:rsid w:val="00556DCD"/>
    <w:rsid w:val="00561AE1"/>
    <w:rsid w:val="00561E30"/>
    <w:rsid w:val="005637D8"/>
    <w:rsid w:val="005639C1"/>
    <w:rsid w:val="00565DB9"/>
    <w:rsid w:val="005665ED"/>
    <w:rsid w:val="00566A60"/>
    <w:rsid w:val="005677E7"/>
    <w:rsid w:val="005705AB"/>
    <w:rsid w:val="00571B02"/>
    <w:rsid w:val="00571C28"/>
    <w:rsid w:val="005727DB"/>
    <w:rsid w:val="00574D3B"/>
    <w:rsid w:val="00575377"/>
    <w:rsid w:val="0057572F"/>
    <w:rsid w:val="00575BC0"/>
    <w:rsid w:val="00576385"/>
    <w:rsid w:val="005770FB"/>
    <w:rsid w:val="005816CB"/>
    <w:rsid w:val="00583648"/>
    <w:rsid w:val="00583D00"/>
    <w:rsid w:val="005852B8"/>
    <w:rsid w:val="005862A7"/>
    <w:rsid w:val="00586391"/>
    <w:rsid w:val="0059045C"/>
    <w:rsid w:val="00591FC8"/>
    <w:rsid w:val="005925CD"/>
    <w:rsid w:val="00592655"/>
    <w:rsid w:val="00592ADF"/>
    <w:rsid w:val="005934A6"/>
    <w:rsid w:val="005956CE"/>
    <w:rsid w:val="0059571D"/>
    <w:rsid w:val="005962FC"/>
    <w:rsid w:val="00596F7F"/>
    <w:rsid w:val="005A3998"/>
    <w:rsid w:val="005A4094"/>
    <w:rsid w:val="005A46FC"/>
    <w:rsid w:val="005B016E"/>
    <w:rsid w:val="005B0DB6"/>
    <w:rsid w:val="005B0DB9"/>
    <w:rsid w:val="005B12CB"/>
    <w:rsid w:val="005B13B0"/>
    <w:rsid w:val="005B2D3B"/>
    <w:rsid w:val="005B315D"/>
    <w:rsid w:val="005B4283"/>
    <w:rsid w:val="005B584F"/>
    <w:rsid w:val="005C0316"/>
    <w:rsid w:val="005C306E"/>
    <w:rsid w:val="005C3744"/>
    <w:rsid w:val="005C47EA"/>
    <w:rsid w:val="005C4CA2"/>
    <w:rsid w:val="005C6B78"/>
    <w:rsid w:val="005D2171"/>
    <w:rsid w:val="005D2641"/>
    <w:rsid w:val="005D2B64"/>
    <w:rsid w:val="005D51B1"/>
    <w:rsid w:val="005D57EC"/>
    <w:rsid w:val="005D5CEF"/>
    <w:rsid w:val="005D60CB"/>
    <w:rsid w:val="005E1D68"/>
    <w:rsid w:val="005E2130"/>
    <w:rsid w:val="005E24A9"/>
    <w:rsid w:val="005E2981"/>
    <w:rsid w:val="005E2A88"/>
    <w:rsid w:val="005E327F"/>
    <w:rsid w:val="005E361D"/>
    <w:rsid w:val="005E4B12"/>
    <w:rsid w:val="005E7CC7"/>
    <w:rsid w:val="005F055E"/>
    <w:rsid w:val="005F0E0C"/>
    <w:rsid w:val="005F223B"/>
    <w:rsid w:val="005F38A8"/>
    <w:rsid w:val="005F5F27"/>
    <w:rsid w:val="00601809"/>
    <w:rsid w:val="00602993"/>
    <w:rsid w:val="006035BF"/>
    <w:rsid w:val="0060507B"/>
    <w:rsid w:val="00605874"/>
    <w:rsid w:val="00607316"/>
    <w:rsid w:val="00607922"/>
    <w:rsid w:val="00612D23"/>
    <w:rsid w:val="00616995"/>
    <w:rsid w:val="006203B7"/>
    <w:rsid w:val="00621344"/>
    <w:rsid w:val="006217EF"/>
    <w:rsid w:val="0062772A"/>
    <w:rsid w:val="00631032"/>
    <w:rsid w:val="006314AD"/>
    <w:rsid w:val="00632FBB"/>
    <w:rsid w:val="00637F77"/>
    <w:rsid w:val="00640323"/>
    <w:rsid w:val="00640EDC"/>
    <w:rsid w:val="006410F1"/>
    <w:rsid w:val="006430DF"/>
    <w:rsid w:val="006434F3"/>
    <w:rsid w:val="00644502"/>
    <w:rsid w:val="0064604E"/>
    <w:rsid w:val="00646522"/>
    <w:rsid w:val="006479A4"/>
    <w:rsid w:val="00647A87"/>
    <w:rsid w:val="00650E11"/>
    <w:rsid w:val="0065101B"/>
    <w:rsid w:val="00652292"/>
    <w:rsid w:val="00653E0D"/>
    <w:rsid w:val="006540AC"/>
    <w:rsid w:val="0065414D"/>
    <w:rsid w:val="0065574F"/>
    <w:rsid w:val="00655C65"/>
    <w:rsid w:val="00656EE4"/>
    <w:rsid w:val="006606BB"/>
    <w:rsid w:val="0066080B"/>
    <w:rsid w:val="00661629"/>
    <w:rsid w:val="0066174E"/>
    <w:rsid w:val="00661955"/>
    <w:rsid w:val="00662062"/>
    <w:rsid w:val="0066212C"/>
    <w:rsid w:val="006663BB"/>
    <w:rsid w:val="00666A47"/>
    <w:rsid w:val="0067349E"/>
    <w:rsid w:val="00675CA9"/>
    <w:rsid w:val="006774F6"/>
    <w:rsid w:val="006801B0"/>
    <w:rsid w:val="00684800"/>
    <w:rsid w:val="00685AEB"/>
    <w:rsid w:val="0068677D"/>
    <w:rsid w:val="006910D0"/>
    <w:rsid w:val="006914BA"/>
    <w:rsid w:val="006915F6"/>
    <w:rsid w:val="006918BD"/>
    <w:rsid w:val="006923C9"/>
    <w:rsid w:val="00692D05"/>
    <w:rsid w:val="0069454C"/>
    <w:rsid w:val="00697A35"/>
    <w:rsid w:val="006A0502"/>
    <w:rsid w:val="006A11F8"/>
    <w:rsid w:val="006A2FEE"/>
    <w:rsid w:val="006A4564"/>
    <w:rsid w:val="006A47BF"/>
    <w:rsid w:val="006A5237"/>
    <w:rsid w:val="006A68A7"/>
    <w:rsid w:val="006A6AEA"/>
    <w:rsid w:val="006A7F06"/>
    <w:rsid w:val="006B03A5"/>
    <w:rsid w:val="006B088C"/>
    <w:rsid w:val="006B0F4D"/>
    <w:rsid w:val="006B4333"/>
    <w:rsid w:val="006B49AF"/>
    <w:rsid w:val="006B7FDD"/>
    <w:rsid w:val="006C2000"/>
    <w:rsid w:val="006C2DB4"/>
    <w:rsid w:val="006C57B9"/>
    <w:rsid w:val="006C67D0"/>
    <w:rsid w:val="006C69EB"/>
    <w:rsid w:val="006C708A"/>
    <w:rsid w:val="006D081C"/>
    <w:rsid w:val="006D0A1D"/>
    <w:rsid w:val="006D1458"/>
    <w:rsid w:val="006D2899"/>
    <w:rsid w:val="006D29D2"/>
    <w:rsid w:val="006D2DF7"/>
    <w:rsid w:val="006D3486"/>
    <w:rsid w:val="006D460E"/>
    <w:rsid w:val="006D4B01"/>
    <w:rsid w:val="006D6ED3"/>
    <w:rsid w:val="006D7E28"/>
    <w:rsid w:val="006E2835"/>
    <w:rsid w:val="006E2C25"/>
    <w:rsid w:val="006E2E2E"/>
    <w:rsid w:val="006E39EA"/>
    <w:rsid w:val="006E4559"/>
    <w:rsid w:val="006E47D3"/>
    <w:rsid w:val="006E4D18"/>
    <w:rsid w:val="006E67D2"/>
    <w:rsid w:val="006E7CB1"/>
    <w:rsid w:val="006F0A7E"/>
    <w:rsid w:val="006F1256"/>
    <w:rsid w:val="006F20D3"/>
    <w:rsid w:val="006F2ED5"/>
    <w:rsid w:val="006F32D4"/>
    <w:rsid w:val="006F34FE"/>
    <w:rsid w:val="006F4BB3"/>
    <w:rsid w:val="006F59FD"/>
    <w:rsid w:val="006F6319"/>
    <w:rsid w:val="00702B0A"/>
    <w:rsid w:val="007030E2"/>
    <w:rsid w:val="00703D65"/>
    <w:rsid w:val="0070595E"/>
    <w:rsid w:val="0070646D"/>
    <w:rsid w:val="00711B91"/>
    <w:rsid w:val="007126F6"/>
    <w:rsid w:val="0071396A"/>
    <w:rsid w:val="00714BDF"/>
    <w:rsid w:val="00716878"/>
    <w:rsid w:val="007207ED"/>
    <w:rsid w:val="00721570"/>
    <w:rsid w:val="0072256B"/>
    <w:rsid w:val="00723F90"/>
    <w:rsid w:val="00724558"/>
    <w:rsid w:val="007248EC"/>
    <w:rsid w:val="00724B1C"/>
    <w:rsid w:val="0072752F"/>
    <w:rsid w:val="00730081"/>
    <w:rsid w:val="00730EF0"/>
    <w:rsid w:val="0073128C"/>
    <w:rsid w:val="00731D25"/>
    <w:rsid w:val="007321ED"/>
    <w:rsid w:val="007325A7"/>
    <w:rsid w:val="00733702"/>
    <w:rsid w:val="00734188"/>
    <w:rsid w:val="00737089"/>
    <w:rsid w:val="007401DF"/>
    <w:rsid w:val="00742319"/>
    <w:rsid w:val="0074257A"/>
    <w:rsid w:val="007428C1"/>
    <w:rsid w:val="00744E0F"/>
    <w:rsid w:val="00745EE6"/>
    <w:rsid w:val="0074641B"/>
    <w:rsid w:val="00747766"/>
    <w:rsid w:val="00750203"/>
    <w:rsid w:val="00750ACE"/>
    <w:rsid w:val="0075209B"/>
    <w:rsid w:val="007525C4"/>
    <w:rsid w:val="00753C49"/>
    <w:rsid w:val="00753E3E"/>
    <w:rsid w:val="00754CB9"/>
    <w:rsid w:val="00754FCD"/>
    <w:rsid w:val="00755602"/>
    <w:rsid w:val="00755C53"/>
    <w:rsid w:val="00756205"/>
    <w:rsid w:val="00761563"/>
    <w:rsid w:val="00761E3D"/>
    <w:rsid w:val="00762099"/>
    <w:rsid w:val="007622E8"/>
    <w:rsid w:val="00763D9E"/>
    <w:rsid w:val="00764F89"/>
    <w:rsid w:val="0076528B"/>
    <w:rsid w:val="00765F21"/>
    <w:rsid w:val="0076774A"/>
    <w:rsid w:val="0077032D"/>
    <w:rsid w:val="00770A97"/>
    <w:rsid w:val="007718E3"/>
    <w:rsid w:val="00771CEC"/>
    <w:rsid w:val="00772597"/>
    <w:rsid w:val="007729A9"/>
    <w:rsid w:val="00774010"/>
    <w:rsid w:val="00775FEA"/>
    <w:rsid w:val="00776340"/>
    <w:rsid w:val="0077659A"/>
    <w:rsid w:val="0077735E"/>
    <w:rsid w:val="0077783D"/>
    <w:rsid w:val="007779EB"/>
    <w:rsid w:val="00782A00"/>
    <w:rsid w:val="007849AC"/>
    <w:rsid w:val="00784DCC"/>
    <w:rsid w:val="00790666"/>
    <w:rsid w:val="00790EDE"/>
    <w:rsid w:val="00791458"/>
    <w:rsid w:val="00791568"/>
    <w:rsid w:val="00792D57"/>
    <w:rsid w:val="007931BF"/>
    <w:rsid w:val="0079340F"/>
    <w:rsid w:val="00794C76"/>
    <w:rsid w:val="0079553E"/>
    <w:rsid w:val="0079787B"/>
    <w:rsid w:val="00797AF4"/>
    <w:rsid w:val="007A10C4"/>
    <w:rsid w:val="007A28A4"/>
    <w:rsid w:val="007A2FB5"/>
    <w:rsid w:val="007A3B70"/>
    <w:rsid w:val="007A41ED"/>
    <w:rsid w:val="007A5AE2"/>
    <w:rsid w:val="007A5C7D"/>
    <w:rsid w:val="007A6531"/>
    <w:rsid w:val="007A65B5"/>
    <w:rsid w:val="007A7359"/>
    <w:rsid w:val="007B04DA"/>
    <w:rsid w:val="007B1201"/>
    <w:rsid w:val="007B2C3E"/>
    <w:rsid w:val="007B3258"/>
    <w:rsid w:val="007B3313"/>
    <w:rsid w:val="007B4F6D"/>
    <w:rsid w:val="007B66E2"/>
    <w:rsid w:val="007B68A0"/>
    <w:rsid w:val="007B6917"/>
    <w:rsid w:val="007B79A0"/>
    <w:rsid w:val="007C0089"/>
    <w:rsid w:val="007C0C4D"/>
    <w:rsid w:val="007C2C86"/>
    <w:rsid w:val="007C513B"/>
    <w:rsid w:val="007C74A9"/>
    <w:rsid w:val="007D036B"/>
    <w:rsid w:val="007D0F87"/>
    <w:rsid w:val="007D111D"/>
    <w:rsid w:val="007D3CC7"/>
    <w:rsid w:val="007D46C2"/>
    <w:rsid w:val="007D5D74"/>
    <w:rsid w:val="007D6580"/>
    <w:rsid w:val="007E0A3D"/>
    <w:rsid w:val="007E0DEA"/>
    <w:rsid w:val="007E178C"/>
    <w:rsid w:val="007E2168"/>
    <w:rsid w:val="007E2662"/>
    <w:rsid w:val="007E2D47"/>
    <w:rsid w:val="007E6485"/>
    <w:rsid w:val="007E75B2"/>
    <w:rsid w:val="007F0EF6"/>
    <w:rsid w:val="007F12A4"/>
    <w:rsid w:val="007F2FAA"/>
    <w:rsid w:val="007F554E"/>
    <w:rsid w:val="007F5883"/>
    <w:rsid w:val="007F6987"/>
    <w:rsid w:val="007F72E9"/>
    <w:rsid w:val="007F7AF7"/>
    <w:rsid w:val="00804063"/>
    <w:rsid w:val="00805C70"/>
    <w:rsid w:val="008074A2"/>
    <w:rsid w:val="008074A6"/>
    <w:rsid w:val="0081033A"/>
    <w:rsid w:val="00811F38"/>
    <w:rsid w:val="00812790"/>
    <w:rsid w:val="00816711"/>
    <w:rsid w:val="0081763D"/>
    <w:rsid w:val="00822048"/>
    <w:rsid w:val="008223F2"/>
    <w:rsid w:val="00822434"/>
    <w:rsid w:val="00822992"/>
    <w:rsid w:val="00822EEA"/>
    <w:rsid w:val="00823549"/>
    <w:rsid w:val="008241C4"/>
    <w:rsid w:val="00824349"/>
    <w:rsid w:val="00825186"/>
    <w:rsid w:val="00825371"/>
    <w:rsid w:val="00827BFC"/>
    <w:rsid w:val="00830A49"/>
    <w:rsid w:val="00830ED7"/>
    <w:rsid w:val="00831A25"/>
    <w:rsid w:val="00831CDC"/>
    <w:rsid w:val="00833D7F"/>
    <w:rsid w:val="00833F97"/>
    <w:rsid w:val="00835F52"/>
    <w:rsid w:val="00836966"/>
    <w:rsid w:val="00837901"/>
    <w:rsid w:val="008425A2"/>
    <w:rsid w:val="00842CF4"/>
    <w:rsid w:val="00842FB8"/>
    <w:rsid w:val="0084458F"/>
    <w:rsid w:val="00844E4C"/>
    <w:rsid w:val="00846206"/>
    <w:rsid w:val="00847B22"/>
    <w:rsid w:val="00847E85"/>
    <w:rsid w:val="008506C8"/>
    <w:rsid w:val="00850E4C"/>
    <w:rsid w:val="0085291E"/>
    <w:rsid w:val="00853440"/>
    <w:rsid w:val="00853A8C"/>
    <w:rsid w:val="00854D70"/>
    <w:rsid w:val="00855770"/>
    <w:rsid w:val="00856176"/>
    <w:rsid w:val="008629E8"/>
    <w:rsid w:val="00864820"/>
    <w:rsid w:val="0087027F"/>
    <w:rsid w:val="0087259E"/>
    <w:rsid w:val="008742C6"/>
    <w:rsid w:val="00875428"/>
    <w:rsid w:val="00875431"/>
    <w:rsid w:val="008769A8"/>
    <w:rsid w:val="00876AA1"/>
    <w:rsid w:val="00876CC6"/>
    <w:rsid w:val="00877042"/>
    <w:rsid w:val="008779DE"/>
    <w:rsid w:val="00877A2C"/>
    <w:rsid w:val="00880BEB"/>
    <w:rsid w:val="00881AE3"/>
    <w:rsid w:val="00882606"/>
    <w:rsid w:val="00882812"/>
    <w:rsid w:val="00882D3F"/>
    <w:rsid w:val="008855F6"/>
    <w:rsid w:val="00885BEF"/>
    <w:rsid w:val="00890855"/>
    <w:rsid w:val="00891A0B"/>
    <w:rsid w:val="00892666"/>
    <w:rsid w:val="008926E2"/>
    <w:rsid w:val="0089516F"/>
    <w:rsid w:val="00895F10"/>
    <w:rsid w:val="008A00F4"/>
    <w:rsid w:val="008A15F1"/>
    <w:rsid w:val="008A1759"/>
    <w:rsid w:val="008A1EED"/>
    <w:rsid w:val="008A2726"/>
    <w:rsid w:val="008A6564"/>
    <w:rsid w:val="008A7F16"/>
    <w:rsid w:val="008B23AA"/>
    <w:rsid w:val="008B3711"/>
    <w:rsid w:val="008B3E7D"/>
    <w:rsid w:val="008B6182"/>
    <w:rsid w:val="008C22D0"/>
    <w:rsid w:val="008C3089"/>
    <w:rsid w:val="008C4A55"/>
    <w:rsid w:val="008C60B7"/>
    <w:rsid w:val="008C7DC0"/>
    <w:rsid w:val="008D0788"/>
    <w:rsid w:val="008D0C5D"/>
    <w:rsid w:val="008D0C95"/>
    <w:rsid w:val="008D0EDD"/>
    <w:rsid w:val="008D2390"/>
    <w:rsid w:val="008D59E7"/>
    <w:rsid w:val="008D74F7"/>
    <w:rsid w:val="008E273B"/>
    <w:rsid w:val="008E339E"/>
    <w:rsid w:val="008E4E06"/>
    <w:rsid w:val="008E560C"/>
    <w:rsid w:val="008F1A45"/>
    <w:rsid w:val="008F245F"/>
    <w:rsid w:val="008F2815"/>
    <w:rsid w:val="008F3356"/>
    <w:rsid w:val="008F412C"/>
    <w:rsid w:val="008F4881"/>
    <w:rsid w:val="008F48E6"/>
    <w:rsid w:val="008F54FB"/>
    <w:rsid w:val="008F6C11"/>
    <w:rsid w:val="008F6E8F"/>
    <w:rsid w:val="008F7306"/>
    <w:rsid w:val="008F7551"/>
    <w:rsid w:val="008F7669"/>
    <w:rsid w:val="008F7BE7"/>
    <w:rsid w:val="008F7F92"/>
    <w:rsid w:val="0090029E"/>
    <w:rsid w:val="009010B7"/>
    <w:rsid w:val="00901463"/>
    <w:rsid w:val="009026EA"/>
    <w:rsid w:val="009033BF"/>
    <w:rsid w:val="00904733"/>
    <w:rsid w:val="00904899"/>
    <w:rsid w:val="00905193"/>
    <w:rsid w:val="00905449"/>
    <w:rsid w:val="009059FD"/>
    <w:rsid w:val="00906C5A"/>
    <w:rsid w:val="00906D15"/>
    <w:rsid w:val="00911C8B"/>
    <w:rsid w:val="009131E0"/>
    <w:rsid w:val="00913D6F"/>
    <w:rsid w:val="00914ADC"/>
    <w:rsid w:val="00915F20"/>
    <w:rsid w:val="00916A33"/>
    <w:rsid w:val="009173FA"/>
    <w:rsid w:val="00920B16"/>
    <w:rsid w:val="00920F19"/>
    <w:rsid w:val="00921E4B"/>
    <w:rsid w:val="009236F8"/>
    <w:rsid w:val="00924FD0"/>
    <w:rsid w:val="00925352"/>
    <w:rsid w:val="00925C41"/>
    <w:rsid w:val="00927AB1"/>
    <w:rsid w:val="00930C6B"/>
    <w:rsid w:val="00930F30"/>
    <w:rsid w:val="00933AF3"/>
    <w:rsid w:val="00933CD2"/>
    <w:rsid w:val="0093541F"/>
    <w:rsid w:val="0093624A"/>
    <w:rsid w:val="0093754A"/>
    <w:rsid w:val="00940564"/>
    <w:rsid w:val="00940DE2"/>
    <w:rsid w:val="009423DE"/>
    <w:rsid w:val="0094264C"/>
    <w:rsid w:val="0094379C"/>
    <w:rsid w:val="0094536E"/>
    <w:rsid w:val="0094579F"/>
    <w:rsid w:val="00947B79"/>
    <w:rsid w:val="00950607"/>
    <w:rsid w:val="00954D05"/>
    <w:rsid w:val="00957155"/>
    <w:rsid w:val="00960030"/>
    <w:rsid w:val="0096162A"/>
    <w:rsid w:val="00961F08"/>
    <w:rsid w:val="009625CF"/>
    <w:rsid w:val="009629A5"/>
    <w:rsid w:val="00963056"/>
    <w:rsid w:val="00963FD5"/>
    <w:rsid w:val="009650E8"/>
    <w:rsid w:val="0096535E"/>
    <w:rsid w:val="00965DC0"/>
    <w:rsid w:val="00967424"/>
    <w:rsid w:val="0096779D"/>
    <w:rsid w:val="00967E59"/>
    <w:rsid w:val="00972055"/>
    <w:rsid w:val="00975BE5"/>
    <w:rsid w:val="00975F1D"/>
    <w:rsid w:val="00976090"/>
    <w:rsid w:val="009762CA"/>
    <w:rsid w:val="009773D1"/>
    <w:rsid w:val="00977656"/>
    <w:rsid w:val="009801C7"/>
    <w:rsid w:val="00983EE0"/>
    <w:rsid w:val="00984545"/>
    <w:rsid w:val="00985ACA"/>
    <w:rsid w:val="00986523"/>
    <w:rsid w:val="00986529"/>
    <w:rsid w:val="009868EC"/>
    <w:rsid w:val="0098707D"/>
    <w:rsid w:val="00990476"/>
    <w:rsid w:val="00990925"/>
    <w:rsid w:val="00990BF8"/>
    <w:rsid w:val="00992B61"/>
    <w:rsid w:val="009933BD"/>
    <w:rsid w:val="00997FD9"/>
    <w:rsid w:val="009A0429"/>
    <w:rsid w:val="009A083C"/>
    <w:rsid w:val="009A1A5F"/>
    <w:rsid w:val="009A228F"/>
    <w:rsid w:val="009A3550"/>
    <w:rsid w:val="009A3862"/>
    <w:rsid w:val="009A3D0D"/>
    <w:rsid w:val="009A3D1A"/>
    <w:rsid w:val="009A448C"/>
    <w:rsid w:val="009A4C3A"/>
    <w:rsid w:val="009A65AA"/>
    <w:rsid w:val="009A7B65"/>
    <w:rsid w:val="009B07BE"/>
    <w:rsid w:val="009B08C3"/>
    <w:rsid w:val="009B1F5F"/>
    <w:rsid w:val="009B2301"/>
    <w:rsid w:val="009B3059"/>
    <w:rsid w:val="009B35D9"/>
    <w:rsid w:val="009B4930"/>
    <w:rsid w:val="009B528E"/>
    <w:rsid w:val="009B54CB"/>
    <w:rsid w:val="009B6ACB"/>
    <w:rsid w:val="009B7FA5"/>
    <w:rsid w:val="009C3835"/>
    <w:rsid w:val="009C391E"/>
    <w:rsid w:val="009C3A1C"/>
    <w:rsid w:val="009C3F75"/>
    <w:rsid w:val="009C56EE"/>
    <w:rsid w:val="009C589C"/>
    <w:rsid w:val="009C77F7"/>
    <w:rsid w:val="009C7D69"/>
    <w:rsid w:val="009D0E35"/>
    <w:rsid w:val="009D17F5"/>
    <w:rsid w:val="009D60E3"/>
    <w:rsid w:val="009D75C0"/>
    <w:rsid w:val="009D783B"/>
    <w:rsid w:val="009E0A9C"/>
    <w:rsid w:val="009E0E5C"/>
    <w:rsid w:val="009E3865"/>
    <w:rsid w:val="009E3BE6"/>
    <w:rsid w:val="009E3BE7"/>
    <w:rsid w:val="009E640C"/>
    <w:rsid w:val="009F05BA"/>
    <w:rsid w:val="009F0AD8"/>
    <w:rsid w:val="009F1323"/>
    <w:rsid w:val="009F2CFB"/>
    <w:rsid w:val="009F5046"/>
    <w:rsid w:val="009F62F8"/>
    <w:rsid w:val="009F78F0"/>
    <w:rsid w:val="00A01B96"/>
    <w:rsid w:val="00A03970"/>
    <w:rsid w:val="00A04F2D"/>
    <w:rsid w:val="00A072E5"/>
    <w:rsid w:val="00A074BE"/>
    <w:rsid w:val="00A10285"/>
    <w:rsid w:val="00A10290"/>
    <w:rsid w:val="00A11FBC"/>
    <w:rsid w:val="00A122B0"/>
    <w:rsid w:val="00A12C22"/>
    <w:rsid w:val="00A13269"/>
    <w:rsid w:val="00A13773"/>
    <w:rsid w:val="00A13F21"/>
    <w:rsid w:val="00A142C8"/>
    <w:rsid w:val="00A162B4"/>
    <w:rsid w:val="00A1631E"/>
    <w:rsid w:val="00A17366"/>
    <w:rsid w:val="00A20B46"/>
    <w:rsid w:val="00A2283E"/>
    <w:rsid w:val="00A24F72"/>
    <w:rsid w:val="00A26B55"/>
    <w:rsid w:val="00A303C9"/>
    <w:rsid w:val="00A30F7A"/>
    <w:rsid w:val="00A347BC"/>
    <w:rsid w:val="00A35217"/>
    <w:rsid w:val="00A36418"/>
    <w:rsid w:val="00A37346"/>
    <w:rsid w:val="00A37AF4"/>
    <w:rsid w:val="00A40517"/>
    <w:rsid w:val="00A413C5"/>
    <w:rsid w:val="00A42B18"/>
    <w:rsid w:val="00A43FA2"/>
    <w:rsid w:val="00A444CC"/>
    <w:rsid w:val="00A44BFD"/>
    <w:rsid w:val="00A44C60"/>
    <w:rsid w:val="00A44D29"/>
    <w:rsid w:val="00A45620"/>
    <w:rsid w:val="00A507AF"/>
    <w:rsid w:val="00A50D4B"/>
    <w:rsid w:val="00A536B2"/>
    <w:rsid w:val="00A540A1"/>
    <w:rsid w:val="00A54E04"/>
    <w:rsid w:val="00A54E0C"/>
    <w:rsid w:val="00A57318"/>
    <w:rsid w:val="00A6093B"/>
    <w:rsid w:val="00A60C97"/>
    <w:rsid w:val="00A60E07"/>
    <w:rsid w:val="00A6118A"/>
    <w:rsid w:val="00A6286D"/>
    <w:rsid w:val="00A63249"/>
    <w:rsid w:val="00A63958"/>
    <w:rsid w:val="00A644A0"/>
    <w:rsid w:val="00A64C6C"/>
    <w:rsid w:val="00A653EA"/>
    <w:rsid w:val="00A65894"/>
    <w:rsid w:val="00A66460"/>
    <w:rsid w:val="00A7086E"/>
    <w:rsid w:val="00A71664"/>
    <w:rsid w:val="00A71760"/>
    <w:rsid w:val="00A74601"/>
    <w:rsid w:val="00A74E49"/>
    <w:rsid w:val="00A74E5C"/>
    <w:rsid w:val="00A844A3"/>
    <w:rsid w:val="00A84623"/>
    <w:rsid w:val="00A8488B"/>
    <w:rsid w:val="00A8687C"/>
    <w:rsid w:val="00A8720D"/>
    <w:rsid w:val="00A905A6"/>
    <w:rsid w:val="00A90C42"/>
    <w:rsid w:val="00A918D6"/>
    <w:rsid w:val="00A91970"/>
    <w:rsid w:val="00A9418A"/>
    <w:rsid w:val="00A95EC3"/>
    <w:rsid w:val="00A970E4"/>
    <w:rsid w:val="00AA01C4"/>
    <w:rsid w:val="00AA13F5"/>
    <w:rsid w:val="00AA168D"/>
    <w:rsid w:val="00AA1B06"/>
    <w:rsid w:val="00AA27E9"/>
    <w:rsid w:val="00AA39EB"/>
    <w:rsid w:val="00AA5CC0"/>
    <w:rsid w:val="00AB0976"/>
    <w:rsid w:val="00AB12B9"/>
    <w:rsid w:val="00AB1CB3"/>
    <w:rsid w:val="00AB3AA5"/>
    <w:rsid w:val="00AB3C4D"/>
    <w:rsid w:val="00AB41B6"/>
    <w:rsid w:val="00AB4E06"/>
    <w:rsid w:val="00AB7CD4"/>
    <w:rsid w:val="00AC03D7"/>
    <w:rsid w:val="00AC05DE"/>
    <w:rsid w:val="00AC08A1"/>
    <w:rsid w:val="00AC0D84"/>
    <w:rsid w:val="00AC15F2"/>
    <w:rsid w:val="00AC1F36"/>
    <w:rsid w:val="00AC2BC0"/>
    <w:rsid w:val="00AC36C9"/>
    <w:rsid w:val="00AC47B1"/>
    <w:rsid w:val="00AC680D"/>
    <w:rsid w:val="00AC6B10"/>
    <w:rsid w:val="00AD049A"/>
    <w:rsid w:val="00AD0DDB"/>
    <w:rsid w:val="00AD2A3F"/>
    <w:rsid w:val="00AD338C"/>
    <w:rsid w:val="00AD3C21"/>
    <w:rsid w:val="00AE155F"/>
    <w:rsid w:val="00AE46DC"/>
    <w:rsid w:val="00AE76A3"/>
    <w:rsid w:val="00AF03C6"/>
    <w:rsid w:val="00AF1EC0"/>
    <w:rsid w:val="00AF209B"/>
    <w:rsid w:val="00AF22BE"/>
    <w:rsid w:val="00AF2EF4"/>
    <w:rsid w:val="00AF6DA0"/>
    <w:rsid w:val="00B005B6"/>
    <w:rsid w:val="00B025E7"/>
    <w:rsid w:val="00B0628F"/>
    <w:rsid w:val="00B07A37"/>
    <w:rsid w:val="00B10042"/>
    <w:rsid w:val="00B106E2"/>
    <w:rsid w:val="00B13001"/>
    <w:rsid w:val="00B14D98"/>
    <w:rsid w:val="00B1661A"/>
    <w:rsid w:val="00B218C4"/>
    <w:rsid w:val="00B21AB8"/>
    <w:rsid w:val="00B22FB0"/>
    <w:rsid w:val="00B230E7"/>
    <w:rsid w:val="00B23C67"/>
    <w:rsid w:val="00B2539B"/>
    <w:rsid w:val="00B31A11"/>
    <w:rsid w:val="00B343F8"/>
    <w:rsid w:val="00B35369"/>
    <w:rsid w:val="00B364FA"/>
    <w:rsid w:val="00B412BE"/>
    <w:rsid w:val="00B4354F"/>
    <w:rsid w:val="00B436C2"/>
    <w:rsid w:val="00B456B9"/>
    <w:rsid w:val="00B47515"/>
    <w:rsid w:val="00B47599"/>
    <w:rsid w:val="00B476DE"/>
    <w:rsid w:val="00B47E97"/>
    <w:rsid w:val="00B508EE"/>
    <w:rsid w:val="00B50A56"/>
    <w:rsid w:val="00B5167C"/>
    <w:rsid w:val="00B52981"/>
    <w:rsid w:val="00B52C48"/>
    <w:rsid w:val="00B5531F"/>
    <w:rsid w:val="00B55DA5"/>
    <w:rsid w:val="00B566F1"/>
    <w:rsid w:val="00B5700D"/>
    <w:rsid w:val="00B5781D"/>
    <w:rsid w:val="00B6213B"/>
    <w:rsid w:val="00B63071"/>
    <w:rsid w:val="00B632AB"/>
    <w:rsid w:val="00B63374"/>
    <w:rsid w:val="00B65D60"/>
    <w:rsid w:val="00B6627D"/>
    <w:rsid w:val="00B66D7A"/>
    <w:rsid w:val="00B707E9"/>
    <w:rsid w:val="00B712EA"/>
    <w:rsid w:val="00B71D4B"/>
    <w:rsid w:val="00B736BA"/>
    <w:rsid w:val="00B73A70"/>
    <w:rsid w:val="00B745C7"/>
    <w:rsid w:val="00B74A39"/>
    <w:rsid w:val="00B74DA3"/>
    <w:rsid w:val="00B81CD0"/>
    <w:rsid w:val="00B8336D"/>
    <w:rsid w:val="00B84DF3"/>
    <w:rsid w:val="00B8522D"/>
    <w:rsid w:val="00B87578"/>
    <w:rsid w:val="00B87D4F"/>
    <w:rsid w:val="00B87F8B"/>
    <w:rsid w:val="00B9118D"/>
    <w:rsid w:val="00B9416E"/>
    <w:rsid w:val="00B945DD"/>
    <w:rsid w:val="00B953D8"/>
    <w:rsid w:val="00B97B26"/>
    <w:rsid w:val="00B97D4E"/>
    <w:rsid w:val="00BA0A34"/>
    <w:rsid w:val="00BA0FF7"/>
    <w:rsid w:val="00BA2675"/>
    <w:rsid w:val="00BA27A8"/>
    <w:rsid w:val="00BA35ED"/>
    <w:rsid w:val="00BA41F8"/>
    <w:rsid w:val="00BA4994"/>
    <w:rsid w:val="00BA49CD"/>
    <w:rsid w:val="00BA56B8"/>
    <w:rsid w:val="00BA5B5A"/>
    <w:rsid w:val="00BA6240"/>
    <w:rsid w:val="00BA66E1"/>
    <w:rsid w:val="00BA66F0"/>
    <w:rsid w:val="00BB2711"/>
    <w:rsid w:val="00BB2AA8"/>
    <w:rsid w:val="00BB39BE"/>
    <w:rsid w:val="00BB3ADE"/>
    <w:rsid w:val="00BB3CC0"/>
    <w:rsid w:val="00BB3CE9"/>
    <w:rsid w:val="00BB3D28"/>
    <w:rsid w:val="00BB51BF"/>
    <w:rsid w:val="00BB6209"/>
    <w:rsid w:val="00BB710B"/>
    <w:rsid w:val="00BC0F65"/>
    <w:rsid w:val="00BC33B0"/>
    <w:rsid w:val="00BC3E3A"/>
    <w:rsid w:val="00BC5818"/>
    <w:rsid w:val="00BC68C6"/>
    <w:rsid w:val="00BC71B6"/>
    <w:rsid w:val="00BD041C"/>
    <w:rsid w:val="00BD0595"/>
    <w:rsid w:val="00BD07F3"/>
    <w:rsid w:val="00BD0EDE"/>
    <w:rsid w:val="00BD5129"/>
    <w:rsid w:val="00BD55D3"/>
    <w:rsid w:val="00BD5C7C"/>
    <w:rsid w:val="00BD60A7"/>
    <w:rsid w:val="00BD61AB"/>
    <w:rsid w:val="00BD6761"/>
    <w:rsid w:val="00BE1256"/>
    <w:rsid w:val="00BE1E63"/>
    <w:rsid w:val="00BE3DCF"/>
    <w:rsid w:val="00BE4F7F"/>
    <w:rsid w:val="00BE5DBB"/>
    <w:rsid w:val="00BE7238"/>
    <w:rsid w:val="00BE77A9"/>
    <w:rsid w:val="00BF06C5"/>
    <w:rsid w:val="00BF1A85"/>
    <w:rsid w:val="00BF29FA"/>
    <w:rsid w:val="00BF34D8"/>
    <w:rsid w:val="00BF34D9"/>
    <w:rsid w:val="00BF4672"/>
    <w:rsid w:val="00BF511E"/>
    <w:rsid w:val="00BF653A"/>
    <w:rsid w:val="00BF743A"/>
    <w:rsid w:val="00C018C9"/>
    <w:rsid w:val="00C0264B"/>
    <w:rsid w:val="00C03879"/>
    <w:rsid w:val="00C050B8"/>
    <w:rsid w:val="00C10F2A"/>
    <w:rsid w:val="00C11184"/>
    <w:rsid w:val="00C12B0D"/>
    <w:rsid w:val="00C13ED1"/>
    <w:rsid w:val="00C14DBB"/>
    <w:rsid w:val="00C15684"/>
    <w:rsid w:val="00C221DC"/>
    <w:rsid w:val="00C22DCF"/>
    <w:rsid w:val="00C24D24"/>
    <w:rsid w:val="00C24E73"/>
    <w:rsid w:val="00C26232"/>
    <w:rsid w:val="00C27147"/>
    <w:rsid w:val="00C27FBF"/>
    <w:rsid w:val="00C3031E"/>
    <w:rsid w:val="00C37100"/>
    <w:rsid w:val="00C377BD"/>
    <w:rsid w:val="00C4073D"/>
    <w:rsid w:val="00C43FA5"/>
    <w:rsid w:val="00C455C1"/>
    <w:rsid w:val="00C45A94"/>
    <w:rsid w:val="00C4661E"/>
    <w:rsid w:val="00C46E16"/>
    <w:rsid w:val="00C4777B"/>
    <w:rsid w:val="00C51C8C"/>
    <w:rsid w:val="00C53230"/>
    <w:rsid w:val="00C54C04"/>
    <w:rsid w:val="00C55D35"/>
    <w:rsid w:val="00C60434"/>
    <w:rsid w:val="00C61241"/>
    <w:rsid w:val="00C61CDE"/>
    <w:rsid w:val="00C62134"/>
    <w:rsid w:val="00C6253A"/>
    <w:rsid w:val="00C63B19"/>
    <w:rsid w:val="00C65601"/>
    <w:rsid w:val="00C67BD8"/>
    <w:rsid w:val="00C7283E"/>
    <w:rsid w:val="00C72EF1"/>
    <w:rsid w:val="00C7353B"/>
    <w:rsid w:val="00C74311"/>
    <w:rsid w:val="00C74539"/>
    <w:rsid w:val="00C75E93"/>
    <w:rsid w:val="00C8324C"/>
    <w:rsid w:val="00C834BD"/>
    <w:rsid w:val="00C8353B"/>
    <w:rsid w:val="00C8615A"/>
    <w:rsid w:val="00C86689"/>
    <w:rsid w:val="00C868C0"/>
    <w:rsid w:val="00C86EE6"/>
    <w:rsid w:val="00C87A2E"/>
    <w:rsid w:val="00C87E1E"/>
    <w:rsid w:val="00C87F91"/>
    <w:rsid w:val="00C92350"/>
    <w:rsid w:val="00C92B13"/>
    <w:rsid w:val="00C95165"/>
    <w:rsid w:val="00C95440"/>
    <w:rsid w:val="00C977BC"/>
    <w:rsid w:val="00C97812"/>
    <w:rsid w:val="00CA0490"/>
    <w:rsid w:val="00CA0555"/>
    <w:rsid w:val="00CA1429"/>
    <w:rsid w:val="00CA1A1E"/>
    <w:rsid w:val="00CA2FDB"/>
    <w:rsid w:val="00CA326B"/>
    <w:rsid w:val="00CA33CE"/>
    <w:rsid w:val="00CA3735"/>
    <w:rsid w:val="00CA430C"/>
    <w:rsid w:val="00CA51DF"/>
    <w:rsid w:val="00CB213D"/>
    <w:rsid w:val="00CB364F"/>
    <w:rsid w:val="00CB37CA"/>
    <w:rsid w:val="00CB3B82"/>
    <w:rsid w:val="00CB4583"/>
    <w:rsid w:val="00CB4B50"/>
    <w:rsid w:val="00CB4CE0"/>
    <w:rsid w:val="00CB52F4"/>
    <w:rsid w:val="00CB54C8"/>
    <w:rsid w:val="00CB5A00"/>
    <w:rsid w:val="00CB6D59"/>
    <w:rsid w:val="00CC02FE"/>
    <w:rsid w:val="00CC077A"/>
    <w:rsid w:val="00CC07EA"/>
    <w:rsid w:val="00CC3823"/>
    <w:rsid w:val="00CC3DC8"/>
    <w:rsid w:val="00CC3F5B"/>
    <w:rsid w:val="00CC4E76"/>
    <w:rsid w:val="00CC5E2E"/>
    <w:rsid w:val="00CC6259"/>
    <w:rsid w:val="00CD04E3"/>
    <w:rsid w:val="00CD082F"/>
    <w:rsid w:val="00CD1DCA"/>
    <w:rsid w:val="00CD247C"/>
    <w:rsid w:val="00CD271A"/>
    <w:rsid w:val="00CD2B28"/>
    <w:rsid w:val="00CD2B73"/>
    <w:rsid w:val="00CD317F"/>
    <w:rsid w:val="00CD349F"/>
    <w:rsid w:val="00CD3941"/>
    <w:rsid w:val="00CD5454"/>
    <w:rsid w:val="00CD58C0"/>
    <w:rsid w:val="00CD5EFB"/>
    <w:rsid w:val="00CD732E"/>
    <w:rsid w:val="00CD7B14"/>
    <w:rsid w:val="00CE0A41"/>
    <w:rsid w:val="00CE180A"/>
    <w:rsid w:val="00CE3DD8"/>
    <w:rsid w:val="00CE46E5"/>
    <w:rsid w:val="00CE50E8"/>
    <w:rsid w:val="00CE60B3"/>
    <w:rsid w:val="00CE6153"/>
    <w:rsid w:val="00CE67F4"/>
    <w:rsid w:val="00CE724C"/>
    <w:rsid w:val="00CE7E5A"/>
    <w:rsid w:val="00CF059F"/>
    <w:rsid w:val="00CF074A"/>
    <w:rsid w:val="00CF2172"/>
    <w:rsid w:val="00CF24D6"/>
    <w:rsid w:val="00CF3D52"/>
    <w:rsid w:val="00CF63B7"/>
    <w:rsid w:val="00CF751D"/>
    <w:rsid w:val="00D00676"/>
    <w:rsid w:val="00D01935"/>
    <w:rsid w:val="00D035FB"/>
    <w:rsid w:val="00D05F8A"/>
    <w:rsid w:val="00D07561"/>
    <w:rsid w:val="00D07AA1"/>
    <w:rsid w:val="00D107B7"/>
    <w:rsid w:val="00D11232"/>
    <w:rsid w:val="00D12164"/>
    <w:rsid w:val="00D12532"/>
    <w:rsid w:val="00D12D8B"/>
    <w:rsid w:val="00D1594C"/>
    <w:rsid w:val="00D16B05"/>
    <w:rsid w:val="00D17244"/>
    <w:rsid w:val="00D216AE"/>
    <w:rsid w:val="00D22994"/>
    <w:rsid w:val="00D24185"/>
    <w:rsid w:val="00D24734"/>
    <w:rsid w:val="00D24E30"/>
    <w:rsid w:val="00D25200"/>
    <w:rsid w:val="00D26E5E"/>
    <w:rsid w:val="00D26FA2"/>
    <w:rsid w:val="00D30DDB"/>
    <w:rsid w:val="00D31B72"/>
    <w:rsid w:val="00D32765"/>
    <w:rsid w:val="00D33148"/>
    <w:rsid w:val="00D3629F"/>
    <w:rsid w:val="00D36D41"/>
    <w:rsid w:val="00D40BC8"/>
    <w:rsid w:val="00D41E63"/>
    <w:rsid w:val="00D42891"/>
    <w:rsid w:val="00D43BEE"/>
    <w:rsid w:val="00D443A8"/>
    <w:rsid w:val="00D45D06"/>
    <w:rsid w:val="00D463BD"/>
    <w:rsid w:val="00D47372"/>
    <w:rsid w:val="00D5061C"/>
    <w:rsid w:val="00D5083B"/>
    <w:rsid w:val="00D51041"/>
    <w:rsid w:val="00D51BF3"/>
    <w:rsid w:val="00D51D3A"/>
    <w:rsid w:val="00D53FD7"/>
    <w:rsid w:val="00D54C38"/>
    <w:rsid w:val="00D55ABB"/>
    <w:rsid w:val="00D55B63"/>
    <w:rsid w:val="00D560E9"/>
    <w:rsid w:val="00D602A8"/>
    <w:rsid w:val="00D64A23"/>
    <w:rsid w:val="00D65CAD"/>
    <w:rsid w:val="00D671C0"/>
    <w:rsid w:val="00D673E1"/>
    <w:rsid w:val="00D674CD"/>
    <w:rsid w:val="00D71CAA"/>
    <w:rsid w:val="00D72ED9"/>
    <w:rsid w:val="00D7471A"/>
    <w:rsid w:val="00D802EC"/>
    <w:rsid w:val="00D810F8"/>
    <w:rsid w:val="00D83FE7"/>
    <w:rsid w:val="00D85698"/>
    <w:rsid w:val="00D85C93"/>
    <w:rsid w:val="00D85F81"/>
    <w:rsid w:val="00D86B21"/>
    <w:rsid w:val="00D8751E"/>
    <w:rsid w:val="00D90594"/>
    <w:rsid w:val="00D90A37"/>
    <w:rsid w:val="00D92884"/>
    <w:rsid w:val="00D930D0"/>
    <w:rsid w:val="00D93AB0"/>
    <w:rsid w:val="00D954C7"/>
    <w:rsid w:val="00D96405"/>
    <w:rsid w:val="00D96446"/>
    <w:rsid w:val="00D967EC"/>
    <w:rsid w:val="00DA0D4D"/>
    <w:rsid w:val="00DA463E"/>
    <w:rsid w:val="00DA52B6"/>
    <w:rsid w:val="00DA6BE4"/>
    <w:rsid w:val="00DB0965"/>
    <w:rsid w:val="00DB1A89"/>
    <w:rsid w:val="00DB2118"/>
    <w:rsid w:val="00DB29D2"/>
    <w:rsid w:val="00DB3F82"/>
    <w:rsid w:val="00DB3FC1"/>
    <w:rsid w:val="00DB699D"/>
    <w:rsid w:val="00DC00D5"/>
    <w:rsid w:val="00DC58A3"/>
    <w:rsid w:val="00DC6F44"/>
    <w:rsid w:val="00DC7018"/>
    <w:rsid w:val="00DC73E2"/>
    <w:rsid w:val="00DD0A06"/>
    <w:rsid w:val="00DD297D"/>
    <w:rsid w:val="00DD37AA"/>
    <w:rsid w:val="00DD3A5B"/>
    <w:rsid w:val="00DD4F94"/>
    <w:rsid w:val="00DD60B2"/>
    <w:rsid w:val="00DE2948"/>
    <w:rsid w:val="00DE4666"/>
    <w:rsid w:val="00DE5579"/>
    <w:rsid w:val="00DE6423"/>
    <w:rsid w:val="00DE7A25"/>
    <w:rsid w:val="00DF2915"/>
    <w:rsid w:val="00DF3107"/>
    <w:rsid w:val="00DF3AE9"/>
    <w:rsid w:val="00DF4188"/>
    <w:rsid w:val="00DF66AC"/>
    <w:rsid w:val="00DF6D5D"/>
    <w:rsid w:val="00DF7746"/>
    <w:rsid w:val="00E002A3"/>
    <w:rsid w:val="00E01B4E"/>
    <w:rsid w:val="00E02641"/>
    <w:rsid w:val="00E042BE"/>
    <w:rsid w:val="00E05680"/>
    <w:rsid w:val="00E06E59"/>
    <w:rsid w:val="00E10918"/>
    <w:rsid w:val="00E11321"/>
    <w:rsid w:val="00E117E1"/>
    <w:rsid w:val="00E1281C"/>
    <w:rsid w:val="00E12D02"/>
    <w:rsid w:val="00E132F4"/>
    <w:rsid w:val="00E136D6"/>
    <w:rsid w:val="00E13A0D"/>
    <w:rsid w:val="00E1410E"/>
    <w:rsid w:val="00E16590"/>
    <w:rsid w:val="00E25F63"/>
    <w:rsid w:val="00E26435"/>
    <w:rsid w:val="00E26D86"/>
    <w:rsid w:val="00E2739B"/>
    <w:rsid w:val="00E30F1A"/>
    <w:rsid w:val="00E31B41"/>
    <w:rsid w:val="00E3457B"/>
    <w:rsid w:val="00E34BEC"/>
    <w:rsid w:val="00E445F1"/>
    <w:rsid w:val="00E45059"/>
    <w:rsid w:val="00E45258"/>
    <w:rsid w:val="00E4713C"/>
    <w:rsid w:val="00E5028E"/>
    <w:rsid w:val="00E510D4"/>
    <w:rsid w:val="00E5141D"/>
    <w:rsid w:val="00E519AF"/>
    <w:rsid w:val="00E52647"/>
    <w:rsid w:val="00E53584"/>
    <w:rsid w:val="00E54139"/>
    <w:rsid w:val="00E54E24"/>
    <w:rsid w:val="00E56DEC"/>
    <w:rsid w:val="00E57657"/>
    <w:rsid w:val="00E57D39"/>
    <w:rsid w:val="00E62640"/>
    <w:rsid w:val="00E62DC8"/>
    <w:rsid w:val="00E6341D"/>
    <w:rsid w:val="00E63B4F"/>
    <w:rsid w:val="00E707F5"/>
    <w:rsid w:val="00E70B0B"/>
    <w:rsid w:val="00E71127"/>
    <w:rsid w:val="00E7199F"/>
    <w:rsid w:val="00E73B98"/>
    <w:rsid w:val="00E741CC"/>
    <w:rsid w:val="00E7436D"/>
    <w:rsid w:val="00E749EC"/>
    <w:rsid w:val="00E74B15"/>
    <w:rsid w:val="00E75059"/>
    <w:rsid w:val="00E7629D"/>
    <w:rsid w:val="00E770B7"/>
    <w:rsid w:val="00E81F26"/>
    <w:rsid w:val="00E82227"/>
    <w:rsid w:val="00E825D4"/>
    <w:rsid w:val="00E84B2C"/>
    <w:rsid w:val="00E857EB"/>
    <w:rsid w:val="00E86B60"/>
    <w:rsid w:val="00E907C2"/>
    <w:rsid w:val="00E90CDB"/>
    <w:rsid w:val="00E91C37"/>
    <w:rsid w:val="00E928DE"/>
    <w:rsid w:val="00E929BB"/>
    <w:rsid w:val="00E929D2"/>
    <w:rsid w:val="00E92FB2"/>
    <w:rsid w:val="00E94BE4"/>
    <w:rsid w:val="00E959A3"/>
    <w:rsid w:val="00E96636"/>
    <w:rsid w:val="00EA109F"/>
    <w:rsid w:val="00EA178D"/>
    <w:rsid w:val="00EA28E7"/>
    <w:rsid w:val="00EA4B2E"/>
    <w:rsid w:val="00EA5317"/>
    <w:rsid w:val="00EA64D6"/>
    <w:rsid w:val="00EA6B39"/>
    <w:rsid w:val="00EB0B52"/>
    <w:rsid w:val="00EB1496"/>
    <w:rsid w:val="00EB2095"/>
    <w:rsid w:val="00EB2A48"/>
    <w:rsid w:val="00EB2E4F"/>
    <w:rsid w:val="00EB53CE"/>
    <w:rsid w:val="00EB5466"/>
    <w:rsid w:val="00EB59EA"/>
    <w:rsid w:val="00EB5B16"/>
    <w:rsid w:val="00EB5EDE"/>
    <w:rsid w:val="00EB6A02"/>
    <w:rsid w:val="00EC0278"/>
    <w:rsid w:val="00EC2241"/>
    <w:rsid w:val="00EC54CD"/>
    <w:rsid w:val="00EC642B"/>
    <w:rsid w:val="00ED1D37"/>
    <w:rsid w:val="00ED2340"/>
    <w:rsid w:val="00ED2387"/>
    <w:rsid w:val="00ED3EDB"/>
    <w:rsid w:val="00ED4449"/>
    <w:rsid w:val="00ED515F"/>
    <w:rsid w:val="00EE0809"/>
    <w:rsid w:val="00EE0F83"/>
    <w:rsid w:val="00EE1471"/>
    <w:rsid w:val="00EE1AA2"/>
    <w:rsid w:val="00EE2940"/>
    <w:rsid w:val="00EE37B8"/>
    <w:rsid w:val="00EE606E"/>
    <w:rsid w:val="00EE646E"/>
    <w:rsid w:val="00EE6E62"/>
    <w:rsid w:val="00EE780F"/>
    <w:rsid w:val="00EF0985"/>
    <w:rsid w:val="00EF1350"/>
    <w:rsid w:val="00EF23DF"/>
    <w:rsid w:val="00EF3144"/>
    <w:rsid w:val="00EF3D41"/>
    <w:rsid w:val="00EF4050"/>
    <w:rsid w:val="00EF4F4D"/>
    <w:rsid w:val="00EF5248"/>
    <w:rsid w:val="00EF5AB0"/>
    <w:rsid w:val="00EF5ABA"/>
    <w:rsid w:val="00EF5C05"/>
    <w:rsid w:val="00EF7555"/>
    <w:rsid w:val="00EF788B"/>
    <w:rsid w:val="00F00B43"/>
    <w:rsid w:val="00F01723"/>
    <w:rsid w:val="00F017DB"/>
    <w:rsid w:val="00F01D59"/>
    <w:rsid w:val="00F024C1"/>
    <w:rsid w:val="00F037F0"/>
    <w:rsid w:val="00F0595A"/>
    <w:rsid w:val="00F10BF5"/>
    <w:rsid w:val="00F1127A"/>
    <w:rsid w:val="00F11D15"/>
    <w:rsid w:val="00F12117"/>
    <w:rsid w:val="00F128E1"/>
    <w:rsid w:val="00F13B6B"/>
    <w:rsid w:val="00F16358"/>
    <w:rsid w:val="00F16CC1"/>
    <w:rsid w:val="00F213A4"/>
    <w:rsid w:val="00F21CC9"/>
    <w:rsid w:val="00F23BFF"/>
    <w:rsid w:val="00F24CCF"/>
    <w:rsid w:val="00F25531"/>
    <w:rsid w:val="00F26941"/>
    <w:rsid w:val="00F26F29"/>
    <w:rsid w:val="00F270A3"/>
    <w:rsid w:val="00F30906"/>
    <w:rsid w:val="00F310B1"/>
    <w:rsid w:val="00F315CA"/>
    <w:rsid w:val="00F32475"/>
    <w:rsid w:val="00F34381"/>
    <w:rsid w:val="00F34AF5"/>
    <w:rsid w:val="00F34B5B"/>
    <w:rsid w:val="00F361BF"/>
    <w:rsid w:val="00F36F61"/>
    <w:rsid w:val="00F3784C"/>
    <w:rsid w:val="00F40557"/>
    <w:rsid w:val="00F40DB4"/>
    <w:rsid w:val="00F42355"/>
    <w:rsid w:val="00F434B4"/>
    <w:rsid w:val="00F4432F"/>
    <w:rsid w:val="00F45B40"/>
    <w:rsid w:val="00F45DC0"/>
    <w:rsid w:val="00F4785E"/>
    <w:rsid w:val="00F55B3D"/>
    <w:rsid w:val="00F60956"/>
    <w:rsid w:val="00F60F41"/>
    <w:rsid w:val="00F621E5"/>
    <w:rsid w:val="00F63F8A"/>
    <w:rsid w:val="00F65259"/>
    <w:rsid w:val="00F664D1"/>
    <w:rsid w:val="00F672B1"/>
    <w:rsid w:val="00F70FA2"/>
    <w:rsid w:val="00F71C79"/>
    <w:rsid w:val="00F71C9D"/>
    <w:rsid w:val="00F725E1"/>
    <w:rsid w:val="00F769F2"/>
    <w:rsid w:val="00F805CD"/>
    <w:rsid w:val="00F80DC9"/>
    <w:rsid w:val="00F832D7"/>
    <w:rsid w:val="00F83E26"/>
    <w:rsid w:val="00F8484A"/>
    <w:rsid w:val="00F851C6"/>
    <w:rsid w:val="00F85A28"/>
    <w:rsid w:val="00F864AF"/>
    <w:rsid w:val="00F902AC"/>
    <w:rsid w:val="00F9104D"/>
    <w:rsid w:val="00F928A6"/>
    <w:rsid w:val="00F95C4A"/>
    <w:rsid w:val="00F972A7"/>
    <w:rsid w:val="00F97F61"/>
    <w:rsid w:val="00FA22CD"/>
    <w:rsid w:val="00FA37E4"/>
    <w:rsid w:val="00FA39E3"/>
    <w:rsid w:val="00FA4D4E"/>
    <w:rsid w:val="00FA4EDF"/>
    <w:rsid w:val="00FA7DC3"/>
    <w:rsid w:val="00FB28CB"/>
    <w:rsid w:val="00FB2A7D"/>
    <w:rsid w:val="00FB2B5B"/>
    <w:rsid w:val="00FB4558"/>
    <w:rsid w:val="00FB5368"/>
    <w:rsid w:val="00FB5734"/>
    <w:rsid w:val="00FB7F7E"/>
    <w:rsid w:val="00FC000A"/>
    <w:rsid w:val="00FC01EC"/>
    <w:rsid w:val="00FC0783"/>
    <w:rsid w:val="00FC0C98"/>
    <w:rsid w:val="00FC5923"/>
    <w:rsid w:val="00FC652D"/>
    <w:rsid w:val="00FD01C2"/>
    <w:rsid w:val="00FD11FE"/>
    <w:rsid w:val="00FD1EE4"/>
    <w:rsid w:val="00FD2FFB"/>
    <w:rsid w:val="00FD5A2B"/>
    <w:rsid w:val="00FD6504"/>
    <w:rsid w:val="00FD7155"/>
    <w:rsid w:val="00FD783B"/>
    <w:rsid w:val="00FD7918"/>
    <w:rsid w:val="00FD7A5E"/>
    <w:rsid w:val="00FD7C5C"/>
    <w:rsid w:val="00FD7E27"/>
    <w:rsid w:val="00FE1D00"/>
    <w:rsid w:val="00FE2CD6"/>
    <w:rsid w:val="00FE4904"/>
    <w:rsid w:val="00FE6A2B"/>
    <w:rsid w:val="00FE74AA"/>
    <w:rsid w:val="00FF03B2"/>
    <w:rsid w:val="00FF059F"/>
    <w:rsid w:val="00FF10A3"/>
    <w:rsid w:val="00FF1318"/>
    <w:rsid w:val="00FF23A3"/>
    <w:rsid w:val="00FF43A6"/>
    <w:rsid w:val="00FF44B2"/>
    <w:rsid w:val="00FF6DBA"/>
    <w:rsid w:val="00FF7CF2"/>
  </w:rsids>
  <m:mathPr>
    <m:mathFont m:val="Cambria Math"/>
    <m:brkBin m:val="before"/>
    <m:brkBinSub m:val="--"/>
    <m:smallFrac m:val="0"/>
    <m:dispDef/>
    <m:lMargin m:val="0"/>
    <m:rMargin m:val="0"/>
    <m:defJc m:val="centerGroup"/>
    <m:wrapIndent m:val="1440"/>
    <m:intLim m:val="subSup"/>
    <m:naryLim m:val="undOvr"/>
  </m:mathPr>
  <w:themeFontLang w:val="en-IE" w:eastAsia="zh-TW"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27CA1CD"/>
  <w15:docId w15:val="{9652446F-2978-476F-BAFD-715301E5007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IE" w:eastAsia="en-IE"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semiHidden="1" w:uiPriority="0" w:unhideWhenUsed="1" w:qFormat="1"/>
    <w:lsdException w:name="heading 4" w:semiHidden="1" w:uiPriority="0" w:unhideWhenUsed="1" w:qFormat="1"/>
    <w:lsdException w:name="heading 5" w:uiPriority="0"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21570"/>
    <w:pPr>
      <w:spacing w:after="120" w:line="276" w:lineRule="auto"/>
      <w:jc w:val="both"/>
    </w:pPr>
    <w:rPr>
      <w:rFonts w:ascii="Calibri" w:hAnsi="Calibri"/>
      <w:sz w:val="22"/>
      <w:szCs w:val="24"/>
      <w:lang w:val="en-GB" w:eastAsia="en-US"/>
    </w:rPr>
  </w:style>
  <w:style w:type="paragraph" w:styleId="Heading1">
    <w:name w:val="heading 1"/>
    <w:basedOn w:val="Normal"/>
    <w:next w:val="Normal"/>
    <w:link w:val="Heading1Char"/>
    <w:qFormat/>
    <w:rsid w:val="00B0628F"/>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6A5237"/>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Normal"/>
    <w:next w:val="Normal"/>
    <w:link w:val="Heading3Char"/>
    <w:unhideWhenUsed/>
    <w:qFormat/>
    <w:rsid w:val="00CD2B28"/>
    <w:pPr>
      <w:keepNext/>
      <w:spacing w:before="240" w:after="60"/>
      <w:outlineLvl w:val="2"/>
    </w:pPr>
    <w:rPr>
      <w:rFonts w:ascii="Arial" w:hAnsi="Arial" w:cs="Arial"/>
      <w:b/>
      <w:bCs/>
      <w:sz w:val="26"/>
      <w:szCs w:val="26"/>
    </w:rPr>
  </w:style>
  <w:style w:type="paragraph" w:styleId="Heading4">
    <w:name w:val="heading 4"/>
    <w:basedOn w:val="Normal"/>
    <w:next w:val="Normal"/>
    <w:link w:val="Heading4Char"/>
    <w:semiHidden/>
    <w:unhideWhenUsed/>
    <w:qFormat/>
    <w:rsid w:val="00CD2B28"/>
    <w:pPr>
      <w:keepNext/>
      <w:spacing w:line="360" w:lineRule="auto"/>
      <w:ind w:left="600"/>
      <w:outlineLvl w:val="3"/>
    </w:pPr>
    <w:rPr>
      <w:b/>
      <w:bCs/>
    </w:rPr>
  </w:style>
  <w:style w:type="paragraph" w:styleId="Heading5">
    <w:name w:val="heading 5"/>
    <w:aliases w:val="Block Label"/>
    <w:basedOn w:val="Normal"/>
    <w:next w:val="Normal"/>
    <w:link w:val="Heading5Char"/>
    <w:qFormat/>
    <w:rsid w:val="00B0628F"/>
    <w:pPr>
      <w:numPr>
        <w:ilvl w:val="4"/>
        <w:numId w:val="1"/>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CD2B28"/>
    <w:pPr>
      <w:spacing w:before="240" w:after="60"/>
      <w:outlineLvl w:val="5"/>
    </w:pPr>
    <w:rPr>
      <w:b/>
      <w:bCs/>
      <w:szCs w:val="22"/>
    </w:rPr>
  </w:style>
  <w:style w:type="paragraph" w:styleId="Heading7">
    <w:name w:val="heading 7"/>
    <w:basedOn w:val="Normal"/>
    <w:next w:val="Normal"/>
    <w:link w:val="Heading7Char"/>
    <w:semiHidden/>
    <w:unhideWhenUsed/>
    <w:qFormat/>
    <w:rsid w:val="00CD2B28"/>
    <w:pPr>
      <w:keepNext/>
      <w:outlineLvl w:val="6"/>
    </w:pPr>
    <w:rPr>
      <w:b/>
      <w:bCs/>
    </w:rPr>
  </w:style>
  <w:style w:type="paragraph" w:styleId="Heading8">
    <w:name w:val="heading 8"/>
    <w:basedOn w:val="Normal"/>
    <w:next w:val="Normal"/>
    <w:link w:val="Heading8Char"/>
    <w:semiHidden/>
    <w:unhideWhenUsed/>
    <w:qFormat/>
    <w:rsid w:val="00CD2B28"/>
    <w:pPr>
      <w:keepNext/>
      <w:outlineLvl w:val="7"/>
    </w:pPr>
    <w:rPr>
      <w:b/>
      <w:bCs/>
      <w:u w:val="single"/>
    </w:rPr>
  </w:style>
  <w:style w:type="paragraph" w:styleId="Heading9">
    <w:name w:val="heading 9"/>
    <w:basedOn w:val="Normal"/>
    <w:next w:val="Normal"/>
    <w:link w:val="Heading9Char"/>
    <w:semiHidden/>
    <w:unhideWhenUsed/>
    <w:qFormat/>
    <w:rsid w:val="00CD2B28"/>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C92350"/>
    <w:rPr>
      <w:rFonts w:ascii="Arial" w:hAnsi="Arial"/>
      <w:b/>
      <w:bCs/>
      <w:color w:val="333399"/>
      <w:sz w:val="32"/>
      <w:szCs w:val="32"/>
      <w:lang w:val="en-US" w:eastAsia="en-US"/>
    </w:rPr>
  </w:style>
  <w:style w:type="character" w:customStyle="1" w:styleId="Heading2Char">
    <w:name w:val="Heading 2 Char"/>
    <w:basedOn w:val="DefaultParagraphFont"/>
    <w:link w:val="Heading2"/>
    <w:rsid w:val="006A5237"/>
    <w:rPr>
      <w:rFonts w:ascii="Calibri" w:hAnsi="Calibri"/>
      <w:b/>
      <w:caps/>
      <w:color w:val="FFFFFF"/>
      <w:sz w:val="22"/>
      <w:szCs w:val="22"/>
      <w:shd w:val="clear" w:color="auto" w:fill="000080"/>
      <w:lang w:val="en-GB" w:eastAsia="en-US"/>
    </w:rPr>
  </w:style>
  <w:style w:type="character" w:customStyle="1" w:styleId="Heading3Char">
    <w:name w:val="Heading 3 Char"/>
    <w:basedOn w:val="DefaultParagraphFont"/>
    <w:link w:val="Heading3"/>
    <w:rsid w:val="00CD2B28"/>
    <w:rPr>
      <w:rFonts w:ascii="Arial" w:hAnsi="Arial" w:cs="Arial"/>
      <w:b/>
      <w:bCs/>
      <w:sz w:val="26"/>
      <w:szCs w:val="26"/>
      <w:lang w:val="en-GB" w:eastAsia="en-US"/>
    </w:rPr>
  </w:style>
  <w:style w:type="character" w:customStyle="1" w:styleId="Heading4Char">
    <w:name w:val="Heading 4 Char"/>
    <w:basedOn w:val="DefaultParagraphFont"/>
    <w:link w:val="Heading4"/>
    <w:semiHidden/>
    <w:rsid w:val="00CD2B28"/>
    <w:rPr>
      <w:b/>
      <w:bCs/>
      <w:sz w:val="24"/>
      <w:szCs w:val="24"/>
      <w:lang w:val="en-GB" w:eastAsia="en-US"/>
    </w:rPr>
  </w:style>
  <w:style w:type="character" w:customStyle="1" w:styleId="Heading5Char">
    <w:name w:val="Heading 5 Char"/>
    <w:aliases w:val="Block Label Char"/>
    <w:basedOn w:val="DefaultParagraphFont"/>
    <w:link w:val="Heading5"/>
    <w:rsid w:val="00CD2B28"/>
    <w:rPr>
      <w:rFonts w:ascii="Lucida Sans" w:hAnsi="Lucida Sans"/>
      <w:b/>
      <w:sz w:val="22"/>
      <w:lang w:val="en-US" w:eastAsia="en-US"/>
    </w:rPr>
  </w:style>
  <w:style w:type="character" w:customStyle="1" w:styleId="Heading6Char">
    <w:name w:val="Heading 6 Char"/>
    <w:basedOn w:val="DefaultParagraphFont"/>
    <w:link w:val="Heading6"/>
    <w:rsid w:val="00CD2B28"/>
    <w:rPr>
      <w:b/>
      <w:bCs/>
      <w:sz w:val="22"/>
      <w:szCs w:val="22"/>
      <w:lang w:val="en-GB" w:eastAsia="en-US"/>
    </w:rPr>
  </w:style>
  <w:style w:type="character" w:customStyle="1" w:styleId="Heading7Char">
    <w:name w:val="Heading 7 Char"/>
    <w:basedOn w:val="DefaultParagraphFont"/>
    <w:link w:val="Heading7"/>
    <w:semiHidden/>
    <w:rsid w:val="00CD2B28"/>
    <w:rPr>
      <w:b/>
      <w:bCs/>
      <w:sz w:val="24"/>
      <w:szCs w:val="24"/>
      <w:lang w:val="en-GB" w:eastAsia="en-US"/>
    </w:rPr>
  </w:style>
  <w:style w:type="character" w:customStyle="1" w:styleId="Heading8Char">
    <w:name w:val="Heading 8 Char"/>
    <w:basedOn w:val="DefaultParagraphFont"/>
    <w:link w:val="Heading8"/>
    <w:semiHidden/>
    <w:rsid w:val="00CD2B28"/>
    <w:rPr>
      <w:b/>
      <w:bCs/>
      <w:sz w:val="24"/>
      <w:szCs w:val="24"/>
      <w:u w:val="single"/>
      <w:lang w:val="en-GB" w:eastAsia="en-US"/>
    </w:rPr>
  </w:style>
  <w:style w:type="character" w:customStyle="1" w:styleId="Heading9Char">
    <w:name w:val="Heading 9 Char"/>
    <w:basedOn w:val="DefaultParagraphFont"/>
    <w:link w:val="Heading9"/>
    <w:semiHidden/>
    <w:rsid w:val="00CD2B28"/>
    <w:rPr>
      <w:b/>
      <w:bCs/>
      <w:sz w:val="24"/>
      <w:szCs w:val="24"/>
      <w:u w:val="single"/>
      <w:lang w:val="en-GB" w:eastAsia="en-US"/>
    </w:rPr>
  </w:style>
  <w:style w:type="paragraph" w:customStyle="1" w:styleId="Bullet">
    <w:name w:val="Bullet"/>
    <w:basedOn w:val="Normal"/>
    <w:rsid w:val="00B0628F"/>
    <w:pPr>
      <w:numPr>
        <w:numId w:val="2"/>
      </w:numPr>
      <w:spacing w:after="100"/>
    </w:pPr>
    <w:rPr>
      <w:rFonts w:eastAsia="MS Mincho"/>
      <w:lang w:val="en-US" w:eastAsia="ja-JP"/>
    </w:rPr>
  </w:style>
  <w:style w:type="paragraph" w:styleId="Date">
    <w:name w:val="Date"/>
    <w:basedOn w:val="Normal"/>
    <w:next w:val="Normal"/>
    <w:link w:val="DateChar"/>
    <w:rsid w:val="00B0628F"/>
    <w:pPr>
      <w:tabs>
        <w:tab w:val="left" w:pos="397"/>
      </w:tabs>
      <w:spacing w:after="100"/>
    </w:pPr>
    <w:rPr>
      <w:rFonts w:eastAsia="MS Mincho"/>
      <w:lang w:val="en-US" w:eastAsia="ja-JP"/>
    </w:rPr>
  </w:style>
  <w:style w:type="character" w:customStyle="1" w:styleId="DateChar">
    <w:name w:val="Date Char"/>
    <w:basedOn w:val="DefaultParagraphFont"/>
    <w:link w:val="Date"/>
    <w:rsid w:val="00CD2B28"/>
    <w:rPr>
      <w:rFonts w:eastAsia="MS Mincho"/>
      <w:sz w:val="22"/>
      <w:szCs w:val="24"/>
      <w:lang w:val="en-US" w:eastAsia="ja-JP"/>
    </w:rPr>
  </w:style>
  <w:style w:type="paragraph" w:customStyle="1" w:styleId="DocTitle">
    <w:name w:val="Doc Title"/>
    <w:basedOn w:val="Heading1"/>
    <w:rsid w:val="00B0628F"/>
  </w:style>
  <w:style w:type="paragraph" w:customStyle="1" w:styleId="inserttext">
    <w:name w:val="insert text"/>
    <w:basedOn w:val="Normal"/>
    <w:rsid w:val="00B0628F"/>
    <w:pPr>
      <w:tabs>
        <w:tab w:val="left" w:pos="397"/>
      </w:tabs>
      <w:spacing w:after="100"/>
      <w:ind w:left="794"/>
    </w:pPr>
    <w:rPr>
      <w:rFonts w:eastAsia="MS Mincho"/>
      <w:lang w:val="en-US" w:eastAsia="ja-JP"/>
    </w:rPr>
  </w:style>
  <w:style w:type="paragraph" w:styleId="Footer">
    <w:name w:val="footer"/>
    <w:basedOn w:val="Normal"/>
    <w:link w:val="FooterChar"/>
    <w:uiPriority w:val="99"/>
    <w:rsid w:val="00B0628F"/>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96779D"/>
    <w:rPr>
      <w:rFonts w:eastAsia="MS Mincho"/>
      <w:sz w:val="22"/>
      <w:szCs w:val="24"/>
      <w:lang w:val="en-US" w:eastAsia="ja-JP"/>
    </w:rPr>
  </w:style>
  <w:style w:type="character" w:styleId="CommentReference">
    <w:name w:val="annotation reference"/>
    <w:uiPriority w:val="99"/>
    <w:rsid w:val="00B0628F"/>
    <w:rPr>
      <w:sz w:val="16"/>
      <w:szCs w:val="16"/>
    </w:rPr>
  </w:style>
  <w:style w:type="character" w:styleId="Hyperlink">
    <w:name w:val="Hyperlink"/>
    <w:uiPriority w:val="99"/>
    <w:rsid w:val="00B0628F"/>
    <w:rPr>
      <w:color w:val="0000FF"/>
      <w:u w:val="single"/>
    </w:rPr>
  </w:style>
  <w:style w:type="paragraph" w:styleId="Header">
    <w:name w:val="header"/>
    <w:basedOn w:val="Normal"/>
    <w:link w:val="HeaderChar"/>
    <w:rsid w:val="00B0628F"/>
    <w:pPr>
      <w:tabs>
        <w:tab w:val="center" w:pos="4320"/>
        <w:tab w:val="right" w:pos="8640"/>
      </w:tabs>
    </w:pPr>
  </w:style>
  <w:style w:type="character" w:customStyle="1" w:styleId="HeaderChar">
    <w:name w:val="Header Char"/>
    <w:basedOn w:val="DefaultParagraphFont"/>
    <w:link w:val="Header"/>
    <w:rsid w:val="004A59A8"/>
    <w:rPr>
      <w:sz w:val="24"/>
      <w:szCs w:val="24"/>
      <w:lang w:val="en-GB" w:eastAsia="en-US"/>
    </w:rPr>
  </w:style>
  <w:style w:type="character" w:styleId="PageNumber">
    <w:name w:val="page number"/>
    <w:basedOn w:val="DefaultParagraphFont"/>
    <w:rsid w:val="00B0628F"/>
  </w:style>
  <w:style w:type="paragraph" w:styleId="BalloonText">
    <w:name w:val="Balloon Text"/>
    <w:basedOn w:val="Normal"/>
    <w:link w:val="BalloonTextChar"/>
    <w:uiPriority w:val="99"/>
    <w:semiHidden/>
    <w:unhideWhenUsed/>
    <w:rsid w:val="00F25531"/>
    <w:rPr>
      <w:rFonts w:ascii="Tahoma" w:hAnsi="Tahoma" w:cs="Tahoma"/>
      <w:sz w:val="16"/>
      <w:szCs w:val="16"/>
    </w:rPr>
  </w:style>
  <w:style w:type="character" w:customStyle="1" w:styleId="BalloonTextChar">
    <w:name w:val="Balloon Text Char"/>
    <w:basedOn w:val="DefaultParagraphFont"/>
    <w:link w:val="BalloonText"/>
    <w:uiPriority w:val="99"/>
    <w:semiHidden/>
    <w:rsid w:val="00F25531"/>
    <w:rPr>
      <w:rFonts w:ascii="Tahoma" w:hAnsi="Tahoma" w:cs="Tahoma"/>
      <w:sz w:val="16"/>
      <w:szCs w:val="16"/>
      <w:lang w:val="en-GB" w:eastAsia="en-US"/>
    </w:rPr>
  </w:style>
  <w:style w:type="paragraph" w:styleId="CommentText">
    <w:name w:val="annotation text"/>
    <w:basedOn w:val="Normal"/>
    <w:link w:val="CommentTextChar"/>
    <w:unhideWhenUsed/>
    <w:rsid w:val="002D26E1"/>
    <w:rPr>
      <w:sz w:val="20"/>
      <w:szCs w:val="20"/>
    </w:rPr>
  </w:style>
  <w:style w:type="character" w:customStyle="1" w:styleId="CommentTextChar">
    <w:name w:val="Comment Text Char"/>
    <w:basedOn w:val="DefaultParagraphFont"/>
    <w:link w:val="CommentText"/>
    <w:rsid w:val="002D26E1"/>
    <w:rPr>
      <w:lang w:val="en-GB" w:eastAsia="en-US"/>
    </w:rPr>
  </w:style>
  <w:style w:type="paragraph" w:styleId="CommentSubject">
    <w:name w:val="annotation subject"/>
    <w:basedOn w:val="CommentText"/>
    <w:next w:val="CommentText"/>
    <w:link w:val="CommentSubjectChar"/>
    <w:uiPriority w:val="99"/>
    <w:unhideWhenUsed/>
    <w:rsid w:val="002D26E1"/>
    <w:rPr>
      <w:b/>
      <w:bCs/>
    </w:rPr>
  </w:style>
  <w:style w:type="character" w:customStyle="1" w:styleId="CommentSubjectChar">
    <w:name w:val="Comment Subject Char"/>
    <w:basedOn w:val="CommentTextChar"/>
    <w:link w:val="CommentSubject"/>
    <w:uiPriority w:val="99"/>
    <w:rsid w:val="002D26E1"/>
    <w:rPr>
      <w:b/>
      <w:bCs/>
      <w:lang w:val="en-GB" w:eastAsia="en-US"/>
    </w:rPr>
  </w:style>
  <w:style w:type="paragraph" w:styleId="Revision">
    <w:name w:val="Revision"/>
    <w:hidden/>
    <w:uiPriority w:val="99"/>
    <w:semiHidden/>
    <w:rsid w:val="00406A04"/>
    <w:rPr>
      <w:sz w:val="24"/>
      <w:szCs w:val="24"/>
      <w:lang w:val="en-GB" w:eastAsia="en-US"/>
    </w:rPr>
  </w:style>
  <w:style w:type="paragraph" w:styleId="BodyText">
    <w:name w:val="Body Text"/>
    <w:basedOn w:val="Normal"/>
    <w:link w:val="BodyTextChar"/>
    <w:unhideWhenUsed/>
    <w:rsid w:val="00D93AB0"/>
    <w:pPr>
      <w:suppressAutoHyphens/>
      <w:spacing w:after="240"/>
    </w:pPr>
  </w:style>
  <w:style w:type="character" w:customStyle="1" w:styleId="BodyTextChar">
    <w:name w:val="Body Text Char"/>
    <w:basedOn w:val="DefaultParagraphFont"/>
    <w:link w:val="BodyText"/>
    <w:rsid w:val="00D93AB0"/>
    <w:rPr>
      <w:sz w:val="24"/>
      <w:szCs w:val="24"/>
      <w:lang w:val="en-GB" w:eastAsia="en-US"/>
    </w:rPr>
  </w:style>
  <w:style w:type="paragraph" w:customStyle="1" w:styleId="western">
    <w:name w:val="western"/>
    <w:basedOn w:val="Normal"/>
    <w:rsid w:val="00D93AB0"/>
    <w:pPr>
      <w:suppressAutoHyphens/>
      <w:spacing w:before="280"/>
    </w:pPr>
    <w:rPr>
      <w:rFonts w:ascii="Arial Unicode MS" w:eastAsia="Arial Unicode MS" w:hAnsi="Arial Unicode MS"/>
      <w:lang w:eastAsia="ar-SA"/>
    </w:rPr>
  </w:style>
  <w:style w:type="character" w:styleId="PlaceholderText">
    <w:name w:val="Placeholder Text"/>
    <w:basedOn w:val="DefaultParagraphFont"/>
    <w:uiPriority w:val="99"/>
    <w:rsid w:val="004D2F3E"/>
    <w:rPr>
      <w:color w:val="808080"/>
    </w:rPr>
  </w:style>
  <w:style w:type="paragraph" w:styleId="ListParagraph">
    <w:name w:val="List Paragraph"/>
    <w:aliases w:val="Subtitle Cover Page,igunore,lp1,Bullet List,FooterText,List Paragraph1,numbered,Paragraphe de liste1,Bulletr List Paragraph,列出段落,列出段落1,List Paragraph2,List Paragraph21,Listeafsnit1,Parágrafo da Lista1,Párrafo de lista1,リスト段落1"/>
    <w:basedOn w:val="Normal"/>
    <w:link w:val="ListParagraphChar"/>
    <w:uiPriority w:val="34"/>
    <w:qFormat/>
    <w:rsid w:val="00362279"/>
    <w:pPr>
      <w:ind w:left="720"/>
      <w:contextualSpacing/>
    </w:pPr>
  </w:style>
  <w:style w:type="table" w:styleId="TableGrid">
    <w:name w:val="Table Grid"/>
    <w:aliases w:val="Deloitte"/>
    <w:basedOn w:val="TableNormal"/>
    <w:rsid w:val="0036227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otnoteReference">
    <w:name w:val="footnote reference"/>
    <w:basedOn w:val="DefaultParagraphFont"/>
    <w:unhideWhenUsed/>
    <w:rsid w:val="00362279"/>
    <w:rPr>
      <w:vertAlign w:val="superscript"/>
    </w:rPr>
  </w:style>
  <w:style w:type="paragraph" w:styleId="FootnoteText">
    <w:name w:val="footnote text"/>
    <w:basedOn w:val="Normal"/>
    <w:link w:val="FootnoteTextChar"/>
    <w:uiPriority w:val="99"/>
    <w:unhideWhenUsed/>
    <w:rsid w:val="00B364FA"/>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B364FA"/>
    <w:rPr>
      <w:rFonts w:asciiTheme="minorHAnsi" w:eastAsiaTheme="minorHAnsi" w:hAnsiTheme="minorHAnsi" w:cstheme="minorBidi"/>
      <w:lang w:eastAsia="en-US"/>
    </w:rPr>
  </w:style>
  <w:style w:type="paragraph" w:styleId="NormalWeb">
    <w:name w:val="Normal (Web)"/>
    <w:basedOn w:val="Normal"/>
    <w:uiPriority w:val="99"/>
    <w:unhideWhenUsed/>
    <w:rsid w:val="00CD2B28"/>
    <w:pPr>
      <w:suppressAutoHyphens/>
      <w:spacing w:before="100" w:after="100"/>
    </w:pPr>
    <w:rPr>
      <w:lang w:val="en-IE" w:eastAsia="ar-SA"/>
    </w:rPr>
  </w:style>
  <w:style w:type="paragraph" w:styleId="Title">
    <w:name w:val="Title"/>
    <w:basedOn w:val="Normal"/>
    <w:link w:val="TitleChar"/>
    <w:qFormat/>
    <w:rsid w:val="00CD2B28"/>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CD2B28"/>
    <w:rPr>
      <w:rFonts w:eastAsia="SimSun"/>
      <w:b/>
      <w:bCs/>
      <w:kern w:val="2"/>
      <w:sz w:val="24"/>
      <w:szCs w:val="24"/>
      <w:u w:val="single"/>
      <w:lang w:val="en-GB" w:eastAsia="hi-IN"/>
    </w:rPr>
  </w:style>
  <w:style w:type="paragraph" w:styleId="BodyTextIndent">
    <w:name w:val="Body Text Indent"/>
    <w:basedOn w:val="Normal"/>
    <w:link w:val="BodyTextIndentChar"/>
    <w:unhideWhenUsed/>
    <w:rsid w:val="00CD2B28"/>
    <w:pPr>
      <w:suppressAutoHyphens/>
      <w:ind w:left="720" w:hanging="360"/>
    </w:pPr>
    <w:rPr>
      <w:lang w:eastAsia="ar-SA"/>
    </w:rPr>
  </w:style>
  <w:style w:type="character" w:customStyle="1" w:styleId="BodyTextIndentChar">
    <w:name w:val="Body Text Indent Char"/>
    <w:basedOn w:val="DefaultParagraphFont"/>
    <w:link w:val="BodyTextIndent"/>
    <w:rsid w:val="00CD2B28"/>
    <w:rPr>
      <w:sz w:val="24"/>
      <w:szCs w:val="24"/>
      <w:lang w:val="en-GB" w:eastAsia="ar-SA"/>
    </w:rPr>
  </w:style>
  <w:style w:type="character" w:customStyle="1" w:styleId="BodyText2Char">
    <w:name w:val="Body Text 2 Char"/>
    <w:basedOn w:val="DefaultParagraphFont"/>
    <w:link w:val="BodyText2"/>
    <w:semiHidden/>
    <w:rsid w:val="00CD2B28"/>
    <w:rPr>
      <w:sz w:val="24"/>
      <w:szCs w:val="24"/>
      <w:lang w:val="en-GB" w:eastAsia="en-US"/>
    </w:rPr>
  </w:style>
  <w:style w:type="paragraph" w:styleId="BodyText2">
    <w:name w:val="Body Text 2"/>
    <w:basedOn w:val="Normal"/>
    <w:link w:val="BodyText2Char"/>
    <w:semiHidden/>
    <w:unhideWhenUsed/>
    <w:rsid w:val="00CD2B28"/>
  </w:style>
  <w:style w:type="character" w:customStyle="1" w:styleId="BodyText3Char">
    <w:name w:val="Body Text 3 Char"/>
    <w:basedOn w:val="DefaultParagraphFont"/>
    <w:link w:val="BodyText3"/>
    <w:semiHidden/>
    <w:rsid w:val="00CD2B28"/>
    <w:rPr>
      <w:b/>
      <w:bCs/>
      <w:sz w:val="24"/>
      <w:szCs w:val="24"/>
      <w:u w:val="single"/>
      <w:lang w:val="en-GB" w:eastAsia="en-US"/>
    </w:rPr>
  </w:style>
  <w:style w:type="paragraph" w:styleId="BodyText3">
    <w:name w:val="Body Text 3"/>
    <w:basedOn w:val="Normal"/>
    <w:link w:val="BodyText3Char"/>
    <w:semiHidden/>
    <w:unhideWhenUsed/>
    <w:rsid w:val="00CD2B28"/>
    <w:pPr>
      <w:spacing w:line="360" w:lineRule="auto"/>
    </w:pPr>
    <w:rPr>
      <w:b/>
      <w:bCs/>
      <w:u w:val="single"/>
    </w:rPr>
  </w:style>
  <w:style w:type="character" w:customStyle="1" w:styleId="BodyTextIndent2Char">
    <w:name w:val="Body Text Indent 2 Char"/>
    <w:basedOn w:val="DefaultParagraphFont"/>
    <w:link w:val="BodyTextIndent2"/>
    <w:semiHidden/>
    <w:rsid w:val="00CD2B28"/>
    <w:rPr>
      <w:noProof/>
      <w:sz w:val="24"/>
      <w:szCs w:val="24"/>
      <w:lang w:val="en-GB" w:eastAsia="en-US"/>
    </w:rPr>
  </w:style>
  <w:style w:type="paragraph" w:styleId="BodyTextIndent2">
    <w:name w:val="Body Text Indent 2"/>
    <w:basedOn w:val="Normal"/>
    <w:link w:val="BodyTextIndent2Char"/>
    <w:semiHidden/>
    <w:unhideWhenUsed/>
    <w:rsid w:val="00CD2B28"/>
    <w:pPr>
      <w:spacing w:line="360" w:lineRule="auto"/>
      <w:ind w:left="360"/>
    </w:pPr>
    <w:rPr>
      <w:noProof/>
    </w:rPr>
  </w:style>
  <w:style w:type="character" w:customStyle="1" w:styleId="BodyTextIndent3Char">
    <w:name w:val="Body Text Indent 3 Char"/>
    <w:basedOn w:val="DefaultParagraphFont"/>
    <w:link w:val="BodyTextIndent3"/>
    <w:semiHidden/>
    <w:rsid w:val="00CD2B28"/>
    <w:rPr>
      <w:sz w:val="24"/>
      <w:szCs w:val="24"/>
      <w:lang w:val="en-GB" w:eastAsia="ar-SA"/>
    </w:rPr>
  </w:style>
  <w:style w:type="paragraph" w:styleId="BodyTextIndent3">
    <w:name w:val="Body Text Indent 3"/>
    <w:basedOn w:val="Normal"/>
    <w:link w:val="BodyTextIndent3Char"/>
    <w:semiHidden/>
    <w:unhideWhenUsed/>
    <w:rsid w:val="00CD2B28"/>
    <w:pPr>
      <w:suppressAutoHyphens/>
      <w:ind w:left="720"/>
    </w:pPr>
    <w:rPr>
      <w:lang w:eastAsia="ar-SA"/>
    </w:rPr>
  </w:style>
  <w:style w:type="paragraph" w:customStyle="1" w:styleId="Parties">
    <w:name w:val="Parties"/>
    <w:basedOn w:val="Normal"/>
    <w:rsid w:val="00CD2B28"/>
    <w:pPr>
      <w:numPr>
        <w:numId w:val="5"/>
      </w:numPr>
      <w:suppressAutoHyphens/>
      <w:spacing w:after="240" w:line="312" w:lineRule="auto"/>
    </w:pPr>
    <w:rPr>
      <w:szCs w:val="20"/>
      <w:lang w:eastAsia="ar-SA"/>
    </w:rPr>
  </w:style>
  <w:style w:type="paragraph" w:customStyle="1" w:styleId="Level1">
    <w:name w:val="Level 1"/>
    <w:basedOn w:val="Normal"/>
    <w:rsid w:val="00CD2B28"/>
    <w:pPr>
      <w:numPr>
        <w:numId w:val="6"/>
      </w:numPr>
      <w:tabs>
        <w:tab w:val="left" w:pos="851"/>
      </w:tabs>
      <w:suppressAutoHyphens/>
      <w:spacing w:after="240" w:line="312" w:lineRule="auto"/>
      <w:outlineLvl w:val="0"/>
    </w:pPr>
    <w:rPr>
      <w:szCs w:val="20"/>
      <w:lang w:eastAsia="ar-SA"/>
    </w:rPr>
  </w:style>
  <w:style w:type="paragraph" w:customStyle="1" w:styleId="DefaultText">
    <w:name w:val="Default Text"/>
    <w:basedOn w:val="Normal"/>
    <w:rsid w:val="00CD2B28"/>
    <w:pPr>
      <w:suppressAutoHyphens/>
      <w:overflowPunct w:val="0"/>
      <w:autoSpaceDE w:val="0"/>
    </w:pPr>
    <w:rPr>
      <w:szCs w:val="20"/>
      <w:lang w:eastAsia="ar-SA"/>
    </w:rPr>
  </w:style>
  <w:style w:type="paragraph" w:customStyle="1" w:styleId="No2">
    <w:name w:val="No 2"/>
    <w:basedOn w:val="Normal"/>
    <w:rsid w:val="00CD2B28"/>
    <w:pPr>
      <w:tabs>
        <w:tab w:val="left" w:pos="-720"/>
      </w:tabs>
      <w:suppressAutoHyphens/>
      <w:spacing w:after="240"/>
      <w:ind w:left="720" w:hanging="720"/>
    </w:pPr>
    <w:rPr>
      <w:spacing w:val="-3"/>
      <w:szCs w:val="20"/>
      <w:lang w:val="en-US" w:eastAsia="ar-SA"/>
    </w:rPr>
  </w:style>
  <w:style w:type="paragraph" w:customStyle="1" w:styleId="Level2">
    <w:name w:val="Level 2"/>
    <w:basedOn w:val="Normal"/>
    <w:rsid w:val="00CD2B28"/>
    <w:pPr>
      <w:numPr>
        <w:ilvl w:val="1"/>
        <w:numId w:val="6"/>
      </w:numPr>
      <w:tabs>
        <w:tab w:val="left" w:pos="851"/>
      </w:tabs>
      <w:suppressAutoHyphens/>
      <w:spacing w:after="240" w:line="312" w:lineRule="auto"/>
      <w:outlineLvl w:val="1"/>
    </w:pPr>
    <w:rPr>
      <w:szCs w:val="20"/>
      <w:lang w:eastAsia="ar-SA"/>
    </w:rPr>
  </w:style>
  <w:style w:type="paragraph" w:customStyle="1" w:styleId="StyleBullet12ptAfter10ptLinespacingMultiple133li">
    <w:name w:val="Style Bullet + 12 pt After:  10 pt Line spacing:  Multiple 1.33 li"/>
    <w:basedOn w:val="Bullet"/>
    <w:semiHidden/>
    <w:rsid w:val="00CD2B28"/>
    <w:pPr>
      <w:numPr>
        <w:numId w:val="0"/>
      </w:numPr>
      <w:tabs>
        <w:tab w:val="num" w:pos="397"/>
      </w:tabs>
      <w:spacing w:after="200"/>
      <w:ind w:left="397" w:hanging="397"/>
    </w:pPr>
    <w:rPr>
      <w:sz w:val="24"/>
      <w:szCs w:val="20"/>
    </w:rPr>
  </w:style>
  <w:style w:type="paragraph" w:customStyle="1" w:styleId="Paragraph3">
    <w:name w:val="Paragraph 3"/>
    <w:basedOn w:val="Normal"/>
    <w:semiHidden/>
    <w:rsid w:val="00CD2B28"/>
    <w:pPr>
      <w:widowControl w:val="0"/>
      <w:suppressAutoHyphens/>
    </w:pPr>
    <w:rPr>
      <w:rFonts w:eastAsia="Lucida Sans Unicode"/>
      <w:kern w:val="2"/>
      <w:lang w:eastAsia="ar-SA"/>
    </w:rPr>
  </w:style>
  <w:style w:type="character" w:customStyle="1" w:styleId="Level1asHeadingtext">
    <w:name w:val="Level 1 as Heading (text)"/>
    <w:rsid w:val="00CD2B28"/>
    <w:rPr>
      <w:b/>
      <w:bCs w:val="0"/>
    </w:rPr>
  </w:style>
  <w:style w:type="paragraph" w:customStyle="1" w:styleId="Default">
    <w:name w:val="Default"/>
    <w:rsid w:val="00CD2B28"/>
    <w:pPr>
      <w:autoSpaceDE w:val="0"/>
      <w:autoSpaceDN w:val="0"/>
      <w:adjustRightInd w:val="0"/>
    </w:pPr>
    <w:rPr>
      <w:color w:val="000000"/>
      <w:sz w:val="24"/>
      <w:szCs w:val="24"/>
    </w:rPr>
  </w:style>
  <w:style w:type="character" w:customStyle="1" w:styleId="searchword1">
    <w:name w:val="searchword1"/>
    <w:basedOn w:val="DefaultParagraphFont"/>
    <w:rsid w:val="00CD2B28"/>
    <w:rPr>
      <w:shd w:val="clear" w:color="auto" w:fill="FFFF00"/>
    </w:rPr>
  </w:style>
  <w:style w:type="character" w:customStyle="1" w:styleId="DocumentMapChar">
    <w:name w:val="Document Map Char"/>
    <w:basedOn w:val="DefaultParagraphFont"/>
    <w:link w:val="DocumentMap"/>
    <w:semiHidden/>
    <w:rsid w:val="00CD2B28"/>
    <w:rPr>
      <w:rFonts w:ascii="Tahoma" w:hAnsi="Tahoma" w:cs="Tahoma"/>
      <w:sz w:val="16"/>
      <w:szCs w:val="16"/>
      <w:lang w:val="en-GB" w:eastAsia="en-US"/>
    </w:rPr>
  </w:style>
  <w:style w:type="paragraph" w:styleId="DocumentMap">
    <w:name w:val="Document Map"/>
    <w:basedOn w:val="Normal"/>
    <w:link w:val="DocumentMapChar"/>
    <w:semiHidden/>
    <w:unhideWhenUsed/>
    <w:rsid w:val="00CD2B28"/>
    <w:rPr>
      <w:rFonts w:ascii="Tahoma" w:hAnsi="Tahoma" w:cs="Tahoma"/>
      <w:sz w:val="16"/>
      <w:szCs w:val="16"/>
    </w:rPr>
  </w:style>
  <w:style w:type="paragraph" w:styleId="NoSpacing">
    <w:name w:val="No Spacing"/>
    <w:basedOn w:val="Normal"/>
    <w:uiPriority w:val="1"/>
    <w:qFormat/>
    <w:rsid w:val="00CD2B28"/>
    <w:rPr>
      <w:rFonts w:eastAsia="Calibri"/>
      <w:szCs w:val="22"/>
      <w:lang w:val="en-IE"/>
    </w:rPr>
  </w:style>
  <w:style w:type="paragraph" w:customStyle="1" w:styleId="TableText">
    <w:name w:val="Table Text"/>
    <w:aliases w:val="Table text"/>
    <w:basedOn w:val="Normal"/>
    <w:rsid w:val="00CD2B28"/>
    <w:pPr>
      <w:spacing w:before="60"/>
    </w:pPr>
    <w:rPr>
      <w:rFonts w:ascii="Arial" w:hAnsi="Arial"/>
      <w:spacing w:val="-5"/>
      <w:sz w:val="16"/>
      <w:szCs w:val="20"/>
      <w:lang w:val="en-IE"/>
    </w:rPr>
  </w:style>
  <w:style w:type="paragraph" w:customStyle="1" w:styleId="TableHeader">
    <w:name w:val="Table Header"/>
    <w:basedOn w:val="Normal"/>
    <w:rsid w:val="00CD2B28"/>
    <w:pPr>
      <w:spacing w:before="60"/>
      <w:jc w:val="center"/>
    </w:pPr>
    <w:rPr>
      <w:rFonts w:ascii="Arial Black" w:hAnsi="Arial Black"/>
      <w:spacing w:val="-5"/>
      <w:sz w:val="16"/>
      <w:szCs w:val="20"/>
      <w:lang w:val="en-IE"/>
    </w:rPr>
  </w:style>
  <w:style w:type="paragraph" w:customStyle="1" w:styleId="P1">
    <w:name w:val="P1"/>
    <w:basedOn w:val="Normal"/>
    <w:rsid w:val="00CD2B28"/>
    <w:pPr>
      <w:tabs>
        <w:tab w:val="right" w:pos="993"/>
      </w:tabs>
      <w:autoSpaceDE w:val="0"/>
      <w:autoSpaceDN w:val="0"/>
      <w:adjustRightInd w:val="0"/>
      <w:spacing w:line="300" w:lineRule="exact"/>
      <w:ind w:left="1138" w:hanging="1138"/>
    </w:pPr>
    <w:rPr>
      <w:lang w:val="en-IE" w:eastAsia="en-GB"/>
    </w:rPr>
  </w:style>
  <w:style w:type="paragraph" w:customStyle="1" w:styleId="R2">
    <w:name w:val="R2"/>
    <w:basedOn w:val="Normal"/>
    <w:rsid w:val="00CD2B28"/>
    <w:pPr>
      <w:tabs>
        <w:tab w:val="left" w:pos="540"/>
      </w:tabs>
      <w:autoSpaceDE w:val="0"/>
      <w:autoSpaceDN w:val="0"/>
      <w:adjustRightInd w:val="0"/>
      <w:spacing w:before="240" w:line="300" w:lineRule="atLeast"/>
      <w:ind w:firstLine="180"/>
    </w:pPr>
    <w:rPr>
      <w:lang w:val="en-IE" w:eastAsia="en-GB"/>
    </w:rPr>
  </w:style>
  <w:style w:type="paragraph" w:customStyle="1" w:styleId="ACBody3">
    <w:name w:val="AC Body 3"/>
    <w:basedOn w:val="Normal"/>
    <w:rsid w:val="00CD2B28"/>
    <w:pPr>
      <w:adjustRightInd w:val="0"/>
      <w:spacing w:after="220"/>
      <w:ind w:left="2160"/>
    </w:pPr>
    <w:rPr>
      <w:szCs w:val="22"/>
    </w:rPr>
  </w:style>
  <w:style w:type="paragraph" w:customStyle="1" w:styleId="Body">
    <w:name w:val="Body"/>
    <w:basedOn w:val="Normal"/>
    <w:rsid w:val="00CD2B28"/>
    <w:pPr>
      <w:adjustRightInd w:val="0"/>
      <w:spacing w:after="220"/>
    </w:pPr>
    <w:rPr>
      <w:szCs w:val="22"/>
    </w:rPr>
  </w:style>
  <w:style w:type="character" w:customStyle="1" w:styleId="pgsubtitle">
    <w:name w:val="pgsubtitle"/>
    <w:rsid w:val="00CD2B28"/>
  </w:style>
  <w:style w:type="character" w:customStyle="1" w:styleId="st1">
    <w:name w:val="st1"/>
    <w:basedOn w:val="DefaultParagraphFont"/>
    <w:rsid w:val="00CD2B28"/>
  </w:style>
  <w:style w:type="paragraph" w:customStyle="1" w:styleId="OpenFormatting">
    <w:name w:val="Open Formatting"/>
    <w:basedOn w:val="Normal"/>
    <w:link w:val="OpenFormattingChar"/>
    <w:qFormat/>
    <w:locked/>
    <w:rsid w:val="00093BFD"/>
    <w:rPr>
      <w:color w:val="FF0000"/>
      <w:szCs w:val="22"/>
    </w:rPr>
  </w:style>
  <w:style w:type="character" w:customStyle="1" w:styleId="OpenFormattingChar">
    <w:name w:val="Open Formatting Char"/>
    <w:basedOn w:val="DefaultParagraphFont"/>
    <w:link w:val="OpenFormatting"/>
    <w:rsid w:val="00093BFD"/>
    <w:rPr>
      <w:rFonts w:ascii="Calibri" w:hAnsi="Calibri"/>
      <w:color w:val="FF0000"/>
      <w:sz w:val="22"/>
      <w:szCs w:val="22"/>
      <w:lang w:val="en-GB" w:eastAsia="en-US"/>
    </w:rPr>
  </w:style>
  <w:style w:type="table" w:styleId="GridTable4-Accent1">
    <w:name w:val="Grid Table 4 Accent 1"/>
    <w:basedOn w:val="TableNormal"/>
    <w:uiPriority w:val="49"/>
    <w:rsid w:val="00F270A3"/>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paragraph" w:styleId="TOCHeading">
    <w:name w:val="TOC Heading"/>
    <w:basedOn w:val="Heading1"/>
    <w:next w:val="Normal"/>
    <w:uiPriority w:val="39"/>
    <w:unhideWhenUsed/>
    <w:qFormat/>
    <w:rsid w:val="00875431"/>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365F91" w:themeColor="accent1" w:themeShade="BF"/>
    </w:rPr>
  </w:style>
  <w:style w:type="paragraph" w:styleId="TOC1">
    <w:name w:val="toc 1"/>
    <w:basedOn w:val="Normal"/>
    <w:next w:val="Normal"/>
    <w:autoRedefine/>
    <w:uiPriority w:val="39"/>
    <w:unhideWhenUsed/>
    <w:rsid w:val="00875431"/>
    <w:pPr>
      <w:spacing w:after="100"/>
    </w:pPr>
  </w:style>
  <w:style w:type="paragraph" w:styleId="TOC2">
    <w:name w:val="toc 2"/>
    <w:basedOn w:val="Normal"/>
    <w:next w:val="Normal"/>
    <w:autoRedefine/>
    <w:uiPriority w:val="39"/>
    <w:unhideWhenUsed/>
    <w:rsid w:val="00875431"/>
    <w:pPr>
      <w:spacing w:after="100"/>
      <w:ind w:left="220"/>
    </w:pPr>
  </w:style>
  <w:style w:type="paragraph" w:styleId="EndnoteText">
    <w:name w:val="endnote text"/>
    <w:basedOn w:val="Normal"/>
    <w:link w:val="EndnoteTextChar"/>
    <w:uiPriority w:val="99"/>
    <w:semiHidden/>
    <w:unhideWhenUsed/>
    <w:rsid w:val="00FF03B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FF03B2"/>
    <w:rPr>
      <w:rFonts w:ascii="Calibri" w:hAnsi="Calibri"/>
      <w:lang w:val="en-GB" w:eastAsia="en-US"/>
    </w:rPr>
  </w:style>
  <w:style w:type="character" w:styleId="EndnoteReference">
    <w:name w:val="endnote reference"/>
    <w:basedOn w:val="DefaultParagraphFont"/>
    <w:uiPriority w:val="99"/>
    <w:semiHidden/>
    <w:unhideWhenUsed/>
    <w:rsid w:val="00FF03B2"/>
    <w:rPr>
      <w:vertAlign w:val="superscript"/>
    </w:rPr>
  </w:style>
  <w:style w:type="character" w:customStyle="1" w:styleId="ListParagraphChar">
    <w:name w:val="List Paragraph Char"/>
    <w:aliases w:val="Subtitle Cover Page Char,igunore Char,lp1 Char,Bullet List Char,FooterText Char,List Paragraph1 Char,numbered Char,Paragraphe de liste1 Char,Bulletr List Paragraph Char,列出段落 Char,列出段落1 Char,List Paragraph2 Char,List Paragraph21 Char"/>
    <w:link w:val="ListParagraph"/>
    <w:uiPriority w:val="34"/>
    <w:locked/>
    <w:rsid w:val="00967424"/>
    <w:rPr>
      <w:rFonts w:ascii="Calibri" w:hAnsi="Calibri"/>
      <w:sz w:val="22"/>
      <w:szCs w:val="24"/>
      <w:lang w:val="en-GB" w:eastAsia="en-US"/>
    </w:rPr>
  </w:style>
  <w:style w:type="table" w:styleId="GridTable3-Accent1">
    <w:name w:val="Grid Table 3 Accent 1"/>
    <w:basedOn w:val="TableNormal"/>
    <w:uiPriority w:val="48"/>
    <w:rsid w:val="00BD5129"/>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ListTable2-Accent1">
    <w:name w:val="List Table 2 Accent 1"/>
    <w:basedOn w:val="TableNormal"/>
    <w:uiPriority w:val="47"/>
    <w:rsid w:val="00BD5129"/>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TableGrid1">
    <w:name w:val="Table Grid1"/>
    <w:basedOn w:val="TableNormal"/>
    <w:next w:val="TableGrid"/>
    <w:uiPriority w:val="39"/>
    <w:rsid w:val="00632FB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semiHidden/>
    <w:unhideWhenUsed/>
    <w:rsid w:val="002339B5"/>
    <w:rPr>
      <w:color w:val="800080" w:themeColor="followedHyperlink"/>
      <w:u w:val="single"/>
    </w:rPr>
  </w:style>
  <w:style w:type="paragraph" w:styleId="BlockText">
    <w:name w:val="Block Text"/>
    <w:basedOn w:val="Normal"/>
    <w:semiHidden/>
    <w:rsid w:val="00BA6240"/>
    <w:pPr>
      <w:spacing w:after="0" w:line="240" w:lineRule="auto"/>
      <w:ind w:left="-720" w:right="-1054"/>
      <w:jc w:val="left"/>
    </w:pPr>
    <w:rPr>
      <w:b/>
      <w:bCs/>
      <w:szCs w:val="20"/>
    </w:rPr>
  </w:style>
  <w:style w:type="table" w:styleId="GridTable4-Accent2">
    <w:name w:val="Grid Table 4 Accent 2"/>
    <w:basedOn w:val="TableNormal"/>
    <w:uiPriority w:val="49"/>
    <w:rsid w:val="00E84B2C"/>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
    <w:name w:val="Grid Table 4"/>
    <w:basedOn w:val="TableNormal"/>
    <w:uiPriority w:val="49"/>
    <w:rsid w:val="005162F0"/>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character" w:styleId="UnresolvedMention">
    <w:name w:val="Unresolved Mention"/>
    <w:basedOn w:val="DefaultParagraphFont"/>
    <w:uiPriority w:val="99"/>
    <w:semiHidden/>
    <w:unhideWhenUsed/>
    <w:rsid w:val="00F9104D"/>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6269072">
      <w:bodyDiv w:val="1"/>
      <w:marLeft w:val="0"/>
      <w:marRight w:val="0"/>
      <w:marTop w:val="0"/>
      <w:marBottom w:val="0"/>
      <w:divBdr>
        <w:top w:val="none" w:sz="0" w:space="0" w:color="auto"/>
        <w:left w:val="none" w:sz="0" w:space="0" w:color="auto"/>
        <w:bottom w:val="none" w:sz="0" w:space="0" w:color="auto"/>
        <w:right w:val="none" w:sz="0" w:space="0" w:color="auto"/>
      </w:divBdr>
    </w:div>
    <w:div w:id="224805389">
      <w:bodyDiv w:val="1"/>
      <w:marLeft w:val="0"/>
      <w:marRight w:val="0"/>
      <w:marTop w:val="0"/>
      <w:marBottom w:val="0"/>
      <w:divBdr>
        <w:top w:val="none" w:sz="0" w:space="0" w:color="auto"/>
        <w:left w:val="none" w:sz="0" w:space="0" w:color="auto"/>
        <w:bottom w:val="none" w:sz="0" w:space="0" w:color="auto"/>
        <w:right w:val="none" w:sz="0" w:space="0" w:color="auto"/>
      </w:divBdr>
    </w:div>
    <w:div w:id="410203427">
      <w:bodyDiv w:val="1"/>
      <w:marLeft w:val="0"/>
      <w:marRight w:val="0"/>
      <w:marTop w:val="0"/>
      <w:marBottom w:val="0"/>
      <w:divBdr>
        <w:top w:val="none" w:sz="0" w:space="0" w:color="auto"/>
        <w:left w:val="none" w:sz="0" w:space="0" w:color="auto"/>
        <w:bottom w:val="none" w:sz="0" w:space="0" w:color="auto"/>
        <w:right w:val="none" w:sz="0" w:space="0" w:color="auto"/>
      </w:divBdr>
    </w:div>
    <w:div w:id="504784425">
      <w:bodyDiv w:val="1"/>
      <w:marLeft w:val="0"/>
      <w:marRight w:val="0"/>
      <w:marTop w:val="0"/>
      <w:marBottom w:val="0"/>
      <w:divBdr>
        <w:top w:val="none" w:sz="0" w:space="0" w:color="auto"/>
        <w:left w:val="none" w:sz="0" w:space="0" w:color="auto"/>
        <w:bottom w:val="none" w:sz="0" w:space="0" w:color="auto"/>
        <w:right w:val="none" w:sz="0" w:space="0" w:color="auto"/>
      </w:divBdr>
    </w:div>
    <w:div w:id="707798888">
      <w:bodyDiv w:val="1"/>
      <w:marLeft w:val="0"/>
      <w:marRight w:val="0"/>
      <w:marTop w:val="0"/>
      <w:marBottom w:val="0"/>
      <w:divBdr>
        <w:top w:val="none" w:sz="0" w:space="0" w:color="auto"/>
        <w:left w:val="none" w:sz="0" w:space="0" w:color="auto"/>
        <w:bottom w:val="none" w:sz="0" w:space="0" w:color="auto"/>
        <w:right w:val="none" w:sz="0" w:space="0" w:color="auto"/>
      </w:divBdr>
    </w:div>
    <w:div w:id="789015138">
      <w:bodyDiv w:val="1"/>
      <w:marLeft w:val="0"/>
      <w:marRight w:val="0"/>
      <w:marTop w:val="0"/>
      <w:marBottom w:val="0"/>
      <w:divBdr>
        <w:top w:val="none" w:sz="0" w:space="0" w:color="auto"/>
        <w:left w:val="none" w:sz="0" w:space="0" w:color="auto"/>
        <w:bottom w:val="none" w:sz="0" w:space="0" w:color="auto"/>
        <w:right w:val="none" w:sz="0" w:space="0" w:color="auto"/>
      </w:divBdr>
    </w:div>
    <w:div w:id="790629120">
      <w:bodyDiv w:val="1"/>
      <w:marLeft w:val="0"/>
      <w:marRight w:val="0"/>
      <w:marTop w:val="0"/>
      <w:marBottom w:val="0"/>
      <w:divBdr>
        <w:top w:val="none" w:sz="0" w:space="0" w:color="auto"/>
        <w:left w:val="none" w:sz="0" w:space="0" w:color="auto"/>
        <w:bottom w:val="none" w:sz="0" w:space="0" w:color="auto"/>
        <w:right w:val="none" w:sz="0" w:space="0" w:color="auto"/>
      </w:divBdr>
    </w:div>
    <w:div w:id="811756116">
      <w:bodyDiv w:val="1"/>
      <w:marLeft w:val="0"/>
      <w:marRight w:val="0"/>
      <w:marTop w:val="0"/>
      <w:marBottom w:val="0"/>
      <w:divBdr>
        <w:top w:val="none" w:sz="0" w:space="0" w:color="auto"/>
        <w:left w:val="none" w:sz="0" w:space="0" w:color="auto"/>
        <w:bottom w:val="none" w:sz="0" w:space="0" w:color="auto"/>
        <w:right w:val="none" w:sz="0" w:space="0" w:color="auto"/>
      </w:divBdr>
    </w:div>
    <w:div w:id="960963520">
      <w:bodyDiv w:val="1"/>
      <w:marLeft w:val="0"/>
      <w:marRight w:val="0"/>
      <w:marTop w:val="0"/>
      <w:marBottom w:val="0"/>
      <w:divBdr>
        <w:top w:val="none" w:sz="0" w:space="0" w:color="auto"/>
        <w:left w:val="none" w:sz="0" w:space="0" w:color="auto"/>
        <w:bottom w:val="none" w:sz="0" w:space="0" w:color="auto"/>
        <w:right w:val="none" w:sz="0" w:space="0" w:color="auto"/>
      </w:divBdr>
    </w:div>
    <w:div w:id="1201164055">
      <w:bodyDiv w:val="1"/>
      <w:marLeft w:val="0"/>
      <w:marRight w:val="0"/>
      <w:marTop w:val="0"/>
      <w:marBottom w:val="0"/>
      <w:divBdr>
        <w:top w:val="none" w:sz="0" w:space="0" w:color="auto"/>
        <w:left w:val="none" w:sz="0" w:space="0" w:color="auto"/>
        <w:bottom w:val="none" w:sz="0" w:space="0" w:color="auto"/>
        <w:right w:val="none" w:sz="0" w:space="0" w:color="auto"/>
      </w:divBdr>
    </w:div>
    <w:div w:id="1227842446">
      <w:bodyDiv w:val="1"/>
      <w:marLeft w:val="0"/>
      <w:marRight w:val="0"/>
      <w:marTop w:val="0"/>
      <w:marBottom w:val="0"/>
      <w:divBdr>
        <w:top w:val="none" w:sz="0" w:space="0" w:color="auto"/>
        <w:left w:val="none" w:sz="0" w:space="0" w:color="auto"/>
        <w:bottom w:val="none" w:sz="0" w:space="0" w:color="auto"/>
        <w:right w:val="none" w:sz="0" w:space="0" w:color="auto"/>
      </w:divBdr>
    </w:div>
    <w:div w:id="1315766679">
      <w:bodyDiv w:val="1"/>
      <w:marLeft w:val="0"/>
      <w:marRight w:val="0"/>
      <w:marTop w:val="0"/>
      <w:marBottom w:val="0"/>
      <w:divBdr>
        <w:top w:val="none" w:sz="0" w:space="0" w:color="auto"/>
        <w:left w:val="none" w:sz="0" w:space="0" w:color="auto"/>
        <w:bottom w:val="none" w:sz="0" w:space="0" w:color="auto"/>
        <w:right w:val="none" w:sz="0" w:space="0" w:color="auto"/>
      </w:divBdr>
    </w:div>
    <w:div w:id="1333988777">
      <w:bodyDiv w:val="1"/>
      <w:marLeft w:val="0"/>
      <w:marRight w:val="0"/>
      <w:marTop w:val="0"/>
      <w:marBottom w:val="0"/>
      <w:divBdr>
        <w:top w:val="none" w:sz="0" w:space="0" w:color="auto"/>
        <w:left w:val="none" w:sz="0" w:space="0" w:color="auto"/>
        <w:bottom w:val="none" w:sz="0" w:space="0" w:color="auto"/>
        <w:right w:val="none" w:sz="0" w:space="0" w:color="auto"/>
      </w:divBdr>
    </w:div>
    <w:div w:id="1431202418">
      <w:bodyDiv w:val="1"/>
      <w:marLeft w:val="0"/>
      <w:marRight w:val="0"/>
      <w:marTop w:val="0"/>
      <w:marBottom w:val="0"/>
      <w:divBdr>
        <w:top w:val="none" w:sz="0" w:space="0" w:color="auto"/>
        <w:left w:val="none" w:sz="0" w:space="0" w:color="auto"/>
        <w:bottom w:val="none" w:sz="0" w:space="0" w:color="auto"/>
        <w:right w:val="none" w:sz="0" w:space="0" w:color="auto"/>
      </w:divBdr>
    </w:div>
    <w:div w:id="1432236723">
      <w:bodyDiv w:val="1"/>
      <w:marLeft w:val="0"/>
      <w:marRight w:val="0"/>
      <w:marTop w:val="0"/>
      <w:marBottom w:val="0"/>
      <w:divBdr>
        <w:top w:val="none" w:sz="0" w:space="0" w:color="auto"/>
        <w:left w:val="none" w:sz="0" w:space="0" w:color="auto"/>
        <w:bottom w:val="none" w:sz="0" w:space="0" w:color="auto"/>
        <w:right w:val="none" w:sz="0" w:space="0" w:color="auto"/>
      </w:divBdr>
    </w:div>
    <w:div w:id="189184255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hyperlink" Target="http://www.irishstatutebook.ie"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hyperlink" Target="http://www.etenders.gov.ie"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www.etenders.gov.ie"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www.etenders.gov.ie" TargetMode="External"/><Relationship Id="rId23" Type="http://schemas.openxmlformats.org/officeDocument/2006/relationships/header" Target="header4.xml"/><Relationship Id="rId10" Type="http://schemas.openxmlformats.org/officeDocument/2006/relationships/footnotes" Target="footnotes.xml"/><Relationship Id="rId19" Type="http://schemas.openxmlformats.org/officeDocument/2006/relationships/hyperlink" Target="http://www.revenue.ie"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etenders.gov.ie" TargetMode="External"/><Relationship Id="rId22" Type="http://schemas.openxmlformats.org/officeDocument/2006/relationships/footer" Target="footer2.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22675703"/>
        <w:category>
          <w:name w:val="General"/>
          <w:gallery w:val="placeholder"/>
        </w:category>
        <w:types>
          <w:type w:val="bbPlcHdr"/>
        </w:types>
        <w:behaviors>
          <w:behavior w:val="content"/>
        </w:behaviors>
        <w:guid w:val="{4E3B0497-2FFC-44F3-B66C-00AB2C392CD7}"/>
      </w:docPartPr>
      <w:docPartBody>
        <w:p w:rsidR="0054095E" w:rsidRDefault="0054095E">
          <w:r w:rsidRPr="00770025">
            <w:rPr>
              <w:rStyle w:val="PlaceholderText"/>
            </w:rPr>
            <w:t>Click here to enter text.</w:t>
          </w:r>
        </w:p>
      </w:docPartBody>
    </w:docPart>
    <w:docPart>
      <w:docPartPr>
        <w:name w:val="22A77781A80A4F9AA140AE633447EB32"/>
        <w:category>
          <w:name w:val="General"/>
          <w:gallery w:val="placeholder"/>
        </w:category>
        <w:types>
          <w:type w:val="bbPlcHdr"/>
        </w:types>
        <w:behaviors>
          <w:behavior w:val="content"/>
        </w:behaviors>
        <w:guid w:val="{3DA3651B-C65D-4760-AB9E-C3F252A890A1}"/>
      </w:docPartPr>
      <w:docPartBody>
        <w:p w:rsidR="00A4778F" w:rsidRDefault="008960F4" w:rsidP="008960F4">
          <w:pPr>
            <w:pStyle w:val="22A77781A80A4F9AA140AE633447EB321"/>
          </w:pPr>
          <w:r w:rsidRPr="00830A49">
            <w:rPr>
              <w:szCs w:val="22"/>
            </w:rPr>
            <w:fldChar w:fldCharType="begin">
              <w:ffData>
                <w:name w:val="bkContractAuth"/>
                <w:enabled/>
                <w:calcOnExit/>
                <w:textInput>
                  <w:default w:val="[Insert name of Contracting Authority]"/>
                </w:textInput>
              </w:ffData>
            </w:fldChar>
          </w:r>
          <w:r w:rsidRPr="00830A49">
            <w:rPr>
              <w:szCs w:val="22"/>
            </w:rPr>
            <w:instrText xml:space="preserve"> FORMTEXT </w:instrText>
          </w:r>
          <w:r w:rsidRPr="00830A49">
            <w:rPr>
              <w:szCs w:val="22"/>
            </w:rPr>
          </w:r>
          <w:r w:rsidRPr="00830A49">
            <w:rPr>
              <w:szCs w:val="22"/>
            </w:rPr>
            <w:fldChar w:fldCharType="separate"/>
          </w:r>
          <w:r w:rsidRPr="00830A49">
            <w:rPr>
              <w:noProof/>
              <w:szCs w:val="22"/>
            </w:rPr>
            <w:t>[Insert name of Contracting Authority]</w:t>
          </w:r>
          <w:r w:rsidRPr="00830A49">
            <w:rPr>
              <w:szCs w:val="22"/>
            </w:rPr>
            <w:fldChar w:fldCharType="end"/>
          </w:r>
        </w:p>
      </w:docPartBody>
    </w:docPart>
    <w:docPart>
      <w:docPartPr>
        <w:name w:val="C53E523C5F49436D8415EA1BC65D4B7D"/>
        <w:category>
          <w:name w:val="General"/>
          <w:gallery w:val="placeholder"/>
        </w:category>
        <w:types>
          <w:type w:val="bbPlcHdr"/>
        </w:types>
        <w:behaviors>
          <w:behavior w:val="content"/>
        </w:behaviors>
        <w:guid w:val="{AAD349E7-9E05-4806-8FAF-4E7D8AC996C5}"/>
      </w:docPartPr>
      <w:docPartBody>
        <w:p w:rsidR="006D07AB" w:rsidRDefault="002F5C74" w:rsidP="002F5C74">
          <w:pPr>
            <w:pStyle w:val="C53E523C5F49436D8415EA1BC65D4B7D"/>
          </w:pPr>
          <w:r w:rsidRPr="00770025">
            <w:rPr>
              <w:rStyle w:val="PlaceholderText"/>
            </w:rPr>
            <w:t>Click here to enter text.</w:t>
          </w:r>
        </w:p>
      </w:docPartBody>
    </w:docPart>
    <w:docPart>
      <w:docPartPr>
        <w:name w:val="2C03234ADD2A4AF8A2E1E809DFCFB554"/>
        <w:category>
          <w:name w:val="General"/>
          <w:gallery w:val="placeholder"/>
        </w:category>
        <w:types>
          <w:type w:val="bbPlcHdr"/>
        </w:types>
        <w:behaviors>
          <w:behavior w:val="content"/>
        </w:behaviors>
        <w:guid w:val="{C7FE8B72-3131-4EDE-80E9-E5E19932C128}"/>
      </w:docPartPr>
      <w:docPartBody>
        <w:p w:rsidR="00A4154A" w:rsidRDefault="004F7585" w:rsidP="004F7585">
          <w:pPr>
            <w:pStyle w:val="2C03234ADD2A4AF8A2E1E809DFCFB554"/>
          </w:pPr>
          <w:r w:rsidRPr="00830A49">
            <w:fldChar w:fldCharType="begin">
              <w:ffData>
                <w:name w:val="bkContractAuth"/>
                <w:enabled/>
                <w:calcOnExit/>
                <w:textInput>
                  <w:default w:val="[Insert name of Contracting Authority]"/>
                </w:textInput>
              </w:ffData>
            </w:fldChar>
          </w:r>
          <w:r w:rsidRPr="00830A49">
            <w:instrText xml:space="preserve"> FORMTEXT </w:instrText>
          </w:r>
          <w:r w:rsidRPr="00830A49">
            <w:fldChar w:fldCharType="separate"/>
          </w:r>
          <w:r>
            <w:rPr>
              <w:noProof/>
            </w:rPr>
            <w:t>[Insert name of Contracting Authority]</w:t>
          </w:r>
          <w:r w:rsidRPr="00830A49">
            <w:fldChar w:fldCharType="end"/>
          </w:r>
        </w:p>
      </w:docPartBody>
    </w:docPart>
    <w:docPart>
      <w:docPartPr>
        <w:name w:val="B8BB506C7F8A450D8E304C5AA3449209"/>
        <w:category>
          <w:name w:val="General"/>
          <w:gallery w:val="placeholder"/>
        </w:category>
        <w:types>
          <w:type w:val="bbPlcHdr"/>
        </w:types>
        <w:behaviors>
          <w:behavior w:val="content"/>
        </w:behaviors>
        <w:guid w:val="{DF331FCD-54A0-468E-9E4D-6004FDF1AF7A}"/>
      </w:docPartPr>
      <w:docPartBody>
        <w:p w:rsidR="00CE5E08" w:rsidRDefault="00CE5E08" w:rsidP="00CE5E08">
          <w:pPr>
            <w:pStyle w:val="B8BB506C7F8A450D8E304C5AA3449209"/>
          </w:pPr>
          <w:r w:rsidRPr="00265139">
            <w:rPr>
              <w:rFonts w:ascii="Calibri" w:hAnsi="Calibri"/>
              <w:sz w:val="40"/>
              <w:szCs w:val="40"/>
            </w:rPr>
            <w:t>insert date</w:t>
          </w:r>
        </w:p>
      </w:docPartBody>
    </w:docPart>
    <w:docPart>
      <w:docPartPr>
        <w:name w:val="6E1E9338248D4B92A15F8540E768116A"/>
        <w:category>
          <w:name w:val="General"/>
          <w:gallery w:val="placeholder"/>
        </w:category>
        <w:types>
          <w:type w:val="bbPlcHdr"/>
        </w:types>
        <w:behaviors>
          <w:behavior w:val="content"/>
        </w:behaviors>
        <w:guid w:val="{8DA8D9F5-87E6-4B0A-8D8B-E8A929A26486}"/>
      </w:docPartPr>
      <w:docPartBody>
        <w:p w:rsidR="00DB3A11" w:rsidRDefault="008E5878" w:rsidP="008E5878">
          <w:pPr>
            <w:pStyle w:val="6E1E9338248D4B92A15F8540E768116A"/>
          </w:pPr>
          <w:r w:rsidRPr="00770025">
            <w:rPr>
              <w:rStyle w:val="PlaceholderText"/>
            </w:rPr>
            <w:t>Click here to enter text.</w:t>
          </w:r>
        </w:p>
      </w:docPartBody>
    </w:docPart>
    <w:docPart>
      <w:docPartPr>
        <w:name w:val="98D4336143D84321A175506E7D7284FA"/>
        <w:category>
          <w:name w:val="General"/>
          <w:gallery w:val="placeholder"/>
        </w:category>
        <w:types>
          <w:type w:val="bbPlcHdr"/>
        </w:types>
        <w:behaviors>
          <w:behavior w:val="content"/>
        </w:behaviors>
        <w:guid w:val="{11CB59A9-1CE1-415C-8578-9786992FC0DA}"/>
      </w:docPartPr>
      <w:docPartBody>
        <w:p w:rsidR="0027661F" w:rsidRDefault="0027661F" w:rsidP="0027661F">
          <w:pPr>
            <w:pStyle w:val="98D4336143D84321A175506E7D7284FA"/>
          </w:pPr>
          <w:r w:rsidRPr="00770025">
            <w:rPr>
              <w:rStyle w:val="PlaceholderText"/>
            </w:rPr>
            <w:t>Click here to enter text.</w:t>
          </w:r>
        </w:p>
      </w:docPartBody>
    </w:docPart>
    <w:docPart>
      <w:docPartPr>
        <w:name w:val="66D5F9AD758942AC836D7B86EFD58FEA"/>
        <w:category>
          <w:name w:val="General"/>
          <w:gallery w:val="placeholder"/>
        </w:category>
        <w:types>
          <w:type w:val="bbPlcHdr"/>
        </w:types>
        <w:behaviors>
          <w:behavior w:val="content"/>
        </w:behaviors>
        <w:guid w:val="{9570BC5A-1846-4520-8C71-8711A4DE0DAF}"/>
      </w:docPartPr>
      <w:docPartBody>
        <w:p w:rsidR="00BB0448" w:rsidRDefault="00372890" w:rsidP="00372890">
          <w:pPr>
            <w:pStyle w:val="66D5F9AD758942AC836D7B86EFD58FEA"/>
          </w:pPr>
          <w:r>
            <w:rPr>
              <w:rStyle w:val="PlaceholderText"/>
            </w:rPr>
            <w:t>Click here to enter text.</w:t>
          </w:r>
        </w:p>
      </w:docPartBody>
    </w:docPart>
    <w:docPart>
      <w:docPartPr>
        <w:name w:val="952E8C89A63148A281B9F8142C07EA44"/>
        <w:category>
          <w:name w:val="General"/>
          <w:gallery w:val="placeholder"/>
        </w:category>
        <w:types>
          <w:type w:val="bbPlcHdr"/>
        </w:types>
        <w:behaviors>
          <w:behavior w:val="content"/>
        </w:behaviors>
        <w:guid w:val="{BC072D4C-4743-40E2-A4A9-7DA130CAC491}"/>
      </w:docPartPr>
      <w:docPartBody>
        <w:p w:rsidR="00BB0448" w:rsidRDefault="00372890" w:rsidP="00372890">
          <w:pPr>
            <w:pStyle w:val="952E8C89A63148A281B9F8142C07EA44"/>
          </w:pPr>
          <w:r w:rsidRPr="00830A49">
            <w:fldChar w:fldCharType="begin">
              <w:ffData>
                <w:name w:val="bkContractAuth"/>
                <w:enabled/>
                <w:calcOnExit/>
                <w:textInput>
                  <w:default w:val="[Insert name of Contracting Authority]"/>
                </w:textInput>
              </w:ffData>
            </w:fldChar>
          </w:r>
          <w:r w:rsidRPr="00830A49">
            <w:instrText xml:space="preserve"> FORMTEXT </w:instrText>
          </w:r>
          <w:r w:rsidRPr="00830A49">
            <w:fldChar w:fldCharType="separate"/>
          </w:r>
          <w:r>
            <w:rPr>
              <w:noProof/>
            </w:rPr>
            <w:t>[Insert name of Contracting Authority]</w:t>
          </w:r>
          <w:r w:rsidRPr="00830A49">
            <w:fldChar w:fldCharType="end"/>
          </w:r>
        </w:p>
      </w:docPartBody>
    </w:docPart>
    <w:docPart>
      <w:docPartPr>
        <w:name w:val="5A7164F6F5574EC594830AE997620BB0"/>
        <w:category>
          <w:name w:val="General"/>
          <w:gallery w:val="placeholder"/>
        </w:category>
        <w:types>
          <w:type w:val="bbPlcHdr"/>
        </w:types>
        <w:behaviors>
          <w:behavior w:val="content"/>
        </w:behaviors>
        <w:guid w:val="{887FB790-9C08-4630-82A3-8AFF987DEAA8}"/>
      </w:docPartPr>
      <w:docPartBody>
        <w:p w:rsidR="00F83788" w:rsidRDefault="00AB04AC" w:rsidP="00AB04AC">
          <w:pPr>
            <w:pStyle w:val="5A7164F6F5574EC594830AE997620BB0"/>
          </w:pPr>
          <w:r w:rsidRPr="00265139">
            <w:rPr>
              <w:rFonts w:ascii="Calibri" w:hAnsi="Calibri"/>
              <w:sz w:val="40"/>
              <w:szCs w:val="40"/>
            </w:rPr>
            <w:t>insert date</w:t>
          </w:r>
        </w:p>
      </w:docPartBody>
    </w:docPart>
    <w:docPart>
      <w:docPartPr>
        <w:name w:val="946BCCC989004A2E92864DA199A84CD2"/>
        <w:category>
          <w:name w:val="General"/>
          <w:gallery w:val="placeholder"/>
        </w:category>
        <w:types>
          <w:type w:val="bbPlcHdr"/>
        </w:types>
        <w:behaviors>
          <w:behavior w:val="content"/>
        </w:behaviors>
        <w:guid w:val="{D97FB6D6-3D1C-4821-A2E8-ED5551697A03}"/>
      </w:docPartPr>
      <w:docPartBody>
        <w:p w:rsidR="0098421D" w:rsidRDefault="00530E1D" w:rsidP="00530E1D">
          <w:pPr>
            <w:pStyle w:val="946BCCC989004A2E92864DA199A84CD2"/>
          </w:pPr>
          <w:r w:rsidRPr="00770025">
            <w:rPr>
              <w:rStyle w:val="PlaceholderText"/>
            </w:rPr>
            <w:t>Click here to enter text.</w:t>
          </w:r>
        </w:p>
      </w:docPartBody>
    </w:docPart>
    <w:docPart>
      <w:docPartPr>
        <w:name w:val="DED7B460CE1F4A5880F3514329689C7B"/>
        <w:category>
          <w:name w:val="General"/>
          <w:gallery w:val="placeholder"/>
        </w:category>
        <w:types>
          <w:type w:val="bbPlcHdr"/>
        </w:types>
        <w:behaviors>
          <w:behavior w:val="content"/>
        </w:behaviors>
        <w:guid w:val="{37013E50-83B3-402C-8511-B5E879F07B91}"/>
      </w:docPartPr>
      <w:docPartBody>
        <w:p w:rsidR="003B1802" w:rsidRDefault="00B13890" w:rsidP="00B13890">
          <w:pPr>
            <w:pStyle w:val="DED7B460CE1F4A5880F3514329689C7B"/>
          </w:pPr>
          <w:r w:rsidRPr="00334464">
            <w:rPr>
              <w:rStyle w:val="PlaceholderText"/>
            </w:rPr>
            <w:t>Click here to enter text.</w:t>
          </w:r>
        </w:p>
      </w:docPartBody>
    </w:docPart>
    <w:docPart>
      <w:docPartPr>
        <w:name w:val="1267AE90C0B24B3A9101C04D7C816E78"/>
        <w:category>
          <w:name w:val="General"/>
          <w:gallery w:val="placeholder"/>
        </w:category>
        <w:types>
          <w:type w:val="bbPlcHdr"/>
        </w:types>
        <w:behaviors>
          <w:behavior w:val="content"/>
        </w:behaviors>
        <w:guid w:val="{60D26018-7D52-45DB-B221-B2415139893D}"/>
      </w:docPartPr>
      <w:docPartBody>
        <w:p w:rsidR="00197849" w:rsidRDefault="001205BD" w:rsidP="001205BD">
          <w:pPr>
            <w:pStyle w:val="1267AE90C0B24B3A9101C04D7C816E78"/>
          </w:pPr>
          <w:r w:rsidRPr="00334464">
            <w:rPr>
              <w:rStyle w:val="PlaceholderText"/>
            </w:rPr>
            <w:t>Click here to enter text.</w:t>
          </w:r>
        </w:p>
      </w:docPartBody>
    </w:docPart>
    <w:docPart>
      <w:docPartPr>
        <w:name w:val="388F46672A264878BBF45B18F9B5A7A2"/>
        <w:category>
          <w:name w:val="General"/>
          <w:gallery w:val="placeholder"/>
        </w:category>
        <w:types>
          <w:type w:val="bbPlcHdr"/>
        </w:types>
        <w:behaviors>
          <w:behavior w:val="content"/>
        </w:behaviors>
        <w:guid w:val="{C55A2DBA-0108-446F-BAB2-6E6CF948908A}"/>
      </w:docPartPr>
      <w:docPartBody>
        <w:p w:rsidR="007123B5" w:rsidRDefault="007F7609" w:rsidP="007F7609">
          <w:pPr>
            <w:pStyle w:val="388F46672A264878BBF45B18F9B5A7A2"/>
          </w:pPr>
          <w:r>
            <w:rPr>
              <w:rStyle w:val="PlaceholderText"/>
              <w:rFonts w:cstheme="minorHAnsi"/>
              <w:sz w:val="40"/>
              <w:szCs w:val="40"/>
              <w:highlight w:val="lightGray"/>
            </w:rPr>
            <w:t>[Insert type of Services required</w:t>
          </w:r>
          <w:r w:rsidRPr="00E907C2">
            <w:rPr>
              <w:rStyle w:val="PlaceholderText"/>
              <w:rFonts w:cstheme="minorHAnsi"/>
              <w:sz w:val="40"/>
              <w:szCs w:val="40"/>
              <w:highlight w:val="lightGray"/>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Cambria">
    <w:panose1 w:val="02040503050406030204"/>
    <w:charset w:val="00"/>
    <w:family w:val="roman"/>
    <w:pitch w:val="variable"/>
    <w:sig w:usb0="E00006FF" w:usb1="420024FF" w:usb2="02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Calibri-Bold">
    <w:panose1 w:val="00000000000000000000"/>
    <w:charset w:val="00"/>
    <w:family w:val="roman"/>
    <w:notTrueType/>
    <w:pitch w:val="default"/>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54095E"/>
    <w:rsid w:val="00023436"/>
    <w:rsid w:val="000324DD"/>
    <w:rsid w:val="000A160C"/>
    <w:rsid w:val="000B68EE"/>
    <w:rsid w:val="000C15DD"/>
    <w:rsid w:val="000D29DB"/>
    <w:rsid w:val="000D4C49"/>
    <w:rsid w:val="000E67C0"/>
    <w:rsid w:val="000F07E6"/>
    <w:rsid w:val="00102BDD"/>
    <w:rsid w:val="00117BC0"/>
    <w:rsid w:val="001205BD"/>
    <w:rsid w:val="00126097"/>
    <w:rsid w:val="00141751"/>
    <w:rsid w:val="001436C2"/>
    <w:rsid w:val="00144454"/>
    <w:rsid w:val="0014746A"/>
    <w:rsid w:val="00150B01"/>
    <w:rsid w:val="0016342C"/>
    <w:rsid w:val="001643FE"/>
    <w:rsid w:val="00167EAB"/>
    <w:rsid w:val="00171339"/>
    <w:rsid w:val="001906B1"/>
    <w:rsid w:val="00195AF4"/>
    <w:rsid w:val="00197849"/>
    <w:rsid w:val="001B55FD"/>
    <w:rsid w:val="001D530B"/>
    <w:rsid w:val="001E5DF8"/>
    <w:rsid w:val="001F5F8E"/>
    <w:rsid w:val="00210CFC"/>
    <w:rsid w:val="002168D2"/>
    <w:rsid w:val="00220102"/>
    <w:rsid w:val="00227B1E"/>
    <w:rsid w:val="00232082"/>
    <w:rsid w:val="00247EA2"/>
    <w:rsid w:val="00260D8A"/>
    <w:rsid w:val="0027661F"/>
    <w:rsid w:val="00292478"/>
    <w:rsid w:val="002931F2"/>
    <w:rsid w:val="002A7560"/>
    <w:rsid w:val="002C0835"/>
    <w:rsid w:val="002C2D7C"/>
    <w:rsid w:val="002D5478"/>
    <w:rsid w:val="002E6426"/>
    <w:rsid w:val="002F4772"/>
    <w:rsid w:val="002F5C74"/>
    <w:rsid w:val="00334BF7"/>
    <w:rsid w:val="00344037"/>
    <w:rsid w:val="00347AA2"/>
    <w:rsid w:val="003510D1"/>
    <w:rsid w:val="00356F69"/>
    <w:rsid w:val="003612A8"/>
    <w:rsid w:val="00367917"/>
    <w:rsid w:val="00372890"/>
    <w:rsid w:val="00384D07"/>
    <w:rsid w:val="003A66F2"/>
    <w:rsid w:val="003A7360"/>
    <w:rsid w:val="003A7ECE"/>
    <w:rsid w:val="003B1802"/>
    <w:rsid w:val="003F3C7F"/>
    <w:rsid w:val="0040338A"/>
    <w:rsid w:val="00413E84"/>
    <w:rsid w:val="00417744"/>
    <w:rsid w:val="004217A7"/>
    <w:rsid w:val="00430D63"/>
    <w:rsid w:val="00444782"/>
    <w:rsid w:val="00444B1A"/>
    <w:rsid w:val="00446B68"/>
    <w:rsid w:val="00455695"/>
    <w:rsid w:val="004A03EA"/>
    <w:rsid w:val="004A5325"/>
    <w:rsid w:val="004E6687"/>
    <w:rsid w:val="004F325D"/>
    <w:rsid w:val="004F4E8B"/>
    <w:rsid w:val="004F7585"/>
    <w:rsid w:val="00500BED"/>
    <w:rsid w:val="0050165B"/>
    <w:rsid w:val="005125A3"/>
    <w:rsid w:val="0051393D"/>
    <w:rsid w:val="00520CBD"/>
    <w:rsid w:val="00530E1D"/>
    <w:rsid w:val="005315C2"/>
    <w:rsid w:val="0054095E"/>
    <w:rsid w:val="0054555D"/>
    <w:rsid w:val="00564110"/>
    <w:rsid w:val="00565D35"/>
    <w:rsid w:val="00594EDC"/>
    <w:rsid w:val="005A49D9"/>
    <w:rsid w:val="005A5692"/>
    <w:rsid w:val="005B0DFF"/>
    <w:rsid w:val="005B2FA6"/>
    <w:rsid w:val="005E24A0"/>
    <w:rsid w:val="005E5374"/>
    <w:rsid w:val="005E5C9B"/>
    <w:rsid w:val="005F4548"/>
    <w:rsid w:val="00636D2C"/>
    <w:rsid w:val="00647FB9"/>
    <w:rsid w:val="00652F90"/>
    <w:rsid w:val="00664066"/>
    <w:rsid w:val="00665492"/>
    <w:rsid w:val="00666BC7"/>
    <w:rsid w:val="00677845"/>
    <w:rsid w:val="00682E4F"/>
    <w:rsid w:val="006875B1"/>
    <w:rsid w:val="006973C1"/>
    <w:rsid w:val="006B55EF"/>
    <w:rsid w:val="006C5FD3"/>
    <w:rsid w:val="006D07AB"/>
    <w:rsid w:val="006D2103"/>
    <w:rsid w:val="006D475B"/>
    <w:rsid w:val="006D5164"/>
    <w:rsid w:val="006E53AF"/>
    <w:rsid w:val="007123B5"/>
    <w:rsid w:val="007174AF"/>
    <w:rsid w:val="00747859"/>
    <w:rsid w:val="0076275F"/>
    <w:rsid w:val="00772B7A"/>
    <w:rsid w:val="007A2493"/>
    <w:rsid w:val="007A362B"/>
    <w:rsid w:val="007A7FF6"/>
    <w:rsid w:val="007C0CDE"/>
    <w:rsid w:val="007C1F7C"/>
    <w:rsid w:val="007D2F04"/>
    <w:rsid w:val="007F7609"/>
    <w:rsid w:val="00804408"/>
    <w:rsid w:val="00805DCA"/>
    <w:rsid w:val="00813DBC"/>
    <w:rsid w:val="00825475"/>
    <w:rsid w:val="00831E27"/>
    <w:rsid w:val="00834E53"/>
    <w:rsid w:val="00842777"/>
    <w:rsid w:val="00851167"/>
    <w:rsid w:val="008579DB"/>
    <w:rsid w:val="008627F1"/>
    <w:rsid w:val="0088589F"/>
    <w:rsid w:val="00887648"/>
    <w:rsid w:val="008960F4"/>
    <w:rsid w:val="008A08BE"/>
    <w:rsid w:val="008A13F4"/>
    <w:rsid w:val="008A14A2"/>
    <w:rsid w:val="008B3933"/>
    <w:rsid w:val="008B553A"/>
    <w:rsid w:val="008B7E9B"/>
    <w:rsid w:val="008D0EDD"/>
    <w:rsid w:val="008D4C58"/>
    <w:rsid w:val="008E5878"/>
    <w:rsid w:val="008E6BFD"/>
    <w:rsid w:val="008E72A9"/>
    <w:rsid w:val="00905622"/>
    <w:rsid w:val="009105BE"/>
    <w:rsid w:val="0091378F"/>
    <w:rsid w:val="0093158B"/>
    <w:rsid w:val="00933CF0"/>
    <w:rsid w:val="00941761"/>
    <w:rsid w:val="0095324B"/>
    <w:rsid w:val="00957D0B"/>
    <w:rsid w:val="00973D2B"/>
    <w:rsid w:val="00980FBC"/>
    <w:rsid w:val="0098421D"/>
    <w:rsid w:val="00984B8B"/>
    <w:rsid w:val="00996C46"/>
    <w:rsid w:val="009A03B0"/>
    <w:rsid w:val="009B2B5B"/>
    <w:rsid w:val="009B344B"/>
    <w:rsid w:val="009C0A1F"/>
    <w:rsid w:val="009C1258"/>
    <w:rsid w:val="009C2255"/>
    <w:rsid w:val="00A018C0"/>
    <w:rsid w:val="00A066D2"/>
    <w:rsid w:val="00A10132"/>
    <w:rsid w:val="00A16A31"/>
    <w:rsid w:val="00A16EBA"/>
    <w:rsid w:val="00A4154A"/>
    <w:rsid w:val="00A4778F"/>
    <w:rsid w:val="00A5088B"/>
    <w:rsid w:val="00A57178"/>
    <w:rsid w:val="00A623DA"/>
    <w:rsid w:val="00A64138"/>
    <w:rsid w:val="00A71EBA"/>
    <w:rsid w:val="00A74E49"/>
    <w:rsid w:val="00A77CB5"/>
    <w:rsid w:val="00A80D74"/>
    <w:rsid w:val="00A8597B"/>
    <w:rsid w:val="00A90272"/>
    <w:rsid w:val="00A913C4"/>
    <w:rsid w:val="00AB04AC"/>
    <w:rsid w:val="00AD1F06"/>
    <w:rsid w:val="00AE4E49"/>
    <w:rsid w:val="00B040B0"/>
    <w:rsid w:val="00B10EA0"/>
    <w:rsid w:val="00B13890"/>
    <w:rsid w:val="00B17A1E"/>
    <w:rsid w:val="00B351FC"/>
    <w:rsid w:val="00B44654"/>
    <w:rsid w:val="00B93AD3"/>
    <w:rsid w:val="00BB0448"/>
    <w:rsid w:val="00BC6DA2"/>
    <w:rsid w:val="00BD1DB6"/>
    <w:rsid w:val="00BD7C53"/>
    <w:rsid w:val="00BE5F7B"/>
    <w:rsid w:val="00BF567B"/>
    <w:rsid w:val="00C03E51"/>
    <w:rsid w:val="00C23E5B"/>
    <w:rsid w:val="00C351C8"/>
    <w:rsid w:val="00C54B76"/>
    <w:rsid w:val="00C5716B"/>
    <w:rsid w:val="00C7472F"/>
    <w:rsid w:val="00C77BE7"/>
    <w:rsid w:val="00C805CB"/>
    <w:rsid w:val="00C92F32"/>
    <w:rsid w:val="00CD15A4"/>
    <w:rsid w:val="00CE5E08"/>
    <w:rsid w:val="00CF6CAE"/>
    <w:rsid w:val="00D01151"/>
    <w:rsid w:val="00D029B9"/>
    <w:rsid w:val="00D12B93"/>
    <w:rsid w:val="00D16E25"/>
    <w:rsid w:val="00D21C98"/>
    <w:rsid w:val="00D33C88"/>
    <w:rsid w:val="00D61320"/>
    <w:rsid w:val="00D637D6"/>
    <w:rsid w:val="00D769D9"/>
    <w:rsid w:val="00D81677"/>
    <w:rsid w:val="00D8189B"/>
    <w:rsid w:val="00D95999"/>
    <w:rsid w:val="00D95F15"/>
    <w:rsid w:val="00D96651"/>
    <w:rsid w:val="00D96CA7"/>
    <w:rsid w:val="00DA02DD"/>
    <w:rsid w:val="00DB1980"/>
    <w:rsid w:val="00DB3A11"/>
    <w:rsid w:val="00E025D9"/>
    <w:rsid w:val="00E02ABC"/>
    <w:rsid w:val="00E042BE"/>
    <w:rsid w:val="00E231FD"/>
    <w:rsid w:val="00E503AA"/>
    <w:rsid w:val="00E65336"/>
    <w:rsid w:val="00E75587"/>
    <w:rsid w:val="00E80CA2"/>
    <w:rsid w:val="00E8756F"/>
    <w:rsid w:val="00E9539D"/>
    <w:rsid w:val="00E95AED"/>
    <w:rsid w:val="00E97148"/>
    <w:rsid w:val="00F02BDB"/>
    <w:rsid w:val="00F12FEC"/>
    <w:rsid w:val="00F31805"/>
    <w:rsid w:val="00F371CD"/>
    <w:rsid w:val="00F40A40"/>
    <w:rsid w:val="00F47E7F"/>
    <w:rsid w:val="00F83788"/>
    <w:rsid w:val="00F86D46"/>
    <w:rsid w:val="00FB2C77"/>
    <w:rsid w:val="00FC2A87"/>
    <w:rsid w:val="00FE44BF"/>
  </w:rsids>
  <m:mathPr>
    <m:mathFont m:val="Cambria Math"/>
    <m:brkBin m:val="before"/>
    <m:brkBinSub m:val="--"/>
    <m:smallFrac m:val="0"/>
    <m:dispDef/>
    <m:lMargin m:val="0"/>
    <m:rMargin m:val="0"/>
    <m:defJc m:val="centerGroup"/>
    <m:wrapIndent m:val="1440"/>
    <m:intLim m:val="subSup"/>
    <m:naryLim m:val="undOvr"/>
  </m:mathPr>
  <w:themeFontLang w:val="en-IE" w:eastAsia="zh-TW"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IE" w:eastAsia="en-IE"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01151"/>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260D8A"/>
    <w:rPr>
      <w:color w:val="808080"/>
    </w:rPr>
  </w:style>
  <w:style w:type="paragraph" w:customStyle="1" w:styleId="22A77781A80A4F9AA140AE633447EB321">
    <w:name w:val="22A77781A80A4F9AA140AE633447EB321"/>
    <w:rsid w:val="008960F4"/>
    <w:pPr>
      <w:spacing w:line="319" w:lineRule="auto"/>
    </w:pPr>
    <w:rPr>
      <w:rFonts w:ascii="Calibri" w:eastAsia="Times New Roman" w:hAnsi="Calibri" w:cs="Times New Roman"/>
      <w:szCs w:val="24"/>
      <w:lang w:val="en-GB" w:eastAsia="en-US"/>
    </w:rPr>
  </w:style>
  <w:style w:type="paragraph" w:customStyle="1" w:styleId="C53E523C5F49436D8415EA1BC65D4B7D">
    <w:name w:val="C53E523C5F49436D8415EA1BC65D4B7D"/>
    <w:rsid w:val="002F5C74"/>
    <w:pPr>
      <w:spacing w:after="160" w:line="259" w:lineRule="auto"/>
    </w:pPr>
  </w:style>
  <w:style w:type="paragraph" w:customStyle="1" w:styleId="2C03234ADD2A4AF8A2E1E809DFCFB554">
    <w:name w:val="2C03234ADD2A4AF8A2E1E809DFCFB554"/>
    <w:rsid w:val="004F7585"/>
    <w:pPr>
      <w:spacing w:after="160" w:line="259" w:lineRule="auto"/>
    </w:pPr>
  </w:style>
  <w:style w:type="paragraph" w:customStyle="1" w:styleId="B8BB506C7F8A450D8E304C5AA3449209">
    <w:name w:val="B8BB506C7F8A450D8E304C5AA3449209"/>
    <w:rsid w:val="00CE5E08"/>
    <w:pPr>
      <w:spacing w:after="160" w:line="259" w:lineRule="auto"/>
    </w:pPr>
  </w:style>
  <w:style w:type="paragraph" w:styleId="CommentText">
    <w:name w:val="annotation text"/>
    <w:basedOn w:val="Normal"/>
    <w:link w:val="CommentTextChar"/>
    <w:uiPriority w:val="99"/>
    <w:semiHidden/>
    <w:unhideWhenUsed/>
    <w:rsid w:val="00CE5E08"/>
    <w:pPr>
      <w:spacing w:line="240" w:lineRule="auto"/>
    </w:pPr>
    <w:rPr>
      <w:sz w:val="20"/>
      <w:szCs w:val="20"/>
    </w:rPr>
  </w:style>
  <w:style w:type="character" w:customStyle="1" w:styleId="CommentTextChar">
    <w:name w:val="Comment Text Char"/>
    <w:basedOn w:val="DefaultParagraphFont"/>
    <w:link w:val="CommentText"/>
    <w:uiPriority w:val="99"/>
    <w:semiHidden/>
    <w:rsid w:val="00CE5E08"/>
    <w:rPr>
      <w:sz w:val="20"/>
      <w:szCs w:val="20"/>
    </w:rPr>
  </w:style>
  <w:style w:type="paragraph" w:styleId="CommentSubject">
    <w:name w:val="annotation subject"/>
    <w:basedOn w:val="CommentText"/>
    <w:next w:val="CommentText"/>
    <w:link w:val="CommentSubjectChar"/>
    <w:uiPriority w:val="99"/>
    <w:unhideWhenUsed/>
    <w:rsid w:val="001B55FD"/>
    <w:pPr>
      <w:spacing w:after="120" w:line="276" w:lineRule="auto"/>
    </w:pPr>
    <w:rPr>
      <w:rFonts w:ascii="Calibri" w:eastAsia="Times New Roman" w:hAnsi="Calibri" w:cs="Times New Roman"/>
      <w:b/>
      <w:bCs/>
      <w:lang w:val="en-GB" w:eastAsia="en-US"/>
    </w:rPr>
  </w:style>
  <w:style w:type="character" w:customStyle="1" w:styleId="CommentSubjectChar">
    <w:name w:val="Comment Subject Char"/>
    <w:basedOn w:val="CommentTextChar"/>
    <w:link w:val="CommentSubject"/>
    <w:uiPriority w:val="99"/>
    <w:rsid w:val="001B55FD"/>
    <w:rPr>
      <w:rFonts w:ascii="Calibri" w:eastAsia="Times New Roman" w:hAnsi="Calibri" w:cs="Times New Roman"/>
      <w:b/>
      <w:bCs/>
      <w:sz w:val="20"/>
      <w:szCs w:val="20"/>
      <w:lang w:val="en-GB" w:eastAsia="en-US"/>
    </w:rPr>
  </w:style>
  <w:style w:type="paragraph" w:customStyle="1" w:styleId="6E1E9338248D4B92A15F8540E768116A">
    <w:name w:val="6E1E9338248D4B92A15F8540E768116A"/>
    <w:rsid w:val="008E5878"/>
    <w:pPr>
      <w:spacing w:after="160" w:line="259" w:lineRule="auto"/>
    </w:pPr>
  </w:style>
  <w:style w:type="paragraph" w:customStyle="1" w:styleId="98D4336143D84321A175506E7D7284FA">
    <w:name w:val="98D4336143D84321A175506E7D7284FA"/>
    <w:rsid w:val="0027661F"/>
    <w:pPr>
      <w:spacing w:after="160" w:line="259" w:lineRule="auto"/>
    </w:pPr>
  </w:style>
  <w:style w:type="paragraph" w:customStyle="1" w:styleId="66D5F9AD758942AC836D7B86EFD58FEA">
    <w:name w:val="66D5F9AD758942AC836D7B86EFD58FEA"/>
    <w:rsid w:val="00372890"/>
    <w:pPr>
      <w:spacing w:after="160" w:line="259" w:lineRule="auto"/>
    </w:pPr>
  </w:style>
  <w:style w:type="paragraph" w:customStyle="1" w:styleId="952E8C89A63148A281B9F8142C07EA44">
    <w:name w:val="952E8C89A63148A281B9F8142C07EA44"/>
    <w:rsid w:val="00372890"/>
    <w:pPr>
      <w:spacing w:after="160" w:line="259" w:lineRule="auto"/>
    </w:pPr>
  </w:style>
  <w:style w:type="paragraph" w:customStyle="1" w:styleId="5A7164F6F5574EC594830AE997620BB0">
    <w:name w:val="5A7164F6F5574EC594830AE997620BB0"/>
    <w:rsid w:val="00AB04AC"/>
    <w:pPr>
      <w:spacing w:after="160" w:line="259" w:lineRule="auto"/>
    </w:pPr>
  </w:style>
  <w:style w:type="paragraph" w:customStyle="1" w:styleId="946BCCC989004A2E92864DA199A84CD2">
    <w:name w:val="946BCCC989004A2E92864DA199A84CD2"/>
    <w:rsid w:val="00530E1D"/>
    <w:pPr>
      <w:spacing w:after="160" w:line="259" w:lineRule="auto"/>
    </w:pPr>
  </w:style>
  <w:style w:type="paragraph" w:customStyle="1" w:styleId="DED7B460CE1F4A5880F3514329689C7B">
    <w:name w:val="DED7B460CE1F4A5880F3514329689C7B"/>
    <w:rsid w:val="00B13890"/>
    <w:pPr>
      <w:spacing w:after="160" w:line="259" w:lineRule="auto"/>
    </w:pPr>
  </w:style>
  <w:style w:type="paragraph" w:customStyle="1" w:styleId="1267AE90C0B24B3A9101C04D7C816E78">
    <w:name w:val="1267AE90C0B24B3A9101C04D7C816E78"/>
    <w:rsid w:val="001205BD"/>
    <w:pPr>
      <w:spacing w:after="160" w:line="259" w:lineRule="auto"/>
    </w:pPr>
  </w:style>
  <w:style w:type="paragraph" w:customStyle="1" w:styleId="388F46672A264878BBF45B18F9B5A7A2">
    <w:name w:val="388F46672A264878BBF45B18F9B5A7A2"/>
    <w:rsid w:val="007F7609"/>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The Minister for Defence </Abstract>
  <CompanyAddress/>
  <CompanyPhone/>
  <CompanyFax>The provision of IT and Telecommunications Managed Services for the National Emergency Coordination Centre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eDocument" ma:contentTypeID="0x0101000BC94875665D404BB1351B53C41FD2C000F7DA78D50C769B40BA6F26F82281129F" ma:contentTypeVersion="235" ma:contentTypeDescription="" ma:contentTypeScope="" ma:versionID="3c2b8dab41011db08ad522c7c2c81a0a">
  <xsd:schema xmlns:xsd="http://www.w3.org/2001/XMLSchema" xmlns:xs="http://www.w3.org/2001/XMLSchema" xmlns:p="http://schemas.microsoft.com/office/2006/metadata/properties" xmlns:ns2="f4b504f7-942f-4f39-b273-231e1ca9474e" targetNamespace="http://schemas.microsoft.com/office/2006/metadata/properties" ma:root="true" ma:fieldsID="e9a58e9eedb4326486ffdc37eb278e06" ns2:_="">
    <xsd:import namespace="f4b504f7-942f-4f39-b273-231e1ca9474e"/>
    <xsd:element name="properties">
      <xsd:complexType>
        <xsd:sequence>
          <xsd:element name="documentManagement">
            <xsd:complexType>
              <xsd:all>
                <xsd:element ref="ns2:_vti_ItemDeclaredRecord" minOccurs="0"/>
                <xsd:element ref="ns2:eDocs_FileStatus"/>
                <xsd:element ref="ns2:eDocs_eFileName" minOccurs="0"/>
                <xsd:element ref="ns2:TaxCatchAll" minOccurs="0"/>
                <xsd:element ref="ns2:TaxCatchAllLabel" minOccurs="0"/>
                <xsd:element ref="ns2:h1f8bb4843d6459a8b809123185593c7" minOccurs="0"/>
                <xsd:element ref="ns2:nb1b8a72855341e18dd75ce464e281f2" minOccurs="0"/>
                <xsd:element ref="ns2:m02c691f3efa402dab5cbaa8c240a9e7" minOccurs="0"/>
                <xsd:element ref="ns2:mbbd3fafa5ab4e5eb8a6a5e099cef439" minOccurs="0"/>
                <xsd:element ref="ns2:fbaa881fc4ae443f9fdafbdd527793d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b504f7-942f-4f39-b273-231e1ca9474e" elementFormDefault="qualified">
    <xsd:import namespace="http://schemas.microsoft.com/office/2006/documentManagement/types"/>
    <xsd:import namespace="http://schemas.microsoft.com/office/infopath/2007/PartnerControls"/>
    <xsd:element name="_vti_ItemDeclaredRecord" ma:index="2" nillable="true" ma:displayName="Declared Record" ma:hidden="true" ma:internalName="_vti_ItemDeclaredRecord">
      <xsd:simpleType>
        <xsd:restriction base="dms:DateTime"/>
      </xsd:simpleType>
    </xsd:element>
    <xsd:element name="eDocs_FileStatus" ma:index="5" ma:displayName="Status" ma:default="Live" ma:format="Dropdown" ma:indexed="true" ma:internalName="eDocs_FileStatus">
      <xsd:simpleType>
        <xsd:restriction base="dms:Choice">
          <xsd:enumeration value="Live"/>
          <xsd:enumeration value="Archived"/>
          <xsd:enumeration value="PendingLive"/>
          <xsd:enumeration value="PendingArchived"/>
          <xsd:enumeration value="Cancelled"/>
          <xsd:enumeration value="SentToNationalArchives"/>
        </xsd:restriction>
      </xsd:simpleType>
    </xsd:element>
    <xsd:element name="eDocs_eFileName" ma:index="8" nillable="true" ma:displayName="eFile Reference" ma:indexed="true" ma:internalName="eDocs_eFileName" ma:readOnly="false">
      <xsd:simpleType>
        <xsd:restriction base="dms:Text"/>
      </xsd:simpleType>
    </xsd:element>
    <xsd:element name="TaxCatchAll" ma:index="9" nillable="true" ma:displayName="Taxonomy Catch All Column" ma:hidden="true" ma:list="{da1049a7-09bc-4248-9253-21baa412ce01}" ma:internalName="TaxCatchAll" ma:showField="CatchAllData" ma:web="f4b504f7-942f-4f39-b273-231e1ca9474e">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da1049a7-09bc-4248-9253-21baa412ce01}" ma:internalName="TaxCatchAllLabel" ma:readOnly="true" ma:showField="CatchAllDataLabel" ma:web="f4b504f7-942f-4f39-b273-231e1ca9474e">
      <xsd:complexType>
        <xsd:complexContent>
          <xsd:extension base="dms:MultiChoiceLookup">
            <xsd:sequence>
              <xsd:element name="Value" type="dms:Lookup" maxOccurs="unbounded" minOccurs="0" nillable="true"/>
            </xsd:sequence>
          </xsd:extension>
        </xsd:complexContent>
      </xsd:complexType>
    </xsd:element>
    <xsd:element name="h1f8bb4843d6459a8b809123185593c7" ma:index="13" nillable="true" ma:taxonomy="true" ma:internalName="h1f8bb4843d6459a8b809123185593c7" ma:taxonomyFieldName="eDocs_Series" ma:displayName="Series" ma:readOnly="false" ma:default="-1;#069|d416fdfb-1c95-4ccf-9cad-cec98cf3ad21" ma:fieldId="{11f8bb48-43d6-459a-8b80-9123185593c7}" ma:sspId="792ef83d-dbae-4ffb-8435-e93a9d2ed721" ma:termSetId="f0bf98a6-4a7f-40c6-b2df-1da211d53cfb" ma:anchorId="00000000-0000-0000-0000-000000000000" ma:open="false" ma:isKeyword="false">
      <xsd:complexType>
        <xsd:sequence>
          <xsd:element ref="pc:Terms" minOccurs="0" maxOccurs="1"/>
        </xsd:sequence>
      </xsd:complexType>
    </xsd:element>
    <xsd:element name="nb1b8a72855341e18dd75ce464e281f2" ma:index="15" nillable="true" ma:taxonomy="true" ma:internalName="nb1b8a72855341e18dd75ce464e281f2" ma:taxonomyFieldName="eDocs_Year" ma:displayName="Year" ma:readOnly="false" ma:fieldId="{7b1b8a72-8553-41e1-8dd7-5ce464e281f2}" ma:sspId="792ef83d-dbae-4ffb-8435-e93a9d2ed721" ma:termSetId="6ba4e779-6e17-4cd5-a7b7-c0a89f514386" ma:anchorId="00000000-0000-0000-0000-000000000000" ma:open="false" ma:isKeyword="false">
      <xsd:complexType>
        <xsd:sequence>
          <xsd:element ref="pc:Terms" minOccurs="0" maxOccurs="1"/>
        </xsd:sequence>
      </xsd:complexType>
    </xsd:element>
    <xsd:element name="m02c691f3efa402dab5cbaa8c240a9e7" ma:index="18" nillable="true" ma:taxonomy="true" ma:internalName="m02c691f3efa402dab5cbaa8c240a9e7" ma:taxonomyFieldName="eDocs_FileTopics" ma:displayName="File Topics" ma:readOnly="false" ma:fieldId="{602c691f-3efa-402d-ab5c-baa8c240a9e7}" ma:taxonomyMulti="true" ma:sspId="792ef83d-dbae-4ffb-8435-e93a9d2ed721" ma:termSetId="29a612a6-e9ce-43a1-a364-fb267f02e5ce" ma:anchorId="00000000-0000-0000-0000-000000000000" ma:open="false" ma:isKeyword="false">
      <xsd:complexType>
        <xsd:sequence>
          <xsd:element ref="pc:Terms" minOccurs="0" maxOccurs="1"/>
        </xsd:sequence>
      </xsd:complexType>
    </xsd:element>
    <xsd:element name="mbbd3fafa5ab4e5eb8a6a5e099cef439" ma:index="20" nillable="true" ma:taxonomy="true" ma:internalName="mbbd3fafa5ab4e5eb8a6a5e099cef439" ma:taxonomyFieldName="eDocs_SecurityClassification" ma:displayName="Security Classification" ma:readOnly="false" ma:default="-1;#Restricted|38cd8fe7-67d8-4d43-94a6-e0bbe16cad18" ma:fieldId="{6bbd3faf-a5ab-4e5e-b8a6-a5e099cef439}" ma:sspId="792ef83d-dbae-4ffb-8435-e93a9d2ed721" ma:termSetId="14a0f8fc-e6cc-41a6-80c0-75d1928d6647" ma:anchorId="00000000-0000-0000-0000-000000000000" ma:open="false" ma:isKeyword="false">
      <xsd:complexType>
        <xsd:sequence>
          <xsd:element ref="pc:Terms" minOccurs="0" maxOccurs="1"/>
        </xsd:sequence>
      </xsd:complexType>
    </xsd:element>
    <xsd:element name="fbaa881fc4ae443f9fdafbdd527793df" ma:index="22" nillable="true" ma:taxonomy="true" ma:internalName="fbaa881fc4ae443f9fdafbdd527793df" ma:taxonomyFieldName="eDocs_DocumentTopics" ma:displayName="Document Topics" ma:fieldId="{fbaa881f-c4ae-443f-9fda-fbdd527793df}" ma:taxonomyMulti="true" ma:sspId="792ef83d-dbae-4ffb-8435-e93a9d2ed721" ma:termSetId="00000000-0000-0000-0000-0000000000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index="0"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eDocs_FileStatus xmlns="f4b504f7-942f-4f39-b273-231e1ca9474e">Live</eDocs_FileStatus>
    <TaxCatchAll xmlns="f4b504f7-942f-4f39-b273-231e1ca9474e">
      <Value>27</Value>
      <Value>29</Value>
      <Value>30</Value>
      <Value>1</Value>
    </TaxCatchAll>
    <fbaa881fc4ae443f9fdafbdd527793df xmlns="f4b504f7-942f-4f39-b273-231e1ca9474e">
      <Terms xmlns="http://schemas.microsoft.com/office/infopath/2007/PartnerControls"/>
    </fbaa881fc4ae443f9fdafbdd527793df>
    <nb1b8a72855341e18dd75ce464e281f2 xmlns="f4b504f7-942f-4f39-b273-231e1ca9474e">
      <Terms xmlns="http://schemas.microsoft.com/office/infopath/2007/PartnerControls">
        <TermInfo xmlns="http://schemas.microsoft.com/office/infopath/2007/PartnerControls">
          <TermName xmlns="http://schemas.microsoft.com/office/infopath/2007/PartnerControls">2026</TermName>
          <TermId xmlns="http://schemas.microsoft.com/office/infopath/2007/PartnerControls">2183d25a-c713-4aa8-b4b0-a19e851b6d2c</TermId>
        </TermInfo>
      </Terms>
    </nb1b8a72855341e18dd75ce464e281f2>
    <_vti_ItemDeclaredRecord xmlns="f4b504f7-942f-4f39-b273-231e1ca9474e" xsi:nil="true"/>
    <h1f8bb4843d6459a8b809123185593c7 xmlns="f4b504f7-942f-4f39-b273-231e1ca9474e">
      <Terms xmlns="http://schemas.microsoft.com/office/infopath/2007/PartnerControls">
        <TermInfo xmlns="http://schemas.microsoft.com/office/infopath/2007/PartnerControls">
          <TermName xmlns="http://schemas.microsoft.com/office/infopath/2007/PartnerControls">069</TermName>
          <TermId xmlns="http://schemas.microsoft.com/office/infopath/2007/PartnerControls">d416fdfb-1c95-4ccf-9cad-cec98cf3ad21</TermId>
        </TermInfo>
      </Terms>
    </h1f8bb4843d6459a8b809123185593c7>
    <mbbd3fafa5ab4e5eb8a6a5e099cef439 xmlns="f4b504f7-942f-4f39-b273-231e1ca9474e">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7e038c9b-460c-4693-86fa-e6d1c2b86d67</TermId>
        </TermInfo>
      </Terms>
    </mbbd3fafa5ab4e5eb8a6a5e099cef439>
    <m02c691f3efa402dab5cbaa8c240a9e7 xmlns="f4b504f7-942f-4f39-b273-231e1ca9474e">
      <Terms xmlns="http://schemas.microsoft.com/office/infopath/2007/PartnerControls">
        <TermInfo xmlns="http://schemas.microsoft.com/office/infopath/2007/PartnerControls">
          <TermName xmlns="http://schemas.microsoft.com/office/infopath/2007/PartnerControls">Central Procurement Arrangements</TermName>
          <TermId xmlns="http://schemas.microsoft.com/office/infopath/2007/PartnerControls">fe443611-cb74-4f6d-b5e2-5826f1eb9676</TermId>
        </TermInfo>
      </Terms>
    </m02c691f3efa402dab5cbaa8c240a9e7>
    <eDocs_eFileName xmlns="f4b504f7-942f-4f39-b273-231e1ca9474e">DOD069-001-2026</eDocs_eFileName>
  </documentManagement>
</p:properties>
</file>

<file path=customXml/item5.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4FFAB61-79A5-4AD2-BA08-D9FEEB48DC82}">
  <ds:schemaRefs>
    <ds:schemaRef ds:uri="http://schemas.microsoft.com/sharepoint/v3/contenttype/forms"/>
  </ds:schemaRefs>
</ds:datastoreItem>
</file>

<file path=customXml/itemProps3.xml><?xml version="1.0" encoding="utf-8"?>
<ds:datastoreItem xmlns:ds="http://schemas.openxmlformats.org/officeDocument/2006/customXml" ds:itemID="{B9B7404C-7D5E-4C32-9F5B-E72F35C136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b504f7-942f-4f39-b273-231e1ca9474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699774-3061-4D77-A208-63E94B15925E}">
  <ds:schemaRefs>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f4b504f7-942f-4f39-b273-231e1ca9474e"/>
    <ds:schemaRef ds:uri="http://schemas.openxmlformats.org/package/2006/metadata/core-properties"/>
    <ds:schemaRef ds:uri="http://www.w3.org/XML/1998/namespace"/>
    <ds:schemaRef ds:uri="http://purl.org/dc/elements/1.1/"/>
  </ds:schemaRefs>
</ds:datastoreItem>
</file>

<file path=customXml/itemProps5.xml><?xml version="1.0" encoding="utf-8"?>
<ds:datastoreItem xmlns:ds="http://schemas.openxmlformats.org/officeDocument/2006/customXml" ds:itemID="{A19967D5-87BB-4266-AD26-4E2C92C244F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50</Pages>
  <Words>12500</Words>
  <Characters>71250</Characters>
  <Application>Microsoft Office Word</Application>
  <DocSecurity>0</DocSecurity>
  <Lines>593</Lines>
  <Paragraphs>167</Paragraphs>
  <ScaleCrop>false</ScaleCrop>
  <HeadingPairs>
    <vt:vector size="2" baseType="variant">
      <vt:variant>
        <vt:lpstr>Title</vt:lpstr>
      </vt:variant>
      <vt:variant>
        <vt:i4>1</vt:i4>
      </vt:variant>
    </vt:vector>
  </HeadingPairs>
  <TitlesOfParts>
    <vt:vector size="1" baseType="lpstr">
      <vt:lpstr/>
    </vt:vector>
  </TitlesOfParts>
  <Company>The Office Of Public Works</Company>
  <LinksUpToDate>false</LinksUpToDate>
  <CharactersWithSpaces>83583</CharactersWithSpaces>
  <SharedDoc>false</SharedDoc>
  <HLinks>
    <vt:vector size="24" baseType="variant">
      <vt:variant>
        <vt:i4>6422638</vt:i4>
      </vt:variant>
      <vt:variant>
        <vt:i4>127</vt:i4>
      </vt:variant>
      <vt:variant>
        <vt:i4>0</vt:i4>
      </vt:variant>
      <vt:variant>
        <vt:i4>5</vt:i4>
      </vt:variant>
      <vt:variant>
        <vt:lpwstr>http://www.revenue.ie/</vt:lpwstr>
      </vt:variant>
      <vt:variant>
        <vt:lpwstr/>
      </vt:variant>
      <vt:variant>
        <vt:i4>8323121</vt:i4>
      </vt:variant>
      <vt:variant>
        <vt:i4>124</vt:i4>
      </vt:variant>
      <vt:variant>
        <vt:i4>0</vt:i4>
      </vt:variant>
      <vt:variant>
        <vt:i4>5</vt:i4>
      </vt:variant>
      <vt:variant>
        <vt:lpwstr>http://www.finance.gov.ie/</vt:lpwstr>
      </vt:variant>
      <vt:variant>
        <vt:lpwstr/>
      </vt:variant>
      <vt:variant>
        <vt:i4>6422638</vt:i4>
      </vt:variant>
      <vt:variant>
        <vt:i4>121</vt:i4>
      </vt:variant>
      <vt:variant>
        <vt:i4>0</vt:i4>
      </vt:variant>
      <vt:variant>
        <vt:i4>5</vt:i4>
      </vt:variant>
      <vt:variant>
        <vt:lpwstr>http://www.revenue.ie/</vt:lpwstr>
      </vt:variant>
      <vt:variant>
        <vt:lpwstr/>
      </vt:variant>
      <vt:variant>
        <vt:i4>3604516</vt:i4>
      </vt:variant>
      <vt:variant>
        <vt:i4>49</vt:i4>
      </vt:variant>
      <vt:variant>
        <vt:i4>0</vt:i4>
      </vt:variant>
      <vt:variant>
        <vt:i4>5</vt:i4>
      </vt:variant>
      <vt:variant>
        <vt:lpwstr>http://www.etenders.gov.ie/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Kevin Dowling</dc:creator>
  <cp:keywords/>
  <dc:description/>
  <cp:lastModifiedBy>Gerry Troy (Defence)</cp:lastModifiedBy>
  <cp:revision>2</cp:revision>
  <cp:lastPrinted>2019-11-20T10:54:00Z</cp:lastPrinted>
  <dcterms:created xsi:type="dcterms:W3CDTF">2026-05-26T13:43:00Z</dcterms:created>
  <dcterms:modified xsi:type="dcterms:W3CDTF">2026-05-26T13:43:00Z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0x0101000BC94875665D404BB1351B53C41FD2C000F7DA78D50C769B40BA6F26F82281129F</vt:lpwstr>
  </property>
  <property fmtid="{D5CDD505-2E9C-101B-9397-08002B2CF9AE}" pid="3" name="eDocs_Year">
    <vt:lpwstr>29;#2026|2183d25a-c713-4aa8-b4b0-a19e851b6d2c</vt:lpwstr>
  </property>
  <property fmtid="{D5CDD505-2E9C-101B-9397-08002B2CF9AE}" pid="4" name="eDocs_SeriesSubSeries">
    <vt:lpwstr>6;#069|d416fdfb-1c95-4ccf-9cad-cec98cf3ad21</vt:lpwstr>
  </property>
  <property fmtid="{D5CDD505-2E9C-101B-9397-08002B2CF9AE}" pid="5" name="eDocs_FileTopics">
    <vt:lpwstr>30;#Central Procurement Arrangements|fe443611-cb74-4f6d-b5e2-5826f1eb9676</vt:lpwstr>
  </property>
  <property fmtid="{D5CDD505-2E9C-101B-9397-08002B2CF9AE}" pid="6" name="eDocs_DocumentTopics">
    <vt:lpwstr/>
  </property>
  <property fmtid="{D5CDD505-2E9C-101B-9397-08002B2CF9AE}" pid="7" name="_dlc_policyId">
    <vt:lpwstr>0x0101000BC94875665D404BB1351B53C41FD2C0|151133126</vt:lpwstr>
  </property>
  <property fmtid="{D5CDD505-2E9C-101B-9397-08002B2CF9AE}" pid="8" name="ItemRetentionFormula">
    <vt:lpwstr/>
  </property>
  <property fmtid="{D5CDD505-2E9C-101B-9397-08002B2CF9AE}" pid="9" name="RecoverActionType">
    <vt:lpwstr>edit-document</vt:lpwstr>
  </property>
  <property fmtid="{D5CDD505-2E9C-101B-9397-08002B2CF9AE}" pid="10" name="RecoverXML">
    <vt:lpwstr>C:\Users\Patrick_OBrien\AppData\Local\Temp\SOLTMP\POBRIEN\Thurs\pobri863.xml</vt:lpwstr>
  </property>
  <property fmtid="{D5CDD505-2E9C-101B-9397-08002B2CF9AE}" pid="11" name="eDocs_SecurityClassification">
    <vt:lpwstr>27;#Unclassified|7e038c9b-460c-4693-86fa-e6d1c2b86d67</vt:lpwstr>
  </property>
  <property fmtid="{D5CDD505-2E9C-101B-9397-08002B2CF9AE}" pid="12" name="eDocs_SecurityClassificationTaxHTField0">
    <vt:lpwstr>Restricted|38cd8fe7-67d8-4d43-94a6-e0bbe16cad18</vt:lpwstr>
  </property>
  <property fmtid="{D5CDD505-2E9C-101B-9397-08002B2CF9AE}" pid="13" name="_docset_NoMedatataSyncRequired">
    <vt:lpwstr>False</vt:lpwstr>
  </property>
  <property fmtid="{D5CDD505-2E9C-101B-9397-08002B2CF9AE}" pid="14" name="_dlc_LastRun">
    <vt:lpwstr>11/20/2021 23:02:34</vt:lpwstr>
  </property>
  <property fmtid="{D5CDD505-2E9C-101B-9397-08002B2CF9AE}" pid="15" name="_dlc_ItemStageId">
    <vt:lpwstr>1</vt:lpwstr>
  </property>
  <property fmtid="{D5CDD505-2E9C-101B-9397-08002B2CF9AE}" pid="16" name="eDocs_Series">
    <vt:lpwstr>1;#069|d416fdfb-1c95-4ccf-9cad-cec98cf3ad21</vt:lpwstr>
  </property>
  <property fmtid="{D5CDD505-2E9C-101B-9397-08002B2CF9AE}" pid="17" name="ge25f6a3ef6f42d4865685f2a74bf8c7">
    <vt:lpwstr/>
  </property>
  <property fmtid="{D5CDD505-2E9C-101B-9397-08002B2CF9AE}" pid="18" name="eDocs_RetentionPeriodTerm">
    <vt:lpwstr/>
  </property>
</Properties>
</file>