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72A6659" w14:textId="77777777" w:rsidR="00F650FE" w:rsidRDefault="00F650FE" w:rsidP="5325931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0A37501D" w14:textId="2E41E7A3" w:rsidR="00F650FE" w:rsidRDefault="00BF5134" w:rsidP="5325931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r>
        <w:rPr>
          <w:noProof/>
          <w:bdr w:val="none" w:sz="0" w:space="0" w:color="auto" w:frame="1"/>
        </w:rPr>
        <w:drawing>
          <wp:inline distT="0" distB="0" distL="0" distR="0" wp14:anchorId="4AA76D10" wp14:editId="7BE1148B">
            <wp:extent cx="2080260" cy="2080260"/>
            <wp:effectExtent l="0" t="0" r="0" b="0"/>
            <wp:docPr id="35643392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2080260" cy="2080260"/>
                    </a:xfrm>
                    <a:prstGeom prst="rect">
                      <a:avLst/>
                    </a:prstGeom>
                    <a:noFill/>
                    <a:ln>
                      <a:noFill/>
                    </a:ln>
                  </pic:spPr>
                </pic:pic>
              </a:graphicData>
            </a:graphic>
          </wp:inline>
        </w:drawing>
      </w:r>
    </w:p>
    <w:p w14:paraId="5DAB6C7B" w14:textId="77777777" w:rsidR="00F650FE" w:rsidRDefault="00F650FE" w:rsidP="5325931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18F756FC" w14:textId="47D7218E" w:rsidR="007027FA" w:rsidRPr="00451124" w:rsidRDefault="00ED5D7E" w:rsidP="5325931A">
      <w:pPr>
        <w:pBdr>
          <w:top w:val="nil"/>
          <w:left w:val="nil"/>
          <w:bottom w:val="nil"/>
          <w:right w:val="nil"/>
          <w:between w:val="nil"/>
        </w:pBdr>
        <w:spacing w:line="240" w:lineRule="auto"/>
        <w:jc w:val="center"/>
        <w:rPr>
          <w:rFonts w:asciiTheme="minorHAnsi" w:eastAsia="Arial" w:hAnsiTheme="minorHAnsi" w:cstheme="minorBidi"/>
          <w:b/>
          <w:bCs/>
          <w:color w:val="333399"/>
          <w:sz w:val="40"/>
          <w:szCs w:val="40"/>
        </w:rPr>
      </w:pPr>
      <w:commentRangeStart w:id="0"/>
      <w:r w:rsidRPr="5325931A">
        <w:rPr>
          <w:rFonts w:asciiTheme="minorHAnsi" w:eastAsia="Arial" w:hAnsiTheme="minorHAnsi" w:cstheme="minorBidi"/>
          <w:b/>
          <w:bCs/>
          <w:color w:val="333399"/>
          <w:sz w:val="40"/>
          <w:szCs w:val="40"/>
        </w:rPr>
        <w:t>Call</w:t>
      </w:r>
      <w:r w:rsidR="007027FA" w:rsidRPr="5325931A">
        <w:rPr>
          <w:rFonts w:asciiTheme="minorHAnsi" w:eastAsia="Arial" w:hAnsiTheme="minorHAnsi" w:cstheme="minorBidi"/>
          <w:b/>
          <w:bCs/>
          <w:color w:val="333399"/>
          <w:sz w:val="40"/>
          <w:szCs w:val="40"/>
        </w:rPr>
        <w:t xml:space="preserve"> for Tenders for the </w:t>
      </w:r>
      <w:r w:rsidR="00B228D1" w:rsidRPr="5325931A">
        <w:rPr>
          <w:rFonts w:asciiTheme="minorHAnsi" w:eastAsia="Arial" w:hAnsiTheme="minorHAnsi" w:cstheme="minorBidi"/>
          <w:b/>
          <w:bCs/>
          <w:color w:val="333399"/>
          <w:sz w:val="40"/>
          <w:szCs w:val="40"/>
        </w:rPr>
        <w:t>P</w:t>
      </w:r>
      <w:r w:rsidR="007027FA" w:rsidRPr="5325931A">
        <w:rPr>
          <w:rFonts w:asciiTheme="minorHAnsi" w:eastAsia="Arial" w:hAnsiTheme="minorHAnsi" w:cstheme="minorBidi"/>
          <w:b/>
          <w:bCs/>
          <w:color w:val="333399"/>
          <w:sz w:val="40"/>
          <w:szCs w:val="40"/>
        </w:rPr>
        <w:t xml:space="preserve">rovision of </w:t>
      </w:r>
    </w:p>
    <w:p w14:paraId="3ECB0DF5" w14:textId="77777777" w:rsidR="000A155C" w:rsidRDefault="5DC3A71E" w:rsidP="3785B618">
      <w:pPr>
        <w:pBdr>
          <w:top w:val="nil"/>
          <w:left w:val="nil"/>
          <w:bottom w:val="nil"/>
          <w:right w:val="nil"/>
          <w:between w:val="nil"/>
        </w:pBdr>
        <w:spacing w:line="240" w:lineRule="auto"/>
        <w:jc w:val="center"/>
        <w:rPr>
          <w:rFonts w:asciiTheme="minorHAnsi" w:eastAsia="Arial" w:hAnsiTheme="minorHAnsi" w:cstheme="minorBidi"/>
          <w:b/>
          <w:bCs/>
          <w:color w:val="333399"/>
          <w:sz w:val="40"/>
          <w:szCs w:val="40"/>
        </w:rPr>
      </w:pPr>
      <w:r w:rsidRPr="3785B618">
        <w:rPr>
          <w:rFonts w:asciiTheme="minorHAnsi" w:eastAsia="Arial" w:hAnsiTheme="minorHAnsi" w:cstheme="minorBidi"/>
          <w:b/>
          <w:bCs/>
          <w:color w:val="333399"/>
          <w:sz w:val="40"/>
          <w:szCs w:val="40"/>
        </w:rPr>
        <w:t xml:space="preserve">Cold </w:t>
      </w:r>
      <w:r w:rsidR="70095D9C" w:rsidRPr="3785B618">
        <w:rPr>
          <w:rFonts w:asciiTheme="minorHAnsi" w:eastAsia="Arial" w:hAnsiTheme="minorHAnsi" w:cstheme="minorBidi"/>
          <w:b/>
          <w:bCs/>
          <w:color w:val="333399"/>
          <w:sz w:val="40"/>
          <w:szCs w:val="40"/>
        </w:rPr>
        <w:t xml:space="preserve">Lunch </w:t>
      </w:r>
      <w:r w:rsidR="00151A72">
        <w:rPr>
          <w:rFonts w:asciiTheme="minorHAnsi" w:eastAsia="Arial" w:hAnsiTheme="minorHAnsi" w:cstheme="minorBidi"/>
          <w:b/>
          <w:bCs/>
          <w:color w:val="333399"/>
          <w:sz w:val="40"/>
          <w:szCs w:val="40"/>
        </w:rPr>
        <w:t>and/</w:t>
      </w:r>
      <w:r w:rsidR="70095D9C" w:rsidRPr="3785B618">
        <w:rPr>
          <w:rFonts w:asciiTheme="minorHAnsi" w:eastAsia="Arial" w:hAnsiTheme="minorHAnsi" w:cstheme="minorBidi"/>
          <w:b/>
          <w:bCs/>
          <w:color w:val="333399"/>
          <w:sz w:val="40"/>
          <w:szCs w:val="40"/>
        </w:rPr>
        <w:t xml:space="preserve">or Afterschool </w:t>
      </w:r>
      <w:r w:rsidR="3113B237" w:rsidRPr="3785B618">
        <w:rPr>
          <w:rFonts w:asciiTheme="minorHAnsi" w:eastAsia="Arial" w:hAnsiTheme="minorHAnsi" w:cstheme="minorBidi"/>
          <w:b/>
          <w:bCs/>
          <w:color w:val="333399"/>
          <w:sz w:val="40"/>
          <w:szCs w:val="40"/>
        </w:rPr>
        <w:t>Club(s)</w:t>
      </w:r>
      <w:r w:rsidR="40E7F08D" w:rsidRPr="3785B618">
        <w:rPr>
          <w:rFonts w:asciiTheme="minorHAnsi" w:eastAsia="Arial" w:hAnsiTheme="minorHAnsi" w:cstheme="minorBidi"/>
          <w:b/>
          <w:bCs/>
          <w:color w:val="333399"/>
          <w:sz w:val="40"/>
          <w:szCs w:val="40"/>
        </w:rPr>
        <w:t xml:space="preserve"> </w:t>
      </w:r>
      <w:r w:rsidR="0AE8D6DB" w:rsidRPr="3785B618">
        <w:rPr>
          <w:rFonts w:asciiTheme="minorHAnsi" w:eastAsia="Arial" w:hAnsiTheme="minorHAnsi" w:cstheme="minorBidi"/>
          <w:b/>
          <w:bCs/>
          <w:color w:val="333399"/>
          <w:sz w:val="40"/>
          <w:szCs w:val="40"/>
        </w:rPr>
        <w:t>to</w:t>
      </w:r>
      <w:commentRangeEnd w:id="0"/>
      <w:r w:rsidR="00386020">
        <w:rPr>
          <w:rStyle w:val="CommentReference"/>
          <w:rFonts w:asciiTheme="minorHAnsi" w:eastAsia="Arial" w:hAnsiTheme="minorHAnsi" w:cstheme="minorBidi"/>
          <w:b/>
          <w:bCs/>
          <w:color w:val="333399"/>
          <w:sz w:val="40"/>
          <w:szCs w:val="40"/>
        </w:rPr>
        <w:commentReference w:id="0"/>
      </w:r>
    </w:p>
    <w:p w14:paraId="02EB378F"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46EC3742" w14:textId="1C178988" w:rsidR="006B1A29" w:rsidRPr="008E4921" w:rsidRDefault="00F113BB"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8E4921">
        <w:rPr>
          <w:rFonts w:asciiTheme="minorHAnsi" w:eastAsia="Arial" w:hAnsiTheme="minorHAnsi" w:cstheme="minorHAnsi"/>
          <w:b/>
          <w:bCs/>
          <w:color w:val="333399"/>
          <w:sz w:val="40"/>
          <w:szCs w:val="40"/>
        </w:rPr>
        <w:t>Scoil na gCailini</w:t>
      </w:r>
    </w:p>
    <w:p w14:paraId="107B9130" w14:textId="45D572CB" w:rsidR="006B1A29" w:rsidRPr="00451124" w:rsidRDefault="00F113BB"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16202B</w:t>
      </w:r>
    </w:p>
    <w:p w14:paraId="6A05A809" w14:textId="77777777"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3C91E361" w14:textId="77777777"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676D6A04" w14:textId="77777777"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5A39BBE3"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1C8F396"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2A3D3EC"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D0B940D"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06425CA"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E533D2B"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627AD1C3" w14:textId="77777777" w:rsidR="00234C8E" w:rsidRDefault="00234C8E" w:rsidP="00EE6D3D">
              <w:pPr>
                <w:spacing w:line="320" w:lineRule="auto"/>
                <w:ind w:left="720"/>
                <w:jc w:val="both"/>
              </w:pPr>
              <w:r w:rsidRPr="000E5DB7">
                <w:t>Part 2:</w:t>
              </w:r>
              <w:r>
                <w:tab/>
              </w:r>
              <w:r>
                <w:tab/>
              </w:r>
              <w:r>
                <w:tab/>
              </w:r>
              <w:r w:rsidRPr="000E5DB7">
                <w:t>Instructions to Tenderers</w:t>
              </w:r>
            </w:p>
            <w:p w14:paraId="5CCC7BB3"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36E138DB"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5EB637BC" w14:textId="77777777" w:rsidR="00234C8E" w:rsidRDefault="00234C8E" w:rsidP="00EE6D3D">
              <w:pPr>
                <w:spacing w:line="320" w:lineRule="auto"/>
                <w:ind w:left="720"/>
                <w:jc w:val="both"/>
              </w:pPr>
              <w:r w:rsidRPr="000E5DB7">
                <w:t xml:space="preserve">Appendix 2: </w:t>
              </w:r>
              <w:r>
                <w:tab/>
              </w:r>
              <w:r>
                <w:tab/>
              </w:r>
              <w:r w:rsidRPr="000E5DB7">
                <w:t>Pricing Schedule</w:t>
              </w:r>
            </w:p>
            <w:p w14:paraId="2AB5AD60"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265AB2B6"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13EE9F42"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3BCC6EEC"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0E27B00A" w14:textId="77777777" w:rsidR="00234C8E" w:rsidRDefault="00000000" w:rsidP="00220BB7">
              <w:pPr>
                <w:ind w:left="1440"/>
                <w:jc w:val="both"/>
              </w:pPr>
            </w:p>
          </w:sdtContent>
        </w:sdt>
      </w:sdtContent>
    </w:sdt>
    <w:p w14:paraId="60061E4C" w14:textId="77777777" w:rsidR="00234C8E" w:rsidRDefault="00234C8E" w:rsidP="00EE6D3D">
      <w:pPr>
        <w:spacing w:line="320" w:lineRule="auto"/>
        <w:ind w:left="1440"/>
        <w:jc w:val="both"/>
      </w:pPr>
    </w:p>
    <w:p w14:paraId="44EAFD9C" w14:textId="77777777" w:rsidR="00234C8E" w:rsidRDefault="00234C8E" w:rsidP="00ED5D7E">
      <w:pPr>
        <w:spacing w:line="320" w:lineRule="auto"/>
        <w:ind w:left="1440"/>
        <w:jc w:val="center"/>
      </w:pPr>
    </w:p>
    <w:p w14:paraId="4B94D5A5" w14:textId="77777777" w:rsidR="003C0FB1" w:rsidRDefault="003C0FB1" w:rsidP="00EE6D3D">
      <w:pPr>
        <w:spacing w:line="320" w:lineRule="auto"/>
        <w:ind w:left="1440"/>
        <w:jc w:val="both"/>
      </w:pPr>
    </w:p>
    <w:p w14:paraId="3DEEC669" w14:textId="77777777" w:rsidR="003C0FB1" w:rsidRDefault="003C0FB1" w:rsidP="00EE6D3D">
      <w:pPr>
        <w:spacing w:line="320" w:lineRule="auto"/>
        <w:ind w:left="1440"/>
        <w:jc w:val="both"/>
        <w:sectPr w:rsidR="003C0FB1" w:rsidSect="00926F67">
          <w:footerReference w:type="default" r:id="rId17"/>
          <w:headerReference w:type="first" r:id="rId18"/>
          <w:pgSz w:w="11907" w:h="16840" w:code="9"/>
          <w:pgMar w:top="1134" w:right="1418" w:bottom="851" w:left="1418" w:header="709" w:footer="709" w:gutter="0"/>
          <w:cols w:space="708"/>
          <w:titlePg/>
          <w:docGrid w:linePitch="360"/>
        </w:sectPr>
      </w:pPr>
    </w:p>
    <w:p w14:paraId="429BB977" w14:textId="77777777" w:rsidR="003C0FB1" w:rsidRDefault="527229FC" w:rsidP="00DD0D56">
      <w:pPr>
        <w:pStyle w:val="Heading1"/>
        <w:spacing w:before="0" w:after="120"/>
        <w:jc w:val="both"/>
        <w:rPr>
          <w:rFonts w:ascii="Calibri" w:hAnsi="Calibri"/>
        </w:rPr>
      </w:pPr>
      <w:r w:rsidRPr="3785B618">
        <w:rPr>
          <w:rFonts w:ascii="Calibri" w:hAnsi="Calibri"/>
        </w:rPr>
        <w:lastRenderedPageBreak/>
        <w:t>Part 1: Introduction</w:t>
      </w:r>
    </w:p>
    <w:p w14:paraId="27DF7FC3" w14:textId="77777777" w:rsidR="00D87E7D" w:rsidRPr="004B2B32" w:rsidRDefault="00D87E7D" w:rsidP="001B1048">
      <w:pPr>
        <w:jc w:val="both"/>
        <w:rPr>
          <w:b/>
          <w:bCs/>
          <w:i/>
          <w:iCs/>
          <w:noProof/>
          <w:lang w:val="en-IE" w:eastAsia="en-IE"/>
        </w:rPr>
      </w:pPr>
      <w:r w:rsidRPr="004B2B32">
        <w:rPr>
          <w:b/>
          <w:bCs/>
          <w:i/>
          <w:iCs/>
          <w:noProof/>
          <w:highlight w:val="yellow"/>
          <w:lang w:val="en-IE" w:eastAsia="en-IE"/>
        </w:rPr>
        <w:t xml:space="preserve">Please refer to the calculator available in the SPU website to complete yellow cells in </w:t>
      </w:r>
      <w:r>
        <w:rPr>
          <w:b/>
          <w:bCs/>
          <w:i/>
          <w:iCs/>
          <w:noProof/>
          <w:highlight w:val="yellow"/>
          <w:lang w:val="en-IE" w:eastAsia="en-IE"/>
        </w:rPr>
        <w:t>T</w:t>
      </w:r>
      <w:r w:rsidRPr="004B2B32">
        <w:rPr>
          <w:b/>
          <w:bCs/>
          <w:i/>
          <w:iCs/>
          <w:noProof/>
          <w:highlight w:val="yellow"/>
          <w:lang w:val="en-IE" w:eastAsia="en-IE"/>
        </w:rPr>
        <w:t>able</w:t>
      </w:r>
      <w:r>
        <w:rPr>
          <w:b/>
          <w:bCs/>
          <w:i/>
          <w:iCs/>
          <w:noProof/>
          <w:highlight w:val="yellow"/>
          <w:lang w:val="en-IE" w:eastAsia="en-IE"/>
        </w:rPr>
        <w:t xml:space="preserve"> 1</w:t>
      </w:r>
      <w:r w:rsidRPr="004B2B32">
        <w:rPr>
          <w:b/>
          <w:bCs/>
          <w:i/>
          <w:iCs/>
          <w:noProof/>
          <w:highlight w:val="yellow"/>
          <w:lang w:val="en-IE" w:eastAsia="en-IE"/>
        </w:rPr>
        <w:t xml:space="preserve"> below. Delete this instruction note.</w:t>
      </w:r>
    </w:p>
    <w:tbl>
      <w:tblPr>
        <w:tblW w:w="5000" w:type="pct"/>
        <w:tblLook w:val="04A0" w:firstRow="1" w:lastRow="0" w:firstColumn="1" w:lastColumn="0" w:noHBand="0" w:noVBand="1"/>
      </w:tblPr>
      <w:tblGrid>
        <w:gridCol w:w="749"/>
        <w:gridCol w:w="951"/>
        <w:gridCol w:w="912"/>
        <w:gridCol w:w="755"/>
        <w:gridCol w:w="934"/>
        <w:gridCol w:w="1295"/>
        <w:gridCol w:w="1039"/>
        <w:gridCol w:w="1157"/>
        <w:gridCol w:w="1259"/>
      </w:tblGrid>
      <w:tr w:rsidR="004D6591" w:rsidRPr="004D6591" w14:paraId="207C50D1" w14:textId="77777777" w:rsidTr="004D6591">
        <w:trPr>
          <w:trHeight w:val="380"/>
        </w:trPr>
        <w:tc>
          <w:tcPr>
            <w:tcW w:w="5000" w:type="pct"/>
            <w:gridSpan w:val="9"/>
            <w:tcBorders>
              <w:top w:val="single" w:sz="8" w:space="0" w:color="auto"/>
              <w:left w:val="single" w:sz="8" w:space="0" w:color="auto"/>
              <w:bottom w:val="single" w:sz="8" w:space="0" w:color="auto"/>
              <w:right w:val="single" w:sz="8" w:space="0" w:color="000000"/>
            </w:tcBorders>
            <w:shd w:val="clear" w:color="000000" w:fill="E8E8E8"/>
            <w:noWrap/>
            <w:vAlign w:val="center"/>
            <w:hideMark/>
          </w:tcPr>
          <w:p w14:paraId="4852831A" w14:textId="77777777" w:rsidR="004D6591" w:rsidRPr="004D6591" w:rsidRDefault="004D6591" w:rsidP="004D6591">
            <w:pPr>
              <w:spacing w:after="0" w:line="240" w:lineRule="auto"/>
              <w:jc w:val="center"/>
              <w:rPr>
                <w:rFonts w:cs="Calibri"/>
                <w:b/>
                <w:bCs/>
                <w:color w:val="000000"/>
                <w:sz w:val="28"/>
                <w:szCs w:val="28"/>
                <w:lang w:val="en-IE" w:eastAsia="en-IE"/>
              </w:rPr>
            </w:pPr>
            <w:r w:rsidRPr="004D6591">
              <w:rPr>
                <w:rFonts w:cs="Calibri"/>
                <w:b/>
                <w:bCs/>
                <w:color w:val="000000"/>
                <w:sz w:val="28"/>
                <w:szCs w:val="28"/>
                <w:lang w:val="en-IE" w:eastAsia="en-IE"/>
              </w:rPr>
              <w:t>Cold Lunch and/or Afterschool Club - Service Requirement Calculator</w:t>
            </w:r>
          </w:p>
        </w:tc>
      </w:tr>
      <w:tr w:rsidR="004D6591" w:rsidRPr="004D6591" w14:paraId="681149B2" w14:textId="77777777" w:rsidTr="00E76425">
        <w:trPr>
          <w:trHeight w:val="790"/>
        </w:trPr>
        <w:tc>
          <w:tcPr>
            <w:tcW w:w="423" w:type="pct"/>
            <w:tcBorders>
              <w:top w:val="single" w:sz="8" w:space="0" w:color="auto"/>
              <w:left w:val="single" w:sz="8" w:space="0" w:color="auto"/>
              <w:bottom w:val="nil"/>
              <w:right w:val="single" w:sz="8" w:space="0" w:color="auto"/>
            </w:tcBorders>
            <w:shd w:val="clear" w:color="000000" w:fill="E8E8E8"/>
            <w:vAlign w:val="center"/>
            <w:hideMark/>
          </w:tcPr>
          <w:p w14:paraId="356C143A"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Club Name</w:t>
            </w:r>
          </w:p>
        </w:tc>
        <w:tc>
          <w:tcPr>
            <w:tcW w:w="538" w:type="pct"/>
            <w:tcBorders>
              <w:top w:val="nil"/>
              <w:left w:val="nil"/>
              <w:bottom w:val="nil"/>
              <w:right w:val="single" w:sz="8" w:space="0" w:color="auto"/>
            </w:tcBorders>
            <w:shd w:val="clear" w:color="000000" w:fill="E8E8E8"/>
            <w:vAlign w:val="center"/>
            <w:hideMark/>
          </w:tcPr>
          <w:p w14:paraId="0E50B570"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Club Required Y/N</w:t>
            </w:r>
          </w:p>
        </w:tc>
        <w:tc>
          <w:tcPr>
            <w:tcW w:w="515" w:type="pct"/>
            <w:tcBorders>
              <w:top w:val="nil"/>
              <w:left w:val="nil"/>
              <w:bottom w:val="nil"/>
              <w:right w:val="single" w:sz="8" w:space="0" w:color="auto"/>
            </w:tcBorders>
            <w:shd w:val="clear" w:color="000000" w:fill="E8E8E8"/>
            <w:vAlign w:val="center"/>
            <w:hideMark/>
          </w:tcPr>
          <w:p w14:paraId="494D3E49"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 xml:space="preserve">Drink Included Y/N </w:t>
            </w:r>
          </w:p>
        </w:tc>
        <w:tc>
          <w:tcPr>
            <w:tcW w:w="426" w:type="pct"/>
            <w:tcBorders>
              <w:top w:val="nil"/>
              <w:left w:val="nil"/>
              <w:bottom w:val="nil"/>
              <w:right w:val="single" w:sz="8" w:space="0" w:color="auto"/>
            </w:tcBorders>
            <w:shd w:val="clear" w:color="000000" w:fill="E8E8E8"/>
            <w:vAlign w:val="center"/>
            <w:hideMark/>
          </w:tcPr>
          <w:p w14:paraId="335B63FE"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Drink Choice</w:t>
            </w:r>
          </w:p>
        </w:tc>
        <w:tc>
          <w:tcPr>
            <w:tcW w:w="592" w:type="pct"/>
            <w:tcBorders>
              <w:top w:val="nil"/>
              <w:left w:val="nil"/>
              <w:bottom w:val="nil"/>
              <w:right w:val="single" w:sz="8" w:space="0" w:color="auto"/>
            </w:tcBorders>
            <w:shd w:val="clear" w:color="000000" w:fill="E8E8E8"/>
            <w:vAlign w:val="center"/>
            <w:hideMark/>
          </w:tcPr>
          <w:p w14:paraId="5417C936"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Rate of Payment</w:t>
            </w:r>
          </w:p>
        </w:tc>
        <w:tc>
          <w:tcPr>
            <w:tcW w:w="734" w:type="pct"/>
            <w:tcBorders>
              <w:top w:val="nil"/>
              <w:left w:val="nil"/>
              <w:bottom w:val="nil"/>
              <w:right w:val="single" w:sz="8" w:space="0" w:color="auto"/>
            </w:tcBorders>
            <w:shd w:val="clear" w:color="000000" w:fill="E8E8E8"/>
            <w:vAlign w:val="center"/>
            <w:hideMark/>
          </w:tcPr>
          <w:p w14:paraId="2F8EF077"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Time Required for Consumption</w:t>
            </w:r>
          </w:p>
        </w:tc>
        <w:tc>
          <w:tcPr>
            <w:tcW w:w="588" w:type="pct"/>
            <w:tcBorders>
              <w:top w:val="nil"/>
              <w:left w:val="nil"/>
              <w:bottom w:val="nil"/>
              <w:right w:val="single" w:sz="8" w:space="0" w:color="auto"/>
            </w:tcBorders>
            <w:shd w:val="clear" w:color="000000" w:fill="E8E8E8"/>
            <w:vAlign w:val="center"/>
            <w:hideMark/>
          </w:tcPr>
          <w:p w14:paraId="19ABC286"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Maximum Number of Students</w:t>
            </w:r>
          </w:p>
        </w:tc>
        <w:tc>
          <w:tcPr>
            <w:tcW w:w="593" w:type="pct"/>
            <w:tcBorders>
              <w:top w:val="nil"/>
              <w:left w:val="nil"/>
              <w:bottom w:val="nil"/>
              <w:right w:val="single" w:sz="8" w:space="0" w:color="auto"/>
            </w:tcBorders>
            <w:shd w:val="clear" w:color="000000" w:fill="E8E8E8"/>
            <w:vAlign w:val="center"/>
            <w:hideMark/>
          </w:tcPr>
          <w:p w14:paraId="6D52587B"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Value of Service Over a Max 3-Year Term</w:t>
            </w:r>
          </w:p>
        </w:tc>
        <w:tc>
          <w:tcPr>
            <w:tcW w:w="592" w:type="pct"/>
            <w:tcBorders>
              <w:top w:val="single" w:sz="8" w:space="0" w:color="auto"/>
              <w:left w:val="single" w:sz="8" w:space="0" w:color="auto"/>
              <w:bottom w:val="nil"/>
              <w:right w:val="single" w:sz="8" w:space="0" w:color="auto"/>
            </w:tcBorders>
            <w:shd w:val="clear" w:color="000000" w:fill="E8E8E8"/>
            <w:vAlign w:val="center"/>
            <w:hideMark/>
          </w:tcPr>
          <w:p w14:paraId="0B1963AB"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Maximum Number of Meals Over a Max 3-Year Term</w:t>
            </w:r>
          </w:p>
        </w:tc>
      </w:tr>
      <w:tr w:rsidR="004D6591" w:rsidRPr="004D6591" w14:paraId="1AA23FD9" w14:textId="77777777" w:rsidTr="00E76425">
        <w:trPr>
          <w:trHeight w:val="793"/>
        </w:trPr>
        <w:tc>
          <w:tcPr>
            <w:tcW w:w="423" w:type="pct"/>
            <w:tcBorders>
              <w:top w:val="single" w:sz="8" w:space="0" w:color="auto"/>
              <w:left w:val="single" w:sz="8" w:space="0" w:color="auto"/>
              <w:bottom w:val="single" w:sz="8" w:space="0" w:color="auto"/>
              <w:right w:val="single" w:sz="8" w:space="0" w:color="auto"/>
            </w:tcBorders>
            <w:vAlign w:val="center"/>
            <w:hideMark/>
          </w:tcPr>
          <w:p w14:paraId="7A4522CD" w14:textId="77777777" w:rsidR="004D6591" w:rsidRPr="004D6591" w:rsidRDefault="004D6591" w:rsidP="004D6591">
            <w:pPr>
              <w:spacing w:after="0" w:line="240" w:lineRule="auto"/>
              <w:jc w:val="center"/>
              <w:rPr>
                <w:rFonts w:cs="Calibri"/>
                <w:b/>
                <w:bCs/>
                <w:color w:val="000000"/>
                <w:sz w:val="20"/>
                <w:szCs w:val="20"/>
                <w:lang w:val="en-IE" w:eastAsia="en-IE"/>
              </w:rPr>
            </w:pPr>
            <w:r w:rsidRPr="004D6591">
              <w:rPr>
                <w:rFonts w:cs="Calibri"/>
                <w:b/>
                <w:bCs/>
                <w:color w:val="000000"/>
                <w:sz w:val="20"/>
                <w:szCs w:val="20"/>
                <w:lang w:val="en-IE" w:eastAsia="en-IE"/>
              </w:rPr>
              <w:t>Cold Lunch Club</w:t>
            </w:r>
          </w:p>
        </w:tc>
        <w:tc>
          <w:tcPr>
            <w:tcW w:w="538" w:type="pct"/>
            <w:tcBorders>
              <w:top w:val="single" w:sz="8" w:space="0" w:color="auto"/>
              <w:left w:val="nil"/>
              <w:bottom w:val="nil"/>
              <w:right w:val="single" w:sz="8" w:space="0" w:color="auto"/>
            </w:tcBorders>
            <w:shd w:val="clear" w:color="auto" w:fill="FFFF00"/>
            <w:noWrap/>
            <w:vAlign w:val="center"/>
            <w:hideMark/>
          </w:tcPr>
          <w:p w14:paraId="49551D51" w14:textId="5CC1F593" w:rsidR="004D6591" w:rsidRPr="004D6591" w:rsidRDefault="004D6591" w:rsidP="004D6591">
            <w:pPr>
              <w:spacing w:after="0" w:line="240" w:lineRule="auto"/>
              <w:jc w:val="center"/>
              <w:rPr>
                <w:rFonts w:cs="Calibri"/>
                <w:b/>
                <w:bCs/>
                <w:sz w:val="20"/>
                <w:szCs w:val="20"/>
                <w:lang w:val="en-IE" w:eastAsia="en-IE"/>
              </w:rPr>
            </w:pPr>
            <w:r w:rsidRPr="004D6591">
              <w:rPr>
                <w:rFonts w:cs="Calibri"/>
                <w:b/>
                <w:bCs/>
                <w:sz w:val="20"/>
                <w:szCs w:val="20"/>
                <w:lang w:val="en-IE" w:eastAsia="en-IE"/>
              </w:rPr>
              <w:t> </w:t>
            </w:r>
            <w:r w:rsidR="00F113BB">
              <w:rPr>
                <w:rFonts w:cs="Calibri"/>
                <w:b/>
                <w:bCs/>
                <w:sz w:val="20"/>
                <w:szCs w:val="20"/>
                <w:lang w:val="en-IE" w:eastAsia="en-IE"/>
              </w:rPr>
              <w:t>Yes</w:t>
            </w:r>
          </w:p>
        </w:tc>
        <w:tc>
          <w:tcPr>
            <w:tcW w:w="515" w:type="pct"/>
            <w:tcBorders>
              <w:top w:val="single" w:sz="8" w:space="0" w:color="auto"/>
              <w:left w:val="nil"/>
              <w:bottom w:val="nil"/>
              <w:right w:val="single" w:sz="8" w:space="0" w:color="auto"/>
            </w:tcBorders>
            <w:shd w:val="clear" w:color="auto" w:fill="FFFF00"/>
            <w:noWrap/>
            <w:vAlign w:val="center"/>
            <w:hideMark/>
          </w:tcPr>
          <w:p w14:paraId="6152763A" w14:textId="7615AD66" w:rsidR="004D6591" w:rsidRPr="004D6591" w:rsidRDefault="004D6591" w:rsidP="004D6591">
            <w:pPr>
              <w:spacing w:after="0" w:line="240" w:lineRule="auto"/>
              <w:jc w:val="center"/>
              <w:rPr>
                <w:rFonts w:cs="Calibri"/>
                <w:b/>
                <w:bCs/>
                <w:sz w:val="20"/>
                <w:szCs w:val="20"/>
                <w:lang w:val="en-IE" w:eastAsia="en-IE"/>
              </w:rPr>
            </w:pPr>
            <w:r w:rsidRPr="004D6591">
              <w:rPr>
                <w:rFonts w:cs="Calibri"/>
                <w:b/>
                <w:bCs/>
                <w:sz w:val="20"/>
                <w:szCs w:val="20"/>
                <w:lang w:val="en-IE" w:eastAsia="en-IE"/>
              </w:rPr>
              <w:t> </w:t>
            </w:r>
            <w:r w:rsidR="00F113BB">
              <w:rPr>
                <w:rFonts w:cs="Calibri"/>
                <w:b/>
                <w:bCs/>
                <w:sz w:val="20"/>
                <w:szCs w:val="20"/>
                <w:lang w:val="en-IE" w:eastAsia="en-IE"/>
              </w:rPr>
              <w:t>No</w:t>
            </w:r>
          </w:p>
        </w:tc>
        <w:tc>
          <w:tcPr>
            <w:tcW w:w="426" w:type="pct"/>
            <w:tcBorders>
              <w:top w:val="single" w:sz="8" w:space="0" w:color="auto"/>
              <w:left w:val="nil"/>
              <w:bottom w:val="nil"/>
              <w:right w:val="single" w:sz="8" w:space="0" w:color="auto"/>
            </w:tcBorders>
            <w:shd w:val="clear" w:color="auto" w:fill="FFFF00"/>
            <w:vAlign w:val="center"/>
            <w:hideMark/>
          </w:tcPr>
          <w:p w14:paraId="338E8C0D" w14:textId="77777777" w:rsidR="004D6591" w:rsidRPr="004D6591" w:rsidRDefault="004D6591" w:rsidP="004D6591">
            <w:pPr>
              <w:spacing w:after="0" w:line="240" w:lineRule="auto"/>
              <w:jc w:val="center"/>
              <w:rPr>
                <w:rFonts w:cs="Calibri"/>
                <w:b/>
                <w:bCs/>
                <w:color w:val="000000"/>
                <w:sz w:val="20"/>
                <w:szCs w:val="20"/>
                <w:lang w:val="en-IE" w:eastAsia="en-IE"/>
              </w:rPr>
            </w:pPr>
            <w:r w:rsidRPr="004D6591">
              <w:rPr>
                <w:rFonts w:cs="Calibri"/>
                <w:b/>
                <w:bCs/>
                <w:color w:val="000000"/>
                <w:sz w:val="20"/>
                <w:szCs w:val="20"/>
                <w:lang w:val="en-IE" w:eastAsia="en-IE"/>
              </w:rPr>
              <w:t> </w:t>
            </w:r>
          </w:p>
        </w:tc>
        <w:tc>
          <w:tcPr>
            <w:tcW w:w="592" w:type="pct"/>
            <w:tcBorders>
              <w:top w:val="single" w:sz="8" w:space="0" w:color="auto"/>
              <w:left w:val="single" w:sz="8" w:space="0" w:color="auto"/>
              <w:bottom w:val="nil"/>
              <w:right w:val="single" w:sz="8" w:space="0" w:color="auto"/>
            </w:tcBorders>
            <w:shd w:val="clear" w:color="auto" w:fill="FFFF00"/>
            <w:vAlign w:val="center"/>
          </w:tcPr>
          <w:p w14:paraId="7E9FA7A9" w14:textId="1F2C8681" w:rsidR="004D6591" w:rsidRPr="00F113BB" w:rsidRDefault="00BF5134" w:rsidP="004D6591">
            <w:pPr>
              <w:spacing w:after="0" w:line="240" w:lineRule="auto"/>
              <w:jc w:val="center"/>
              <w:rPr>
                <w:rFonts w:cs="Calibri"/>
                <w:b/>
                <w:bCs/>
                <w:color w:val="FFFFFF"/>
                <w:sz w:val="20"/>
                <w:szCs w:val="20"/>
                <w:lang w:val="en-IE" w:eastAsia="en-IE"/>
              </w:rPr>
            </w:pPr>
            <w:r w:rsidRPr="008E4921">
              <w:rPr>
                <w:rFonts w:cs="Calibri"/>
                <w:b/>
                <w:bCs/>
                <w:color w:val="000000" w:themeColor="text1"/>
                <w:sz w:val="20"/>
                <w:szCs w:val="20"/>
                <w:lang w:val="en-IE" w:eastAsia="en-IE"/>
              </w:rPr>
              <w:t>2.45</w:t>
            </w:r>
          </w:p>
        </w:tc>
        <w:tc>
          <w:tcPr>
            <w:tcW w:w="734" w:type="pct"/>
            <w:tcBorders>
              <w:top w:val="single" w:sz="8" w:space="0" w:color="auto"/>
              <w:left w:val="nil"/>
              <w:bottom w:val="nil"/>
              <w:right w:val="single" w:sz="8" w:space="0" w:color="auto"/>
            </w:tcBorders>
            <w:shd w:val="clear" w:color="auto" w:fill="FFFF00"/>
            <w:noWrap/>
            <w:vAlign w:val="center"/>
          </w:tcPr>
          <w:p w14:paraId="4DEFEF89" w14:textId="0825CEA3" w:rsidR="004D6591" w:rsidRPr="004D6591" w:rsidRDefault="00F113BB" w:rsidP="004D6591">
            <w:pPr>
              <w:spacing w:after="0" w:line="240" w:lineRule="auto"/>
              <w:jc w:val="center"/>
              <w:rPr>
                <w:rFonts w:cs="Calibri"/>
                <w:b/>
                <w:bCs/>
                <w:sz w:val="20"/>
                <w:szCs w:val="20"/>
                <w:lang w:val="en-IE" w:eastAsia="en-IE"/>
              </w:rPr>
            </w:pPr>
            <w:r>
              <w:rPr>
                <w:rFonts w:cs="Calibri"/>
                <w:b/>
                <w:bCs/>
                <w:sz w:val="20"/>
                <w:szCs w:val="20"/>
                <w:lang w:val="en-IE" w:eastAsia="en-IE"/>
              </w:rPr>
              <w:t>12:30</w:t>
            </w:r>
          </w:p>
        </w:tc>
        <w:tc>
          <w:tcPr>
            <w:tcW w:w="588" w:type="pct"/>
            <w:tcBorders>
              <w:top w:val="single" w:sz="8" w:space="0" w:color="auto"/>
              <w:left w:val="nil"/>
              <w:bottom w:val="nil"/>
              <w:right w:val="single" w:sz="8" w:space="0" w:color="auto"/>
            </w:tcBorders>
            <w:shd w:val="clear" w:color="auto" w:fill="FFFF00"/>
            <w:vAlign w:val="center"/>
          </w:tcPr>
          <w:p w14:paraId="08C53F67" w14:textId="6A2A2892" w:rsidR="004D6591" w:rsidRPr="004D6591" w:rsidRDefault="00F113BB" w:rsidP="004D6591">
            <w:pPr>
              <w:spacing w:after="0" w:line="240" w:lineRule="auto"/>
              <w:jc w:val="center"/>
              <w:rPr>
                <w:rFonts w:cs="Calibri"/>
                <w:b/>
                <w:bCs/>
                <w:sz w:val="20"/>
                <w:szCs w:val="20"/>
                <w:lang w:val="en-IE" w:eastAsia="en-IE"/>
              </w:rPr>
            </w:pPr>
            <w:r>
              <w:rPr>
                <w:rFonts w:cs="Calibri"/>
                <w:b/>
                <w:bCs/>
                <w:sz w:val="20"/>
                <w:szCs w:val="20"/>
                <w:lang w:val="en-IE" w:eastAsia="en-IE"/>
              </w:rPr>
              <w:t>158</w:t>
            </w:r>
          </w:p>
        </w:tc>
        <w:tc>
          <w:tcPr>
            <w:tcW w:w="593" w:type="pct"/>
            <w:tcBorders>
              <w:top w:val="single" w:sz="8" w:space="0" w:color="auto"/>
              <w:left w:val="single" w:sz="8" w:space="0" w:color="auto"/>
              <w:bottom w:val="nil"/>
              <w:right w:val="single" w:sz="8" w:space="0" w:color="auto"/>
            </w:tcBorders>
            <w:shd w:val="clear" w:color="auto" w:fill="FFFF00"/>
            <w:vAlign w:val="center"/>
          </w:tcPr>
          <w:p w14:paraId="121E03B9" w14:textId="5193B85E" w:rsidR="004D6591" w:rsidRPr="008E4921" w:rsidRDefault="00B3048B" w:rsidP="00B3048B">
            <w:pPr>
              <w:spacing w:after="0" w:line="240" w:lineRule="auto"/>
              <w:rPr>
                <w:rFonts w:cs="Calibri"/>
                <w:b/>
                <w:bCs/>
                <w:i/>
                <w:iCs/>
                <w:color w:val="000000" w:themeColor="text1"/>
                <w:sz w:val="20"/>
                <w:szCs w:val="20"/>
                <w:lang w:val="en-IE" w:eastAsia="en-IE"/>
              </w:rPr>
            </w:pPr>
            <w:r w:rsidRPr="008E4921">
              <w:rPr>
                <w:rFonts w:cs="Calibri"/>
                <w:b/>
                <w:bCs/>
                <w:i/>
                <w:iCs/>
                <w:color w:val="000000" w:themeColor="text1"/>
                <w:sz w:val="20"/>
                <w:szCs w:val="20"/>
                <w:lang w:val="en-IE" w:eastAsia="en-IE"/>
              </w:rPr>
              <w:t>211,356..60</w:t>
            </w:r>
          </w:p>
        </w:tc>
        <w:tc>
          <w:tcPr>
            <w:tcW w:w="592" w:type="pct"/>
            <w:tcBorders>
              <w:top w:val="single" w:sz="8" w:space="0" w:color="auto"/>
              <w:left w:val="single" w:sz="8" w:space="0" w:color="auto"/>
              <w:bottom w:val="nil"/>
              <w:right w:val="single" w:sz="8" w:space="0" w:color="auto"/>
            </w:tcBorders>
            <w:shd w:val="clear" w:color="auto" w:fill="FFFF00"/>
            <w:vAlign w:val="center"/>
          </w:tcPr>
          <w:p w14:paraId="2481979E" w14:textId="575605CA" w:rsidR="004D6591" w:rsidRPr="008E4921" w:rsidRDefault="00B3048B" w:rsidP="004D6591">
            <w:pPr>
              <w:spacing w:after="0" w:line="240" w:lineRule="auto"/>
              <w:jc w:val="center"/>
              <w:rPr>
                <w:rFonts w:cs="Calibri"/>
                <w:b/>
                <w:bCs/>
                <w:i/>
                <w:iCs/>
                <w:color w:val="000000" w:themeColor="text1"/>
                <w:sz w:val="20"/>
                <w:szCs w:val="20"/>
                <w:lang w:val="en-IE" w:eastAsia="en-IE"/>
              </w:rPr>
            </w:pPr>
            <w:r w:rsidRPr="008E4921">
              <w:rPr>
                <w:rFonts w:cs="Calibri"/>
                <w:b/>
                <w:bCs/>
                <w:i/>
                <w:iCs/>
                <w:color w:val="000000" w:themeColor="text1"/>
                <w:sz w:val="20"/>
                <w:szCs w:val="20"/>
                <w:lang w:val="en-IE" w:eastAsia="en-IE"/>
              </w:rPr>
              <w:t>86,268</w:t>
            </w:r>
          </w:p>
        </w:tc>
      </w:tr>
      <w:tr w:rsidR="004D6591" w:rsidRPr="004D6591" w14:paraId="19489E5B" w14:textId="77777777" w:rsidTr="00E76425">
        <w:trPr>
          <w:trHeight w:val="800"/>
        </w:trPr>
        <w:tc>
          <w:tcPr>
            <w:tcW w:w="423" w:type="pct"/>
            <w:tcBorders>
              <w:top w:val="single" w:sz="8" w:space="0" w:color="auto"/>
              <w:left w:val="single" w:sz="8" w:space="0" w:color="auto"/>
              <w:bottom w:val="single" w:sz="8" w:space="0" w:color="auto"/>
              <w:right w:val="single" w:sz="8" w:space="0" w:color="auto"/>
            </w:tcBorders>
            <w:vAlign w:val="center"/>
            <w:hideMark/>
          </w:tcPr>
          <w:p w14:paraId="5D782B31" w14:textId="77777777" w:rsidR="004D6591" w:rsidRPr="004D6591" w:rsidRDefault="004D6591" w:rsidP="004D6591">
            <w:pPr>
              <w:spacing w:after="0" w:line="240" w:lineRule="auto"/>
              <w:jc w:val="center"/>
              <w:rPr>
                <w:rFonts w:cs="Calibri"/>
                <w:b/>
                <w:bCs/>
                <w:color w:val="000000"/>
                <w:sz w:val="20"/>
                <w:szCs w:val="20"/>
                <w:lang w:val="en-IE" w:eastAsia="en-IE"/>
              </w:rPr>
            </w:pPr>
            <w:r w:rsidRPr="004D6591">
              <w:rPr>
                <w:rFonts w:cs="Calibri"/>
                <w:b/>
                <w:bCs/>
                <w:color w:val="000000"/>
                <w:sz w:val="20"/>
                <w:szCs w:val="20"/>
                <w:lang w:val="en-IE" w:eastAsia="en-IE"/>
              </w:rPr>
              <w:t>After School Club</w:t>
            </w:r>
          </w:p>
        </w:tc>
        <w:tc>
          <w:tcPr>
            <w:tcW w:w="538" w:type="pct"/>
            <w:tcBorders>
              <w:top w:val="single" w:sz="8" w:space="0" w:color="auto"/>
              <w:left w:val="single" w:sz="8" w:space="0" w:color="auto"/>
              <w:bottom w:val="single" w:sz="8" w:space="0" w:color="auto"/>
              <w:right w:val="single" w:sz="8" w:space="0" w:color="auto"/>
            </w:tcBorders>
            <w:shd w:val="clear" w:color="auto" w:fill="FFFF00"/>
            <w:noWrap/>
            <w:vAlign w:val="center"/>
            <w:hideMark/>
          </w:tcPr>
          <w:p w14:paraId="661DDBF4" w14:textId="77777777" w:rsidR="004D6591" w:rsidRPr="004D6591" w:rsidRDefault="004D6591" w:rsidP="004D6591">
            <w:pPr>
              <w:spacing w:after="0" w:line="240" w:lineRule="auto"/>
              <w:jc w:val="center"/>
              <w:rPr>
                <w:rFonts w:cs="Calibri"/>
                <w:b/>
                <w:bCs/>
                <w:sz w:val="20"/>
                <w:szCs w:val="20"/>
                <w:lang w:val="en-IE" w:eastAsia="en-IE"/>
              </w:rPr>
            </w:pPr>
            <w:r w:rsidRPr="004D6591">
              <w:rPr>
                <w:rFonts w:cs="Calibri"/>
                <w:b/>
                <w:bCs/>
                <w:sz w:val="20"/>
                <w:szCs w:val="20"/>
                <w:lang w:val="en-IE" w:eastAsia="en-IE"/>
              </w:rPr>
              <w:t> </w:t>
            </w:r>
          </w:p>
        </w:tc>
        <w:tc>
          <w:tcPr>
            <w:tcW w:w="515" w:type="pct"/>
            <w:tcBorders>
              <w:top w:val="single" w:sz="8" w:space="0" w:color="auto"/>
              <w:left w:val="single" w:sz="8" w:space="0" w:color="auto"/>
              <w:bottom w:val="single" w:sz="8" w:space="0" w:color="auto"/>
              <w:right w:val="single" w:sz="8" w:space="0" w:color="auto"/>
            </w:tcBorders>
            <w:shd w:val="clear" w:color="auto" w:fill="FFFF00"/>
            <w:noWrap/>
            <w:vAlign w:val="center"/>
            <w:hideMark/>
          </w:tcPr>
          <w:p w14:paraId="228C01B9" w14:textId="77777777" w:rsidR="004D6591" w:rsidRPr="004D6591" w:rsidRDefault="004D6591" w:rsidP="004D6591">
            <w:pPr>
              <w:spacing w:after="0" w:line="240" w:lineRule="auto"/>
              <w:jc w:val="center"/>
              <w:rPr>
                <w:rFonts w:cs="Calibri"/>
                <w:b/>
                <w:bCs/>
                <w:sz w:val="20"/>
                <w:szCs w:val="20"/>
                <w:lang w:val="en-IE" w:eastAsia="en-IE"/>
              </w:rPr>
            </w:pPr>
            <w:r w:rsidRPr="004D6591">
              <w:rPr>
                <w:rFonts w:cs="Calibri"/>
                <w:b/>
                <w:bCs/>
                <w:sz w:val="20"/>
                <w:szCs w:val="20"/>
                <w:lang w:val="en-IE" w:eastAsia="en-IE"/>
              </w:rPr>
              <w:t> </w:t>
            </w:r>
          </w:p>
        </w:tc>
        <w:tc>
          <w:tcPr>
            <w:tcW w:w="426" w:type="pct"/>
            <w:tcBorders>
              <w:top w:val="single" w:sz="8" w:space="0" w:color="auto"/>
              <w:left w:val="single" w:sz="8" w:space="0" w:color="auto"/>
              <w:bottom w:val="single" w:sz="8" w:space="0" w:color="auto"/>
              <w:right w:val="single" w:sz="8" w:space="0" w:color="auto"/>
            </w:tcBorders>
            <w:shd w:val="clear" w:color="auto" w:fill="FFFF00"/>
            <w:vAlign w:val="center"/>
            <w:hideMark/>
          </w:tcPr>
          <w:p w14:paraId="702AE721" w14:textId="77777777" w:rsidR="004D6591" w:rsidRPr="004D6591" w:rsidRDefault="004D6591" w:rsidP="004D6591">
            <w:pPr>
              <w:spacing w:after="0" w:line="240" w:lineRule="auto"/>
              <w:jc w:val="center"/>
              <w:rPr>
                <w:rFonts w:cs="Calibri"/>
                <w:b/>
                <w:bCs/>
                <w:color w:val="000000"/>
                <w:sz w:val="20"/>
                <w:szCs w:val="20"/>
                <w:lang w:val="en-IE" w:eastAsia="en-IE"/>
              </w:rPr>
            </w:pPr>
            <w:r w:rsidRPr="004D6591">
              <w:rPr>
                <w:rFonts w:cs="Calibri"/>
                <w:b/>
                <w:bCs/>
                <w:color w:val="000000"/>
                <w:sz w:val="20"/>
                <w:szCs w:val="20"/>
                <w:lang w:val="en-IE" w:eastAsia="en-IE"/>
              </w:rPr>
              <w:t> </w:t>
            </w:r>
          </w:p>
        </w:tc>
        <w:tc>
          <w:tcPr>
            <w:tcW w:w="592" w:type="pct"/>
            <w:tcBorders>
              <w:top w:val="single" w:sz="8" w:space="0" w:color="auto"/>
              <w:left w:val="single" w:sz="8" w:space="0" w:color="auto"/>
              <w:bottom w:val="single" w:sz="8" w:space="0" w:color="auto"/>
              <w:right w:val="single" w:sz="8" w:space="0" w:color="auto"/>
            </w:tcBorders>
            <w:shd w:val="clear" w:color="auto" w:fill="FFFF00"/>
            <w:vAlign w:val="center"/>
          </w:tcPr>
          <w:p w14:paraId="38F1BD6C" w14:textId="4D9A888B" w:rsidR="004D6591" w:rsidRPr="004D6591" w:rsidRDefault="004D6591" w:rsidP="004D6591">
            <w:pPr>
              <w:spacing w:after="0" w:line="240" w:lineRule="auto"/>
              <w:jc w:val="center"/>
              <w:rPr>
                <w:rFonts w:cs="Calibri"/>
                <w:b/>
                <w:bCs/>
                <w:i/>
                <w:iCs/>
                <w:color w:val="FFFFFF"/>
                <w:sz w:val="20"/>
                <w:szCs w:val="20"/>
                <w:lang w:val="en-IE" w:eastAsia="en-IE"/>
              </w:rPr>
            </w:pPr>
          </w:p>
        </w:tc>
        <w:tc>
          <w:tcPr>
            <w:tcW w:w="734" w:type="pct"/>
            <w:tcBorders>
              <w:top w:val="single" w:sz="8" w:space="0" w:color="auto"/>
              <w:left w:val="single" w:sz="8" w:space="0" w:color="auto"/>
              <w:bottom w:val="single" w:sz="8" w:space="0" w:color="auto"/>
              <w:right w:val="single" w:sz="8" w:space="0" w:color="auto"/>
            </w:tcBorders>
            <w:shd w:val="clear" w:color="auto" w:fill="FFFF00"/>
            <w:noWrap/>
            <w:vAlign w:val="center"/>
          </w:tcPr>
          <w:p w14:paraId="2CFCA962" w14:textId="423385A3" w:rsidR="004D6591" w:rsidRPr="004D6591" w:rsidRDefault="004D6591" w:rsidP="004D6591">
            <w:pPr>
              <w:spacing w:after="0" w:line="240" w:lineRule="auto"/>
              <w:jc w:val="center"/>
              <w:rPr>
                <w:rFonts w:cs="Calibri"/>
                <w:b/>
                <w:bCs/>
                <w:sz w:val="20"/>
                <w:szCs w:val="20"/>
                <w:lang w:val="en-IE" w:eastAsia="en-IE"/>
              </w:rPr>
            </w:pPr>
          </w:p>
        </w:tc>
        <w:tc>
          <w:tcPr>
            <w:tcW w:w="588" w:type="pct"/>
            <w:tcBorders>
              <w:top w:val="single" w:sz="8" w:space="0" w:color="auto"/>
              <w:left w:val="single" w:sz="8" w:space="0" w:color="auto"/>
              <w:bottom w:val="single" w:sz="8" w:space="0" w:color="auto"/>
              <w:right w:val="single" w:sz="8" w:space="0" w:color="auto"/>
            </w:tcBorders>
            <w:shd w:val="clear" w:color="auto" w:fill="FFFF00"/>
            <w:vAlign w:val="center"/>
          </w:tcPr>
          <w:p w14:paraId="73FAE393" w14:textId="068F4AC1" w:rsidR="004D6591" w:rsidRPr="004D6591" w:rsidRDefault="004D6591" w:rsidP="004D6591">
            <w:pPr>
              <w:spacing w:after="0" w:line="240" w:lineRule="auto"/>
              <w:jc w:val="center"/>
              <w:rPr>
                <w:rFonts w:cs="Calibri"/>
                <w:b/>
                <w:bCs/>
                <w:sz w:val="20"/>
                <w:szCs w:val="20"/>
                <w:lang w:val="en-IE" w:eastAsia="en-IE"/>
              </w:rPr>
            </w:pPr>
          </w:p>
        </w:tc>
        <w:tc>
          <w:tcPr>
            <w:tcW w:w="593" w:type="pct"/>
            <w:tcBorders>
              <w:top w:val="single" w:sz="8" w:space="0" w:color="auto"/>
              <w:left w:val="single" w:sz="8" w:space="0" w:color="auto"/>
              <w:bottom w:val="single" w:sz="8" w:space="0" w:color="auto"/>
              <w:right w:val="single" w:sz="8" w:space="0" w:color="auto"/>
            </w:tcBorders>
            <w:shd w:val="clear" w:color="auto" w:fill="FFFF00"/>
            <w:vAlign w:val="center"/>
          </w:tcPr>
          <w:p w14:paraId="7AF96979" w14:textId="760DB2BF" w:rsidR="004D6591" w:rsidRPr="004D6591" w:rsidRDefault="004D6591" w:rsidP="004D6591">
            <w:pPr>
              <w:spacing w:after="0" w:line="240" w:lineRule="auto"/>
              <w:jc w:val="center"/>
              <w:rPr>
                <w:rFonts w:cs="Calibri"/>
                <w:b/>
                <w:bCs/>
                <w:i/>
                <w:iCs/>
                <w:color w:val="FFFFFF"/>
                <w:sz w:val="20"/>
                <w:szCs w:val="20"/>
                <w:lang w:val="en-IE" w:eastAsia="en-IE"/>
              </w:rPr>
            </w:pPr>
          </w:p>
        </w:tc>
        <w:tc>
          <w:tcPr>
            <w:tcW w:w="592" w:type="pct"/>
            <w:tcBorders>
              <w:top w:val="single" w:sz="8" w:space="0" w:color="auto"/>
              <w:left w:val="single" w:sz="8" w:space="0" w:color="auto"/>
              <w:bottom w:val="single" w:sz="8" w:space="0" w:color="auto"/>
              <w:right w:val="single" w:sz="8" w:space="0" w:color="auto"/>
            </w:tcBorders>
            <w:shd w:val="clear" w:color="auto" w:fill="FFFF00"/>
            <w:vAlign w:val="center"/>
          </w:tcPr>
          <w:p w14:paraId="4D503686" w14:textId="071970EC" w:rsidR="004D6591" w:rsidRPr="004D6591" w:rsidRDefault="004D6591" w:rsidP="004D6591">
            <w:pPr>
              <w:spacing w:after="0" w:line="240" w:lineRule="auto"/>
              <w:jc w:val="center"/>
              <w:rPr>
                <w:rFonts w:cs="Calibri"/>
                <w:b/>
                <w:bCs/>
                <w:i/>
                <w:iCs/>
                <w:color w:val="FFFFFF"/>
                <w:sz w:val="20"/>
                <w:szCs w:val="20"/>
                <w:lang w:val="en-IE" w:eastAsia="en-IE"/>
              </w:rPr>
            </w:pPr>
          </w:p>
        </w:tc>
      </w:tr>
      <w:tr w:rsidR="004D6591" w:rsidRPr="004D6591" w14:paraId="69C0C419" w14:textId="77777777" w:rsidTr="00E76425">
        <w:trPr>
          <w:trHeight w:val="800"/>
        </w:trPr>
        <w:tc>
          <w:tcPr>
            <w:tcW w:w="3816" w:type="pct"/>
            <w:gridSpan w:val="7"/>
            <w:tcBorders>
              <w:top w:val="single" w:sz="8" w:space="0" w:color="auto"/>
              <w:left w:val="single" w:sz="8" w:space="0" w:color="auto"/>
              <w:bottom w:val="single" w:sz="8" w:space="0" w:color="auto"/>
              <w:right w:val="single" w:sz="8" w:space="0" w:color="000000"/>
            </w:tcBorders>
            <w:shd w:val="clear" w:color="000000" w:fill="E8E8E8"/>
            <w:noWrap/>
            <w:vAlign w:val="center"/>
            <w:hideMark/>
          </w:tcPr>
          <w:p w14:paraId="11EFBD36" w14:textId="77777777" w:rsidR="004D6591" w:rsidRPr="004D6591" w:rsidRDefault="004D6591" w:rsidP="004D6591">
            <w:pPr>
              <w:spacing w:after="0" w:line="240" w:lineRule="auto"/>
              <w:jc w:val="right"/>
              <w:rPr>
                <w:rFonts w:cs="Calibri"/>
                <w:b/>
                <w:bCs/>
                <w:i/>
                <w:iCs/>
                <w:color w:val="000000"/>
                <w:szCs w:val="22"/>
                <w:lang w:val="en-IE" w:eastAsia="en-IE"/>
              </w:rPr>
            </w:pPr>
            <w:r w:rsidRPr="004D6591">
              <w:rPr>
                <w:rFonts w:cs="Calibri"/>
                <w:b/>
                <w:bCs/>
                <w:i/>
                <w:iCs/>
                <w:color w:val="000000"/>
                <w:szCs w:val="22"/>
                <w:lang w:val="en-IE" w:eastAsia="en-IE"/>
              </w:rPr>
              <w:t>Total Contract Value Over a Maximum 3-Year Term</w:t>
            </w:r>
          </w:p>
        </w:tc>
        <w:tc>
          <w:tcPr>
            <w:tcW w:w="593" w:type="pct"/>
            <w:tcBorders>
              <w:top w:val="single" w:sz="8" w:space="0" w:color="auto"/>
              <w:left w:val="nil"/>
              <w:bottom w:val="single" w:sz="8" w:space="0" w:color="auto"/>
              <w:right w:val="nil"/>
            </w:tcBorders>
            <w:shd w:val="clear" w:color="auto" w:fill="FFFF00"/>
            <w:noWrap/>
            <w:vAlign w:val="center"/>
          </w:tcPr>
          <w:p w14:paraId="353A8447" w14:textId="71D249E6" w:rsidR="004D6591" w:rsidRPr="004D6591" w:rsidRDefault="004D6591" w:rsidP="004D6591">
            <w:pPr>
              <w:spacing w:after="0" w:line="240" w:lineRule="auto"/>
              <w:jc w:val="center"/>
              <w:rPr>
                <w:rFonts w:cs="Calibri"/>
                <w:b/>
                <w:bCs/>
                <w:i/>
                <w:iCs/>
                <w:color w:val="FF0000"/>
                <w:szCs w:val="22"/>
                <w:lang w:val="en-IE" w:eastAsia="en-IE"/>
              </w:rPr>
            </w:pPr>
          </w:p>
        </w:tc>
        <w:tc>
          <w:tcPr>
            <w:tcW w:w="592" w:type="pct"/>
            <w:tcBorders>
              <w:top w:val="single" w:sz="8" w:space="0" w:color="auto"/>
              <w:left w:val="single" w:sz="8" w:space="0" w:color="auto"/>
              <w:bottom w:val="single" w:sz="8" w:space="0" w:color="auto"/>
              <w:right w:val="single" w:sz="8" w:space="0" w:color="auto"/>
            </w:tcBorders>
            <w:shd w:val="clear" w:color="000000" w:fill="E8E8E8"/>
            <w:noWrap/>
            <w:vAlign w:val="center"/>
            <w:hideMark/>
          </w:tcPr>
          <w:p w14:paraId="20F17275" w14:textId="73F1F9F6" w:rsidR="004D6591" w:rsidRPr="004D6591" w:rsidRDefault="00B3048B" w:rsidP="004D6591">
            <w:pPr>
              <w:spacing w:after="0" w:line="240" w:lineRule="auto"/>
              <w:jc w:val="center"/>
              <w:rPr>
                <w:rFonts w:cs="Calibri"/>
                <w:b/>
                <w:bCs/>
                <w:i/>
                <w:iCs/>
                <w:szCs w:val="22"/>
                <w:lang w:val="en-IE" w:eastAsia="en-IE"/>
              </w:rPr>
            </w:pPr>
            <w:r>
              <w:rPr>
                <w:rFonts w:cs="Calibri"/>
                <w:b/>
                <w:bCs/>
                <w:i/>
                <w:iCs/>
                <w:szCs w:val="22"/>
                <w:lang w:val="en-IE" w:eastAsia="en-IE"/>
              </w:rPr>
              <w:t>211,356.60</w:t>
            </w:r>
            <w:r w:rsidR="004D6591" w:rsidRPr="004D6591">
              <w:rPr>
                <w:rFonts w:cs="Calibri"/>
                <w:b/>
                <w:bCs/>
                <w:i/>
                <w:iCs/>
                <w:szCs w:val="22"/>
                <w:lang w:val="en-IE" w:eastAsia="en-IE"/>
              </w:rPr>
              <w:t>-</w:t>
            </w:r>
          </w:p>
        </w:tc>
      </w:tr>
      <w:tr w:rsidR="004D6591" w:rsidRPr="004D6591" w14:paraId="284C496A" w14:textId="77777777" w:rsidTr="00E76425">
        <w:trPr>
          <w:trHeight w:val="800"/>
        </w:trPr>
        <w:tc>
          <w:tcPr>
            <w:tcW w:w="4408" w:type="pct"/>
            <w:gridSpan w:val="8"/>
            <w:tcBorders>
              <w:top w:val="single" w:sz="8" w:space="0" w:color="auto"/>
              <w:left w:val="single" w:sz="8" w:space="0" w:color="auto"/>
              <w:bottom w:val="single" w:sz="8" w:space="0" w:color="auto"/>
              <w:right w:val="single" w:sz="8" w:space="0" w:color="000000"/>
            </w:tcBorders>
            <w:shd w:val="clear" w:color="000000" w:fill="E8E8E8"/>
            <w:noWrap/>
            <w:vAlign w:val="center"/>
            <w:hideMark/>
          </w:tcPr>
          <w:p w14:paraId="7AC90E43" w14:textId="77777777" w:rsidR="004D6591" w:rsidRPr="004D6591" w:rsidRDefault="004D6591" w:rsidP="004D6591">
            <w:pPr>
              <w:spacing w:after="0" w:line="240" w:lineRule="auto"/>
              <w:jc w:val="right"/>
              <w:rPr>
                <w:rFonts w:cs="Calibri"/>
                <w:b/>
                <w:bCs/>
                <w:i/>
                <w:iCs/>
                <w:color w:val="000000"/>
                <w:szCs w:val="22"/>
                <w:lang w:val="en-IE" w:eastAsia="en-IE"/>
              </w:rPr>
            </w:pPr>
            <w:r w:rsidRPr="004D6591">
              <w:rPr>
                <w:rFonts w:cs="Calibri"/>
                <w:b/>
                <w:bCs/>
                <w:i/>
                <w:iCs/>
                <w:color w:val="000000"/>
                <w:szCs w:val="22"/>
                <w:lang w:val="en-IE" w:eastAsia="en-IE"/>
              </w:rPr>
              <w:t>Total Maximum Number of Meals Over a Maximum 3-Year Term (100%)</w:t>
            </w:r>
          </w:p>
        </w:tc>
        <w:tc>
          <w:tcPr>
            <w:tcW w:w="592" w:type="pct"/>
            <w:tcBorders>
              <w:top w:val="nil"/>
              <w:left w:val="nil"/>
              <w:bottom w:val="single" w:sz="8" w:space="0" w:color="auto"/>
              <w:right w:val="single" w:sz="8" w:space="0" w:color="auto"/>
            </w:tcBorders>
            <w:shd w:val="clear" w:color="auto" w:fill="FFFF00"/>
            <w:noWrap/>
            <w:vAlign w:val="center"/>
          </w:tcPr>
          <w:p w14:paraId="0E352800" w14:textId="3B48CFDF" w:rsidR="004D6591" w:rsidRPr="004D6591" w:rsidRDefault="00B3048B" w:rsidP="004D6591">
            <w:pPr>
              <w:spacing w:after="0" w:line="240" w:lineRule="auto"/>
              <w:jc w:val="center"/>
              <w:rPr>
                <w:rFonts w:cs="Calibri"/>
                <w:b/>
                <w:bCs/>
                <w:i/>
                <w:iCs/>
                <w:color w:val="FF0000"/>
                <w:szCs w:val="22"/>
                <w:highlight w:val="yellow"/>
                <w:lang w:val="en-IE" w:eastAsia="en-IE"/>
              </w:rPr>
            </w:pPr>
            <w:r>
              <w:rPr>
                <w:rFonts w:cs="Calibri"/>
                <w:b/>
                <w:bCs/>
                <w:i/>
                <w:iCs/>
                <w:color w:val="FF0000"/>
                <w:szCs w:val="22"/>
                <w:highlight w:val="yellow"/>
                <w:lang w:val="en-IE" w:eastAsia="en-IE"/>
              </w:rPr>
              <w:t>86,268</w:t>
            </w:r>
          </w:p>
        </w:tc>
      </w:tr>
      <w:tr w:rsidR="004D6591" w:rsidRPr="004D6591" w14:paraId="5121FAB2" w14:textId="77777777" w:rsidTr="00E76425">
        <w:trPr>
          <w:trHeight w:val="800"/>
        </w:trPr>
        <w:tc>
          <w:tcPr>
            <w:tcW w:w="4408" w:type="pct"/>
            <w:gridSpan w:val="8"/>
            <w:tcBorders>
              <w:top w:val="single" w:sz="8" w:space="0" w:color="auto"/>
              <w:left w:val="single" w:sz="8" w:space="0" w:color="auto"/>
              <w:bottom w:val="single" w:sz="8" w:space="0" w:color="auto"/>
              <w:right w:val="single" w:sz="8" w:space="0" w:color="000000"/>
            </w:tcBorders>
            <w:shd w:val="clear" w:color="000000" w:fill="E8E8E8"/>
            <w:noWrap/>
            <w:vAlign w:val="center"/>
            <w:hideMark/>
          </w:tcPr>
          <w:p w14:paraId="11A930F1" w14:textId="73FAA67F" w:rsidR="004D6591" w:rsidRPr="004D6591" w:rsidRDefault="004D6591" w:rsidP="004D6591">
            <w:pPr>
              <w:spacing w:after="0" w:line="240" w:lineRule="auto"/>
              <w:jc w:val="right"/>
              <w:rPr>
                <w:rFonts w:cs="Calibri"/>
                <w:b/>
                <w:bCs/>
                <w:i/>
                <w:iCs/>
                <w:color w:val="000000"/>
                <w:szCs w:val="22"/>
                <w:lang w:val="en-IE" w:eastAsia="en-IE"/>
              </w:rPr>
            </w:pPr>
            <w:r w:rsidRPr="004D6591">
              <w:rPr>
                <w:rFonts w:cs="Calibri"/>
                <w:b/>
                <w:bCs/>
                <w:i/>
                <w:iCs/>
                <w:color w:val="000000"/>
                <w:szCs w:val="22"/>
                <w:lang w:val="en-IE" w:eastAsia="en-IE"/>
              </w:rPr>
              <w:t>60% of Total Maximum Number of Meals Over a Maximum 3-Year Term</w:t>
            </w:r>
          </w:p>
        </w:tc>
        <w:tc>
          <w:tcPr>
            <w:tcW w:w="592" w:type="pct"/>
            <w:tcBorders>
              <w:top w:val="nil"/>
              <w:left w:val="nil"/>
              <w:bottom w:val="single" w:sz="8" w:space="0" w:color="auto"/>
              <w:right w:val="single" w:sz="8" w:space="0" w:color="auto"/>
            </w:tcBorders>
            <w:shd w:val="clear" w:color="auto" w:fill="FFFF00"/>
            <w:noWrap/>
            <w:vAlign w:val="center"/>
          </w:tcPr>
          <w:p w14:paraId="22C74154" w14:textId="27B741EC" w:rsidR="004D6591" w:rsidRPr="004D6591" w:rsidRDefault="00B3048B" w:rsidP="004D6591">
            <w:pPr>
              <w:spacing w:after="0" w:line="240" w:lineRule="auto"/>
              <w:jc w:val="center"/>
              <w:rPr>
                <w:rFonts w:cs="Calibri"/>
                <w:b/>
                <w:bCs/>
                <w:i/>
                <w:iCs/>
                <w:color w:val="FF0000"/>
                <w:szCs w:val="22"/>
                <w:highlight w:val="yellow"/>
                <w:lang w:val="en-IE" w:eastAsia="en-IE"/>
              </w:rPr>
            </w:pPr>
            <w:r>
              <w:rPr>
                <w:rFonts w:cs="Calibri"/>
                <w:b/>
                <w:bCs/>
                <w:i/>
                <w:iCs/>
                <w:color w:val="FF0000"/>
                <w:szCs w:val="22"/>
                <w:highlight w:val="yellow"/>
                <w:lang w:val="en-IE" w:eastAsia="en-IE"/>
              </w:rPr>
              <w:t>51,760.80</w:t>
            </w:r>
          </w:p>
        </w:tc>
      </w:tr>
    </w:tbl>
    <w:p w14:paraId="2AF88901" w14:textId="77777777" w:rsidR="00151A72" w:rsidRPr="00151A72" w:rsidRDefault="00151A72" w:rsidP="00CD23AA">
      <w:pPr>
        <w:rPr>
          <w:b/>
        </w:rPr>
      </w:pPr>
      <w:r w:rsidRPr="00151A72">
        <w:rPr>
          <w:b/>
        </w:rPr>
        <w:t>Table 1</w:t>
      </w:r>
    </w:p>
    <w:p w14:paraId="049F31CB" w14:textId="77777777" w:rsidR="00151A72" w:rsidRDefault="00151A72" w:rsidP="00CD23AA"/>
    <w:p w14:paraId="53128261" w14:textId="77777777" w:rsidR="00151A72" w:rsidRDefault="00151A72" w:rsidP="00CD23AA"/>
    <w:p w14:paraId="62486C05" w14:textId="77777777" w:rsidR="00151A72" w:rsidRDefault="00151A72" w:rsidP="00CD23AA"/>
    <w:p w14:paraId="4101652C" w14:textId="77777777" w:rsidR="00151A72" w:rsidRDefault="00151A72" w:rsidP="00CD23AA"/>
    <w:p w14:paraId="4B99056E" w14:textId="77777777" w:rsidR="00151A72" w:rsidRDefault="00151A72" w:rsidP="00CD23AA"/>
    <w:p w14:paraId="1299C43A" w14:textId="77777777" w:rsidR="00151A72" w:rsidRDefault="00151A72" w:rsidP="00CD23AA"/>
    <w:p w14:paraId="4DDBEF00" w14:textId="77777777" w:rsidR="00151A72" w:rsidRDefault="00151A72" w:rsidP="00CD23AA"/>
    <w:p w14:paraId="3461D779" w14:textId="77777777" w:rsidR="00151A72" w:rsidRDefault="00151A72" w:rsidP="00CD23AA"/>
    <w:p w14:paraId="3CF2D8B6" w14:textId="77777777" w:rsidR="00151A72" w:rsidRDefault="00151A72" w:rsidP="00CD23AA"/>
    <w:p w14:paraId="0FB78278" w14:textId="77777777" w:rsidR="00151A72" w:rsidRDefault="00151A72" w:rsidP="00CD23AA"/>
    <w:p w14:paraId="3534A5E5" w14:textId="77777777" w:rsidR="003A534A" w:rsidRDefault="003A534A" w:rsidP="00CD23AA"/>
    <w:p w14:paraId="1FC39945" w14:textId="77777777" w:rsidR="00151A72" w:rsidRDefault="00151A72" w:rsidP="00CD23AA"/>
    <w:p w14:paraId="0562CB0E" w14:textId="77777777" w:rsidR="00151A72" w:rsidRDefault="00151A72" w:rsidP="00CD23AA"/>
    <w:p w14:paraId="7AF661AE" w14:textId="77777777" w:rsidR="00E76425" w:rsidRDefault="00E76425" w:rsidP="00CD23AA"/>
    <w:p w14:paraId="34CE0A41" w14:textId="77777777" w:rsidR="00151A72" w:rsidRDefault="00151A72" w:rsidP="00CD23AA"/>
    <w:p w14:paraId="62EBF3C5" w14:textId="77777777" w:rsidR="00151A72" w:rsidRDefault="00151A72" w:rsidP="00CD23AA"/>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54523CE1" w14:textId="77777777" w:rsidTr="2D2C1F2C">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275AB67"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lastRenderedPageBreak/>
              <w:t>KEY DETAILS AND DATES</w:t>
            </w:r>
          </w:p>
        </w:tc>
      </w:tr>
      <w:tr w:rsidR="00915155" w:rsidRPr="0045470A" w14:paraId="000D17D7" w14:textId="77777777" w:rsidTr="2D2C1F2C">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46624211" w14:textId="77777777" w:rsidR="00915155" w:rsidRPr="00AF7D0E" w:rsidRDefault="00915155" w:rsidP="00C3400B">
            <w:pPr>
              <w:spacing w:after="0"/>
              <w:rPr>
                <w:rFonts w:asciiTheme="minorHAnsi" w:hAnsiTheme="minorHAnsi" w:cstheme="minorHAnsi"/>
                <w:color w:val="FFFFFF" w:themeColor="background1"/>
                <w:szCs w:val="22"/>
              </w:rPr>
            </w:pPr>
            <w:r w:rsidRPr="00AF7D0E">
              <w:rPr>
                <w:rFonts w:asciiTheme="minorHAnsi" w:eastAsia="Arial" w:hAnsiTheme="minorHAnsi" w:cstheme="minorHAnsi"/>
                <w:b/>
                <w:color w:val="FFFFFF" w:themeColor="background1"/>
                <w:szCs w:val="22"/>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46B0D4DB" w14:textId="17FE0010" w:rsidR="00915155" w:rsidRPr="0045470A" w:rsidRDefault="00915155" w:rsidP="2D2C1F2C">
            <w:pPr>
              <w:spacing w:after="0"/>
              <w:rPr>
                <w:rFonts w:asciiTheme="minorHAnsi" w:hAnsiTheme="minorHAnsi" w:cstheme="minorBidi"/>
                <w:color w:val="333399"/>
              </w:rPr>
            </w:pPr>
            <w:r w:rsidRPr="2D2C1F2C">
              <w:rPr>
                <w:rFonts w:asciiTheme="minorHAnsi" w:eastAsia="Arial" w:hAnsiTheme="minorHAnsi" w:cstheme="minorBidi"/>
                <w:b/>
                <w:bCs/>
                <w:color w:val="333399"/>
              </w:rPr>
              <w:t xml:space="preserve">Call for Tenders for the provision of </w:t>
            </w:r>
            <w:r w:rsidR="00EA6434">
              <w:rPr>
                <w:rFonts w:asciiTheme="minorHAnsi" w:eastAsia="Arial" w:hAnsiTheme="minorHAnsi" w:cstheme="minorBidi"/>
                <w:b/>
                <w:bCs/>
                <w:color w:val="333399"/>
              </w:rPr>
              <w:t xml:space="preserve">the Service(s) set out in the </w:t>
            </w:r>
            <w:r w:rsidR="00EB2463">
              <w:rPr>
                <w:rFonts w:asciiTheme="minorHAnsi" w:eastAsia="Arial" w:hAnsiTheme="minorHAnsi" w:cstheme="minorBidi"/>
                <w:b/>
                <w:bCs/>
                <w:color w:val="333399"/>
              </w:rPr>
              <w:t>T</w:t>
            </w:r>
            <w:r w:rsidR="00EA6434">
              <w:rPr>
                <w:rFonts w:asciiTheme="minorHAnsi" w:eastAsia="Arial" w:hAnsiTheme="minorHAnsi" w:cstheme="minorBidi"/>
                <w:b/>
                <w:bCs/>
                <w:color w:val="333399"/>
              </w:rPr>
              <w:t>able</w:t>
            </w:r>
            <w:r w:rsidR="00EA4B5D">
              <w:rPr>
                <w:rFonts w:asciiTheme="minorHAnsi" w:eastAsia="Arial" w:hAnsiTheme="minorHAnsi" w:cstheme="minorBidi"/>
                <w:b/>
                <w:bCs/>
                <w:color w:val="333399"/>
              </w:rPr>
              <w:t xml:space="preserve"> 1 above</w:t>
            </w:r>
            <w:r w:rsidRPr="2D2C1F2C">
              <w:rPr>
                <w:rFonts w:asciiTheme="minorHAnsi" w:eastAsia="Arial" w:hAnsiTheme="minorHAnsi" w:cstheme="minorBidi"/>
                <w:b/>
                <w:bCs/>
                <w:color w:val="333399"/>
              </w:rPr>
              <w:t xml:space="preserve"> to Primary Schools under the Department of Social Protections School Meals Scheme to the Contracting Authority</w:t>
            </w:r>
          </w:p>
        </w:tc>
      </w:tr>
      <w:tr w:rsidR="00915155" w:rsidRPr="0045470A" w14:paraId="228AA940" w14:textId="77777777" w:rsidTr="2D2C1F2C">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52803FC" w14:textId="77777777" w:rsidR="00915155" w:rsidRPr="00AF7D0E" w:rsidRDefault="00915155" w:rsidP="00C3400B">
            <w:pPr>
              <w:spacing w:after="0"/>
              <w:rPr>
                <w:rFonts w:asciiTheme="minorHAnsi" w:eastAsia="Arial" w:hAnsiTheme="minorHAnsi" w:cstheme="minorHAnsi"/>
                <w:b/>
                <w:bCs/>
                <w:color w:val="FFFFFF" w:themeColor="background1"/>
                <w:szCs w:val="22"/>
              </w:rPr>
            </w:pPr>
            <w:r w:rsidRPr="00AF7D0E">
              <w:rPr>
                <w:rFonts w:asciiTheme="minorHAnsi" w:eastAsia="Arial" w:hAnsiTheme="minorHAnsi" w:cstheme="minorHAnsi"/>
                <w:b/>
                <w:bCs/>
                <w:color w:val="FFFFFF" w:themeColor="background1"/>
                <w:szCs w:val="22"/>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4DD68D" w14:textId="05B5EF84" w:rsidR="00915155" w:rsidRPr="0045470A" w:rsidRDefault="00B3048B" w:rsidP="00C3400B">
            <w:pPr>
              <w:spacing w:after="0"/>
              <w:rPr>
                <w:rFonts w:asciiTheme="minorHAnsi" w:eastAsia="Arial" w:hAnsiTheme="minorHAnsi" w:cstheme="minorHAnsi"/>
                <w:b/>
                <w:bCs/>
                <w:color w:val="333399"/>
                <w:szCs w:val="22"/>
              </w:rPr>
            </w:pPr>
            <w:r>
              <w:rPr>
                <w:rFonts w:asciiTheme="minorHAnsi" w:eastAsia="Arial" w:hAnsiTheme="minorHAnsi" w:cstheme="minorHAnsi"/>
                <w:b/>
                <w:bCs/>
                <w:color w:val="333399"/>
                <w:szCs w:val="22"/>
              </w:rPr>
              <w:t>Scoil na gCailini</w:t>
            </w:r>
          </w:p>
        </w:tc>
      </w:tr>
      <w:tr w:rsidR="00915155" w:rsidRPr="0045470A" w14:paraId="2BFE3784" w14:textId="77777777" w:rsidTr="2D2C1F2C">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A660AD4"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bCs/>
                <w:color w:val="FFFFFF" w:themeColor="background1"/>
                <w:szCs w:val="22"/>
              </w:rPr>
              <w:t xml:space="preserve">Contracting Authority </w:t>
            </w:r>
            <w:r w:rsidR="00575317" w:rsidRPr="00AF7D0E">
              <w:rPr>
                <w:rFonts w:asciiTheme="minorHAnsi" w:eastAsia="Arial" w:hAnsiTheme="minorHAnsi" w:cstheme="minorHAnsi"/>
                <w:b/>
                <w:bCs/>
                <w:color w:val="FFFFFF" w:themeColor="background1"/>
                <w:szCs w:val="22"/>
              </w:rPr>
              <w:t>R</w:t>
            </w:r>
            <w:r w:rsidRPr="00AF7D0E">
              <w:rPr>
                <w:rFonts w:asciiTheme="minorHAnsi" w:eastAsia="Arial" w:hAnsiTheme="minorHAnsi" w:cstheme="minorHAnsi"/>
                <w:b/>
                <w:bCs/>
                <w:color w:val="FFFFFF" w:themeColor="background1"/>
                <w:szCs w:val="22"/>
              </w:rPr>
              <w:t xml:space="preserve">oll </w:t>
            </w:r>
            <w:r w:rsidR="00575317" w:rsidRPr="00AF7D0E">
              <w:rPr>
                <w:rFonts w:asciiTheme="minorHAnsi" w:eastAsia="Arial" w:hAnsiTheme="minorHAnsi" w:cstheme="minorHAnsi"/>
                <w:b/>
                <w:bCs/>
                <w:color w:val="FFFFFF" w:themeColor="background1"/>
                <w:szCs w:val="22"/>
              </w:rPr>
              <w:t>N</w:t>
            </w:r>
            <w:r w:rsidRPr="00AF7D0E">
              <w:rPr>
                <w:rFonts w:asciiTheme="minorHAnsi" w:eastAsia="Arial" w:hAnsiTheme="minorHAnsi" w:cstheme="minorHAnsi"/>
                <w:b/>
                <w:bCs/>
                <w:color w:val="FFFFFF" w:themeColor="background1"/>
                <w:szCs w:val="22"/>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B51F244" w14:textId="24F290AE" w:rsidR="00915155" w:rsidRPr="0045470A" w:rsidRDefault="00B3048B" w:rsidP="00C3400B">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16202B</w:t>
            </w:r>
          </w:p>
        </w:tc>
      </w:tr>
      <w:tr w:rsidR="00915155" w:rsidRPr="0045470A" w14:paraId="1C064CDE" w14:textId="77777777" w:rsidTr="2D2C1F2C">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EEB9F0"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B5ADFF8" w14:textId="529C5706" w:rsidR="00915155" w:rsidRPr="0045470A" w:rsidRDefault="00B3048B" w:rsidP="00C3400B">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Laurel Hill, Castleblayney, Co Monaghan</w:t>
            </w:r>
          </w:p>
        </w:tc>
      </w:tr>
      <w:tr w:rsidR="00915155" w:rsidRPr="0045470A" w14:paraId="12500E90" w14:textId="77777777" w:rsidTr="2D2C1F2C">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4648BE7"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44CFF54" w14:textId="77777777" w:rsidR="00915155" w:rsidRPr="0045470A" w:rsidRDefault="00915155" w:rsidP="00C3400B">
            <w:pPr>
              <w:spacing w:after="0"/>
              <w:rPr>
                <w:rFonts w:asciiTheme="minorHAnsi" w:hAnsiTheme="minorHAnsi" w:cstheme="minorHAnsi"/>
                <w:b/>
                <w:color w:val="333399"/>
                <w:szCs w:val="22"/>
              </w:rPr>
            </w:pPr>
            <w:r w:rsidRPr="0045470A">
              <w:rPr>
                <w:rFonts w:asciiTheme="minorHAnsi" w:eastAsia="Arial" w:hAnsiTheme="minorHAnsi" w:cstheme="minorHAnsi"/>
                <w:b/>
                <w:color w:val="333399"/>
                <w:szCs w:val="22"/>
              </w:rPr>
              <w:t>Open Procedure (</w:t>
            </w:r>
            <w:r w:rsidR="00833A42" w:rsidRPr="00833A42">
              <w:rPr>
                <w:rFonts w:asciiTheme="minorHAnsi" w:eastAsia="Arial" w:hAnsiTheme="minorHAnsi" w:cstheme="minorHAnsi"/>
                <w:b/>
                <w:bCs/>
                <w:color w:val="333399"/>
                <w:szCs w:val="22"/>
              </w:rPr>
              <w:t xml:space="preserve">Below </w:t>
            </w:r>
            <w:r w:rsidR="00833A42" w:rsidRPr="00833A42">
              <w:rPr>
                <w:rFonts w:asciiTheme="minorHAnsi" w:eastAsia="Arial" w:hAnsiTheme="minorHAnsi" w:cstheme="minorHAnsi"/>
                <w:b/>
                <w:bCs/>
                <w:color w:val="333399"/>
                <w:szCs w:val="22"/>
                <w:lang w:val="en-IE"/>
              </w:rPr>
              <w:t xml:space="preserve">€750k </w:t>
            </w:r>
            <w:r w:rsidR="00833A42" w:rsidRPr="00833A42">
              <w:rPr>
                <w:rFonts w:asciiTheme="minorHAnsi" w:eastAsia="Arial" w:hAnsiTheme="minorHAnsi" w:cstheme="minorHAnsi"/>
                <w:b/>
                <w:bCs/>
                <w:color w:val="333399"/>
                <w:szCs w:val="22"/>
              </w:rPr>
              <w:t>Procurement</w:t>
            </w:r>
            <w:r w:rsidR="00833A42" w:rsidRPr="00833A42">
              <w:rPr>
                <w:rFonts w:asciiTheme="minorHAnsi" w:eastAsia="Arial" w:hAnsiTheme="minorHAnsi" w:cstheme="minorHAnsi"/>
                <w:b/>
                <w:bCs/>
                <w:color w:val="333399"/>
                <w:szCs w:val="22"/>
                <w:lang w:val="en-IE"/>
              </w:rPr>
              <w:t xml:space="preserve"> </w:t>
            </w:r>
            <w:r w:rsidR="00833A42" w:rsidRPr="00833A42">
              <w:rPr>
                <w:rFonts w:asciiTheme="minorHAnsi" w:eastAsia="Arial" w:hAnsiTheme="minorHAnsi" w:cstheme="minorHAnsi"/>
                <w:b/>
                <w:bCs/>
                <w:color w:val="333399"/>
                <w:szCs w:val="22"/>
              </w:rPr>
              <w:t>Threshold</w:t>
            </w:r>
            <w:r w:rsidRPr="0045470A">
              <w:rPr>
                <w:rFonts w:asciiTheme="minorHAnsi" w:eastAsia="Arial" w:hAnsiTheme="minorHAnsi" w:cstheme="minorHAnsi"/>
                <w:b/>
                <w:color w:val="333399"/>
                <w:szCs w:val="22"/>
              </w:rPr>
              <w:t>)</w:t>
            </w:r>
          </w:p>
        </w:tc>
      </w:tr>
      <w:tr w:rsidR="00915155" w:rsidRPr="0045470A" w14:paraId="75C9F2E2" w14:textId="77777777" w:rsidTr="2D2C1F2C">
        <w:trPr>
          <w:trHeight w:val="390"/>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F4D8D6" w14:textId="77777777" w:rsidR="00915155" w:rsidRPr="00AF7D0E" w:rsidRDefault="00915155" w:rsidP="00C3400B">
            <w:pPr>
              <w:spacing w:after="0"/>
              <w:rPr>
                <w:rFonts w:asciiTheme="minorHAnsi" w:eastAsia="Arial" w:hAnsiTheme="minorHAnsi" w:cstheme="minorHAnsi"/>
                <w:b/>
                <w:bCs/>
                <w:color w:val="FFFFFF" w:themeColor="background1"/>
                <w:szCs w:val="22"/>
              </w:rPr>
            </w:pPr>
            <w:r w:rsidRPr="00AF7D0E">
              <w:rPr>
                <w:rFonts w:asciiTheme="minorHAnsi" w:eastAsia="Arial" w:hAnsiTheme="minorHAnsi" w:cstheme="minorHAnsi"/>
                <w:b/>
                <w:bCs/>
                <w:color w:val="FFFFFF" w:themeColor="background1"/>
                <w:szCs w:val="22"/>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B0E71A0" w14:textId="77777777" w:rsidR="00915155" w:rsidRPr="0045470A" w:rsidRDefault="00915155" w:rsidP="00C3400B">
            <w:pPr>
              <w:spacing w:after="0"/>
              <w:rPr>
                <w:rFonts w:asciiTheme="minorHAnsi" w:hAnsiTheme="minorHAnsi" w:cstheme="minorHAnsi"/>
                <w:b/>
                <w:color w:val="333399"/>
                <w:szCs w:val="22"/>
              </w:rPr>
            </w:pPr>
            <w:r w:rsidRPr="0045470A">
              <w:rPr>
                <w:rFonts w:asciiTheme="minorHAnsi" w:hAnsiTheme="minorHAnsi" w:cstheme="minorHAnsi"/>
                <w:b/>
                <w:color w:val="333399"/>
                <w:szCs w:val="22"/>
              </w:rPr>
              <w:t>Services</w:t>
            </w:r>
          </w:p>
        </w:tc>
      </w:tr>
      <w:tr w:rsidR="00915155" w:rsidRPr="0045470A" w14:paraId="6F4AD526" w14:textId="77777777" w:rsidTr="2D2C1F2C">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521E038"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F1685A9" w14:textId="7D2FACBA" w:rsidR="00915155" w:rsidRPr="0045470A" w:rsidRDefault="00B3048B" w:rsidP="00C3400B">
            <w:pPr>
              <w:spacing w:after="0" w:line="240" w:lineRule="auto"/>
              <w:rPr>
                <w:rFonts w:asciiTheme="minorHAnsi" w:eastAsia="Arial" w:hAnsiTheme="minorHAnsi" w:cstheme="minorHAnsi"/>
                <w:b/>
                <w:color w:val="333399"/>
                <w:szCs w:val="22"/>
              </w:rPr>
            </w:pPr>
            <w:r>
              <w:rPr>
                <w:rFonts w:asciiTheme="minorHAnsi" w:eastAsia="Arial" w:hAnsiTheme="minorHAnsi" w:cstheme="minorHAnsi"/>
                <w:b/>
                <w:color w:val="333399"/>
                <w:szCs w:val="22"/>
              </w:rPr>
              <w:t>26/06/2026</w:t>
            </w:r>
          </w:p>
        </w:tc>
      </w:tr>
      <w:tr w:rsidR="00915155" w:rsidRPr="0045470A" w14:paraId="621C9C4B" w14:textId="77777777" w:rsidTr="2D2C1F2C">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4218FAAB" w14:textId="77777777" w:rsidR="00915155" w:rsidRPr="00AF7D0E" w:rsidRDefault="00915155" w:rsidP="00C3400B">
            <w:pPr>
              <w:spacing w:after="0" w:line="240" w:lineRule="auto"/>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4AACB1" w14:textId="64742A94" w:rsidR="00915155" w:rsidRPr="0045470A" w:rsidRDefault="00915155" w:rsidP="00C3400B">
            <w:pPr>
              <w:spacing w:after="0" w:line="240" w:lineRule="auto"/>
              <w:rPr>
                <w:rFonts w:asciiTheme="minorHAnsi" w:hAnsiTheme="minorHAnsi" w:cstheme="minorHAnsi"/>
                <w:b/>
                <w:color w:val="333399"/>
                <w:szCs w:val="22"/>
              </w:rPr>
            </w:pPr>
            <w:r w:rsidRPr="0045470A">
              <w:rPr>
                <w:rFonts w:asciiTheme="minorHAnsi" w:hAnsiTheme="minorHAnsi" w:cstheme="minorHAnsi"/>
                <w:b/>
                <w:color w:val="333399"/>
                <w:szCs w:val="22"/>
              </w:rPr>
              <w:t>15:00hrs,</w:t>
            </w:r>
            <w:r w:rsidR="00CB7073">
              <w:rPr>
                <w:rFonts w:asciiTheme="minorHAnsi" w:hAnsiTheme="minorHAnsi" w:cstheme="minorHAnsi"/>
                <w:b/>
                <w:color w:val="333399"/>
                <w:szCs w:val="22"/>
              </w:rPr>
              <w:t xml:space="preserve"> on</w:t>
            </w:r>
            <w:r w:rsidRPr="0045470A">
              <w:rPr>
                <w:rFonts w:asciiTheme="minorHAnsi" w:hAnsiTheme="minorHAnsi" w:cstheme="minorHAnsi"/>
                <w:b/>
                <w:color w:val="333399"/>
                <w:szCs w:val="22"/>
              </w:rPr>
              <w:t xml:space="preserve"> </w:t>
            </w:r>
            <w:r w:rsidR="00B3048B">
              <w:rPr>
                <w:rFonts w:asciiTheme="minorHAnsi" w:hAnsiTheme="minorHAnsi" w:cstheme="minorHAnsi"/>
                <w:b/>
                <w:color w:val="333399"/>
                <w:szCs w:val="22"/>
              </w:rPr>
              <w:t>17/07/2026</w:t>
            </w:r>
          </w:p>
        </w:tc>
      </w:tr>
      <w:tr w:rsidR="00915155" w:rsidRPr="0045470A" w14:paraId="7F6CEF61" w14:textId="77777777" w:rsidTr="2D2C1F2C">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4CD77B1" w14:textId="77777777" w:rsidR="00915155" w:rsidRPr="00B429C1" w:rsidRDefault="00915155" w:rsidP="00C3400B">
            <w:pPr>
              <w:spacing w:after="0" w:line="240" w:lineRule="auto"/>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Closing Date for Clarifications and </w:t>
            </w:r>
            <w:r w:rsidR="00211C03" w:rsidRPr="00B429C1">
              <w:rPr>
                <w:rFonts w:asciiTheme="minorHAnsi" w:eastAsia="Arial" w:hAnsiTheme="minorHAnsi" w:cstheme="minorHAnsi"/>
                <w:b/>
                <w:color w:val="FFFFFF" w:themeColor="background1"/>
                <w:szCs w:val="22"/>
              </w:rPr>
              <w:t>Q</w:t>
            </w:r>
            <w:r w:rsidRPr="00B429C1">
              <w:rPr>
                <w:rFonts w:asciiTheme="minorHAnsi" w:eastAsia="Arial" w:hAnsiTheme="minorHAnsi" w:cstheme="minorHAnsi"/>
                <w:b/>
                <w:color w:val="FFFFFF" w:themeColor="background1"/>
                <w:szCs w:val="22"/>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A7ED82F" w14:textId="50DA60DD" w:rsidR="00915155" w:rsidRPr="0023262A" w:rsidRDefault="00915155" w:rsidP="00C3400B">
            <w:pPr>
              <w:spacing w:after="0" w:line="240" w:lineRule="auto"/>
              <w:rPr>
                <w:rFonts w:asciiTheme="minorHAnsi" w:hAnsiTheme="minorHAnsi" w:cstheme="minorHAnsi"/>
                <w:b/>
                <w:color w:val="333399"/>
                <w:szCs w:val="22"/>
                <w:highlight w:val="yellow"/>
                <w:lang w:val="en-IE"/>
              </w:rPr>
            </w:pPr>
            <w:r w:rsidRPr="0045470A">
              <w:rPr>
                <w:rFonts w:asciiTheme="minorHAnsi" w:hAnsiTheme="minorHAnsi" w:cstheme="minorHAnsi"/>
                <w:b/>
                <w:color w:val="333399"/>
                <w:szCs w:val="22"/>
              </w:rPr>
              <w:t xml:space="preserve">15:00hrs, </w:t>
            </w:r>
            <w:r w:rsidR="00CB7073">
              <w:rPr>
                <w:rFonts w:asciiTheme="minorHAnsi" w:hAnsiTheme="minorHAnsi" w:cstheme="minorHAnsi"/>
                <w:b/>
                <w:color w:val="333399"/>
                <w:szCs w:val="22"/>
              </w:rPr>
              <w:t>on</w:t>
            </w:r>
            <w:r w:rsidRPr="0045470A">
              <w:rPr>
                <w:rFonts w:asciiTheme="minorHAnsi" w:hAnsiTheme="minorHAnsi" w:cstheme="minorHAnsi"/>
                <w:b/>
                <w:color w:val="333399"/>
                <w:szCs w:val="22"/>
              </w:rPr>
              <w:t xml:space="preserve"> </w:t>
            </w:r>
            <w:r w:rsidR="00B10255">
              <w:rPr>
                <w:rFonts w:asciiTheme="minorHAnsi" w:hAnsiTheme="minorHAnsi" w:cstheme="minorHAnsi"/>
                <w:b/>
                <w:color w:val="333399"/>
                <w:szCs w:val="22"/>
              </w:rPr>
              <w:t>10/07/2026</w:t>
            </w:r>
          </w:p>
        </w:tc>
      </w:tr>
      <w:tr w:rsidR="00915155" w:rsidRPr="0045470A" w14:paraId="31C98C6C" w14:textId="77777777" w:rsidTr="2D2C1F2C">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5FA1AB" w14:textId="77777777"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Clarification </w:t>
            </w:r>
            <w:r w:rsidR="00C3400B" w:rsidRPr="00B429C1">
              <w:rPr>
                <w:rFonts w:asciiTheme="minorHAnsi" w:eastAsia="Arial" w:hAnsiTheme="minorHAnsi" w:cstheme="minorHAnsi"/>
                <w:b/>
                <w:color w:val="FFFFFF" w:themeColor="background1"/>
                <w:szCs w:val="22"/>
              </w:rPr>
              <w:t>/ Queries</w:t>
            </w:r>
            <w:r w:rsidRPr="00B429C1">
              <w:rPr>
                <w:rFonts w:asciiTheme="minorHAnsi" w:eastAsia="Arial" w:hAnsiTheme="minorHAnsi" w:cstheme="minorHAnsi"/>
                <w:b/>
                <w:color w:val="FFFFFF" w:themeColor="background1"/>
                <w:szCs w:val="22"/>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24099A76" w14:textId="77777777" w:rsidR="00915155" w:rsidRPr="0045470A" w:rsidRDefault="00915155" w:rsidP="00C3400B">
            <w:pPr>
              <w:tabs>
                <w:tab w:val="left" w:pos="1665"/>
              </w:tabs>
              <w:spacing w:after="0"/>
              <w:rPr>
                <w:rFonts w:asciiTheme="minorHAnsi" w:hAnsiTheme="minorHAnsi" w:cstheme="minorHAnsi"/>
                <w:szCs w:val="22"/>
              </w:rPr>
            </w:pPr>
            <w:hyperlink r:id="rId19" w:history="1">
              <w:r w:rsidRPr="0045470A">
                <w:rPr>
                  <w:rStyle w:val="Hyperlink"/>
                  <w:rFonts w:asciiTheme="minorHAnsi" w:eastAsia="Arial" w:hAnsiTheme="minorHAnsi" w:cstheme="minorHAnsi"/>
                  <w:b/>
                  <w:szCs w:val="22"/>
                </w:rPr>
                <w:t>eTenders</w:t>
              </w:r>
            </w:hyperlink>
          </w:p>
        </w:tc>
      </w:tr>
      <w:tr w:rsidR="00915155" w:rsidRPr="0045470A" w14:paraId="7C26AA72" w14:textId="77777777" w:rsidTr="2D2C1F2C">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5174010" w14:textId="77777777"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1E705DCE" w14:textId="4A9D812B" w:rsidR="00915155" w:rsidRPr="0045470A" w:rsidRDefault="00B10255" w:rsidP="00C3400B">
            <w:pPr>
              <w:spacing w:after="0"/>
              <w:rPr>
                <w:rFonts w:asciiTheme="minorHAnsi" w:hAnsiTheme="minorHAnsi" w:cstheme="minorHAnsi"/>
                <w:b/>
                <w:bCs/>
                <w:color w:val="333399"/>
                <w:szCs w:val="22"/>
                <w:highlight w:val="yellow"/>
              </w:rPr>
            </w:pPr>
            <w:r w:rsidRPr="008E4921">
              <w:rPr>
                <w:rFonts w:asciiTheme="minorHAnsi" w:hAnsiTheme="minorHAnsi" w:cstheme="minorHAnsi"/>
                <w:b/>
                <w:bCs/>
                <w:color w:val="333399"/>
                <w:szCs w:val="22"/>
              </w:rPr>
              <w:t>English</w:t>
            </w:r>
          </w:p>
        </w:tc>
      </w:tr>
      <w:tr w:rsidR="00915155" w:rsidRPr="0045470A" w14:paraId="019B5454" w14:textId="77777777" w:rsidTr="2D2C1F2C">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61C7EEB" w14:textId="77777777"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75249127" w14:textId="31B326EE" w:rsidR="00915155" w:rsidRPr="0045470A" w:rsidRDefault="008E4921" w:rsidP="00C3400B">
            <w:pPr>
              <w:spacing w:after="0"/>
              <w:rPr>
                <w:rFonts w:asciiTheme="minorHAnsi" w:hAnsiTheme="minorHAnsi" w:cstheme="minorHAnsi"/>
                <w:b/>
                <w:color w:val="333399"/>
                <w:szCs w:val="22"/>
                <w:highlight w:val="yellow"/>
              </w:rPr>
            </w:pPr>
            <w:r>
              <w:rPr>
                <w:rFonts w:asciiTheme="minorHAnsi" w:hAnsiTheme="minorHAnsi" w:cstheme="minorHAnsi"/>
                <w:b/>
                <w:color w:val="333399"/>
                <w:szCs w:val="22"/>
                <w:highlight w:val="yellow"/>
              </w:rPr>
              <w:t>Insert later</w:t>
            </w:r>
          </w:p>
          <w:p w14:paraId="363328CA" w14:textId="4F20D2FC" w:rsidR="00915155" w:rsidRPr="0045470A" w:rsidRDefault="00915155" w:rsidP="00C3400B">
            <w:pPr>
              <w:spacing w:after="0" w:line="240" w:lineRule="auto"/>
              <w:rPr>
                <w:rFonts w:asciiTheme="minorHAnsi" w:hAnsiTheme="minorHAnsi" w:cstheme="minorHAnsi"/>
                <w:b/>
                <w:color w:val="333399"/>
                <w:szCs w:val="22"/>
              </w:rPr>
            </w:pPr>
            <w:r w:rsidRPr="0045470A">
              <w:rPr>
                <w:rFonts w:asciiTheme="minorHAnsi" w:hAnsiTheme="minorHAnsi" w:cstheme="minorHAnsi"/>
                <w:b/>
                <w:color w:val="333399"/>
                <w:szCs w:val="22"/>
              </w:rPr>
              <w:t xml:space="preserve">By Appointment Only to </w:t>
            </w:r>
            <w:r w:rsidR="00CB7073">
              <w:rPr>
                <w:rFonts w:asciiTheme="minorHAnsi" w:hAnsiTheme="minorHAnsi" w:cstheme="minorHAnsi"/>
                <w:b/>
                <w:color w:val="333399"/>
                <w:szCs w:val="22"/>
                <w:highlight w:val="yellow"/>
              </w:rPr>
              <w:t>i</w:t>
            </w:r>
            <w:r w:rsidRPr="0045470A">
              <w:rPr>
                <w:rFonts w:asciiTheme="minorHAnsi" w:hAnsiTheme="minorHAnsi" w:cstheme="minorHAnsi"/>
                <w:b/>
                <w:color w:val="333399"/>
                <w:szCs w:val="22"/>
                <w:highlight w:val="yellow"/>
              </w:rPr>
              <w:t xml:space="preserve">nsert the schools site visit </w:t>
            </w:r>
            <w:r w:rsidR="00B10255" w:rsidRPr="008E4921">
              <w:rPr>
                <w:rFonts w:asciiTheme="minorHAnsi" w:hAnsiTheme="minorHAnsi" w:cstheme="minorHAnsi"/>
                <w:b/>
                <w:color w:val="333399"/>
                <w:szCs w:val="22"/>
                <w:highlight w:val="yellow"/>
              </w:rPr>
              <w:t>siobhanlysaght@scoilnagcailini.ie</w:t>
            </w:r>
          </w:p>
        </w:tc>
      </w:tr>
      <w:tr w:rsidR="00915155" w:rsidRPr="0045470A" w14:paraId="1929A1A9" w14:textId="77777777" w:rsidTr="2D2C1F2C">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478E6B84" w14:textId="77777777" w:rsidR="00915155" w:rsidRPr="00B429C1" w:rsidRDefault="00EA4B5D" w:rsidP="2D2C1F2C">
            <w:pPr>
              <w:spacing w:after="0" w:line="240" w:lineRule="auto"/>
              <w:rPr>
                <w:rFonts w:asciiTheme="minorHAnsi" w:eastAsia="Arial" w:hAnsiTheme="minorHAnsi" w:cstheme="minorBidi"/>
                <w:b/>
                <w:bCs/>
                <w:color w:val="FFFFFF" w:themeColor="background1"/>
              </w:rPr>
            </w:pPr>
            <w:r>
              <w:rPr>
                <w:rFonts w:asciiTheme="minorHAnsi" w:eastAsia="Arial" w:hAnsiTheme="minorHAnsi" w:cstheme="minorBidi"/>
                <w:b/>
                <w:bCs/>
                <w:color w:val="FFFFFF" w:themeColor="background1"/>
              </w:rPr>
              <w:t>Drop off location(s)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1C53C6F5" w14:textId="4DD095E5" w:rsidR="002E67CA" w:rsidRPr="002E67CA" w:rsidRDefault="00B10255" w:rsidP="2D2C1F2C">
            <w:pPr>
              <w:spacing w:after="0"/>
              <w:rPr>
                <w:b/>
                <w:bCs/>
                <w:color w:val="333399"/>
                <w:highlight w:val="yellow"/>
              </w:rPr>
            </w:pPr>
            <w:r>
              <w:rPr>
                <w:rStyle w:val="Strong"/>
                <w:rFonts w:asciiTheme="minorHAnsi" w:hAnsiTheme="minorHAnsi" w:cstheme="minorBidi"/>
                <w:highlight w:val="yellow"/>
              </w:rPr>
              <w:t>F</w:t>
            </w:r>
            <w:r>
              <w:rPr>
                <w:rStyle w:val="Strong"/>
                <w:rFonts w:cstheme="minorBidi"/>
                <w:highlight w:val="yellow"/>
              </w:rPr>
              <w:t>ront Door</w:t>
            </w:r>
          </w:p>
        </w:tc>
      </w:tr>
      <w:tr w:rsidR="00915155" w:rsidRPr="0045470A" w14:paraId="28F763DE" w14:textId="77777777" w:rsidTr="2D2C1F2C">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123A315" w14:textId="77777777"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Minimum Annual Turnover Required </w:t>
            </w:r>
            <w:r w:rsidR="00D50E3D">
              <w:rPr>
                <w:rFonts w:asciiTheme="minorHAnsi" w:eastAsia="Arial" w:hAnsiTheme="minorHAnsi" w:cstheme="minorHAnsi"/>
                <w:b/>
                <w:color w:val="FFFFFF" w:themeColor="background1"/>
                <w:szCs w:val="22"/>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446FB66" w14:textId="50E4D2B5" w:rsidR="00915155" w:rsidRPr="0045470A" w:rsidRDefault="00B10255" w:rsidP="00C3400B">
            <w:pPr>
              <w:spacing w:after="0" w:line="240" w:lineRule="auto"/>
              <w:rPr>
                <w:rFonts w:asciiTheme="minorHAnsi" w:hAnsiTheme="minorHAnsi" w:cstheme="minorHAnsi"/>
                <w:b/>
                <w:color w:val="333399"/>
                <w:szCs w:val="22"/>
                <w:highlight w:val="yellow"/>
              </w:rPr>
            </w:pPr>
            <w:r>
              <w:rPr>
                <w:rFonts w:asciiTheme="minorHAnsi" w:hAnsiTheme="minorHAnsi" w:cstheme="minorHAnsi"/>
                <w:b/>
                <w:color w:val="333399"/>
                <w:szCs w:val="22"/>
                <w:highlight w:val="yellow"/>
              </w:rPr>
              <w:t>6</w:t>
            </w:r>
            <w:r w:rsidR="008E4921">
              <w:rPr>
                <w:rFonts w:asciiTheme="minorHAnsi" w:hAnsiTheme="minorHAnsi" w:cstheme="minorHAnsi"/>
                <w:b/>
                <w:color w:val="333399"/>
                <w:szCs w:val="22"/>
                <w:highlight w:val="yellow"/>
              </w:rPr>
              <w:t>8</w:t>
            </w:r>
            <w:r>
              <w:rPr>
                <w:rFonts w:asciiTheme="minorHAnsi" w:hAnsiTheme="minorHAnsi" w:cstheme="minorHAnsi"/>
                <w:b/>
                <w:color w:val="333399"/>
                <w:szCs w:val="22"/>
                <w:highlight w:val="yellow"/>
              </w:rPr>
              <w:t>,000</w:t>
            </w:r>
          </w:p>
        </w:tc>
      </w:tr>
      <w:tr w:rsidR="00915155" w:rsidRPr="0045470A" w14:paraId="430F7B8C" w14:textId="77777777" w:rsidTr="2D2C1F2C">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2821BD8" w14:textId="77777777" w:rsidR="00915155" w:rsidRPr="0045470A" w:rsidRDefault="00915155" w:rsidP="00C3400B">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color w:val="FFFFFF" w:themeColor="background1"/>
                <w:szCs w:val="22"/>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tc>
      </w:tr>
      <w:tr w:rsidR="00915155" w:rsidRPr="0045470A" w14:paraId="47C188B6" w14:textId="77777777" w:rsidTr="2D2C1F2C">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17B1E35C" w14:textId="77777777" w:rsidR="00915155" w:rsidRPr="0045470A" w:rsidRDefault="00915155" w:rsidP="00C3400B">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 xml:space="preserve">Table </w:t>
            </w:r>
            <w:r w:rsidR="00EA4B5D">
              <w:rPr>
                <w:rFonts w:asciiTheme="minorHAnsi" w:hAnsiTheme="minorHAnsi" w:cstheme="minorHAnsi"/>
                <w:b/>
                <w:bCs/>
                <w:szCs w:val="22"/>
              </w:rPr>
              <w:t>2</w:t>
            </w:r>
          </w:p>
        </w:tc>
      </w:tr>
    </w:tbl>
    <w:p w14:paraId="3FE9F23F" w14:textId="77777777" w:rsidR="000B56F9" w:rsidRPr="000B56F9" w:rsidRDefault="000B56F9" w:rsidP="000B56F9">
      <w:pPr>
        <w:rPr>
          <w:b/>
          <w:lang w:val="en-US"/>
        </w:rPr>
      </w:pPr>
    </w:p>
    <w:p w14:paraId="1F72F646" w14:textId="77777777" w:rsidR="00DA4A63" w:rsidRDefault="00DA4A63" w:rsidP="00220BB7"/>
    <w:p w14:paraId="0CF3D850" w14:textId="77777777" w:rsidR="00EB2463" w:rsidRDefault="00EB2463" w:rsidP="00220BB7"/>
    <w:p w14:paraId="7770C470" w14:textId="77777777" w:rsidR="00EB2463" w:rsidRDefault="00EB2463" w:rsidP="00220BB7"/>
    <w:p w14:paraId="260E1293" w14:textId="77777777" w:rsidR="00EB2463" w:rsidRDefault="00EB2463" w:rsidP="00220BB7"/>
    <w:p w14:paraId="50CC9CC3" w14:textId="77777777" w:rsidR="00EB2463" w:rsidRDefault="00EB2463" w:rsidP="00220BB7"/>
    <w:tbl>
      <w:tblPr>
        <w:tblW w:w="5001" w:type="pct"/>
        <w:tblLayout w:type="fixed"/>
        <w:tblLook w:val="01E0" w:firstRow="1" w:lastRow="1" w:firstColumn="1" w:lastColumn="1" w:noHBand="0" w:noVBand="0"/>
      </w:tblPr>
      <w:tblGrid>
        <w:gridCol w:w="777"/>
        <w:gridCol w:w="8296"/>
      </w:tblGrid>
      <w:tr w:rsidR="00DA4A63" w:rsidRPr="00CB5B77" w14:paraId="48D2615F" w14:textId="77777777" w:rsidTr="0D17FE98">
        <w:tc>
          <w:tcPr>
            <w:tcW w:w="428" w:type="pct"/>
          </w:tcPr>
          <w:p w14:paraId="55D8B3B0" w14:textId="77777777" w:rsidR="00DA4A63" w:rsidRDefault="00DA4A63" w:rsidP="00EE6D3D">
            <w:pPr>
              <w:spacing w:line="320" w:lineRule="auto"/>
              <w:jc w:val="both"/>
              <w:rPr>
                <w:color w:val="0000FF"/>
              </w:rPr>
            </w:pPr>
            <w:r w:rsidRPr="000E5DB7">
              <w:rPr>
                <w:color w:val="0000FF"/>
              </w:rPr>
              <w:t>1.1</w:t>
            </w:r>
          </w:p>
        </w:tc>
        <w:tc>
          <w:tcPr>
            <w:tcW w:w="4572" w:type="pct"/>
          </w:tcPr>
          <w:p w14:paraId="7C3563B6" w14:textId="3192830D" w:rsidR="00E26F1F" w:rsidRDefault="00DA4A63" w:rsidP="00AF7D0E">
            <w:pPr>
              <w:jc w:val="both"/>
            </w:pPr>
            <w:r w:rsidRPr="220D17C0">
              <w:rPr>
                <w:rFonts w:cstheme="minorBidi"/>
              </w:rPr>
              <w:t>The Board of Management of</w:t>
            </w:r>
            <w:r w:rsidR="00B10255">
              <w:rPr>
                <w:rFonts w:cstheme="minorBidi"/>
              </w:rPr>
              <w:t xml:space="preserve"> Scoil na gCailini (Roll: 16202B)</w:t>
            </w:r>
            <w:r w:rsidRPr="220D17C0">
              <w:rPr>
                <w:rFonts w:cstheme="minorBidi"/>
              </w:rPr>
              <w:t xml:space="preserve">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080F3E47" w14:textId="77777777" w:rsidTr="0D17FE98">
        <w:trPr>
          <w:trHeight w:val="300"/>
        </w:trPr>
        <w:tc>
          <w:tcPr>
            <w:tcW w:w="428" w:type="pct"/>
          </w:tcPr>
          <w:p w14:paraId="39D7D509" w14:textId="77777777" w:rsidR="00DA4A63" w:rsidRDefault="00DA4A63" w:rsidP="00EE6D3D">
            <w:pPr>
              <w:spacing w:line="320" w:lineRule="auto"/>
              <w:jc w:val="both"/>
              <w:rPr>
                <w:color w:val="0000FF"/>
              </w:rPr>
            </w:pPr>
            <w:r w:rsidRPr="000E5DB7">
              <w:rPr>
                <w:color w:val="0000FF"/>
              </w:rPr>
              <w:t>1.2</w:t>
            </w:r>
          </w:p>
        </w:tc>
        <w:tc>
          <w:tcPr>
            <w:tcW w:w="4572" w:type="pct"/>
          </w:tcPr>
          <w:p w14:paraId="3940741D" w14:textId="77777777" w:rsidR="004C766F" w:rsidRPr="00CB7CA7" w:rsidRDefault="00DA4A63" w:rsidP="00EE6D3D">
            <w:pPr>
              <w:jc w:val="both"/>
              <w:rPr>
                <w:b/>
                <w:bCs/>
              </w:rPr>
            </w:pPr>
            <w:r w:rsidRPr="20FE5069">
              <w:rPr>
                <w:b/>
                <w:bCs/>
              </w:rPr>
              <w:t>In summary, the Services comprise:</w:t>
            </w:r>
          </w:p>
          <w:p w14:paraId="2ED82F59" w14:textId="77777777" w:rsidR="00DA4A63" w:rsidRDefault="004C766F" w:rsidP="00EE6D3D">
            <w:pPr>
              <w:jc w:val="both"/>
            </w:pPr>
            <w:r>
              <w:lastRenderedPageBreak/>
              <w:t>T</w:t>
            </w:r>
            <w:r w:rsidR="00FC1BFD">
              <w:t xml:space="preserve">he provision of catering services </w:t>
            </w:r>
            <w:r w:rsidR="00EA4B5D">
              <w:t>for the Clubs identified in table 1 above (and more precis</w:t>
            </w:r>
            <w:r w:rsidR="00151A72">
              <w:t>ely defined in Appendix 1 below</w:t>
            </w:r>
            <w:r w:rsidR="00EA4B5D">
              <w:t xml:space="preserve">) </w:t>
            </w:r>
            <w:r w:rsidR="00DA4A63">
              <w:t xml:space="preserve">to the students of the Contracting Authority in full compliance with </w:t>
            </w:r>
            <w:r w:rsidR="005B6A24">
              <w:t xml:space="preserve">the </w:t>
            </w:r>
            <w:r w:rsidR="005B6A24" w:rsidRPr="2D2C1F2C">
              <w:rPr>
                <w:rFonts w:cstheme="minorBidi"/>
              </w:rPr>
              <w:t>Department</w:t>
            </w:r>
            <w:r w:rsidR="00DA4A63" w:rsidRPr="2D2C1F2C">
              <w:rPr>
                <w:rFonts w:cstheme="minorBidi"/>
              </w:rPr>
              <w:t xml:space="preserve"> of Social Protection’s School Meals Scheme</w:t>
            </w:r>
            <w:r w:rsidR="00DA4A63">
              <w:t xml:space="preserve">. </w:t>
            </w:r>
          </w:p>
          <w:p w14:paraId="08AAAD4A" w14:textId="77777777" w:rsidR="00DA4A63" w:rsidRDefault="00DA4A63" w:rsidP="00EE6D3D">
            <w:pPr>
              <w:jc w:val="both"/>
            </w:pPr>
            <w:r>
              <w:t xml:space="preserve">The Contracting Authority requires that the Services are made available each day of the school year for the number of students as set out in </w:t>
            </w:r>
            <w:r w:rsidR="00E46EAC">
              <w:t>T</w:t>
            </w:r>
            <w:r>
              <w:t>able 1 above</w:t>
            </w:r>
            <w:r w:rsidR="00EA4B5D">
              <w:t xml:space="preserve"> per Club required</w:t>
            </w:r>
            <w:r w:rsidR="00E46EAC">
              <w:t>.</w:t>
            </w:r>
          </w:p>
          <w:p w14:paraId="43371906" w14:textId="77777777" w:rsidR="00EA4B5D" w:rsidRDefault="00EA4B5D" w:rsidP="00EE6D3D">
            <w:pPr>
              <w:jc w:val="both"/>
            </w:pPr>
            <w:r w:rsidRPr="003337B6">
              <w:rPr>
                <w:bCs/>
              </w:rPr>
              <w:t xml:space="preserve">Tenderers should note that it is not mandatory for students in the school to avail of any Club on any given day or at all and that the successful Tenderer will only be paid for </w:t>
            </w:r>
            <w:r w:rsidR="003337B6" w:rsidRPr="003337B6">
              <w:rPr>
                <w:bCs/>
              </w:rPr>
              <w:t xml:space="preserve">what has been ordered </w:t>
            </w:r>
            <w:r w:rsidRPr="003337B6">
              <w:rPr>
                <w:bCs/>
              </w:rPr>
              <w:t>by parents/guardians.</w:t>
            </w:r>
          </w:p>
          <w:p w14:paraId="25DC617C" w14:textId="1D7DBDA5" w:rsidR="00DA4A63" w:rsidRDefault="00E46EAC" w:rsidP="00EE6D3D">
            <w:pPr>
              <w:jc w:val="both"/>
            </w:pPr>
            <w:r>
              <w:t>P</w:t>
            </w:r>
            <w:r w:rsidR="00DA4A63">
              <w:t xml:space="preserve">rovision </w:t>
            </w:r>
            <w:r w:rsidR="00EC3D36">
              <w:t xml:space="preserve">of Services </w:t>
            </w:r>
            <w:r w:rsidR="00DA4A63">
              <w:t>will begin at the earliest practicable date in academic year 202</w:t>
            </w:r>
            <w:r w:rsidR="00BF5134">
              <w:t>6</w:t>
            </w:r>
            <w:r w:rsidR="00DA4A63">
              <w:t>/202</w:t>
            </w:r>
            <w:r w:rsidR="00BF5134">
              <w:t>7</w:t>
            </w:r>
            <w:r w:rsidR="00DA4A63">
              <w:t xml:space="preserve"> </w:t>
            </w:r>
            <w:r w:rsidR="00FC1BFD">
              <w:t>(specific date to be agreed</w:t>
            </w:r>
            <w:r w:rsidR="00EC3D36">
              <w:t xml:space="preserve"> and subject to confirmation of funding</w:t>
            </w:r>
            <w:r w:rsidR="00FC1BFD">
              <w:t xml:space="preserve">). </w:t>
            </w:r>
            <w:r w:rsidR="00DA4A63">
              <w:t>The school calendar will be furnished to the successful Tenderer at the beginning of each school year.</w:t>
            </w:r>
          </w:p>
          <w:p w14:paraId="595133EE" w14:textId="77777777" w:rsidR="00DA4A63" w:rsidRPr="002F3767" w:rsidRDefault="00DA4A63" w:rsidP="00CB7CA7">
            <w:pPr>
              <w:jc w:val="both"/>
              <w:rPr>
                <w:b/>
                <w:bCs/>
              </w:rPr>
            </w:pPr>
            <w:r w:rsidRPr="002F3767">
              <w:rPr>
                <w:b/>
                <w:bCs/>
              </w:rPr>
              <w:t>For the avoidance of doubt:</w:t>
            </w:r>
          </w:p>
          <w:p w14:paraId="513206C2" w14:textId="77777777" w:rsidR="001B70F9" w:rsidRPr="00A130BD" w:rsidRDefault="27899206" w:rsidP="00A130BD">
            <w:pPr>
              <w:pStyle w:val="ListParagraph"/>
              <w:numPr>
                <w:ilvl w:val="0"/>
                <w:numId w:val="75"/>
              </w:numPr>
              <w:jc w:val="both"/>
              <w:rPr>
                <w:color w:val="000000" w:themeColor="text1"/>
              </w:rPr>
            </w:pPr>
            <w:r w:rsidRPr="00A130BD">
              <w:rPr>
                <w:color w:val="000000" w:themeColor="text1"/>
              </w:rPr>
              <w:t xml:space="preserve">This contract is only for the purpose of the provision of meals as outlined in Table 1 and does not include sale of optional add-ons or extras  </w:t>
            </w:r>
          </w:p>
          <w:p w14:paraId="08CE6F91" w14:textId="77777777" w:rsidR="001B70F9" w:rsidRDefault="001B70F9" w:rsidP="001B70F9">
            <w:pPr>
              <w:pStyle w:val="ListParagraph"/>
              <w:jc w:val="both"/>
            </w:pPr>
          </w:p>
          <w:p w14:paraId="7484D6DD" w14:textId="77777777" w:rsidR="005F0CB9" w:rsidRPr="00AB27A5" w:rsidRDefault="00DA4A63" w:rsidP="001B098A">
            <w:pPr>
              <w:pStyle w:val="ListParagraph"/>
              <w:numPr>
                <w:ilvl w:val="0"/>
                <w:numId w:val="75"/>
              </w:numPr>
              <w:jc w:val="both"/>
            </w:pPr>
            <w:r>
              <w:t xml:space="preserve">Please note, that it is a mandatory requirement of the Contracting Authority that Tenders are submitted on the basis that all </w:t>
            </w:r>
            <w:r w:rsidR="6FD4105A">
              <w:t>food</w:t>
            </w:r>
            <w:r>
              <w:t xml:space="preserve"> will be prepared</w:t>
            </w:r>
            <w:r w:rsidR="6FD4105A">
              <w:t xml:space="preserve"> off site</w:t>
            </w:r>
            <w:r>
              <w:t xml:space="preserve"> and delivered</w:t>
            </w:r>
            <w:r w:rsidR="6FD4105A">
              <w:t xml:space="preserve"> ready to eat </w:t>
            </w:r>
            <w:r>
              <w:t xml:space="preserve">in </w:t>
            </w:r>
            <w:r w:rsidR="00A130BD">
              <w:t>compliance</w:t>
            </w:r>
            <w:r>
              <w:t xml:space="preserve"> with </w:t>
            </w:r>
            <w:r w:rsidR="690920DB">
              <w:t>Food Legislation</w:t>
            </w:r>
          </w:p>
          <w:p w14:paraId="61CDCEAD" w14:textId="77777777" w:rsidR="00AB27A5" w:rsidRDefault="00AB27A5" w:rsidP="00AB27A5">
            <w:pPr>
              <w:pStyle w:val="ListParagraph"/>
              <w:jc w:val="both"/>
              <w:rPr>
                <w:color w:val="FF0000"/>
              </w:rPr>
            </w:pPr>
          </w:p>
          <w:p w14:paraId="2284FD3F" w14:textId="77777777" w:rsidR="00AB27A5" w:rsidRPr="00AB27A5" w:rsidRDefault="00AB27A5" w:rsidP="00AB27A5">
            <w:pPr>
              <w:pStyle w:val="ListParagraph"/>
              <w:spacing w:after="0"/>
              <w:jc w:val="both"/>
              <w:rPr>
                <w:szCs w:val="22"/>
              </w:rPr>
            </w:pPr>
            <w:r>
              <w:t>No service delivery model other than this will be accepted and a Tender which proposes an alternative service delivery model or variations of the stated service delivery model/will be deemed non-compliant and will be rejected;</w:t>
            </w:r>
          </w:p>
          <w:p w14:paraId="6BB9E253" w14:textId="77777777" w:rsidR="00AB27A5" w:rsidRPr="003337B6" w:rsidRDefault="00AB27A5" w:rsidP="00AB27A5">
            <w:pPr>
              <w:pStyle w:val="ListParagraph"/>
              <w:jc w:val="both"/>
              <w:rPr>
                <w:color w:val="FF0000"/>
              </w:rPr>
            </w:pPr>
          </w:p>
          <w:p w14:paraId="5E9EA1C0" w14:textId="77777777" w:rsidR="00645BE5" w:rsidRPr="0019531D" w:rsidRDefault="003337B6" w:rsidP="003337B6">
            <w:pPr>
              <w:pStyle w:val="ListParagraph"/>
              <w:numPr>
                <w:ilvl w:val="0"/>
                <w:numId w:val="75"/>
              </w:numPr>
              <w:rPr>
                <w:lang w:val="en-IE"/>
              </w:rPr>
            </w:pPr>
            <w:r w:rsidRPr="44AEC1A1">
              <w:rPr>
                <w:lang w:val="en-IE"/>
              </w:rPr>
              <w:t xml:space="preserve">Food must be delivered </w:t>
            </w:r>
            <w:r w:rsidR="5867654F" w:rsidRPr="44AEC1A1">
              <w:rPr>
                <w:lang w:val="en-IE"/>
              </w:rPr>
              <w:t xml:space="preserve">to </w:t>
            </w:r>
            <w:r w:rsidR="13ABA4E1" w:rsidRPr="44AEC1A1">
              <w:rPr>
                <w:lang w:val="en-IE"/>
              </w:rPr>
              <w:t xml:space="preserve">designated </w:t>
            </w:r>
            <w:r w:rsidR="00650069" w:rsidRPr="44AEC1A1">
              <w:rPr>
                <w:lang w:val="en-IE"/>
              </w:rPr>
              <w:t>drop off point(s)</w:t>
            </w:r>
            <w:r w:rsidR="5867654F" w:rsidRPr="44AEC1A1">
              <w:rPr>
                <w:lang w:val="en-IE"/>
              </w:rPr>
              <w:t xml:space="preserve"> </w:t>
            </w:r>
            <w:r w:rsidR="60A8289A" w:rsidRPr="44AEC1A1">
              <w:rPr>
                <w:lang w:val="en-IE"/>
              </w:rPr>
              <w:t>on the Clients premises</w:t>
            </w:r>
            <w:r w:rsidR="07DCCD76" w:rsidRPr="44AEC1A1">
              <w:rPr>
                <w:lang w:val="en-IE"/>
              </w:rPr>
              <w:t xml:space="preserve"> as set out in table 2 </w:t>
            </w:r>
            <w:r w:rsidR="57CA00AA" w:rsidRPr="44AEC1A1">
              <w:rPr>
                <w:lang w:val="en-IE"/>
              </w:rPr>
              <w:t>above, at</w:t>
            </w:r>
            <w:r w:rsidR="3733BA2E" w:rsidRPr="44AEC1A1">
              <w:rPr>
                <w:lang w:val="en-IE"/>
              </w:rPr>
              <w:t xml:space="preserve"> the agreed tim</w:t>
            </w:r>
            <w:r w:rsidRPr="44AEC1A1">
              <w:rPr>
                <w:lang w:val="en-IE"/>
              </w:rPr>
              <w:t>e</w:t>
            </w:r>
            <w:r w:rsidR="3733BA2E" w:rsidRPr="44AEC1A1">
              <w:rPr>
                <w:lang w:val="en-IE"/>
              </w:rPr>
              <w:t xml:space="preserve"> while ensurin</w:t>
            </w:r>
            <w:r w:rsidR="6D07202D" w:rsidRPr="44AEC1A1">
              <w:rPr>
                <w:lang w:val="en-IE"/>
              </w:rPr>
              <w:t xml:space="preserve">g the cold chain is </w:t>
            </w:r>
            <w:r w:rsidRPr="44AEC1A1">
              <w:rPr>
                <w:lang w:val="en-IE"/>
              </w:rPr>
              <w:t>maintained</w:t>
            </w:r>
            <w:r w:rsidR="3733BA2E" w:rsidRPr="44AEC1A1">
              <w:rPr>
                <w:lang w:val="en-IE"/>
              </w:rPr>
              <w:t xml:space="preserve"> </w:t>
            </w:r>
            <w:r w:rsidR="25783602" w:rsidRPr="44AEC1A1">
              <w:rPr>
                <w:lang w:val="en-IE"/>
              </w:rPr>
              <w:t>up</w:t>
            </w:r>
            <w:r w:rsidR="7A86FBC1" w:rsidRPr="44AEC1A1">
              <w:rPr>
                <w:lang w:val="en-IE"/>
              </w:rPr>
              <w:t xml:space="preserve"> to</w:t>
            </w:r>
            <w:r w:rsidR="25783602" w:rsidRPr="44AEC1A1">
              <w:rPr>
                <w:lang w:val="en-IE"/>
              </w:rPr>
              <w:t xml:space="preserve"> the time of consumption</w:t>
            </w:r>
            <w:r w:rsidR="5867654F" w:rsidRPr="44AEC1A1">
              <w:rPr>
                <w:lang w:val="en-IE"/>
              </w:rPr>
              <w:t>.</w:t>
            </w:r>
          </w:p>
          <w:p w14:paraId="23DE523C" w14:textId="77777777" w:rsidR="00AB27A5" w:rsidRPr="00AB27A5" w:rsidRDefault="00AB27A5" w:rsidP="00AB27A5">
            <w:pPr>
              <w:pStyle w:val="ListParagraph"/>
              <w:rPr>
                <w:szCs w:val="22"/>
              </w:rPr>
            </w:pPr>
          </w:p>
          <w:p w14:paraId="785B46B8" w14:textId="77777777" w:rsidR="00DA4A63" w:rsidRPr="00AB27A5" w:rsidRDefault="00DA4A63" w:rsidP="2D2C1F2C">
            <w:pPr>
              <w:pStyle w:val="ListParagraph"/>
              <w:numPr>
                <w:ilvl w:val="0"/>
                <w:numId w:val="75"/>
              </w:numPr>
              <w:jc w:val="both"/>
              <w:rPr>
                <w:b/>
                <w:bCs/>
              </w:rPr>
            </w:pPr>
            <w:r w:rsidRPr="2D2C1F2C">
              <w:rPr>
                <w:b/>
                <w:bCs/>
              </w:rPr>
              <w:t xml:space="preserve">Mandatory Site Visit, </w:t>
            </w:r>
            <w:r>
              <w:t xml:space="preserve">all Tenderers are required to visit and review the school campus at the mandatory site visit prior to submitting it’s Tender. </w:t>
            </w:r>
            <w:r w:rsidRPr="2D2C1F2C">
              <w:rPr>
                <w:b/>
                <w:bCs/>
              </w:rPr>
              <w:t>See MR01 below for details.</w:t>
            </w:r>
          </w:p>
          <w:p w14:paraId="49B6340C"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5CCC8111" w14:textId="77777777" w:rsidR="00291D77" w:rsidRDefault="00501ABB" w:rsidP="00034298">
            <w:pPr>
              <w:pStyle w:val="ListParagraph"/>
              <w:numPr>
                <w:ilvl w:val="0"/>
                <w:numId w:val="25"/>
              </w:numPr>
              <w:jc w:val="both"/>
            </w:pPr>
            <w:r>
              <w:t>Funding for the</w:t>
            </w:r>
            <w:r w:rsidR="00AB27A5">
              <w:t xml:space="preserve"> Clubs is set out in the</w:t>
            </w:r>
            <w:r>
              <w:t xml:space="preserve"> School Meals Scheme (the Scheme) </w:t>
            </w:r>
            <w:r w:rsidR="00AB27A5">
              <w:t xml:space="preserve">which </w:t>
            </w:r>
            <w:r>
              <w:t xml:space="preserve">is provided through the Department of Social Protection (DSP). </w:t>
            </w:r>
            <w:r w:rsidR="00C1778F">
              <w:t xml:space="preserve">This </w:t>
            </w:r>
            <w:r>
              <w:t>Funding is allocated on a school-year basis and must be applied for annually by the school</w:t>
            </w:r>
            <w:r w:rsidR="00291D77">
              <w:t>;</w:t>
            </w:r>
          </w:p>
          <w:p w14:paraId="679E345F" w14:textId="77777777" w:rsidR="00291D77" w:rsidRDefault="00501ABB" w:rsidP="00034298">
            <w:pPr>
              <w:pStyle w:val="ListParagraph"/>
              <w:numPr>
                <w:ilvl w:val="0"/>
                <w:numId w:val="25"/>
              </w:numPr>
              <w:jc w:val="both"/>
            </w:pPr>
            <w:r>
              <w:t xml:space="preserve">There is no automatic entitlement to </w:t>
            </w:r>
            <w:r w:rsidR="00E9704B">
              <w:t xml:space="preserve">DSP </w:t>
            </w:r>
            <w:r>
              <w:t xml:space="preserve">funding </w:t>
            </w:r>
            <w:r w:rsidR="00C1778F">
              <w:t xml:space="preserve">in any </w:t>
            </w:r>
            <w:r w:rsidR="005E7DB4">
              <w:t>year,</w:t>
            </w:r>
            <w:r w:rsidR="00C1778F">
              <w:t xml:space="preserve"> </w:t>
            </w:r>
            <w:r>
              <w:t xml:space="preserve">and all applications are considered on the available budget for the Scheme. Whilst this competition is being run for a specific period </w:t>
            </w:r>
            <w:r w:rsidR="00E9704B">
              <w:t xml:space="preserve">any contract that may result from this Competition (the “Services Contract”) </w:t>
            </w:r>
            <w:r>
              <w:t xml:space="preserve">is entirely dependent on the aforementioned funding, and the </w:t>
            </w:r>
            <w:r w:rsidRPr="20FE5069">
              <w:rPr>
                <w:rFonts w:cstheme="minorBid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28C58CD8" w14:textId="77777777" w:rsidR="00501ABB" w:rsidRDefault="00501ABB" w:rsidP="2D2C1F2C">
            <w:pPr>
              <w:pStyle w:val="ListParagraph"/>
              <w:numPr>
                <w:ilvl w:val="0"/>
                <w:numId w:val="25"/>
              </w:numPr>
              <w:jc w:val="both"/>
              <w:rPr>
                <w:lang w:val="en-IE"/>
              </w:rPr>
            </w:pPr>
            <w:r w:rsidRPr="2D2C1F2C">
              <w:rPr>
                <w:lang w:val="en-IE"/>
              </w:rPr>
              <w:t xml:space="preserve">Further information on the School Meals Scheme can be found here: </w:t>
            </w:r>
            <w:hyperlink r:id="rId20">
              <w:r w:rsidRPr="2D2C1F2C">
                <w:rPr>
                  <w:rStyle w:val="Hyperlink"/>
                  <w:lang w:val="en-IE"/>
                </w:rPr>
                <w:t>Department of Social Protection</w:t>
              </w:r>
            </w:hyperlink>
            <w:r w:rsidRPr="2D2C1F2C">
              <w:rPr>
                <w:lang w:val="en-IE"/>
              </w:rPr>
              <w:t xml:space="preserve">. For the avoidance of doubt only the provision of </w:t>
            </w:r>
            <w:r w:rsidR="00AB27A5">
              <w:rPr>
                <w:b/>
                <w:bCs/>
                <w:u w:val="single"/>
                <w:lang w:val="en-IE"/>
              </w:rPr>
              <w:t>Club(s) outlined in table 1 above,</w:t>
            </w:r>
            <w:r w:rsidRPr="2D2C1F2C">
              <w:rPr>
                <w:lang w:val="en-IE"/>
              </w:rPr>
              <w:t xml:space="preserve"> is sought under this CFT.</w:t>
            </w:r>
          </w:p>
          <w:p w14:paraId="60138299" w14:textId="77777777" w:rsidR="00DA4A63" w:rsidRDefault="00DA4A63" w:rsidP="00EE6D3D">
            <w:pPr>
              <w:jc w:val="both"/>
            </w:pPr>
            <w:r>
              <w:lastRenderedPageBreak/>
              <w:t>It is intended to award a contract to a single service provider.</w:t>
            </w:r>
          </w:p>
          <w:p w14:paraId="4BDD39F6" w14:textId="77777777" w:rsidR="00E46EAC" w:rsidRDefault="00DA4A63" w:rsidP="009D382B">
            <w:pPr>
              <w:jc w:val="both"/>
            </w:pPr>
            <w:r>
              <w:t>The</w:t>
            </w:r>
            <w:r w:rsidR="00EC3D36">
              <w:t xml:space="preserve"> S</w:t>
            </w:r>
            <w:r>
              <w:t>ervices required are more particularly set out in Appendix 1 below.</w:t>
            </w:r>
          </w:p>
        </w:tc>
      </w:tr>
      <w:tr w:rsidR="00DA4A63" w:rsidRPr="00CB5B77" w14:paraId="4C10F643" w14:textId="77777777" w:rsidTr="0D17FE98">
        <w:tc>
          <w:tcPr>
            <w:tcW w:w="428" w:type="pct"/>
          </w:tcPr>
          <w:p w14:paraId="52860A0C"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2EA8078F" w14:textId="77777777"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4ADFC7E9" w14:textId="77777777" w:rsidTr="0D17FE98">
        <w:tc>
          <w:tcPr>
            <w:tcW w:w="428" w:type="pct"/>
          </w:tcPr>
          <w:p w14:paraId="63508DCD" w14:textId="77777777" w:rsidR="00DA4A63" w:rsidRPr="000E5DB7" w:rsidRDefault="00DA4A63" w:rsidP="00EE6D3D">
            <w:pPr>
              <w:spacing w:line="320" w:lineRule="auto"/>
              <w:jc w:val="both"/>
              <w:rPr>
                <w:color w:val="0000FF"/>
              </w:rPr>
            </w:pPr>
            <w:r>
              <w:rPr>
                <w:color w:val="0000FF"/>
              </w:rPr>
              <w:t>1.4</w:t>
            </w:r>
          </w:p>
        </w:tc>
        <w:tc>
          <w:tcPr>
            <w:tcW w:w="4572" w:type="pct"/>
          </w:tcPr>
          <w:p w14:paraId="012E9CF2"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6B6375A1" w14:textId="77777777"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2BD32AD2" w14:textId="77777777" w:rsidTr="0D17FE98">
        <w:tc>
          <w:tcPr>
            <w:tcW w:w="428" w:type="pct"/>
          </w:tcPr>
          <w:p w14:paraId="6C964F70" w14:textId="77777777" w:rsidR="00291D77" w:rsidRDefault="006371BA" w:rsidP="00EE6D3D">
            <w:pPr>
              <w:spacing w:line="320" w:lineRule="auto"/>
              <w:jc w:val="both"/>
              <w:rPr>
                <w:color w:val="0000FF"/>
              </w:rPr>
            </w:pPr>
            <w:r>
              <w:rPr>
                <w:color w:val="0000FF"/>
              </w:rPr>
              <w:t>1.5</w:t>
            </w:r>
          </w:p>
        </w:tc>
        <w:tc>
          <w:tcPr>
            <w:tcW w:w="4572" w:type="pct"/>
          </w:tcPr>
          <w:p w14:paraId="29D1F6F7"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786ADEB0" w14:textId="77777777" w:rsidTr="0D17FE98">
        <w:tc>
          <w:tcPr>
            <w:tcW w:w="428" w:type="pct"/>
          </w:tcPr>
          <w:p w14:paraId="46D6F5A1" w14:textId="77777777" w:rsidR="00DA4A63" w:rsidRPr="000E5DB7" w:rsidRDefault="00DA4A63" w:rsidP="00EE6D3D">
            <w:pPr>
              <w:spacing w:line="320" w:lineRule="auto"/>
              <w:jc w:val="both"/>
              <w:rPr>
                <w:color w:val="0000FF"/>
              </w:rPr>
            </w:pPr>
            <w:r>
              <w:rPr>
                <w:color w:val="0000FF"/>
              </w:rPr>
              <w:t>1.6</w:t>
            </w:r>
          </w:p>
        </w:tc>
        <w:tc>
          <w:tcPr>
            <w:tcW w:w="4572" w:type="pct"/>
          </w:tcPr>
          <w:p w14:paraId="551F9804" w14:textId="77777777"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06409C80" w14:textId="77777777" w:rsidTr="0D17FE98">
        <w:tc>
          <w:tcPr>
            <w:tcW w:w="428" w:type="pct"/>
          </w:tcPr>
          <w:p w14:paraId="58BDF8A7" w14:textId="77777777" w:rsidR="00DA4A63" w:rsidRDefault="00DA4A63" w:rsidP="00EE6D3D">
            <w:pPr>
              <w:spacing w:line="320" w:lineRule="auto"/>
              <w:jc w:val="both"/>
              <w:rPr>
                <w:color w:val="0000FF"/>
              </w:rPr>
            </w:pPr>
            <w:r w:rsidRPr="000E5DB7">
              <w:rPr>
                <w:color w:val="0000FF"/>
              </w:rPr>
              <w:t>1.</w:t>
            </w:r>
            <w:r>
              <w:rPr>
                <w:color w:val="0000FF"/>
              </w:rPr>
              <w:t>7</w:t>
            </w:r>
          </w:p>
        </w:tc>
        <w:tc>
          <w:tcPr>
            <w:tcW w:w="4572" w:type="pct"/>
          </w:tcPr>
          <w:p w14:paraId="05D9AB01"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13E867B5"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056877F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70911D6D" w14:textId="77777777"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0E03A3C0" w14:textId="77777777" w:rsidTr="00864998">
        <w:tc>
          <w:tcPr>
            <w:tcW w:w="436" w:type="pct"/>
          </w:tcPr>
          <w:p w14:paraId="537889DC" w14:textId="77777777" w:rsidR="003C0FB1" w:rsidRDefault="003C0FB1" w:rsidP="00EE6D3D">
            <w:pPr>
              <w:jc w:val="both"/>
              <w:rPr>
                <w:color w:val="0000FF"/>
              </w:rPr>
            </w:pPr>
            <w:r w:rsidRPr="000E5DB7">
              <w:rPr>
                <w:color w:val="0000FF"/>
              </w:rPr>
              <w:t>2.1.1</w:t>
            </w:r>
          </w:p>
        </w:tc>
        <w:tc>
          <w:tcPr>
            <w:tcW w:w="4564" w:type="pct"/>
          </w:tcPr>
          <w:p w14:paraId="08E3D617"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6E9621DF" w14:textId="77777777" w:rsidTr="00864998">
        <w:tc>
          <w:tcPr>
            <w:tcW w:w="436" w:type="pct"/>
          </w:tcPr>
          <w:p w14:paraId="1F201636" w14:textId="77777777" w:rsidR="003C0FB1" w:rsidRDefault="003C0FB1" w:rsidP="00EE6D3D">
            <w:pPr>
              <w:jc w:val="both"/>
              <w:rPr>
                <w:color w:val="0000FF"/>
              </w:rPr>
            </w:pPr>
            <w:r w:rsidRPr="000E5DB7">
              <w:rPr>
                <w:color w:val="0000FF"/>
              </w:rPr>
              <w:t>2.1.2</w:t>
            </w:r>
          </w:p>
        </w:tc>
        <w:tc>
          <w:tcPr>
            <w:tcW w:w="4564" w:type="pct"/>
          </w:tcPr>
          <w:p w14:paraId="173AF02E" w14:textId="77777777" w:rsidR="003C0FB1" w:rsidRDefault="003C0FB1" w:rsidP="005B6A24">
            <w:pPr>
              <w:jc w:val="both"/>
            </w:pPr>
            <w:r w:rsidRPr="000E5DB7">
              <w:t>The Contracting Authority does not bind itself to accept the lowest priced or any Tender.</w:t>
            </w:r>
          </w:p>
          <w:p w14:paraId="7BF84E72" w14:textId="77777777"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26361844"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7BDD326F"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45A4073F" w14:textId="77777777"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0101414A" w14:textId="77777777" w:rsidR="003C0FB1" w:rsidRDefault="003C0FB1" w:rsidP="005B6A24">
            <w:pPr>
              <w:jc w:val="both"/>
            </w:pPr>
            <w:r w:rsidRPr="000E5DB7">
              <w:t>The award of a Services Contract does not confer exclusivity on the successful Tenderer.</w:t>
            </w:r>
          </w:p>
        </w:tc>
      </w:tr>
      <w:tr w:rsidR="003C0FB1" w:rsidRPr="00CB5B77" w14:paraId="16004414" w14:textId="77777777" w:rsidTr="00864998">
        <w:tc>
          <w:tcPr>
            <w:tcW w:w="436" w:type="pct"/>
          </w:tcPr>
          <w:p w14:paraId="16901C8F" w14:textId="77777777" w:rsidR="003C0FB1" w:rsidRDefault="003C0FB1" w:rsidP="00EE6D3D">
            <w:pPr>
              <w:jc w:val="both"/>
              <w:rPr>
                <w:color w:val="0000FF"/>
              </w:rPr>
            </w:pPr>
            <w:r w:rsidRPr="000E5DB7">
              <w:rPr>
                <w:color w:val="0000FF"/>
              </w:rPr>
              <w:t>2.1.3</w:t>
            </w:r>
          </w:p>
        </w:tc>
        <w:tc>
          <w:tcPr>
            <w:tcW w:w="4564" w:type="pct"/>
          </w:tcPr>
          <w:p w14:paraId="5102030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534AE750" w14:textId="77777777" w:rsidTr="00864998">
        <w:tc>
          <w:tcPr>
            <w:tcW w:w="436" w:type="pct"/>
          </w:tcPr>
          <w:p w14:paraId="7B4EC29F" w14:textId="77777777" w:rsidR="00684357" w:rsidRPr="00684357" w:rsidRDefault="00684357" w:rsidP="00EE6D3D">
            <w:pPr>
              <w:jc w:val="both"/>
              <w:rPr>
                <w:color w:val="0000FF"/>
              </w:rPr>
            </w:pPr>
            <w:r w:rsidRPr="00684357">
              <w:rPr>
                <w:color w:val="0000FF"/>
              </w:rPr>
              <w:t>2.1.4</w:t>
            </w:r>
          </w:p>
        </w:tc>
        <w:tc>
          <w:tcPr>
            <w:tcW w:w="4564" w:type="pct"/>
          </w:tcPr>
          <w:p w14:paraId="1E8F8073" w14:textId="77777777" w:rsidR="00684357" w:rsidRPr="00684357" w:rsidRDefault="00684357" w:rsidP="005B6A24">
            <w:pPr>
              <w:jc w:val="both"/>
            </w:pPr>
            <w:bookmarkStart w:id="1"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7282A0BA"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402061CD" w14:textId="77777777"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1"/>
          </w:p>
        </w:tc>
      </w:tr>
    </w:tbl>
    <w:p w14:paraId="1773171B" w14:textId="77777777"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22831972" w14:textId="77777777" w:rsidTr="6F640DBF">
        <w:trPr>
          <w:trHeight w:val="511"/>
        </w:trPr>
        <w:tc>
          <w:tcPr>
            <w:tcW w:w="426" w:type="pct"/>
          </w:tcPr>
          <w:p w14:paraId="3BEE58A4" w14:textId="77777777" w:rsidR="003C0FB1" w:rsidRDefault="003C0FB1" w:rsidP="00EE6D3D">
            <w:pPr>
              <w:jc w:val="both"/>
              <w:rPr>
                <w:color w:val="0000FF"/>
              </w:rPr>
            </w:pPr>
            <w:r w:rsidRPr="000E5DB7">
              <w:rPr>
                <w:color w:val="0000FF"/>
              </w:rPr>
              <w:t>2.2.1</w:t>
            </w:r>
          </w:p>
        </w:tc>
        <w:tc>
          <w:tcPr>
            <w:tcW w:w="4574" w:type="pct"/>
            <w:gridSpan w:val="2"/>
          </w:tcPr>
          <w:p w14:paraId="115CC5EA" w14:textId="77777777" w:rsidR="003C0FB1" w:rsidRDefault="003C0FB1" w:rsidP="00220BB7">
            <w:pPr>
              <w:jc w:val="both"/>
            </w:pPr>
            <w:r>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478B00F8" w14:textId="77777777" w:rsidR="003C0FB1" w:rsidRDefault="003C0FB1" w:rsidP="00002E3D">
            <w:pPr>
              <w:numPr>
                <w:ilvl w:val="0"/>
                <w:numId w:val="6"/>
              </w:numPr>
              <w:spacing w:after="0"/>
              <w:jc w:val="both"/>
            </w:pPr>
            <w:r>
              <w:t>seeking written clarification from the Tenderer;</w:t>
            </w:r>
          </w:p>
          <w:p w14:paraId="76C0D33C" w14:textId="77777777" w:rsidR="003C0FB1" w:rsidRDefault="003C0FB1" w:rsidP="00002E3D">
            <w:pPr>
              <w:numPr>
                <w:ilvl w:val="0"/>
                <w:numId w:val="6"/>
              </w:numPr>
              <w:spacing w:after="0"/>
              <w:jc w:val="both"/>
            </w:pPr>
            <w:r>
              <w:t>seeking further information from the Tenderer; or</w:t>
            </w:r>
          </w:p>
          <w:p w14:paraId="5C0C8773" w14:textId="45880513" w:rsidR="003C0FB1" w:rsidRPr="003F03E7" w:rsidRDefault="003C0FB1" w:rsidP="6F640DBF">
            <w:pPr>
              <w:numPr>
                <w:ilvl w:val="0"/>
                <w:numId w:val="6"/>
              </w:numPr>
              <w:jc w:val="both"/>
            </w:pPr>
            <w:r>
              <w:t>waiving a requirement, which in the Contracting Authority’s view, is non-material or procedural.</w:t>
            </w:r>
          </w:p>
          <w:p w14:paraId="5B93B53C" w14:textId="77777777" w:rsidR="003C0FB1" w:rsidRDefault="003C0FB1">
            <w:pPr>
              <w:jc w:val="both"/>
            </w:pPr>
            <w:r>
              <w:t xml:space="preserve">Tenderers are required: </w:t>
            </w:r>
          </w:p>
        </w:tc>
      </w:tr>
      <w:tr w:rsidR="003C0FB1" w:rsidRPr="00CB5B77" w14:paraId="0B81AF62" w14:textId="77777777" w:rsidTr="6F640DBF">
        <w:tc>
          <w:tcPr>
            <w:tcW w:w="426" w:type="pct"/>
          </w:tcPr>
          <w:p w14:paraId="52E56223" w14:textId="77777777" w:rsidR="003C0FB1" w:rsidRDefault="003C0FB1" w:rsidP="00EE6D3D">
            <w:pPr>
              <w:jc w:val="both"/>
              <w:rPr>
                <w:color w:val="0000FF"/>
              </w:rPr>
            </w:pPr>
          </w:p>
        </w:tc>
        <w:tc>
          <w:tcPr>
            <w:tcW w:w="287" w:type="pct"/>
          </w:tcPr>
          <w:p w14:paraId="5CBE7772" w14:textId="77777777"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3A025C42"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3D658355" w14:textId="77777777" w:rsidTr="6F640DBF">
        <w:tc>
          <w:tcPr>
            <w:tcW w:w="426" w:type="pct"/>
          </w:tcPr>
          <w:p w14:paraId="07547A01" w14:textId="77777777" w:rsidR="003C0FB1" w:rsidRDefault="003C0FB1" w:rsidP="00EE6D3D">
            <w:pPr>
              <w:jc w:val="both"/>
              <w:rPr>
                <w:color w:val="0000FF"/>
              </w:rPr>
            </w:pPr>
          </w:p>
        </w:tc>
        <w:tc>
          <w:tcPr>
            <w:tcW w:w="287" w:type="pct"/>
          </w:tcPr>
          <w:p w14:paraId="3715BE68"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48A7853C" w14:textId="77777777"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0CBE84F2" w14:textId="77777777" w:rsidTr="6F640DBF">
        <w:tc>
          <w:tcPr>
            <w:tcW w:w="426" w:type="pct"/>
          </w:tcPr>
          <w:p w14:paraId="5043CB0F" w14:textId="77777777" w:rsidR="003C0FB1" w:rsidRDefault="003C0FB1" w:rsidP="00EE6D3D">
            <w:pPr>
              <w:jc w:val="both"/>
              <w:rPr>
                <w:color w:val="0000FF"/>
              </w:rPr>
            </w:pPr>
          </w:p>
        </w:tc>
        <w:tc>
          <w:tcPr>
            <w:tcW w:w="287" w:type="pct"/>
          </w:tcPr>
          <w:p w14:paraId="0F95AF50"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4377ED88"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4F256A59" w14:textId="77777777" w:rsidTr="6F640DBF">
        <w:tc>
          <w:tcPr>
            <w:tcW w:w="426" w:type="pct"/>
          </w:tcPr>
          <w:p w14:paraId="07459315" w14:textId="77777777" w:rsidR="003C0FB1" w:rsidRDefault="003C0FB1" w:rsidP="00EE6D3D">
            <w:pPr>
              <w:jc w:val="both"/>
              <w:rPr>
                <w:color w:val="0000FF"/>
              </w:rPr>
            </w:pPr>
          </w:p>
        </w:tc>
        <w:tc>
          <w:tcPr>
            <w:tcW w:w="287" w:type="pct"/>
          </w:tcPr>
          <w:p w14:paraId="6543C3DB"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FB19F8" w14:textId="77777777" w:rsidR="003C0FB1" w:rsidRPr="000E5DB7" w:rsidRDefault="003C0FB1" w:rsidP="00220BB7">
            <w:pPr>
              <w:jc w:val="both"/>
            </w:pPr>
            <w:r w:rsidRPr="000E5DB7">
              <w:t>To submit the statement required under paragraph 2.4 below; and</w:t>
            </w:r>
          </w:p>
        </w:tc>
      </w:tr>
      <w:tr w:rsidR="003C0FB1" w:rsidRPr="00CB5B77" w14:paraId="7BE1DB93" w14:textId="77777777" w:rsidTr="6F640DBF">
        <w:tc>
          <w:tcPr>
            <w:tcW w:w="426" w:type="pct"/>
          </w:tcPr>
          <w:p w14:paraId="6537F28F" w14:textId="77777777" w:rsidR="003C0FB1" w:rsidRDefault="003C0FB1" w:rsidP="00EE6D3D">
            <w:pPr>
              <w:jc w:val="both"/>
              <w:rPr>
                <w:color w:val="0000FF"/>
              </w:rPr>
            </w:pPr>
          </w:p>
        </w:tc>
        <w:tc>
          <w:tcPr>
            <w:tcW w:w="287" w:type="pct"/>
          </w:tcPr>
          <w:p w14:paraId="35EE8C6D"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3905D218"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5FB1D86E" w14:textId="77777777" w:rsidTr="6F640DBF">
        <w:trPr>
          <w:trHeight w:val="716"/>
        </w:trPr>
        <w:tc>
          <w:tcPr>
            <w:tcW w:w="426" w:type="pct"/>
          </w:tcPr>
          <w:p w14:paraId="204BF2C9"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168D0A39" w14:textId="77777777" w:rsidR="003C0FB1" w:rsidRDefault="003C0FB1" w:rsidP="00220BB7">
            <w:pPr>
              <w:jc w:val="both"/>
            </w:pPr>
            <w:r w:rsidRPr="000E5DB7">
              <w:t>Without prejudice to the generality of paragraph</w:t>
            </w:r>
            <w:r>
              <w:t>s</w:t>
            </w:r>
            <w:r w:rsidRPr="000E5DB7">
              <w:t xml:space="preserve"> 2.2.1, failure to comply with </w:t>
            </w:r>
            <w:r w:rsidR="005E7DB4" w:rsidRPr="000E5DB7">
              <w:t>paragraphs</w:t>
            </w:r>
            <w:r w:rsidRPr="000E5DB7">
              <w:t xml:space="preserve"> 2.6.1, 2.6.2 or 2.6.3 below will render the Tender non-compliant and it will be rejected.</w:t>
            </w:r>
          </w:p>
        </w:tc>
      </w:tr>
    </w:tbl>
    <w:p w14:paraId="5ED49457" w14:textId="77777777"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0B227A95" w14:textId="77777777" w:rsidTr="2D2C1F2C">
        <w:tc>
          <w:tcPr>
            <w:tcW w:w="403" w:type="pct"/>
          </w:tcPr>
          <w:p w14:paraId="28A55F10"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AC62523" w14:textId="77777777" w:rsidR="003C0FB1" w:rsidRPr="000E5DB7" w:rsidRDefault="6E0A3439" w:rsidP="00220BB7">
            <w:pPr>
              <w:jc w:val="both"/>
            </w:pPr>
            <w:r w:rsidRPr="2D2C1F2C">
              <w:rPr>
                <w:lang w:val="en-IE"/>
              </w:rPr>
              <w:t xml:space="preserve">Tenderers should note the terms and conditions of the Services Contract at Appendix </w:t>
            </w:r>
            <w:r w:rsidR="005E7DB4" w:rsidRPr="2D2C1F2C">
              <w:rPr>
                <w:lang w:val="en-IE"/>
              </w:rPr>
              <w:t>5 to</w:t>
            </w:r>
            <w:r w:rsidRPr="2D2C1F2C">
              <w:rPr>
                <w:lang w:val="en-IE"/>
              </w:rPr>
              <w:t xml:space="preserve"> this CFT.</w:t>
            </w:r>
          </w:p>
        </w:tc>
      </w:tr>
      <w:tr w:rsidR="003C0FB1" w:rsidRPr="00CB5B77" w14:paraId="120B500A" w14:textId="77777777" w:rsidTr="2D2C1F2C">
        <w:tc>
          <w:tcPr>
            <w:tcW w:w="403" w:type="pct"/>
          </w:tcPr>
          <w:p w14:paraId="6C8F1A1A" w14:textId="77777777" w:rsidR="003C0FB1" w:rsidRDefault="003C0FB1" w:rsidP="00EE6D3D">
            <w:pPr>
              <w:spacing w:line="320" w:lineRule="auto"/>
              <w:jc w:val="both"/>
              <w:rPr>
                <w:color w:val="0000FF"/>
              </w:rPr>
            </w:pPr>
            <w:r w:rsidRPr="000E5DB7">
              <w:rPr>
                <w:color w:val="0000FF"/>
              </w:rPr>
              <w:t>2.3.2</w:t>
            </w:r>
          </w:p>
          <w:p w14:paraId="6DFB9E20" w14:textId="77777777" w:rsidR="004330C0" w:rsidRPr="000E5DB7" w:rsidRDefault="004330C0" w:rsidP="00EE6D3D">
            <w:pPr>
              <w:spacing w:line="320" w:lineRule="auto"/>
              <w:jc w:val="both"/>
              <w:rPr>
                <w:color w:val="0000FF"/>
              </w:rPr>
            </w:pPr>
          </w:p>
        </w:tc>
        <w:tc>
          <w:tcPr>
            <w:tcW w:w="4597" w:type="pct"/>
          </w:tcPr>
          <w:p w14:paraId="2570DD3D" w14:textId="77777777" w:rsidR="00CB7CA7" w:rsidRPr="00CB7CA7" w:rsidRDefault="003C0FB1" w:rsidP="00D20F2C">
            <w:pPr>
              <w:jc w:val="both"/>
            </w:pPr>
            <w:r>
              <w:t>Tenderers are required to confirm their acceptance of the terms and conditions of the Services Contract by signing the Tenderer’s Statement at Appendix 3. Tenderers may not amend the Services Contract.</w:t>
            </w:r>
          </w:p>
        </w:tc>
      </w:tr>
    </w:tbl>
    <w:p w14:paraId="587979BC" w14:textId="77777777"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31A190B5" w14:textId="77777777"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797DFE1" w14:textId="77777777"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1EA9207B"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w:t>
      </w:r>
      <w:r w:rsidRPr="000E5DB7">
        <w:lastRenderedPageBreak/>
        <w:t>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581B746B"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1E56D36C" w14:textId="77777777" w:rsidR="003670C3" w:rsidRDefault="00977CC4" w:rsidP="00EE6D3D">
      <w:pPr>
        <w:pStyle w:val="Heading2"/>
        <w:spacing w:before="0" w:after="120"/>
        <w:ind w:left="142"/>
        <w:jc w:val="both"/>
        <w:sectPr w:rsidR="003670C3" w:rsidSect="00C3103B">
          <w:footerReference w:type="default" r:id="rId21"/>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39B06B4A" w14:textId="77777777" w:rsidTr="00864998">
        <w:tc>
          <w:tcPr>
            <w:tcW w:w="430" w:type="pct"/>
          </w:tcPr>
          <w:p w14:paraId="11F16201"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49F75776" w14:textId="5EEDB10C" w:rsidR="00B87C92" w:rsidRPr="00B87C92" w:rsidRDefault="00B87C92" w:rsidP="002A3FC0">
            <w:pPr>
              <w:rPr>
                <w:color w:val="000000"/>
              </w:rPr>
            </w:pPr>
            <w:r w:rsidRPr="00B87C92">
              <w:rPr>
                <w:color w:val="000000"/>
              </w:rPr>
              <w:t>Tenders must be submitted via the ‘electronic tenderbox’ available on</w:t>
            </w:r>
            <w:r w:rsidR="00A4529C">
              <w:rPr>
                <w:color w:val="000000"/>
              </w:rPr>
              <w:t xml:space="preserve"> </w:t>
            </w:r>
            <w:hyperlink r:id="rId22" w:history="1">
              <w:r w:rsidR="000D6D48" w:rsidRPr="007E3352">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7CB59403"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9DC6DDB" w14:textId="77777777"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2A8410CF" w14:textId="77777777" w:rsidR="00977CC4" w:rsidRPr="007B7D0E" w:rsidRDefault="00B87C92">
            <w:pPr>
              <w:jc w:val="both"/>
              <w:rPr>
                <w:color w:val="000000"/>
                <w:highlight w:val="lightGray"/>
              </w:rPr>
            </w:pPr>
            <w:r w:rsidRPr="00B87C92">
              <w:rPr>
                <w:color w:val="000000"/>
              </w:rPr>
              <w:t xml:space="preserve">In order to submit a Tender to the electronic tenderbox, Tenderers must ensure that they follow the necessary steps on the eTenders platform to ensure that their tender has been submitted properly, which includes ensuring that the “Submit” button has been clicked. </w:t>
            </w:r>
            <w:r w:rsidR="00151A72" w:rsidRPr="00B87C92">
              <w:rPr>
                <w:color w:val="000000"/>
              </w:rPr>
              <w:t>In</w:t>
            </w:r>
            <w:r w:rsidRPr="00B87C92">
              <w:rPr>
                <w:color w:val="000000"/>
              </w:rPr>
              <w:t xml:space="preserve">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6CD2A4D5" w14:textId="77777777" w:rsidTr="008430BE">
        <w:tc>
          <w:tcPr>
            <w:tcW w:w="430" w:type="pct"/>
          </w:tcPr>
          <w:p w14:paraId="258B7B97"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5F409B1D" w14:textId="77777777" w:rsidR="008430BE" w:rsidRPr="000E5DB7" w:rsidRDefault="008430BE" w:rsidP="003A382E">
            <w:pPr>
              <w:jc w:val="both"/>
              <w:rPr>
                <w:color w:val="000000"/>
              </w:rPr>
            </w:pPr>
            <w:r w:rsidRPr="008430BE">
              <w:rPr>
                <w:color w:val="000000"/>
              </w:rPr>
              <w:t xml:space="preserve">Tenders must be received not later than the time and date set out in Table </w:t>
            </w:r>
            <w:r w:rsidR="001D2E8B">
              <w:rPr>
                <w:color w:val="000000"/>
              </w:rPr>
              <w:t>2</w:t>
            </w:r>
            <w:r w:rsidRPr="008430BE">
              <w:rPr>
                <w:color w:val="000000"/>
              </w:rPr>
              <w:t xml:space="preserve"> above (the “Tender Deadline”). Tenders that are received late WILL NOT be considered in this Competition. </w:t>
            </w:r>
          </w:p>
        </w:tc>
      </w:tr>
      <w:tr w:rsidR="008430BE" w:rsidRPr="00CB5B77" w14:paraId="48A2FF6A" w14:textId="77777777" w:rsidTr="008430BE">
        <w:tc>
          <w:tcPr>
            <w:tcW w:w="430" w:type="pct"/>
          </w:tcPr>
          <w:p w14:paraId="77949B1E"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65DDC44B" w14:textId="77777777" w:rsidR="008430BE" w:rsidRPr="008430BE" w:rsidRDefault="008430BE" w:rsidP="003A382E">
            <w:pPr>
              <w:jc w:val="both"/>
              <w:rPr>
                <w:color w:val="000000"/>
              </w:rPr>
            </w:pPr>
            <w:r w:rsidRPr="008430BE">
              <w:rPr>
                <w:color w:val="000000"/>
              </w:rPr>
              <w:t xml:space="preserve">Tenders must be submitted in the language set out in Table </w:t>
            </w:r>
            <w:r w:rsidR="001D2E8B">
              <w:rPr>
                <w:color w:val="000000"/>
              </w:rPr>
              <w:t>2</w:t>
            </w:r>
            <w:r w:rsidRPr="008430BE">
              <w:rPr>
                <w:color w:val="000000"/>
              </w:rPr>
              <w:t xml:space="preserve"> above.</w:t>
            </w:r>
          </w:p>
        </w:tc>
      </w:tr>
      <w:tr w:rsidR="008430BE" w:rsidRPr="00CB5B77" w14:paraId="0F3266E4" w14:textId="77777777" w:rsidTr="008430BE">
        <w:tc>
          <w:tcPr>
            <w:tcW w:w="430" w:type="pct"/>
          </w:tcPr>
          <w:p w14:paraId="0C176E7E"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7577B322"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2201D86A" w14:textId="77777777" w:rsidTr="008430BE">
        <w:tc>
          <w:tcPr>
            <w:tcW w:w="430" w:type="pct"/>
          </w:tcPr>
          <w:p w14:paraId="08DAD3D5"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67BE54B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746890C1" w14:textId="77777777" w:rsidR="00C31F9B" w:rsidRDefault="00C31F9B" w:rsidP="003A382E">
            <w:pPr>
              <w:jc w:val="both"/>
              <w:rPr>
                <w:color w:val="000000"/>
              </w:rPr>
            </w:pPr>
          </w:p>
          <w:p w14:paraId="09AA0552" w14:textId="77777777" w:rsidR="00C31F9B" w:rsidRDefault="00C31F9B" w:rsidP="003A382E">
            <w:pPr>
              <w:jc w:val="both"/>
              <w:rPr>
                <w:color w:val="000000"/>
              </w:rPr>
            </w:pPr>
          </w:p>
          <w:p w14:paraId="60CD854D" w14:textId="77777777" w:rsidR="00C31F9B" w:rsidRPr="008430BE" w:rsidRDefault="00C31F9B" w:rsidP="003A382E">
            <w:pPr>
              <w:jc w:val="both"/>
              <w:rPr>
                <w:color w:val="000000"/>
              </w:rPr>
            </w:pPr>
          </w:p>
        </w:tc>
      </w:tr>
    </w:tbl>
    <w:p w14:paraId="70DF9E56"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27FCF18A" w14:textId="77777777"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464FB5E8" w14:textId="77777777" w:rsidTr="00864998">
        <w:tc>
          <w:tcPr>
            <w:tcW w:w="446" w:type="pct"/>
          </w:tcPr>
          <w:p w14:paraId="3387C9CF"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697BD24D" w14:textId="77777777"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3"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 xml:space="preserve">Table </w:t>
            </w:r>
            <w:r w:rsidR="001D2E8B">
              <w:rPr>
                <w:b/>
                <w:bCs/>
              </w:rPr>
              <w:t>2</w:t>
            </w:r>
            <w:r w:rsidR="00B46D43" w:rsidRPr="00291D77">
              <w:rPr>
                <w:b/>
                <w:bCs/>
              </w:rPr>
              <w:t xml:space="preserve">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2523C599" w14:textId="77777777" w:rsidTr="00864998">
        <w:tc>
          <w:tcPr>
            <w:tcW w:w="446" w:type="pct"/>
          </w:tcPr>
          <w:p w14:paraId="2FE12F8E"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6ABE680"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4"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90DA378" w14:textId="77777777" w:rsidTr="00864998">
        <w:trPr>
          <w:trHeight w:val="443"/>
        </w:trPr>
        <w:tc>
          <w:tcPr>
            <w:tcW w:w="446" w:type="pct"/>
          </w:tcPr>
          <w:p w14:paraId="0F9E84CE" w14:textId="77777777" w:rsidR="003C0FB1" w:rsidRDefault="003C0FB1" w:rsidP="00EE6D3D">
            <w:pPr>
              <w:spacing w:line="320" w:lineRule="auto"/>
              <w:jc w:val="both"/>
              <w:rPr>
                <w:color w:val="0000FF"/>
              </w:rPr>
            </w:pPr>
            <w:r w:rsidRPr="000E5DB7">
              <w:rPr>
                <w:color w:val="0000FF"/>
              </w:rPr>
              <w:t>2.7.3</w:t>
            </w:r>
          </w:p>
        </w:tc>
        <w:tc>
          <w:tcPr>
            <w:tcW w:w="4554" w:type="pct"/>
          </w:tcPr>
          <w:p w14:paraId="08ED0E32" w14:textId="77777777" w:rsidR="003C0FB1" w:rsidRDefault="003C0FB1" w:rsidP="00220BB7">
            <w:pPr>
              <w:jc w:val="both"/>
            </w:pPr>
            <w:r w:rsidRPr="000E5DB7">
              <w:t>The Contracting Authority reserves the right to issue or seek written clarifications.</w:t>
            </w:r>
          </w:p>
        </w:tc>
      </w:tr>
      <w:tr w:rsidR="003C0FB1" w:rsidRPr="00CB5B77" w14:paraId="5E029501" w14:textId="77777777" w:rsidTr="00864998">
        <w:tc>
          <w:tcPr>
            <w:tcW w:w="446" w:type="pct"/>
          </w:tcPr>
          <w:p w14:paraId="5C60CB2E" w14:textId="77777777" w:rsidR="003C0FB1" w:rsidRDefault="003C0FB1" w:rsidP="00EE6D3D">
            <w:pPr>
              <w:jc w:val="both"/>
              <w:rPr>
                <w:color w:val="0000FF"/>
              </w:rPr>
            </w:pPr>
            <w:r w:rsidRPr="000E5DB7">
              <w:rPr>
                <w:color w:val="0000FF"/>
              </w:rPr>
              <w:t>2.7.4</w:t>
            </w:r>
          </w:p>
        </w:tc>
        <w:tc>
          <w:tcPr>
            <w:tcW w:w="4554" w:type="pct"/>
          </w:tcPr>
          <w:p w14:paraId="675B1510"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54456011" w14:textId="77777777" w:rsidTr="00864998">
        <w:trPr>
          <w:trHeight w:val="420"/>
        </w:trPr>
        <w:tc>
          <w:tcPr>
            <w:tcW w:w="446" w:type="pct"/>
          </w:tcPr>
          <w:p w14:paraId="75AA86E3" w14:textId="77777777" w:rsidR="003C0FB1" w:rsidRPr="000E5DB7" w:rsidRDefault="003C0FB1" w:rsidP="00EE6D3D">
            <w:pPr>
              <w:jc w:val="both"/>
              <w:rPr>
                <w:color w:val="0000FF"/>
              </w:rPr>
            </w:pPr>
            <w:r>
              <w:rPr>
                <w:color w:val="0000FF"/>
              </w:rPr>
              <w:t>2.7.5</w:t>
            </w:r>
          </w:p>
        </w:tc>
        <w:tc>
          <w:tcPr>
            <w:tcW w:w="4554" w:type="pct"/>
          </w:tcPr>
          <w:p w14:paraId="6051C04F"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5" w:history="1">
              <w:r w:rsidRPr="003C0B09">
                <w:rPr>
                  <w:rStyle w:val="Hyperlink"/>
                  <w:szCs w:val="22"/>
                </w:rPr>
                <w:t>www.etenders.gov.ie</w:t>
              </w:r>
            </w:hyperlink>
            <w:r>
              <w:rPr>
                <w:szCs w:val="22"/>
              </w:rPr>
              <w:t>, in order to receive all responses to queries and other updates in relation to this Competition.</w:t>
            </w:r>
          </w:p>
        </w:tc>
      </w:tr>
    </w:tbl>
    <w:p w14:paraId="0FA30466" w14:textId="77777777"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49758190" w14:textId="77777777" w:rsidTr="00864998">
        <w:tc>
          <w:tcPr>
            <w:tcW w:w="794" w:type="dxa"/>
          </w:tcPr>
          <w:p w14:paraId="788CEF87"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2B19283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6B0BBC0F" w14:textId="77777777"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7996B4DA" w14:textId="77777777" w:rsidTr="00864998">
        <w:trPr>
          <w:trHeight w:val="1060"/>
        </w:trPr>
        <w:tc>
          <w:tcPr>
            <w:tcW w:w="465" w:type="pct"/>
          </w:tcPr>
          <w:p w14:paraId="1944FFA5" w14:textId="77777777" w:rsidR="003C0FB1" w:rsidRDefault="003C0FB1" w:rsidP="00211902">
            <w:pPr>
              <w:jc w:val="both"/>
              <w:rPr>
                <w:color w:val="0000FF"/>
              </w:rPr>
            </w:pPr>
            <w:r w:rsidRPr="000E5DB7">
              <w:rPr>
                <w:color w:val="0000FF"/>
              </w:rPr>
              <w:t>2.9.1</w:t>
            </w:r>
          </w:p>
        </w:tc>
        <w:tc>
          <w:tcPr>
            <w:tcW w:w="4535" w:type="pct"/>
            <w:gridSpan w:val="2"/>
          </w:tcPr>
          <w:p w14:paraId="285EEBEF"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3386968B" w14:textId="77777777" w:rsidTr="00864998">
        <w:trPr>
          <w:trHeight w:val="393"/>
        </w:trPr>
        <w:tc>
          <w:tcPr>
            <w:tcW w:w="465" w:type="pct"/>
          </w:tcPr>
          <w:p w14:paraId="44E871BC" w14:textId="77777777" w:rsidR="003C0FB1" w:rsidRDefault="003C0FB1" w:rsidP="00211902">
            <w:pPr>
              <w:spacing w:after="0"/>
              <w:jc w:val="both"/>
              <w:rPr>
                <w:color w:val="0000FF"/>
              </w:rPr>
            </w:pPr>
          </w:p>
        </w:tc>
        <w:tc>
          <w:tcPr>
            <w:tcW w:w="278" w:type="pct"/>
          </w:tcPr>
          <w:p w14:paraId="1F2B7242" w14:textId="77777777" w:rsidR="003C0FB1" w:rsidRDefault="003C0FB1" w:rsidP="00211902">
            <w:pPr>
              <w:spacing w:after="0"/>
              <w:jc w:val="both"/>
            </w:pPr>
            <w:r w:rsidRPr="00830A49">
              <w:rPr>
                <w:color w:val="0000FF"/>
                <w:szCs w:val="22"/>
              </w:rPr>
              <w:t>(a)</w:t>
            </w:r>
          </w:p>
        </w:tc>
        <w:tc>
          <w:tcPr>
            <w:tcW w:w="4257" w:type="pct"/>
          </w:tcPr>
          <w:p w14:paraId="6166A36F"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7424E3E8" w14:textId="77777777" w:rsidTr="00864998">
        <w:trPr>
          <w:trHeight w:val="735"/>
        </w:trPr>
        <w:tc>
          <w:tcPr>
            <w:tcW w:w="465" w:type="pct"/>
          </w:tcPr>
          <w:p w14:paraId="144A5D23" w14:textId="77777777" w:rsidR="003C0FB1" w:rsidRDefault="003C0FB1" w:rsidP="00211902">
            <w:pPr>
              <w:spacing w:after="0"/>
              <w:jc w:val="both"/>
              <w:rPr>
                <w:color w:val="0000FF"/>
              </w:rPr>
            </w:pPr>
          </w:p>
        </w:tc>
        <w:tc>
          <w:tcPr>
            <w:tcW w:w="278" w:type="pct"/>
          </w:tcPr>
          <w:p w14:paraId="02C356E6" w14:textId="77777777" w:rsidR="003C0FB1" w:rsidRDefault="003C0FB1" w:rsidP="00211902">
            <w:pPr>
              <w:spacing w:after="0"/>
              <w:jc w:val="both"/>
            </w:pPr>
            <w:r w:rsidRPr="00830A49">
              <w:rPr>
                <w:color w:val="0000FF"/>
                <w:szCs w:val="22"/>
              </w:rPr>
              <w:t>(b)</w:t>
            </w:r>
          </w:p>
        </w:tc>
        <w:tc>
          <w:tcPr>
            <w:tcW w:w="4257" w:type="pct"/>
          </w:tcPr>
          <w:p w14:paraId="000F4C8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6917B6F6" w14:textId="77777777" w:rsidTr="00864998">
        <w:trPr>
          <w:trHeight w:val="718"/>
        </w:trPr>
        <w:tc>
          <w:tcPr>
            <w:tcW w:w="465" w:type="pct"/>
          </w:tcPr>
          <w:p w14:paraId="738610EB" w14:textId="77777777" w:rsidR="003C0FB1" w:rsidRDefault="003C0FB1" w:rsidP="00211902">
            <w:pPr>
              <w:spacing w:after="0"/>
              <w:jc w:val="both"/>
              <w:rPr>
                <w:color w:val="0000FF"/>
              </w:rPr>
            </w:pPr>
          </w:p>
        </w:tc>
        <w:tc>
          <w:tcPr>
            <w:tcW w:w="278" w:type="pct"/>
          </w:tcPr>
          <w:p w14:paraId="759009DA" w14:textId="77777777" w:rsidR="003C0FB1" w:rsidRDefault="003C0FB1" w:rsidP="00211902">
            <w:pPr>
              <w:spacing w:after="0"/>
              <w:jc w:val="both"/>
            </w:pPr>
            <w:r w:rsidRPr="00830A49">
              <w:rPr>
                <w:color w:val="0000FF"/>
                <w:szCs w:val="22"/>
              </w:rPr>
              <w:t>(c)</w:t>
            </w:r>
          </w:p>
        </w:tc>
        <w:tc>
          <w:tcPr>
            <w:tcW w:w="4257" w:type="pct"/>
          </w:tcPr>
          <w:p w14:paraId="54EC49B2"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3D0B498B" w14:textId="77777777" w:rsidTr="00864998">
        <w:trPr>
          <w:trHeight w:val="605"/>
        </w:trPr>
        <w:tc>
          <w:tcPr>
            <w:tcW w:w="465" w:type="pct"/>
          </w:tcPr>
          <w:p w14:paraId="637805D2" w14:textId="77777777" w:rsidR="003C0FB1" w:rsidRDefault="003C0FB1" w:rsidP="00211902">
            <w:pPr>
              <w:jc w:val="both"/>
              <w:rPr>
                <w:color w:val="0000FF"/>
              </w:rPr>
            </w:pPr>
          </w:p>
        </w:tc>
        <w:tc>
          <w:tcPr>
            <w:tcW w:w="278" w:type="pct"/>
          </w:tcPr>
          <w:p w14:paraId="514FE68D" w14:textId="77777777" w:rsidR="003C0FB1" w:rsidRDefault="003C0FB1" w:rsidP="00211902">
            <w:pPr>
              <w:jc w:val="both"/>
            </w:pPr>
            <w:r w:rsidRPr="00830A49">
              <w:rPr>
                <w:color w:val="0000FF"/>
                <w:szCs w:val="22"/>
              </w:rPr>
              <w:t>(d)</w:t>
            </w:r>
          </w:p>
        </w:tc>
        <w:tc>
          <w:tcPr>
            <w:tcW w:w="4257" w:type="pct"/>
          </w:tcPr>
          <w:p w14:paraId="30259F83" w14:textId="77777777"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tc>
      </w:tr>
    </w:tbl>
    <w:p w14:paraId="6B125CDA" w14:textId="77777777" w:rsidR="003C0FB1" w:rsidRDefault="003C0FB1" w:rsidP="00211902">
      <w:pPr>
        <w:pStyle w:val="Heading2"/>
        <w:spacing w:before="0" w:after="120"/>
        <w:jc w:val="both"/>
      </w:pPr>
      <w:r w:rsidRPr="000E5DB7">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1AD6DCC5" w14:textId="77777777" w:rsidTr="3785B618">
        <w:tc>
          <w:tcPr>
            <w:tcW w:w="438" w:type="pct"/>
          </w:tcPr>
          <w:p w14:paraId="25EF33B5" w14:textId="77777777" w:rsidR="003C0FB1" w:rsidRPr="000E5DB7" w:rsidRDefault="003C0FB1" w:rsidP="00211902">
            <w:pPr>
              <w:jc w:val="both"/>
              <w:rPr>
                <w:color w:val="0000FF"/>
              </w:rPr>
            </w:pPr>
            <w:r w:rsidRPr="000E5DB7">
              <w:rPr>
                <w:color w:val="0000FF"/>
              </w:rPr>
              <w:t>2.10.1</w:t>
            </w:r>
          </w:p>
        </w:tc>
        <w:tc>
          <w:tcPr>
            <w:tcW w:w="4562" w:type="pct"/>
          </w:tcPr>
          <w:p w14:paraId="04E28454" w14:textId="77777777" w:rsidR="00FE7056" w:rsidRDefault="00697023" w:rsidP="00211902">
            <w:pPr>
              <w:jc w:val="both"/>
            </w:pPr>
            <w:r>
              <w:t>Subject to the terms of the Services Contract t</w:t>
            </w:r>
            <w:r w:rsidR="000A5E89" w:rsidRPr="000A5E89">
              <w:t xml:space="preserve">he Contracting Authority shall pay </w:t>
            </w:r>
            <w:r>
              <w:t xml:space="preserve">the </w:t>
            </w:r>
            <w:r w:rsidR="001D2E8B">
              <w:t>fee(s) as set out in table 1 above for the chosen Club(s) only.</w:t>
            </w:r>
          </w:p>
          <w:p w14:paraId="3B38A9BE" w14:textId="77777777" w:rsidR="001D2E8B" w:rsidRDefault="001D2E8B" w:rsidP="00211902">
            <w:pPr>
              <w:jc w:val="both"/>
            </w:pPr>
            <w:r>
              <w:t>For the avoidance of doubt the fees are:</w:t>
            </w:r>
          </w:p>
          <w:p w14:paraId="359242A1" w14:textId="77777777" w:rsidR="001D2E8B" w:rsidRDefault="00BD6C85" w:rsidP="001D2E8B">
            <w:pPr>
              <w:pStyle w:val="ListParagraph"/>
              <w:numPr>
                <w:ilvl w:val="0"/>
                <w:numId w:val="80"/>
              </w:numPr>
              <w:jc w:val="both"/>
            </w:pPr>
            <w:r w:rsidRPr="000A5E89">
              <w:lastRenderedPageBreak/>
              <w:t>per</w:t>
            </w:r>
            <w:r w:rsidR="000A5E89" w:rsidRPr="000A5E89">
              <w:t xml:space="preserve"> student</w:t>
            </w:r>
            <w:r w:rsidR="001D2E8B">
              <w:t>, per club,</w:t>
            </w:r>
            <w:r w:rsidR="000A5E89" w:rsidRPr="000A5E89">
              <w:t xml:space="preserve"> per day</w:t>
            </w:r>
            <w:r w:rsidR="001D2E8B">
              <w:t>;</w:t>
            </w:r>
          </w:p>
          <w:p w14:paraId="70286C32" w14:textId="77777777" w:rsidR="001D2E8B" w:rsidRDefault="001D2E8B" w:rsidP="001D2E8B">
            <w:pPr>
              <w:pStyle w:val="ListParagraph"/>
              <w:numPr>
                <w:ilvl w:val="0"/>
                <w:numId w:val="80"/>
              </w:numPr>
              <w:jc w:val="both"/>
            </w:pPr>
            <w:r>
              <w:t>VAT Exempt</w:t>
            </w:r>
          </w:p>
          <w:p w14:paraId="29BA7F42" w14:textId="77777777" w:rsidR="001D2E8B" w:rsidDel="006A2A39" w:rsidRDefault="001D2E8B" w:rsidP="001D2E8B">
            <w:pPr>
              <w:jc w:val="both"/>
            </w:pPr>
            <w:r>
              <w:t xml:space="preserve">And which are </w:t>
            </w:r>
          </w:p>
          <w:p w14:paraId="29B54229" w14:textId="77777777" w:rsidR="003C0FB1" w:rsidRPr="00C65DCD" w:rsidRDefault="000A5E89" w:rsidP="00211902">
            <w:pPr>
              <w:jc w:val="both"/>
              <w:rPr>
                <w:lang w:val="en-US"/>
              </w:rPr>
            </w:pPr>
            <w:r w:rsidRPr="000A5E89">
              <w:t xml:space="preserve">delivered in accordance with the Department of Social Protections </w:t>
            </w:r>
            <w:r w:rsidR="00FE7056">
              <w:t>School</w:t>
            </w:r>
            <w:r w:rsidR="00FE7056" w:rsidRPr="000A5E89">
              <w:t xml:space="preserve"> </w:t>
            </w:r>
            <w:r w:rsidRPr="000A5E89">
              <w:t>Meal</w:t>
            </w:r>
            <w:r w:rsidR="001D2E8B">
              <w:t>s</w:t>
            </w:r>
            <w:r w:rsidRPr="000A5E89">
              <w:t xml:space="preserve"> Scheme</w:t>
            </w:r>
            <w:r>
              <w:t xml:space="preserve"> and the terms of the Services Contract </w:t>
            </w:r>
            <w:r w:rsidR="0017575E">
              <w:t>and by</w:t>
            </w:r>
            <w:r w:rsidR="00C65DCD">
              <w:t xml:space="preserve"> submitting a Tender the Tenderer </w:t>
            </w:r>
            <w:r>
              <w:t>so confirms</w:t>
            </w:r>
            <w:r w:rsidR="00697023">
              <w:t>, accepts</w:t>
            </w:r>
            <w:r>
              <w:t xml:space="preserve"> and agrees to same.</w:t>
            </w:r>
          </w:p>
        </w:tc>
      </w:tr>
      <w:tr w:rsidR="003C0FB1" w:rsidRPr="00CB5B77" w14:paraId="58BCB73E" w14:textId="77777777" w:rsidTr="3785B618">
        <w:tc>
          <w:tcPr>
            <w:tcW w:w="438" w:type="pct"/>
          </w:tcPr>
          <w:p w14:paraId="16F40E6D" w14:textId="77777777" w:rsidR="003C0FB1" w:rsidRPr="000E5DB7" w:rsidRDefault="003C0FB1" w:rsidP="00211902">
            <w:pPr>
              <w:jc w:val="both"/>
              <w:rPr>
                <w:color w:val="0000FF"/>
              </w:rPr>
            </w:pPr>
            <w:r>
              <w:rPr>
                <w:color w:val="0000FF"/>
              </w:rPr>
              <w:lastRenderedPageBreak/>
              <w:t>2.10.2</w:t>
            </w:r>
          </w:p>
        </w:tc>
        <w:tc>
          <w:tcPr>
            <w:tcW w:w="4562" w:type="pct"/>
          </w:tcPr>
          <w:p w14:paraId="0AA09386" w14:textId="2B132F96" w:rsidR="00C1778F" w:rsidRPr="00650069" w:rsidRDefault="1043EEE0" w:rsidP="004A6DA5">
            <w:pPr>
              <w:jc w:val="both"/>
            </w:pPr>
            <w:r w:rsidRPr="00650069">
              <w:t xml:space="preserve">The Fee for each </w:t>
            </w:r>
            <w:r w:rsidR="7D3532F5" w:rsidRPr="00650069">
              <w:t>club</w:t>
            </w:r>
            <w:r w:rsidRPr="00650069">
              <w:t xml:space="preserve"> shall be all-inclusive</w:t>
            </w:r>
            <w:r w:rsidR="546A25EC" w:rsidRPr="00650069">
              <w:t xml:space="preserve"> (</w:t>
            </w:r>
            <w:r w:rsidRPr="00650069">
              <w:t>including but not being limited to the provision and delivery of the Services, online ordering system, staff, food, ingredients, preparation, packaging,</w:t>
            </w:r>
            <w:r w:rsidR="47881644" w:rsidRPr="00650069">
              <w:t xml:space="preserve"> transportation,</w:t>
            </w:r>
            <w:r w:rsidRPr="00650069">
              <w:t xml:space="preserve"> delivery, </w:t>
            </w:r>
            <w:r w:rsidR="0EC2A981" w:rsidRPr="00650069">
              <w:t xml:space="preserve"> pest control,</w:t>
            </w:r>
            <w:r w:rsidRPr="00650069">
              <w:t xml:space="preserve"> any required </w:t>
            </w:r>
            <w:r w:rsidR="25BA38D3" w:rsidRPr="00650069">
              <w:t xml:space="preserve">actions to comply with </w:t>
            </w:r>
            <w:r w:rsidR="47881644" w:rsidRPr="00650069">
              <w:t>the department of Education’s Technical</w:t>
            </w:r>
            <w:r w:rsidR="47881644" w:rsidRPr="00650069">
              <w:rPr>
                <w:rFonts w:cstheme="minorBidi"/>
              </w:rPr>
              <w:t xml:space="preserve"> Note Guidance </w:t>
            </w:r>
            <w:hyperlink r:id="rId26">
              <w:r w:rsidR="47881644" w:rsidRPr="00650069">
                <w:rPr>
                  <w:rStyle w:val="Hyperlink"/>
                  <w:b/>
                  <w:bCs/>
                  <w:color w:val="auto"/>
                </w:rPr>
                <w:t>SDG02 TN-06</w:t>
              </w:r>
            </w:hyperlink>
            <w:r w:rsidRPr="00650069">
              <w:t xml:space="preserve">, </w:t>
            </w:r>
            <w:r w:rsidR="5B88EF90" w:rsidRPr="00650069">
              <w:t xml:space="preserve">rates, </w:t>
            </w:r>
            <w:r w:rsidR="5CE5117B" w:rsidRPr="00650069">
              <w:t xml:space="preserve">taxes, </w:t>
            </w:r>
            <w:r w:rsidRPr="00650069">
              <w:t xml:space="preserve">ancillary costs and all other costs/expenses), and </w:t>
            </w:r>
            <w:r w:rsidR="546A25EC" w:rsidRPr="00650069">
              <w:t xml:space="preserve">is </w:t>
            </w:r>
            <w:r w:rsidRPr="00650069">
              <w:t xml:space="preserve">expressed in Euro only. </w:t>
            </w:r>
          </w:p>
          <w:p w14:paraId="76866857" w14:textId="77777777" w:rsidR="003C0FB1" w:rsidRPr="00650069" w:rsidRDefault="00244A93" w:rsidP="00211902">
            <w:pPr>
              <w:jc w:val="both"/>
              <w:rPr>
                <w:szCs w:val="22"/>
              </w:rPr>
            </w:pPr>
            <w:r w:rsidRPr="00650069">
              <w:rPr>
                <w:szCs w:val="22"/>
              </w:rPr>
              <w:t xml:space="preserve">No other fees, costs, expenses etc. shall be paid by the Contracting Authority to the </w:t>
            </w:r>
            <w:r w:rsidR="000A5E89" w:rsidRPr="00650069">
              <w:rPr>
                <w:szCs w:val="22"/>
              </w:rPr>
              <w:t xml:space="preserve">successful Tenderer </w:t>
            </w:r>
            <w:r w:rsidRPr="00650069">
              <w:rPr>
                <w:szCs w:val="22"/>
              </w:rPr>
              <w:t xml:space="preserve">for </w:t>
            </w:r>
            <w:r w:rsidR="000A5E89" w:rsidRPr="00650069">
              <w:rPr>
                <w:szCs w:val="22"/>
              </w:rPr>
              <w:t xml:space="preserve">the </w:t>
            </w:r>
            <w:r w:rsidR="005A4D01" w:rsidRPr="00650069">
              <w:rPr>
                <w:szCs w:val="22"/>
              </w:rPr>
              <w:t>provision</w:t>
            </w:r>
            <w:r w:rsidR="000A5E89" w:rsidRPr="00650069">
              <w:rPr>
                <w:szCs w:val="22"/>
              </w:rPr>
              <w:t xml:space="preserve"> and </w:t>
            </w:r>
            <w:r w:rsidRPr="00650069">
              <w:rPr>
                <w:szCs w:val="22"/>
              </w:rPr>
              <w:t>deliver</w:t>
            </w:r>
            <w:r w:rsidR="000A5E89" w:rsidRPr="00650069">
              <w:rPr>
                <w:szCs w:val="22"/>
              </w:rPr>
              <w:t xml:space="preserve">y of </w:t>
            </w:r>
            <w:r w:rsidRPr="00650069">
              <w:rPr>
                <w:szCs w:val="22"/>
              </w:rPr>
              <w:t xml:space="preserve">the Service. For the avoidance of doubt the successful Tenderer shall not charge nor seek any contribution from students, parents, guardians or any other person or entity towards the cost of the </w:t>
            </w:r>
            <w:r w:rsidR="004A6DA5" w:rsidRPr="00650069">
              <w:rPr>
                <w:szCs w:val="22"/>
              </w:rPr>
              <w:t>club(s)</w:t>
            </w:r>
            <w:r w:rsidRPr="00650069">
              <w:rPr>
                <w:szCs w:val="22"/>
              </w:rPr>
              <w:t xml:space="preserve"> or the provision of the Services.</w:t>
            </w:r>
          </w:p>
        </w:tc>
      </w:tr>
      <w:tr w:rsidR="003C0FB1" w:rsidRPr="00CB5B77" w14:paraId="19E55714" w14:textId="77777777" w:rsidTr="3785B618">
        <w:tc>
          <w:tcPr>
            <w:tcW w:w="438" w:type="pct"/>
          </w:tcPr>
          <w:p w14:paraId="402D6CEA" w14:textId="77777777" w:rsidR="003C0FB1" w:rsidRDefault="003C0FB1" w:rsidP="00211902">
            <w:pPr>
              <w:jc w:val="both"/>
              <w:rPr>
                <w:color w:val="0000FF"/>
              </w:rPr>
            </w:pPr>
            <w:r w:rsidRPr="000E5DB7">
              <w:rPr>
                <w:color w:val="0000FF"/>
              </w:rPr>
              <w:t>2.10.3</w:t>
            </w:r>
          </w:p>
        </w:tc>
        <w:tc>
          <w:tcPr>
            <w:tcW w:w="4562" w:type="pct"/>
          </w:tcPr>
          <w:p w14:paraId="7B257703" w14:textId="77777777"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12DC0852" w14:textId="77777777" w:rsidTr="3785B618">
        <w:tc>
          <w:tcPr>
            <w:tcW w:w="438" w:type="pct"/>
          </w:tcPr>
          <w:p w14:paraId="45896FA4" w14:textId="77777777" w:rsidR="003C0FB1" w:rsidRDefault="003C0FB1" w:rsidP="00211902">
            <w:pPr>
              <w:jc w:val="both"/>
              <w:rPr>
                <w:color w:val="0000FF"/>
              </w:rPr>
            </w:pPr>
            <w:r w:rsidRPr="000E5DB7">
              <w:rPr>
                <w:color w:val="0000FF"/>
              </w:rPr>
              <w:t>2.10.4</w:t>
            </w:r>
          </w:p>
        </w:tc>
        <w:tc>
          <w:tcPr>
            <w:tcW w:w="4562" w:type="pct"/>
          </w:tcPr>
          <w:p w14:paraId="037CB728"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61C1CC39" w14:textId="77777777" w:rsidTr="3785B618">
        <w:trPr>
          <w:trHeight w:val="711"/>
        </w:trPr>
        <w:tc>
          <w:tcPr>
            <w:tcW w:w="438" w:type="pct"/>
          </w:tcPr>
          <w:p w14:paraId="75894A03" w14:textId="77777777" w:rsidR="003C0FB1" w:rsidRDefault="003C0FB1" w:rsidP="00211902">
            <w:pPr>
              <w:jc w:val="both"/>
              <w:rPr>
                <w:color w:val="0000FF"/>
              </w:rPr>
            </w:pPr>
            <w:r w:rsidRPr="000E5DB7">
              <w:rPr>
                <w:color w:val="0000FF"/>
              </w:rPr>
              <w:t>2.10.5</w:t>
            </w:r>
          </w:p>
        </w:tc>
        <w:tc>
          <w:tcPr>
            <w:tcW w:w="4562" w:type="pct"/>
          </w:tcPr>
          <w:p w14:paraId="4C05D2C8"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4A635C13" w14:textId="77777777"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70E2A259" w14:textId="77777777" w:rsidTr="00864998">
        <w:tc>
          <w:tcPr>
            <w:tcW w:w="437" w:type="pct"/>
          </w:tcPr>
          <w:p w14:paraId="2DE46B20" w14:textId="77777777" w:rsidR="003C0FB1" w:rsidRDefault="003C0FB1" w:rsidP="00220BB7">
            <w:pPr>
              <w:jc w:val="both"/>
              <w:rPr>
                <w:color w:val="0000FF"/>
              </w:rPr>
            </w:pPr>
            <w:r w:rsidRPr="000E5DB7">
              <w:rPr>
                <w:color w:val="0000FF"/>
              </w:rPr>
              <w:t>2.11.1</w:t>
            </w:r>
          </w:p>
        </w:tc>
        <w:tc>
          <w:tcPr>
            <w:tcW w:w="4563" w:type="pct"/>
            <w:gridSpan w:val="2"/>
          </w:tcPr>
          <w:p w14:paraId="657DF583"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379B2443" w14:textId="77777777" w:rsidTr="00864998">
        <w:trPr>
          <w:gridAfter w:val="1"/>
          <w:wAfter w:w="5" w:type="pct"/>
        </w:trPr>
        <w:tc>
          <w:tcPr>
            <w:tcW w:w="437" w:type="pct"/>
          </w:tcPr>
          <w:p w14:paraId="522477BE" w14:textId="77777777" w:rsidR="003C0FB1" w:rsidRDefault="003C0FB1" w:rsidP="00220BB7">
            <w:pPr>
              <w:jc w:val="both"/>
              <w:rPr>
                <w:color w:val="0000FF"/>
              </w:rPr>
            </w:pPr>
            <w:r w:rsidRPr="000E5DB7">
              <w:rPr>
                <w:color w:val="0000FF"/>
              </w:rPr>
              <w:t>2.11.2</w:t>
            </w:r>
          </w:p>
        </w:tc>
        <w:tc>
          <w:tcPr>
            <w:tcW w:w="4558" w:type="pct"/>
          </w:tcPr>
          <w:p w14:paraId="231D1A7F"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5929C11A" w14:textId="77777777" w:rsidTr="00864998">
        <w:trPr>
          <w:gridAfter w:val="1"/>
          <w:wAfter w:w="5" w:type="pct"/>
          <w:trHeight w:val="2761"/>
        </w:trPr>
        <w:tc>
          <w:tcPr>
            <w:tcW w:w="437" w:type="pct"/>
          </w:tcPr>
          <w:p w14:paraId="4B41E6AE" w14:textId="77777777" w:rsidR="003C0FB1" w:rsidRPr="000E5DB7" w:rsidRDefault="003C0FB1" w:rsidP="00220BB7">
            <w:pPr>
              <w:jc w:val="both"/>
              <w:rPr>
                <w:color w:val="0000FF"/>
              </w:rPr>
            </w:pPr>
            <w:r>
              <w:rPr>
                <w:color w:val="0000FF"/>
              </w:rPr>
              <w:lastRenderedPageBreak/>
              <w:t>2.11.3</w:t>
            </w:r>
          </w:p>
        </w:tc>
        <w:tc>
          <w:tcPr>
            <w:tcW w:w="4558" w:type="pct"/>
          </w:tcPr>
          <w:p w14:paraId="0A0DC79E"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8AF8038" w14:textId="77777777" w:rsidR="003C0FB1" w:rsidRDefault="003C0FB1" w:rsidP="00EE6D3D">
      <w:pPr>
        <w:pStyle w:val="Heading2"/>
        <w:spacing w:before="0" w:after="120"/>
        <w:ind w:left="142"/>
        <w:jc w:val="both"/>
      </w:pPr>
      <w:r w:rsidRPr="000E5DB7">
        <w:t>2.12</w:t>
      </w:r>
      <w:r w:rsidR="00414B5B">
        <w:tab/>
      </w:r>
      <w:r w:rsidRPr="000E5DB7">
        <w:t>Publicity</w:t>
      </w:r>
    </w:p>
    <w:p w14:paraId="50020E27" w14:textId="77777777"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5D1C353" w14:textId="77777777" w:rsidR="003C0FB1" w:rsidRDefault="003C0FB1" w:rsidP="00EE6D3D">
      <w:pPr>
        <w:pStyle w:val="Heading2"/>
        <w:spacing w:before="0" w:after="120"/>
        <w:ind w:left="142"/>
        <w:jc w:val="both"/>
      </w:pPr>
      <w:r w:rsidRPr="000E5DB7">
        <w:t>2.13</w:t>
      </w:r>
      <w:r w:rsidR="00414B5B">
        <w:tab/>
      </w:r>
      <w:r w:rsidRPr="000E5DB7">
        <w:t xml:space="preserve">Registrable Interest </w:t>
      </w:r>
    </w:p>
    <w:p w14:paraId="7DA55A07" w14:textId="77777777"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766C68D7" w14:textId="77777777"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7"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2F064C70" w14:textId="77777777" w:rsidR="003C0FB1" w:rsidRDefault="003C0FB1" w:rsidP="00EE6D3D">
      <w:pPr>
        <w:pStyle w:val="Heading2"/>
        <w:spacing w:before="0" w:after="120"/>
        <w:ind w:left="142"/>
        <w:jc w:val="both"/>
      </w:pPr>
      <w:r w:rsidRPr="000E5DB7">
        <w:t>2.14</w:t>
      </w:r>
      <w:r w:rsidRPr="000E5DB7">
        <w:tab/>
        <w:t>Anti-Competitive Conduct</w:t>
      </w:r>
    </w:p>
    <w:p w14:paraId="121DFB9F" w14:textId="77777777"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7ADE0E41"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4DA63299" w14:textId="77777777"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7D30B2"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5C7E6AA9" w14:textId="77777777" w:rsidTr="00864998">
        <w:tc>
          <w:tcPr>
            <w:tcW w:w="439" w:type="pct"/>
          </w:tcPr>
          <w:p w14:paraId="35158C99" w14:textId="77777777" w:rsidR="003C0FB1" w:rsidRDefault="003C0FB1" w:rsidP="00EE6D3D">
            <w:pPr>
              <w:spacing w:line="320" w:lineRule="auto"/>
              <w:jc w:val="both"/>
              <w:rPr>
                <w:color w:val="0000FF"/>
              </w:rPr>
            </w:pPr>
            <w:r w:rsidRPr="000E5DB7">
              <w:rPr>
                <w:color w:val="0000FF"/>
              </w:rPr>
              <w:t>2.16.1</w:t>
            </w:r>
          </w:p>
        </w:tc>
        <w:tc>
          <w:tcPr>
            <w:tcW w:w="4561" w:type="pct"/>
          </w:tcPr>
          <w:p w14:paraId="02A18051"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7B52E545" w14:textId="77777777" w:rsidTr="00864998">
        <w:tc>
          <w:tcPr>
            <w:tcW w:w="439" w:type="pct"/>
          </w:tcPr>
          <w:p w14:paraId="08DE7388" w14:textId="77777777" w:rsidR="003C0FB1" w:rsidRDefault="003C0FB1" w:rsidP="00EE6D3D">
            <w:pPr>
              <w:spacing w:line="320" w:lineRule="auto"/>
              <w:jc w:val="both"/>
              <w:rPr>
                <w:color w:val="0000FF"/>
              </w:rPr>
            </w:pPr>
            <w:r w:rsidRPr="000E5DB7">
              <w:rPr>
                <w:color w:val="0000FF"/>
              </w:rPr>
              <w:t>2.16.2</w:t>
            </w:r>
          </w:p>
        </w:tc>
        <w:tc>
          <w:tcPr>
            <w:tcW w:w="4561" w:type="pct"/>
          </w:tcPr>
          <w:p w14:paraId="0210BB4C" w14:textId="77777777"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4DE1282E"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14F193F9" w14:textId="77777777" w:rsidTr="00864998">
        <w:trPr>
          <w:trHeight w:val="2400"/>
        </w:trPr>
        <w:tc>
          <w:tcPr>
            <w:tcW w:w="5000" w:type="pct"/>
          </w:tcPr>
          <w:p w14:paraId="71E3C4AB" w14:textId="77777777"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8" w:history="1">
              <w:r w:rsidRPr="000E5DB7">
                <w:rPr>
                  <w:rStyle w:val="Hyperlink"/>
                </w:rPr>
                <w:t>www.revenue.ie</w:t>
              </w:r>
            </w:hyperlink>
            <w:r w:rsidRPr="000E5DB7">
              <w:t xml:space="preserve"> for further information.</w:t>
            </w:r>
            <w:r>
              <w:t xml:space="preserve"> </w:t>
            </w:r>
            <w:r w:rsidRPr="000E5DB7">
              <w:t xml:space="preserve">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w:t>
            </w:r>
            <w:r w:rsidR="005E7DB4" w:rsidRPr="000E5DB7">
              <w:t>numbers,</w:t>
            </w:r>
            <w:r w:rsidRPr="000E5DB7">
              <w:t xml:space="preserve"> the successful Tenderer acknowledges and agrees that the Contracting Authority has the permission of the successful Tenderer to verify its tax cleared position online.</w:t>
            </w:r>
          </w:p>
        </w:tc>
      </w:tr>
    </w:tbl>
    <w:p w14:paraId="282531D0" w14:textId="77777777" w:rsidR="003C0FB1" w:rsidRDefault="003C0FB1" w:rsidP="00EE6D3D">
      <w:pPr>
        <w:pStyle w:val="Heading2"/>
        <w:spacing w:before="0" w:after="120"/>
        <w:ind w:left="142"/>
        <w:jc w:val="both"/>
      </w:pPr>
      <w:r w:rsidRPr="000E5DB7">
        <w:t>2.18</w:t>
      </w:r>
      <w:r w:rsidRPr="000E5DB7">
        <w:tab/>
        <w:t>Conflicts of Interest</w:t>
      </w:r>
    </w:p>
    <w:p w14:paraId="7F7B3131" w14:textId="77777777"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31C4F58A" w14:textId="77777777" w:rsidR="003C0FB1" w:rsidRDefault="003C0FB1" w:rsidP="00EE6D3D">
      <w:pPr>
        <w:pStyle w:val="Heading2"/>
        <w:spacing w:before="0" w:after="120"/>
        <w:ind w:left="142"/>
        <w:jc w:val="both"/>
      </w:pPr>
      <w:r w:rsidRPr="000E5DB7">
        <w:t>2.19</w:t>
      </w:r>
      <w:r w:rsidRPr="000E5DB7">
        <w:tab/>
        <w:t>Withdrawal from this Competition</w:t>
      </w:r>
    </w:p>
    <w:p w14:paraId="5EE3DA74" w14:textId="77777777"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44D35E6F" w14:textId="77777777" w:rsidR="0021450D" w:rsidRDefault="0021450D" w:rsidP="00002E3D">
      <w:pPr>
        <w:ind w:left="862"/>
        <w:jc w:val="both"/>
      </w:pPr>
    </w:p>
    <w:p w14:paraId="2BBD5695" w14:textId="77777777" w:rsidR="003C0FB1" w:rsidRDefault="003C0FB1" w:rsidP="00EE6D3D">
      <w:pPr>
        <w:pStyle w:val="Heading2"/>
        <w:spacing w:before="0" w:after="120"/>
        <w:ind w:left="142"/>
        <w:jc w:val="both"/>
      </w:pPr>
      <w:r w:rsidRPr="000E5DB7">
        <w:lastRenderedPageBreak/>
        <w:t>2.20</w:t>
      </w:r>
      <w:r w:rsidRPr="000E5DB7">
        <w:tab/>
        <w:t>Site Visit</w:t>
      </w:r>
    </w:p>
    <w:tbl>
      <w:tblPr>
        <w:tblW w:w="5000" w:type="pct"/>
        <w:tblLook w:val="01E0" w:firstRow="1" w:lastRow="1" w:firstColumn="1" w:lastColumn="1" w:noHBand="0" w:noVBand="0"/>
      </w:tblPr>
      <w:tblGrid>
        <w:gridCol w:w="992"/>
        <w:gridCol w:w="8079"/>
      </w:tblGrid>
      <w:tr w:rsidR="00101AC8" w:rsidRPr="00830A49" w14:paraId="6393671A" w14:textId="77777777" w:rsidTr="3785B618">
        <w:trPr>
          <w:trHeight w:val="615"/>
        </w:trPr>
        <w:tc>
          <w:tcPr>
            <w:tcW w:w="547" w:type="pct"/>
          </w:tcPr>
          <w:p w14:paraId="7314F4F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26BBA6EF" w14:textId="77777777" w:rsidR="004C37B6" w:rsidRPr="004A6DA5" w:rsidRDefault="00FD7C4A" w:rsidP="00220BB7">
            <w:pPr>
              <w:jc w:val="both"/>
            </w:pPr>
            <w:r w:rsidRPr="004A6DA5">
              <w:t xml:space="preserve">All Tenderers are required to undertake a mandatory site visit (as set out in MR1 below) to view the Contracting Authority’s premises at the school by pre-arranged appointment. </w:t>
            </w:r>
          </w:p>
          <w:p w14:paraId="75ABDD2E" w14:textId="77777777" w:rsidR="00FD7C4A" w:rsidRPr="004A6DA5" w:rsidRDefault="00FD7C4A">
            <w:pPr>
              <w:jc w:val="both"/>
            </w:pPr>
            <w:r w:rsidRPr="004A6DA5">
              <w:t xml:space="preserve">The Contracting Authority will facilitate Tenderers by permitting an inspection of the Contracting Authority’s premises. </w:t>
            </w:r>
          </w:p>
          <w:p w14:paraId="44B21CCC" w14:textId="77777777" w:rsidR="00FD7C4A" w:rsidRPr="004A6DA5" w:rsidRDefault="40DDFF4D">
            <w:pPr>
              <w:jc w:val="both"/>
            </w:pPr>
            <w:r>
              <w:t xml:space="preserve">A site visit to </w:t>
            </w:r>
            <w:r w:rsidR="00B578D2">
              <w:t>assess</w:t>
            </w:r>
            <w:r>
              <w:t xml:space="preserve"> the Contracting Authority’s premises at the school will be organised on</w:t>
            </w:r>
            <w:r w:rsidR="636C6978">
              <w:t xml:space="preserve"> </w:t>
            </w:r>
            <w:r w:rsidR="0B4F259F">
              <w:t xml:space="preserve">the </w:t>
            </w:r>
            <w:r w:rsidR="636C6978">
              <w:t>date</w:t>
            </w:r>
            <w:r w:rsidR="0B4F259F">
              <w:t xml:space="preserve"> and times as</w:t>
            </w:r>
            <w:r w:rsidR="636C6978">
              <w:t xml:space="preserve"> set out </w:t>
            </w:r>
            <w:r w:rsidR="45BEAEEE">
              <w:t xml:space="preserve">in Table </w:t>
            </w:r>
            <w:r w:rsidR="47881644">
              <w:t>2</w:t>
            </w:r>
            <w:r w:rsidR="45BEAEEE">
              <w:t xml:space="preserve"> above</w:t>
            </w:r>
            <w:r>
              <w:t xml:space="preserve">. Tenderers wishing to make an appointment to avail of this opportunity must confirm their attendance by contacting the school’s office </w:t>
            </w:r>
            <w:r w:rsidR="0B4F259F">
              <w:t xml:space="preserve">(see table </w:t>
            </w:r>
            <w:r w:rsidR="47881644">
              <w:t>2</w:t>
            </w:r>
            <w:r w:rsidR="0B4F259F">
              <w:t xml:space="preserve"> </w:t>
            </w:r>
            <w:r w:rsidR="0EE4A7F6">
              <w:t>above) and</w:t>
            </w:r>
            <w:r>
              <w:t xml:space="preserve"> </w:t>
            </w:r>
            <w:r w:rsidR="0B4F259F">
              <w:t xml:space="preserve">the time </w:t>
            </w:r>
            <w:r>
              <w:t xml:space="preserve">will be confirmed </w:t>
            </w:r>
            <w:r w:rsidR="0B4F259F">
              <w:t xml:space="preserve">by the Contracting Authority </w:t>
            </w:r>
            <w:r>
              <w:t>within 24 business hours from the request.</w:t>
            </w:r>
          </w:p>
          <w:p w14:paraId="341CF393" w14:textId="77777777" w:rsidR="00101AC8" w:rsidRPr="004A6DA5" w:rsidRDefault="00FD7C4A">
            <w:pPr>
              <w:jc w:val="both"/>
            </w:pPr>
            <w:r w:rsidRPr="004A6DA5">
              <w:t>Attendance at the Contracting Authority’s premises will be subject to compliance with local security and health and safety arrangements.</w:t>
            </w:r>
          </w:p>
          <w:p w14:paraId="6A2D6C7E" w14:textId="77777777" w:rsidR="00016AA8" w:rsidRPr="004A6DA5" w:rsidRDefault="00016AA8" w:rsidP="004D4E26">
            <w:pPr>
              <w:rPr>
                <w:rFonts w:cstheme="minorBidi"/>
                <w:b/>
                <w:bCs/>
              </w:rPr>
            </w:pPr>
            <w:bookmarkStart w:id="2" w:name="_Hlk212816169"/>
            <w:r w:rsidRPr="004A6DA5">
              <w:rPr>
                <w:rFonts w:cstheme="minorBidi"/>
                <w:b/>
                <w:bCs/>
              </w:rPr>
              <w:t>The site visit will allow Tenderers:</w:t>
            </w:r>
          </w:p>
          <w:p w14:paraId="1B71043A" w14:textId="7E385172" w:rsidR="00016AA8" w:rsidRPr="008D000A" w:rsidRDefault="00016AA8" w:rsidP="00E37141">
            <w:pPr>
              <w:pStyle w:val="ListParagraph"/>
              <w:numPr>
                <w:ilvl w:val="0"/>
                <w:numId w:val="14"/>
              </w:numPr>
              <w:jc w:val="both"/>
              <w:rPr>
                <w:rFonts w:cstheme="minorBidi"/>
                <w:lang w:val="en-IE"/>
              </w:rPr>
            </w:pPr>
            <w:r w:rsidRPr="008D000A">
              <w:rPr>
                <w:rFonts w:cstheme="minorBidi"/>
                <w:lang w:val="en-IE"/>
              </w:rPr>
              <w:t xml:space="preserve">to carry out a health and safety risk assessment, subject to complete compliance with </w:t>
            </w:r>
            <w:r w:rsidR="00743314">
              <w:rPr>
                <w:rFonts w:cstheme="minorBidi"/>
                <w:lang w:val="en-IE"/>
              </w:rPr>
              <w:t xml:space="preserve">2.1 of </w:t>
            </w:r>
            <w:r w:rsidRPr="008D000A">
              <w:rPr>
                <w:rFonts w:cstheme="minorBidi"/>
                <w:lang w:val="en-IE"/>
              </w:rPr>
              <w:t xml:space="preserve">the Department of Education Technical Note Guidance </w:t>
            </w:r>
            <w:hyperlink r:id="rId29" w:history="1">
              <w:r w:rsidR="008D000A" w:rsidRPr="008D000A">
                <w:rPr>
                  <w:rStyle w:val="Hyperlink"/>
                  <w:rFonts w:cstheme="minorBidi"/>
                  <w:lang w:val="en-IE"/>
                </w:rPr>
                <w:t>SDG 02 TN-06</w:t>
              </w:r>
            </w:hyperlink>
            <w:r w:rsidR="008D000A" w:rsidRPr="008D000A">
              <w:rPr>
                <w:rFonts w:cstheme="minorBidi"/>
                <w:lang w:val="en-IE"/>
              </w:rPr>
              <w:t xml:space="preserve"> </w:t>
            </w:r>
            <w:r w:rsidR="008D000A">
              <w:rPr>
                <w:rFonts w:cstheme="minorBidi"/>
                <w:lang w:val="en-IE"/>
              </w:rPr>
              <w:t>(</w:t>
            </w:r>
            <w:r w:rsidR="005213A5" w:rsidRPr="008D000A">
              <w:rPr>
                <w:rFonts w:asciiTheme="minorHAnsi" w:hAnsiTheme="minorHAnsi" w:cstheme="minorHAnsi"/>
              </w:rPr>
              <w:t>Guidance for Existing Primary Schools in Relation to Facilities for Provision of School Meals)</w:t>
            </w:r>
            <w:r w:rsidRPr="008D000A">
              <w:rPr>
                <w:rFonts w:cstheme="minorBidi"/>
                <w:lang w:val="en-IE"/>
              </w:rPr>
              <w:t xml:space="preserve">, considering issues such as steps, restricted access, uneven surfaces etc. that could impact on the safe transfer of the </w:t>
            </w:r>
            <w:r w:rsidR="004A6DA5" w:rsidRPr="008D000A">
              <w:rPr>
                <w:rFonts w:cstheme="minorBidi"/>
                <w:lang w:val="en-IE"/>
              </w:rPr>
              <w:t>food</w:t>
            </w:r>
            <w:r w:rsidRPr="008D000A">
              <w:rPr>
                <w:rFonts w:cstheme="minorBidi"/>
                <w:lang w:val="en-IE"/>
              </w:rPr>
              <w:t xml:space="preserve"> </w:t>
            </w:r>
            <w:r w:rsidR="004A6DA5" w:rsidRPr="008D000A">
              <w:rPr>
                <w:rFonts w:cstheme="minorBidi"/>
                <w:lang w:val="en-IE"/>
              </w:rPr>
              <w:t>to the drop off location set out in table 2 above.</w:t>
            </w:r>
            <w:r w:rsidRPr="008D000A">
              <w:rPr>
                <w:rFonts w:cstheme="minorBidi"/>
                <w:lang w:val="en-IE"/>
              </w:rPr>
              <w:t xml:space="preserve"> Appropriate measures shall be taken by the successful Tenderer to eliminate or </w:t>
            </w:r>
            <w:r w:rsidR="004A6DA5" w:rsidRPr="008D000A">
              <w:rPr>
                <w:rFonts w:cstheme="minorBidi"/>
                <w:lang w:val="en-IE"/>
              </w:rPr>
              <w:t xml:space="preserve">to </w:t>
            </w:r>
            <w:r w:rsidRPr="008D000A">
              <w:rPr>
                <w:rFonts w:cstheme="minorBidi"/>
                <w:lang w:val="en-IE"/>
              </w:rPr>
              <w:t>mitigate these risks;</w:t>
            </w:r>
          </w:p>
          <w:p w14:paraId="7072C7C9" w14:textId="077CDB60" w:rsidR="00016AA8" w:rsidRPr="00097A3A" w:rsidRDefault="00016AA8" w:rsidP="00097A3A">
            <w:pPr>
              <w:pStyle w:val="ListParagraph"/>
              <w:ind w:left="360"/>
              <w:jc w:val="both"/>
              <w:rPr>
                <w:rFonts w:cstheme="minorBidi"/>
                <w:szCs w:val="22"/>
              </w:rPr>
            </w:pPr>
            <w:r w:rsidRPr="00097A3A">
              <w:rPr>
                <w:rFonts w:cstheme="minorBidi"/>
              </w:rPr>
              <w:t xml:space="preserve">where required, to identify or assess a possible suitable </w:t>
            </w:r>
            <w:r w:rsidR="25736612" w:rsidRPr="00097A3A">
              <w:rPr>
                <w:rFonts w:cstheme="minorBidi"/>
              </w:rPr>
              <w:t xml:space="preserve">storage </w:t>
            </w:r>
            <w:r w:rsidR="3921C441" w:rsidRPr="00097A3A">
              <w:rPr>
                <w:rFonts w:cstheme="minorBidi"/>
              </w:rPr>
              <w:t>location</w:t>
            </w:r>
            <w:r w:rsidRPr="00097A3A">
              <w:rPr>
                <w:rFonts w:cstheme="minorBidi"/>
              </w:rPr>
              <w:t xml:space="preserve"> within the school buildings, subject to complete compliance with the Department of Education Technical Note Guidance </w:t>
            </w:r>
            <w:hyperlink r:id="rId30">
              <w:r w:rsidRPr="00097A3A">
                <w:rPr>
                  <w:rStyle w:val="Hyperlink"/>
                  <w:b/>
                  <w:bCs/>
                </w:rPr>
                <w:t>SDG02 TN-06</w:t>
              </w:r>
            </w:hyperlink>
            <w:r w:rsidRPr="00097A3A">
              <w:rPr>
                <w:rFonts w:asciiTheme="majorHAnsi" w:hAnsiTheme="majorHAnsi" w:cstheme="majorBidi"/>
                <w:lang w:val="en-IE"/>
              </w:rPr>
              <w:t>.</w:t>
            </w:r>
            <w:r w:rsidRPr="00097A3A">
              <w:rPr>
                <w:rFonts w:cstheme="minorBidi"/>
              </w:rPr>
              <w:t xml:space="preserve"> </w:t>
            </w:r>
          </w:p>
          <w:p w14:paraId="3DB74F6B" w14:textId="77777777" w:rsidR="00016AA8" w:rsidRPr="004A6DA5" w:rsidRDefault="00016AA8" w:rsidP="2D2C1F2C">
            <w:pPr>
              <w:pStyle w:val="ListParagraph"/>
              <w:numPr>
                <w:ilvl w:val="0"/>
                <w:numId w:val="14"/>
              </w:numPr>
              <w:jc w:val="both"/>
              <w:rPr>
                <w:rFonts w:cstheme="minorBidi"/>
                <w:szCs w:val="22"/>
              </w:rPr>
            </w:pPr>
            <w:r w:rsidRPr="004A6DA5">
              <w:rPr>
                <w:rFonts w:cstheme="minorBidi"/>
              </w:rPr>
              <w:t xml:space="preserve">to determine that their obligations under food legislation can be met while operating the </w:t>
            </w:r>
            <w:r w:rsidR="4C9A26BF" w:rsidRPr="004A6DA5">
              <w:rPr>
                <w:rFonts w:cstheme="minorBidi"/>
              </w:rPr>
              <w:t>Service</w:t>
            </w:r>
            <w:r w:rsidRPr="004A6DA5">
              <w:rPr>
                <w:rFonts w:cstheme="minorBidi"/>
              </w:rPr>
              <w:t>;</w:t>
            </w:r>
          </w:p>
          <w:p w14:paraId="463F29E8" w14:textId="77777777" w:rsidR="00CB7CA7" w:rsidRPr="004A6DA5" w:rsidRDefault="00CB7CA7" w:rsidP="004A6DA5">
            <w:pPr>
              <w:pStyle w:val="ListParagraph"/>
              <w:ind w:left="360"/>
              <w:jc w:val="both"/>
              <w:rPr>
                <w:rFonts w:cstheme="minorBidi"/>
              </w:rPr>
            </w:pPr>
          </w:p>
          <w:p w14:paraId="5F92129F" w14:textId="77777777" w:rsidR="00016AA8" w:rsidRPr="007168D8" w:rsidRDefault="00016AA8" w:rsidP="00CB7CA7">
            <w:pPr>
              <w:jc w:val="both"/>
              <w:rPr>
                <w:highlight w:val="yellow"/>
              </w:rPr>
            </w:pPr>
            <w:r w:rsidRPr="004A6DA5">
              <w:rPr>
                <w:rFonts w:asciiTheme="minorHAnsi" w:hAnsiTheme="minorHAnsi" w:cstheme="minorHAnsi"/>
                <w:b/>
                <w:bCs/>
              </w:rPr>
              <w:t xml:space="preserve">The site visit will allow for </w:t>
            </w:r>
            <w:r w:rsidR="00743314" w:rsidRPr="004A6DA5">
              <w:rPr>
                <w:rFonts w:asciiTheme="minorHAnsi" w:hAnsiTheme="minorHAnsi" w:cstheme="minorHAnsi"/>
                <w:b/>
                <w:bCs/>
              </w:rPr>
              <w:t>Tenderers</w:t>
            </w:r>
            <w:r w:rsidRPr="004A6DA5">
              <w:rPr>
                <w:rFonts w:asciiTheme="minorHAnsi" w:hAnsiTheme="minorHAnsi" w:cstheme="minorHAnsi"/>
                <w:b/>
                <w:bCs/>
              </w:rPr>
              <w:t xml:space="preserve"> to propose their Health and Safety Risk Assessment Report and Mitigation Plan. </w:t>
            </w:r>
            <w:bookmarkEnd w:id="2"/>
          </w:p>
        </w:tc>
      </w:tr>
      <w:tr w:rsidR="005D15E6" w:rsidRPr="00830A49" w14:paraId="3319B20F" w14:textId="77777777" w:rsidTr="3785B618">
        <w:trPr>
          <w:trHeight w:val="615"/>
        </w:trPr>
        <w:tc>
          <w:tcPr>
            <w:tcW w:w="547" w:type="pct"/>
          </w:tcPr>
          <w:p w14:paraId="6BBE88A3" w14:textId="77777777" w:rsidR="005D15E6" w:rsidRPr="004C37B6" w:rsidRDefault="005D15E6" w:rsidP="00220BB7">
            <w:pPr>
              <w:spacing w:line="316" w:lineRule="auto"/>
              <w:rPr>
                <w:color w:val="0000FF"/>
                <w:szCs w:val="22"/>
              </w:rPr>
            </w:pPr>
            <w:r>
              <w:rPr>
                <w:color w:val="0000FF"/>
                <w:szCs w:val="22"/>
              </w:rPr>
              <w:t>2.20.2</w:t>
            </w:r>
          </w:p>
        </w:tc>
        <w:tc>
          <w:tcPr>
            <w:tcW w:w="4453" w:type="pct"/>
          </w:tcPr>
          <w:p w14:paraId="56556B81" w14:textId="77777777" w:rsidR="005D15E6" w:rsidRDefault="005D15E6" w:rsidP="00220BB7">
            <w:pPr>
              <w:jc w:val="both"/>
            </w:pPr>
            <w:r w:rsidRPr="005D15E6">
              <w:t>The Contracting Authority may inspect the Tenderer’s premises/facilities.</w:t>
            </w:r>
          </w:p>
          <w:p w14:paraId="69E20DE4" w14:textId="77777777" w:rsidR="00154617" w:rsidRDefault="00154617" w:rsidP="00220BB7">
            <w:pPr>
              <w:jc w:val="both"/>
            </w:pPr>
          </w:p>
          <w:p w14:paraId="2FC850B5" w14:textId="77777777" w:rsidR="00154617" w:rsidRDefault="00154617" w:rsidP="00220BB7">
            <w:pPr>
              <w:jc w:val="both"/>
            </w:pPr>
          </w:p>
          <w:p w14:paraId="7CB6F7C1" w14:textId="77777777" w:rsidR="00154617" w:rsidRDefault="00154617" w:rsidP="00220BB7">
            <w:pPr>
              <w:jc w:val="both"/>
            </w:pPr>
          </w:p>
          <w:p w14:paraId="78568316" w14:textId="77777777" w:rsidR="00154617" w:rsidRDefault="00154617" w:rsidP="00220BB7">
            <w:pPr>
              <w:jc w:val="both"/>
            </w:pPr>
          </w:p>
          <w:p w14:paraId="73EB9B53" w14:textId="77777777" w:rsidR="00154617" w:rsidRDefault="00154617" w:rsidP="00220BB7">
            <w:pPr>
              <w:jc w:val="both"/>
            </w:pPr>
          </w:p>
          <w:p w14:paraId="5F9D5E86" w14:textId="77777777" w:rsidR="00154617" w:rsidRDefault="00154617" w:rsidP="00220BB7">
            <w:pPr>
              <w:jc w:val="both"/>
            </w:pPr>
          </w:p>
        </w:tc>
      </w:tr>
    </w:tbl>
    <w:p w14:paraId="1031ACE1"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3031B9F3" w14:textId="77777777" w:rsidTr="003F5F31">
        <w:trPr>
          <w:trHeight w:val="3414"/>
        </w:trPr>
        <w:tc>
          <w:tcPr>
            <w:tcW w:w="417" w:type="pct"/>
          </w:tcPr>
          <w:p w14:paraId="4D896B6E" w14:textId="77777777" w:rsidR="003C0FB1" w:rsidRDefault="003C0FB1" w:rsidP="00220BB7">
            <w:pPr>
              <w:jc w:val="both"/>
              <w:rPr>
                <w:color w:val="0000FF"/>
              </w:rPr>
            </w:pPr>
            <w:r w:rsidRPr="000E5DB7">
              <w:rPr>
                <w:color w:val="0000FF"/>
              </w:rPr>
              <w:t>2.21.1</w:t>
            </w:r>
          </w:p>
        </w:tc>
        <w:tc>
          <w:tcPr>
            <w:tcW w:w="4583" w:type="pct"/>
            <w:gridSpan w:val="2"/>
          </w:tcPr>
          <w:p w14:paraId="61EF524B"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01E758D7"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55431B9F"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780BE47A"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8D679D4"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3B7B4B86" w14:textId="77777777" w:rsidR="00D03AEB" w:rsidRPr="003F5F31" w:rsidRDefault="00D03AEB" w:rsidP="00D03AEB">
                  <w:pPr>
                    <w:spacing w:after="0" w:line="240" w:lineRule="auto"/>
                    <w:rPr>
                      <w:rFonts w:asciiTheme="minorHAnsi" w:hAnsiTheme="minorHAnsi" w:cstheme="minorHAnsi"/>
                      <w:b w:val="0"/>
                      <w:bCs w:val="0"/>
                      <w:szCs w:val="20"/>
                    </w:rPr>
                  </w:pPr>
                </w:p>
                <w:p w14:paraId="085B1FBB" w14:textId="77777777"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3A0FF5F2" w14:textId="77777777" w:rsidR="00C65DCD" w:rsidRPr="003F5F31" w:rsidRDefault="00C65DCD" w:rsidP="00D74300">
                  <w:pPr>
                    <w:rPr>
                      <w:rFonts w:asciiTheme="minorHAnsi" w:hAnsiTheme="minorHAnsi" w:cstheme="minorHAnsi"/>
                      <w:b w:val="0"/>
                      <w:bCs w:val="0"/>
                      <w:szCs w:val="20"/>
                    </w:rPr>
                  </w:pPr>
                </w:p>
              </w:tc>
              <w:tc>
                <w:tcPr>
                  <w:tcW w:w="2500" w:type="pct"/>
                  <w:vAlign w:val="center"/>
                </w:tcPr>
                <w:p w14:paraId="51D15E7F"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53FBBB18"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45029AC" w14:textId="77777777"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734A4FB1"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282BB05D"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1EBF6DA" w14:textId="77777777"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5D14FCBA"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BC4324" w:rsidRPr="003F5F31" w14:paraId="616C8DC4"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7B55EA70"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6BDDC3DA"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5630AD66" w14:textId="77777777" w:rsidR="00B26B72" w:rsidRPr="003F5F31" w:rsidRDefault="00B26B72" w:rsidP="00012438">
                  <w:pPr>
                    <w:spacing w:after="0" w:line="160" w:lineRule="exact"/>
                    <w:jc w:val="both"/>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p>
                <w:p w14:paraId="56CA89B5" w14:textId="77777777" w:rsidR="00B26B72" w:rsidRPr="003F5F31" w:rsidRDefault="00B26B72" w:rsidP="00A34DAE">
                  <w:pPr>
                    <w:spacing w:after="0"/>
                    <w:jc w:val="both"/>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37DFE52"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EC8D031"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0054DB28"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47D7EB8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66F56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1A2345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704EB07" w14:textId="77777777" w:rsidTr="00A34DAE">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61EEA2E5" w14:textId="77777777"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61829076" w14:textId="77777777" w:rsidR="0094683C" w:rsidRPr="00CA3AF8" w:rsidRDefault="0094683C" w:rsidP="00220BB7">
            <w:pPr>
              <w:jc w:val="both"/>
              <w:rPr>
                <w:szCs w:val="22"/>
              </w:rPr>
            </w:pPr>
          </w:p>
        </w:tc>
      </w:tr>
      <w:tr w:rsidR="003C0FB1" w:rsidRPr="00CB5B77" w14:paraId="74CED8E6" w14:textId="77777777" w:rsidTr="00864998">
        <w:tc>
          <w:tcPr>
            <w:tcW w:w="417" w:type="pct"/>
          </w:tcPr>
          <w:p w14:paraId="2BA226A1" w14:textId="77777777" w:rsidR="00FE4AD5" w:rsidRDefault="00FE4AD5" w:rsidP="00EE6D3D">
            <w:pPr>
              <w:jc w:val="both"/>
              <w:rPr>
                <w:color w:val="0000FF"/>
              </w:rPr>
            </w:pPr>
          </w:p>
          <w:p w14:paraId="239815C1" w14:textId="77777777" w:rsidR="003C0FB1" w:rsidRDefault="003C0FB1" w:rsidP="00EE6D3D">
            <w:pPr>
              <w:jc w:val="both"/>
              <w:rPr>
                <w:color w:val="0000FF"/>
              </w:rPr>
            </w:pPr>
            <w:r w:rsidRPr="000E5DB7">
              <w:rPr>
                <w:color w:val="0000FF"/>
              </w:rPr>
              <w:t>2.21.2</w:t>
            </w:r>
          </w:p>
        </w:tc>
        <w:tc>
          <w:tcPr>
            <w:tcW w:w="4583" w:type="pct"/>
            <w:gridSpan w:val="2"/>
          </w:tcPr>
          <w:p w14:paraId="17AD93B2" w14:textId="77777777" w:rsidR="00FE4AD5" w:rsidRDefault="00FE4AD5" w:rsidP="00220BB7">
            <w:pPr>
              <w:jc w:val="both"/>
            </w:pPr>
          </w:p>
          <w:p w14:paraId="10CB8754" w14:textId="77777777"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7DED1A31" w14:textId="77777777" w:rsidTr="00864998">
        <w:tc>
          <w:tcPr>
            <w:tcW w:w="417" w:type="pct"/>
          </w:tcPr>
          <w:p w14:paraId="2FBC2F9C" w14:textId="77777777" w:rsidR="003C0FB1" w:rsidRDefault="003C0FB1" w:rsidP="00220BB7">
            <w:pPr>
              <w:jc w:val="both"/>
              <w:rPr>
                <w:color w:val="0000FF"/>
              </w:rPr>
            </w:pPr>
            <w:r w:rsidRPr="000E5DB7">
              <w:rPr>
                <w:color w:val="0000FF"/>
              </w:rPr>
              <w:t>2.21.3</w:t>
            </w:r>
          </w:p>
        </w:tc>
        <w:tc>
          <w:tcPr>
            <w:tcW w:w="4583" w:type="pct"/>
            <w:gridSpan w:val="2"/>
          </w:tcPr>
          <w:p w14:paraId="46F9BA4F"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390B10DF" w14:textId="77777777" w:rsidTr="00864998">
        <w:tc>
          <w:tcPr>
            <w:tcW w:w="417" w:type="pct"/>
          </w:tcPr>
          <w:p w14:paraId="0DE4B5B7" w14:textId="77777777" w:rsidR="003C0FB1" w:rsidRDefault="003C0FB1" w:rsidP="003F5F31">
            <w:pPr>
              <w:spacing w:after="0"/>
              <w:jc w:val="both"/>
              <w:rPr>
                <w:color w:val="0000FF"/>
              </w:rPr>
            </w:pPr>
          </w:p>
        </w:tc>
        <w:tc>
          <w:tcPr>
            <w:tcW w:w="436" w:type="pct"/>
          </w:tcPr>
          <w:p w14:paraId="7651B252" w14:textId="77777777" w:rsidR="003C0FB1" w:rsidRPr="00810B05" w:rsidRDefault="003C0FB1" w:rsidP="003F5F31">
            <w:pPr>
              <w:spacing w:after="0"/>
              <w:jc w:val="both"/>
              <w:rPr>
                <w:color w:val="0000FF"/>
              </w:rPr>
            </w:pPr>
            <w:r w:rsidRPr="00810B05">
              <w:rPr>
                <w:color w:val="0000FF"/>
              </w:rPr>
              <w:t>(a)</w:t>
            </w:r>
          </w:p>
        </w:tc>
        <w:tc>
          <w:tcPr>
            <w:tcW w:w="4148" w:type="pct"/>
          </w:tcPr>
          <w:p w14:paraId="2EFFB0AC"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62CCAEC4" w14:textId="77777777" w:rsidTr="00864998">
        <w:tc>
          <w:tcPr>
            <w:tcW w:w="417" w:type="pct"/>
          </w:tcPr>
          <w:p w14:paraId="66204FF1" w14:textId="77777777" w:rsidR="003C0FB1" w:rsidRDefault="003C0FB1" w:rsidP="003F5F31">
            <w:pPr>
              <w:spacing w:after="0"/>
              <w:jc w:val="both"/>
              <w:rPr>
                <w:color w:val="0000FF"/>
              </w:rPr>
            </w:pPr>
          </w:p>
        </w:tc>
        <w:tc>
          <w:tcPr>
            <w:tcW w:w="436" w:type="pct"/>
          </w:tcPr>
          <w:p w14:paraId="5D479C54" w14:textId="77777777" w:rsidR="003C0FB1" w:rsidRPr="00810B05" w:rsidRDefault="003C0FB1" w:rsidP="003F5F31">
            <w:pPr>
              <w:spacing w:after="0"/>
              <w:jc w:val="both"/>
              <w:rPr>
                <w:color w:val="0000FF"/>
              </w:rPr>
            </w:pPr>
            <w:r w:rsidRPr="00810B05">
              <w:rPr>
                <w:color w:val="0000FF"/>
              </w:rPr>
              <w:t>(b)</w:t>
            </w:r>
          </w:p>
        </w:tc>
        <w:tc>
          <w:tcPr>
            <w:tcW w:w="4148" w:type="pct"/>
          </w:tcPr>
          <w:p w14:paraId="2DDDDE8A" w14:textId="77777777" w:rsidR="003C0FB1" w:rsidRDefault="003C0FB1" w:rsidP="003F5F31">
            <w:pPr>
              <w:spacing w:after="0"/>
              <w:jc w:val="both"/>
            </w:pPr>
            <w:r w:rsidRPr="000E5DB7">
              <w:t>produce proof of current premiums paid upon request;</w:t>
            </w:r>
          </w:p>
        </w:tc>
      </w:tr>
      <w:tr w:rsidR="003C0FB1" w:rsidRPr="00CB5B77" w14:paraId="1C70A264" w14:textId="77777777" w:rsidTr="00864998">
        <w:tc>
          <w:tcPr>
            <w:tcW w:w="417" w:type="pct"/>
          </w:tcPr>
          <w:p w14:paraId="2DBF0D7D" w14:textId="77777777" w:rsidR="003C0FB1" w:rsidRDefault="003C0FB1" w:rsidP="00220BB7">
            <w:pPr>
              <w:jc w:val="both"/>
              <w:rPr>
                <w:color w:val="0000FF"/>
              </w:rPr>
            </w:pPr>
          </w:p>
        </w:tc>
        <w:tc>
          <w:tcPr>
            <w:tcW w:w="436" w:type="pct"/>
          </w:tcPr>
          <w:p w14:paraId="75C65189" w14:textId="77777777" w:rsidR="003C0FB1" w:rsidRPr="00810B05" w:rsidRDefault="003C0FB1" w:rsidP="00220BB7">
            <w:pPr>
              <w:jc w:val="both"/>
              <w:rPr>
                <w:color w:val="0000FF"/>
              </w:rPr>
            </w:pPr>
            <w:r w:rsidRPr="00810B05">
              <w:rPr>
                <w:color w:val="0000FF"/>
              </w:rPr>
              <w:t>(c)</w:t>
            </w:r>
          </w:p>
        </w:tc>
        <w:tc>
          <w:tcPr>
            <w:tcW w:w="4148" w:type="pct"/>
          </w:tcPr>
          <w:p w14:paraId="467F6575" w14:textId="77777777" w:rsidR="003C0FB1" w:rsidRDefault="003C0FB1">
            <w:pPr>
              <w:jc w:val="both"/>
            </w:pPr>
            <w:r w:rsidRPr="000E5DB7">
              <w:t>produce valid certificates of insurance upon request.</w:t>
            </w:r>
          </w:p>
        </w:tc>
      </w:tr>
    </w:tbl>
    <w:p w14:paraId="26EBC68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1352E02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53F251B3" w14:textId="77777777" w:rsidTr="3785B618">
        <w:tc>
          <w:tcPr>
            <w:tcW w:w="1349" w:type="dxa"/>
            <w:gridSpan w:val="2"/>
          </w:tcPr>
          <w:p w14:paraId="5EAB346E" w14:textId="77777777"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3178A470" w14:textId="77777777" w:rsidR="003C0FB1" w:rsidRPr="00830A49" w:rsidRDefault="527229FC" w:rsidP="3785B618">
            <w:pPr>
              <w:jc w:val="both"/>
            </w:pPr>
            <w:r>
              <w:t>Only those Tenderers who have:-</w:t>
            </w:r>
          </w:p>
        </w:tc>
      </w:tr>
      <w:tr w:rsidR="003C0FB1" w:rsidRPr="00830A49" w14:paraId="1515D827" w14:textId="77777777" w:rsidTr="3785B618">
        <w:tc>
          <w:tcPr>
            <w:tcW w:w="671" w:type="dxa"/>
          </w:tcPr>
          <w:p w14:paraId="6B62F1B3" w14:textId="77777777" w:rsidR="003C0FB1" w:rsidRPr="00830A49" w:rsidRDefault="003C0FB1" w:rsidP="00220BB7">
            <w:pPr>
              <w:jc w:val="both"/>
              <w:rPr>
                <w:color w:val="0000FF"/>
                <w:szCs w:val="22"/>
              </w:rPr>
            </w:pPr>
          </w:p>
        </w:tc>
        <w:tc>
          <w:tcPr>
            <w:tcW w:w="678" w:type="dxa"/>
          </w:tcPr>
          <w:p w14:paraId="21DC8666" w14:textId="77777777" w:rsidR="003C0FB1" w:rsidRPr="00830A49" w:rsidRDefault="003C0FB1" w:rsidP="00220BB7">
            <w:pPr>
              <w:jc w:val="both"/>
              <w:rPr>
                <w:color w:val="0000FF"/>
                <w:szCs w:val="22"/>
              </w:rPr>
            </w:pPr>
            <w:r>
              <w:rPr>
                <w:color w:val="0000FF"/>
                <w:szCs w:val="22"/>
              </w:rPr>
              <w:t>(a)</w:t>
            </w:r>
          </w:p>
        </w:tc>
        <w:tc>
          <w:tcPr>
            <w:tcW w:w="7938" w:type="dxa"/>
          </w:tcPr>
          <w:p w14:paraId="598D79B1"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6D9B2586" w14:textId="77777777" w:rsidTr="3785B618">
        <w:trPr>
          <w:trHeight w:val="2608"/>
        </w:trPr>
        <w:tc>
          <w:tcPr>
            <w:tcW w:w="671" w:type="dxa"/>
          </w:tcPr>
          <w:p w14:paraId="02F2C34E" w14:textId="77777777" w:rsidR="003C0FB1" w:rsidRPr="00830A49" w:rsidRDefault="003C0FB1" w:rsidP="00220BB7">
            <w:pPr>
              <w:jc w:val="both"/>
              <w:rPr>
                <w:color w:val="0000FF"/>
                <w:szCs w:val="22"/>
              </w:rPr>
            </w:pPr>
          </w:p>
        </w:tc>
        <w:tc>
          <w:tcPr>
            <w:tcW w:w="678" w:type="dxa"/>
          </w:tcPr>
          <w:p w14:paraId="131CE198" w14:textId="77777777" w:rsidR="003C0FB1" w:rsidRPr="00830A49" w:rsidRDefault="003C0FB1" w:rsidP="00220BB7">
            <w:pPr>
              <w:jc w:val="both"/>
              <w:rPr>
                <w:color w:val="0000FF"/>
                <w:szCs w:val="22"/>
              </w:rPr>
            </w:pPr>
            <w:r>
              <w:rPr>
                <w:color w:val="0000FF"/>
                <w:szCs w:val="22"/>
              </w:rPr>
              <w:t>(b)</w:t>
            </w:r>
          </w:p>
        </w:tc>
        <w:tc>
          <w:tcPr>
            <w:tcW w:w="7938" w:type="dxa"/>
          </w:tcPr>
          <w:p w14:paraId="6D138BDC" w14:textId="77777777"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0E01A52" w14:textId="77777777" w:rsidR="003C0FB1" w:rsidRDefault="003C0FB1" w:rsidP="00F56222">
            <w:pPr>
              <w:pStyle w:val="ListParagraph"/>
              <w:numPr>
                <w:ilvl w:val="0"/>
                <w:numId w:val="8"/>
              </w:numPr>
              <w:jc w:val="both"/>
              <w:rPr>
                <w:szCs w:val="22"/>
              </w:rPr>
            </w:pPr>
            <w:r w:rsidRPr="00960030">
              <w:t>no mandatory grounds for exclusion of the Tenderer pursuant to Regulation 57 of the Regulations apply to them,</w:t>
            </w:r>
            <w:r>
              <w:t xml:space="preserve"> or</w:t>
            </w:r>
          </w:p>
          <w:p w14:paraId="45D07C79" w14:textId="77777777" w:rsidR="003C0FB1" w:rsidRPr="0081071D" w:rsidRDefault="003C0FB1" w:rsidP="00F56222">
            <w:pPr>
              <w:pStyle w:val="ListParagraph"/>
              <w:numPr>
                <w:ilvl w:val="0"/>
                <w:numId w:val="8"/>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C78BC0C" w14:textId="77777777" w:rsidR="0081071D" w:rsidRPr="008F5874" w:rsidRDefault="0081071D" w:rsidP="0081071D">
            <w:pPr>
              <w:pStyle w:val="ListParagraph"/>
              <w:numPr>
                <w:ilvl w:val="0"/>
                <w:numId w:val="8"/>
              </w:numPr>
              <w:jc w:val="both"/>
              <w:rPr>
                <w:szCs w:val="22"/>
              </w:rPr>
            </w:pPr>
            <w:r w:rsidRPr="0081071D">
              <w:rPr>
                <w:szCs w:val="22"/>
              </w:rPr>
              <w:t>that they satisfy the selection criteria for this Competition as set out in part 3.2 below (the “Selection Criteria”),</w:t>
            </w:r>
          </w:p>
        </w:tc>
      </w:tr>
      <w:tr w:rsidR="003C0FB1" w:rsidRPr="00830A49" w14:paraId="03529B12" w14:textId="77777777" w:rsidTr="3785B618">
        <w:tc>
          <w:tcPr>
            <w:tcW w:w="671" w:type="dxa"/>
          </w:tcPr>
          <w:p w14:paraId="680A4E5D" w14:textId="77777777" w:rsidR="003C0FB1" w:rsidRPr="00830A49" w:rsidRDefault="003C0FB1" w:rsidP="00220BB7">
            <w:pPr>
              <w:jc w:val="both"/>
              <w:rPr>
                <w:color w:val="0000FF"/>
                <w:szCs w:val="22"/>
              </w:rPr>
            </w:pPr>
          </w:p>
        </w:tc>
        <w:tc>
          <w:tcPr>
            <w:tcW w:w="678" w:type="dxa"/>
          </w:tcPr>
          <w:p w14:paraId="19219836" w14:textId="77777777" w:rsidR="003C0FB1" w:rsidRPr="00830A49" w:rsidRDefault="003C0FB1" w:rsidP="00220BB7">
            <w:pPr>
              <w:jc w:val="both"/>
              <w:rPr>
                <w:color w:val="0000FF"/>
                <w:szCs w:val="22"/>
              </w:rPr>
            </w:pPr>
          </w:p>
        </w:tc>
        <w:tc>
          <w:tcPr>
            <w:tcW w:w="7938" w:type="dxa"/>
          </w:tcPr>
          <w:p w14:paraId="443D6765" w14:textId="77777777" w:rsidR="003C0FB1" w:rsidRDefault="003C0FB1">
            <w:pPr>
              <w:jc w:val="both"/>
              <w:rPr>
                <w:szCs w:val="22"/>
              </w:rPr>
            </w:pPr>
            <w:r w:rsidRPr="003215FF">
              <w:rPr>
                <w:szCs w:val="22"/>
              </w:rPr>
              <w:t>will be evaluated in accordance with the Award Criteria at part 3.3 below.</w:t>
            </w:r>
          </w:p>
          <w:p w14:paraId="0A99C368"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7931D405" w14:textId="6935936B"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r w:rsidR="001D5C29">
              <w:t>.</w:t>
            </w:r>
          </w:p>
          <w:p w14:paraId="13748D46" w14:textId="77777777" w:rsidR="0025564D" w:rsidRDefault="0025564D" w:rsidP="002A1FCE">
            <w:pPr>
              <w:pStyle w:val="ListParagraph"/>
              <w:numPr>
                <w:ilvl w:val="0"/>
                <w:numId w:val="76"/>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351B05EC" w14:textId="77777777" w:rsidR="00D74111" w:rsidRDefault="00D74111" w:rsidP="002A1FCE">
            <w:pPr>
              <w:pStyle w:val="ListParagraph"/>
              <w:numPr>
                <w:ilvl w:val="0"/>
                <w:numId w:val="76"/>
              </w:numPr>
              <w:jc w:val="both"/>
            </w:pPr>
            <w:r>
              <w:t xml:space="preserve">when requested by the Contracting Authority, submit proof, to the satisfaction of the Contracting Authority, that each such entity will place the necessary resources at the disposal of the Tenderer. </w:t>
            </w:r>
          </w:p>
          <w:p w14:paraId="50A2E85B" w14:textId="77777777"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3D0AE8F0"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15624888" w14:textId="77777777" w:rsidR="003C0FB1" w:rsidRPr="003215FF" w:rsidRDefault="003C0FB1" w:rsidP="00F56222">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101E5D5B" w14:textId="77777777" w:rsidR="003C0FB1" w:rsidRPr="003215FF" w:rsidRDefault="003C0FB1" w:rsidP="00F56222">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00B9AC10" w14:textId="77777777" w:rsidR="00FB7237" w:rsidRDefault="003C0FB1" w:rsidP="00F56222">
            <w:pPr>
              <w:pStyle w:val="western"/>
              <w:numPr>
                <w:ilvl w:val="0"/>
                <w:numId w:val="7"/>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5B767D9E"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70EFEFAA" w14:textId="77777777"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296FEF7D" w14:textId="77777777" w:rsidR="00FE795C" w:rsidRPr="00FE795C" w:rsidRDefault="00FE795C" w:rsidP="00FE795C"/>
    <w:p w14:paraId="596481B2" w14:textId="77777777" w:rsidR="003C0FB1" w:rsidRPr="00830A49" w:rsidRDefault="003C0FB1" w:rsidP="00EE6D3D">
      <w:pPr>
        <w:pStyle w:val="Heading2"/>
        <w:spacing w:before="0" w:after="120"/>
        <w:ind w:left="142"/>
        <w:jc w:val="both"/>
      </w:pPr>
      <w:r w:rsidRPr="00830A49">
        <w:t>3.2</w:t>
      </w:r>
      <w:r w:rsidRPr="00830A49">
        <w:tab/>
      </w:r>
      <w:r w:rsidR="0004148D">
        <w:tab/>
      </w:r>
      <w:r w:rsidRPr="00830A49">
        <w:t>Selection Criteria</w:t>
      </w:r>
    </w:p>
    <w:p w14:paraId="6B00BA19" w14:textId="77777777"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3FB5C413" w14:textId="77777777"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2F41A593" w14:textId="77777777"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4089A7B9"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w:t>
      </w:r>
      <w:r w:rsidR="00097A3A">
        <w:rPr>
          <w:rFonts w:asciiTheme="minorHAnsi" w:hAnsiTheme="minorHAnsi" w:cstheme="minorHAnsi"/>
          <w:b/>
          <w:bCs/>
          <w:szCs w:val="22"/>
        </w:rPr>
        <w:t>2</w:t>
      </w:r>
      <w:r w:rsidR="002403C5" w:rsidRPr="00117D78">
        <w:rPr>
          <w:rFonts w:asciiTheme="minorHAnsi" w:hAnsiTheme="minorHAnsi" w:cstheme="minorHAnsi"/>
          <w:b/>
          <w:bCs/>
          <w:szCs w:val="22"/>
        </w:rPr>
        <w:t xml:space="preserve">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2B83DAA9"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w:t>
      </w:r>
      <w:r w:rsidR="0067399F">
        <w:rPr>
          <w:rFonts w:asciiTheme="minorHAnsi" w:hAnsiTheme="minorHAnsi" w:cstheme="minorHAnsi"/>
          <w:bCs/>
          <w:szCs w:val="22"/>
        </w:rPr>
        <w:t>.</w:t>
      </w:r>
    </w:p>
    <w:p w14:paraId="0DE8E06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2A0E8B7F" w14:textId="77777777"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748E3148" w14:textId="7777777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080670E8" w14:textId="77777777" w:rsidR="00B75FA7" w:rsidRPr="00D20F2C" w:rsidRDefault="00B75FA7" w:rsidP="0076726C">
      <w:pPr>
        <w:ind w:left="720" w:right="-1"/>
        <w:jc w:val="both"/>
        <w:rPr>
          <w:szCs w:val="22"/>
        </w:rPr>
      </w:pPr>
      <w:r w:rsidRPr="00D20F2C">
        <w:rPr>
          <w:szCs w:val="22"/>
        </w:rPr>
        <w:t>Tenderers must declare in the T</w:t>
      </w:r>
      <w:r w:rsidR="00E757ED">
        <w:rPr>
          <w:szCs w:val="22"/>
        </w:rPr>
        <w:t xml:space="preserve">RD </w:t>
      </w:r>
      <w:r w:rsidRPr="00D20F2C">
        <w:rPr>
          <w:szCs w:val="22"/>
        </w:rPr>
        <w:t>that they satisfy the</w:t>
      </w:r>
      <w:r w:rsidR="00E757ED">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r w:rsidR="00F650FE" w:rsidRPr="00D20F2C">
        <w:rPr>
          <w:szCs w:val="22"/>
        </w:rPr>
        <w:t>:</w:t>
      </w:r>
    </w:p>
    <w:p w14:paraId="1AC838A4" w14:textId="77777777" w:rsidR="00C1573B" w:rsidRDefault="00F650FE" w:rsidP="00456969">
      <w:pPr>
        <w:pStyle w:val="ListParagraph"/>
        <w:numPr>
          <w:ilvl w:val="1"/>
          <w:numId w:val="74"/>
        </w:numPr>
        <w:ind w:left="1797" w:hanging="357"/>
        <w:contextualSpacing w:val="0"/>
        <w:jc w:val="both"/>
      </w:pPr>
      <w:r w:rsidRPr="00D20F2C">
        <w:rPr>
          <w:b/>
          <w:bCs/>
          <w:szCs w:val="22"/>
        </w:rPr>
        <w:t>Tenderers must confirm</w:t>
      </w:r>
      <w:r w:rsidR="0066008D" w:rsidRPr="00D20F2C">
        <w:rPr>
          <w:szCs w:val="22"/>
        </w:rPr>
        <w:t xml:space="preserve"> that they are registered as Food Business Operators (FBOs) </w:t>
      </w:r>
      <w:r w:rsidR="0066008D" w:rsidRPr="00D20F2C">
        <w:t>with the Health Service Executive (HSE)</w:t>
      </w:r>
      <w:r w:rsidR="00F4784E">
        <w:t>,</w:t>
      </w:r>
      <w:r w:rsidR="0066008D" w:rsidRPr="00D20F2C">
        <w:t xml:space="preserve"> or the Department of Agriculture, Food and Marine (DAFM), as appropriate to their operation.</w:t>
      </w:r>
    </w:p>
    <w:p w14:paraId="3A96B4EA" w14:textId="77777777" w:rsidR="00864998" w:rsidRPr="00C1573B" w:rsidRDefault="0066008D" w:rsidP="009E02CA">
      <w:pPr>
        <w:pStyle w:val="ListParagraph"/>
        <w:ind w:left="1797"/>
        <w:contextualSpacing w:val="0"/>
        <w:jc w:val="both"/>
      </w:pPr>
      <w:r w:rsidRPr="3C10C115">
        <w:rPr>
          <w:rFonts w:asciiTheme="minorHAnsi" w:hAnsiTheme="minorHAnsi" w:cstheme="minorBidi"/>
          <w:b/>
          <w:bCs/>
        </w:rPr>
        <w:lastRenderedPageBreak/>
        <w:t>Supporting Documentation required:</w:t>
      </w:r>
      <w:r w:rsidRPr="3C10C115">
        <w:rPr>
          <w:rFonts w:asciiTheme="minorHAnsi" w:hAnsiTheme="minorHAnsi" w:cstheme="minorBidi"/>
        </w:rPr>
        <w:t xml:space="preserve"> </w:t>
      </w:r>
      <w:r w:rsidR="000F6282" w:rsidRPr="3C10C115">
        <w:rPr>
          <w:rFonts w:asciiTheme="minorHAnsi" w:hAnsiTheme="minorHAnsi" w:cstheme="minorBidi"/>
        </w:rPr>
        <w:t>Copy of acknowledgement of notification letter or copy of approval certificate from the competent authority must be submitted with their Tender.</w:t>
      </w:r>
    </w:p>
    <w:p w14:paraId="668D879A" w14:textId="0017E171" w:rsidR="44FF1082" w:rsidRDefault="44FF1082" w:rsidP="00FA0284">
      <w:pPr>
        <w:spacing w:after="0"/>
        <w:ind w:left="1797"/>
        <w:jc w:val="both"/>
        <w:rPr>
          <w:rFonts w:asciiTheme="minorHAnsi" w:hAnsiTheme="minorHAnsi" w:cstheme="minorBidi"/>
        </w:rPr>
      </w:pPr>
      <w:r w:rsidRPr="3C10C115">
        <w:rPr>
          <w:rFonts w:asciiTheme="minorHAnsi" w:eastAsiaTheme="minorEastAsia" w:hAnsiTheme="minorHAnsi" w:cstheme="minorBidi"/>
          <w:szCs w:val="22"/>
        </w:rPr>
        <w:t xml:space="preserve">Where the delivery of this Contract results in any significant changes to the </w:t>
      </w:r>
      <w:r>
        <w:tab/>
      </w:r>
      <w:r w:rsidRPr="3C10C115">
        <w:rPr>
          <w:rFonts w:asciiTheme="minorHAnsi" w:eastAsiaTheme="minorEastAsia" w:hAnsiTheme="minorHAnsi" w:cstheme="minorBidi"/>
          <w:szCs w:val="22"/>
        </w:rPr>
        <w:t xml:space="preserve">  </w:t>
      </w:r>
      <w:r w:rsidR="0002255E">
        <w:rPr>
          <w:rFonts w:asciiTheme="minorHAnsi" w:eastAsiaTheme="minorEastAsia" w:hAnsiTheme="minorHAnsi" w:cstheme="minorBidi"/>
          <w:szCs w:val="22"/>
        </w:rPr>
        <w:t xml:space="preserve"> </w:t>
      </w:r>
      <w:r w:rsidR="00BF637E">
        <w:rPr>
          <w:rFonts w:asciiTheme="minorHAnsi" w:eastAsiaTheme="minorEastAsia" w:hAnsiTheme="minorHAnsi" w:cstheme="minorBidi"/>
          <w:szCs w:val="22"/>
        </w:rPr>
        <w:t xml:space="preserve">successful </w:t>
      </w:r>
      <w:r w:rsidRPr="3C10C115">
        <w:rPr>
          <w:rFonts w:asciiTheme="minorHAnsi" w:eastAsiaTheme="minorEastAsia" w:hAnsiTheme="minorHAnsi" w:cstheme="minorBidi"/>
          <w:szCs w:val="22"/>
        </w:rPr>
        <w:t xml:space="preserve">Tenderer’s normal food business operations, the </w:t>
      </w:r>
      <w:r w:rsidR="00BF637E">
        <w:rPr>
          <w:rFonts w:asciiTheme="minorHAnsi" w:eastAsiaTheme="minorEastAsia" w:hAnsiTheme="minorHAnsi" w:cstheme="minorBidi"/>
          <w:szCs w:val="22"/>
        </w:rPr>
        <w:t xml:space="preserve">successful </w:t>
      </w:r>
      <w:r w:rsidRPr="3C10C115">
        <w:rPr>
          <w:rFonts w:asciiTheme="minorHAnsi" w:eastAsiaTheme="minorEastAsia" w:hAnsiTheme="minorHAnsi" w:cstheme="minorBidi"/>
          <w:szCs w:val="22"/>
        </w:rPr>
        <w:t>Tenderer shall:</w:t>
      </w:r>
    </w:p>
    <w:p w14:paraId="48B4D126" w14:textId="351EAD75" w:rsidR="44FF1082" w:rsidRPr="0002255E" w:rsidRDefault="44FF1082" w:rsidP="00FA0284">
      <w:pPr>
        <w:pStyle w:val="ListParagraph"/>
        <w:numPr>
          <w:ilvl w:val="0"/>
          <w:numId w:val="84"/>
        </w:numPr>
        <w:spacing w:after="0"/>
        <w:jc w:val="both"/>
        <w:rPr>
          <w:rFonts w:asciiTheme="minorHAnsi" w:hAnsiTheme="minorHAnsi" w:cstheme="minorBidi"/>
        </w:rPr>
      </w:pPr>
      <w:r w:rsidRPr="0002255E">
        <w:rPr>
          <w:rFonts w:asciiTheme="minorHAnsi" w:eastAsiaTheme="minorEastAsia" w:hAnsiTheme="minorHAnsi" w:cstheme="minorBidi"/>
          <w:szCs w:val="22"/>
        </w:rPr>
        <w:t>Inform its competent authority, prior to commencement, of any such changes</w:t>
      </w:r>
      <w:r w:rsidR="0002255E">
        <w:rPr>
          <w:rFonts w:asciiTheme="minorHAnsi" w:eastAsiaTheme="minorEastAsia" w:hAnsiTheme="minorHAnsi" w:cstheme="minorBidi"/>
          <w:szCs w:val="22"/>
        </w:rPr>
        <w:t xml:space="preserve"> </w:t>
      </w:r>
      <w:r w:rsidRPr="0002255E">
        <w:rPr>
          <w:rFonts w:asciiTheme="minorHAnsi" w:eastAsiaTheme="minorEastAsia" w:hAnsiTheme="minorHAnsi" w:cstheme="minorBidi"/>
          <w:szCs w:val="22"/>
        </w:rPr>
        <w:t>arising from the performance of this Contract;</w:t>
      </w:r>
    </w:p>
    <w:p w14:paraId="0F568C50" w14:textId="51EC4C26" w:rsidR="44FF1082" w:rsidRPr="0002255E" w:rsidRDefault="44FF1082" w:rsidP="00FA0284">
      <w:pPr>
        <w:pStyle w:val="ListParagraph"/>
        <w:numPr>
          <w:ilvl w:val="0"/>
          <w:numId w:val="84"/>
        </w:numPr>
        <w:spacing w:after="0"/>
        <w:jc w:val="both"/>
        <w:rPr>
          <w:rFonts w:asciiTheme="minorHAnsi" w:hAnsiTheme="minorHAnsi" w:cstheme="minorBidi"/>
        </w:rPr>
      </w:pPr>
      <w:r w:rsidRPr="0002255E">
        <w:rPr>
          <w:rFonts w:asciiTheme="minorHAnsi" w:eastAsiaTheme="minorEastAsia" w:hAnsiTheme="minorHAnsi" w:cstheme="minorBidi"/>
          <w:szCs w:val="22"/>
        </w:rPr>
        <w:t>Review and, where appropriate, update its Food Safety Management System (including HACCP-based procedures) to reflect the new or revised activities associated with the provision of School Meals; and</w:t>
      </w:r>
    </w:p>
    <w:p w14:paraId="48C8C26F" w14:textId="21049E39" w:rsidR="44FF1082" w:rsidRPr="0002255E" w:rsidRDefault="44FF1082" w:rsidP="00FA0284">
      <w:pPr>
        <w:pStyle w:val="ListParagraph"/>
        <w:numPr>
          <w:ilvl w:val="0"/>
          <w:numId w:val="84"/>
        </w:numPr>
        <w:spacing w:after="0"/>
        <w:jc w:val="both"/>
        <w:rPr>
          <w:rFonts w:asciiTheme="minorHAnsi" w:hAnsiTheme="minorHAnsi" w:cstheme="minorBidi"/>
        </w:rPr>
      </w:pPr>
      <w:r w:rsidRPr="0002255E">
        <w:rPr>
          <w:rFonts w:asciiTheme="minorHAnsi" w:eastAsiaTheme="minorEastAsia" w:hAnsiTheme="minorHAnsi" w:cstheme="minorBidi"/>
          <w:szCs w:val="22"/>
        </w:rPr>
        <w:t>Retain records demonstrating that these reviews and updates have been undertaken.</w:t>
      </w:r>
    </w:p>
    <w:p w14:paraId="753520C4" w14:textId="44B5071D" w:rsidR="44FF1082" w:rsidRDefault="44FF1082" w:rsidP="00FA0284">
      <w:pPr>
        <w:pStyle w:val="ListParagraph"/>
        <w:ind w:left="1797"/>
        <w:contextualSpacing w:val="0"/>
        <w:jc w:val="both"/>
        <w:rPr>
          <w:rFonts w:asciiTheme="minorHAnsi" w:hAnsiTheme="minorHAnsi" w:cstheme="minorBidi"/>
        </w:rPr>
      </w:pPr>
      <w:r w:rsidRPr="3C10C115">
        <w:rPr>
          <w:rFonts w:asciiTheme="minorHAnsi" w:eastAsiaTheme="minorEastAsia" w:hAnsiTheme="minorHAnsi" w:cstheme="minorBidi"/>
          <w:szCs w:val="22"/>
        </w:rPr>
        <w:t xml:space="preserve">The </w:t>
      </w:r>
      <w:r w:rsidR="00BF637E">
        <w:rPr>
          <w:rFonts w:asciiTheme="minorHAnsi" w:eastAsiaTheme="minorEastAsia" w:hAnsiTheme="minorHAnsi" w:cstheme="minorBidi"/>
          <w:szCs w:val="22"/>
        </w:rPr>
        <w:t xml:space="preserve">successful </w:t>
      </w:r>
      <w:r w:rsidRPr="3C10C115">
        <w:rPr>
          <w:rFonts w:asciiTheme="minorHAnsi" w:eastAsiaTheme="minorEastAsia" w:hAnsiTheme="minorHAnsi" w:cstheme="minorBidi"/>
          <w:szCs w:val="22"/>
        </w:rPr>
        <w:t>Tenderer may be requested to confirm to the Contracting Authority that the competent authority has been notified and that appropriate food safety controls remain in place</w:t>
      </w:r>
      <w:r w:rsidR="0002255E">
        <w:rPr>
          <w:rFonts w:asciiTheme="minorHAnsi" w:eastAsiaTheme="minorEastAsia" w:hAnsiTheme="minorHAnsi" w:cstheme="minorBidi"/>
          <w:szCs w:val="22"/>
        </w:rPr>
        <w:t>.</w:t>
      </w:r>
    </w:p>
    <w:p w14:paraId="3F38D1A5" w14:textId="017086CB" w:rsidR="00C1573B" w:rsidRPr="009F3A86" w:rsidRDefault="00F650FE" w:rsidP="00456969">
      <w:pPr>
        <w:pStyle w:val="ListParagraph"/>
        <w:numPr>
          <w:ilvl w:val="1"/>
          <w:numId w:val="74"/>
        </w:numPr>
        <w:ind w:left="1797" w:hanging="357"/>
        <w:contextualSpacing w:val="0"/>
        <w:jc w:val="both"/>
      </w:pPr>
      <w:bookmarkStart w:id="3" w:name="_Hlk213073483"/>
      <w:r w:rsidRPr="3FCBFB5B">
        <w:rPr>
          <w:b/>
          <w:bCs/>
        </w:rPr>
        <w:t>Tenderers must d</w:t>
      </w:r>
      <w:r w:rsidR="00864998" w:rsidRPr="3FCBFB5B">
        <w:rPr>
          <w:b/>
          <w:bCs/>
        </w:rPr>
        <w:t xml:space="preserve">emonstrate </w:t>
      </w:r>
      <w:r w:rsidR="00864998">
        <w:t xml:space="preserve">that they have the level of experience and capacity to deliver the Services required, as set out in this </w:t>
      </w:r>
      <w:r w:rsidR="00F9036D">
        <w:t>CFT</w:t>
      </w:r>
      <w:r w:rsidR="00864998">
        <w:t xml:space="preserve">, by </w:t>
      </w:r>
      <w:r w:rsidR="00864998" w:rsidRPr="3FCBFB5B">
        <w:rPr>
          <w:b/>
          <w:bCs/>
        </w:rPr>
        <w:t xml:space="preserve">providing details of </w:t>
      </w:r>
      <w:r w:rsidR="59CDE79F" w:rsidRPr="3FCBFB5B">
        <w:rPr>
          <w:b/>
          <w:bCs/>
        </w:rPr>
        <w:t xml:space="preserve">at least three (3) </w:t>
      </w:r>
      <w:r w:rsidR="00200F0E" w:rsidRPr="3FCBFB5B">
        <w:rPr>
          <w:b/>
          <w:bCs/>
        </w:rPr>
        <w:t xml:space="preserve">previous </w:t>
      </w:r>
      <w:r w:rsidR="00864998" w:rsidRPr="3FCBFB5B">
        <w:rPr>
          <w:b/>
          <w:bCs/>
        </w:rPr>
        <w:t>contract</w:t>
      </w:r>
      <w:r w:rsidR="00200F0E" w:rsidRPr="3FCBFB5B">
        <w:rPr>
          <w:b/>
          <w:bCs/>
        </w:rPr>
        <w:t xml:space="preserve"> example</w:t>
      </w:r>
      <w:r w:rsidR="044E46F4" w:rsidRPr="3FCBFB5B">
        <w:rPr>
          <w:b/>
          <w:bCs/>
        </w:rPr>
        <w:t>s</w:t>
      </w:r>
      <w:r w:rsidR="00864998" w:rsidRPr="3FCBFB5B">
        <w:rPr>
          <w:b/>
          <w:bCs/>
        </w:rPr>
        <w:t xml:space="preserve"> </w:t>
      </w:r>
      <w:r w:rsidR="00864998">
        <w:t>(public</w:t>
      </w:r>
      <w:r w:rsidR="004B5A7A">
        <w:t xml:space="preserve"> sector</w:t>
      </w:r>
      <w:r w:rsidR="00864998">
        <w:t xml:space="preserve"> or private</w:t>
      </w:r>
      <w:r w:rsidR="004B5A7A">
        <w:t xml:space="preserve"> sector</w:t>
      </w:r>
      <w:r w:rsidR="00864998">
        <w:t>)</w:t>
      </w:r>
      <w:r w:rsidR="0067399F">
        <w:t xml:space="preserve"> which </w:t>
      </w:r>
      <w:r w:rsidR="00743314">
        <w:t>operated</w:t>
      </w:r>
      <w:r w:rsidR="00110E41">
        <w:t xml:space="preserve"> </w:t>
      </w:r>
      <w:r w:rsidR="0033029E">
        <w:t>within</w:t>
      </w:r>
      <w:r w:rsidR="00F93839">
        <w:t xml:space="preserve"> the last three years</w:t>
      </w:r>
      <w:r w:rsidR="2D9A2F0C">
        <w:t xml:space="preserve"> and collectively</w:t>
      </w:r>
      <w:r w:rsidR="0067399F">
        <w:t>,</w:t>
      </w:r>
      <w:r w:rsidR="00864998">
        <w:t xml:space="preserve"> demonstrating that they have successfully delivered </w:t>
      </w:r>
      <w:r w:rsidR="0067399F">
        <w:t>catering services</w:t>
      </w:r>
      <w:r w:rsidR="00864998">
        <w:t xml:space="preserve"> of a similar nature</w:t>
      </w:r>
      <w:r w:rsidR="00C74B46">
        <w:t xml:space="preserve"> (</w:t>
      </w:r>
      <w:r w:rsidR="00C74B46" w:rsidRPr="3FCBFB5B">
        <w:rPr>
          <w:b/>
          <w:bCs/>
        </w:rPr>
        <w:t>for the avoidance of doubt, this does not have to be for school meals</w:t>
      </w:r>
      <w:r w:rsidR="00C74B46">
        <w:t>)</w:t>
      </w:r>
      <w:r w:rsidR="00864998">
        <w:t xml:space="preserve">, scale and value to those detailed </w:t>
      </w:r>
      <w:r w:rsidR="005D5E36">
        <w:t xml:space="preserve">in this CFT and in </w:t>
      </w:r>
      <w:r w:rsidR="0094683C">
        <w:t>Appendix 1 below in</w:t>
      </w:r>
      <w:r w:rsidR="00864998">
        <w:t xml:space="preserve"> the last three years.</w:t>
      </w:r>
    </w:p>
    <w:p w14:paraId="0AAFA13F" w14:textId="4A895746" w:rsidR="00864998" w:rsidRPr="009F3A86" w:rsidRDefault="00E37335" w:rsidP="00C1573B">
      <w:pPr>
        <w:pStyle w:val="ListParagraph"/>
        <w:ind w:left="1800" w:right="-1"/>
        <w:jc w:val="both"/>
      </w:pPr>
      <w:r>
        <w:t xml:space="preserve">In respect of the </w:t>
      </w:r>
      <w:r w:rsidR="00864998">
        <w:t>p</w:t>
      </w:r>
      <w:r w:rsidR="7C2AE517">
        <w:t>r</w:t>
      </w:r>
      <w:r w:rsidR="00864998">
        <w:t>evious contract</w:t>
      </w:r>
      <w:r w:rsidR="00200F0E">
        <w:t xml:space="preserve">s </w:t>
      </w:r>
      <w:r w:rsidR="005D5E36">
        <w:t xml:space="preserve">submitted, </w:t>
      </w:r>
      <w:r w:rsidR="00200F0E">
        <w:t xml:space="preserve">to pass </w:t>
      </w:r>
      <w:r w:rsidR="005F2C29">
        <w:t>this selection criterion</w:t>
      </w:r>
      <w:r>
        <w:t>,</w:t>
      </w:r>
      <w:r w:rsidR="00200F0E">
        <w:t xml:space="preserve"> </w:t>
      </w:r>
      <w:r w:rsidR="00FE0B3A">
        <w:t xml:space="preserve">combined the </w:t>
      </w:r>
      <w:r w:rsidR="00200F0E">
        <w:t xml:space="preserve">contract </w:t>
      </w:r>
      <w:r>
        <w:t>example</w:t>
      </w:r>
      <w:r w:rsidR="00FE0B3A">
        <w:t>s</w:t>
      </w:r>
      <w:r>
        <w:t xml:space="preserve"> </w:t>
      </w:r>
      <w:r w:rsidR="00864998">
        <w:t xml:space="preserve">must meet </w:t>
      </w:r>
      <w:r w:rsidR="008273FC">
        <w:t xml:space="preserve">each </w:t>
      </w:r>
      <w:r w:rsidR="000316DD">
        <w:t xml:space="preserve">of </w:t>
      </w:r>
      <w:r w:rsidR="00864998">
        <w:t>the following:</w:t>
      </w:r>
    </w:p>
    <w:p w14:paraId="31E95355" w14:textId="77777777" w:rsidR="00864998" w:rsidRPr="009F3A86" w:rsidRDefault="00864998" w:rsidP="00117D78">
      <w:pPr>
        <w:ind w:left="2160" w:right="-1"/>
        <w:jc w:val="both"/>
      </w:pPr>
      <w:r w:rsidRPr="009F3A86">
        <w:rPr>
          <w:b/>
          <w:bCs/>
        </w:rPr>
        <w:t xml:space="preserve">Nature: </w:t>
      </w:r>
      <w:r w:rsidR="00200F0E" w:rsidRPr="009F3A86">
        <w:rPr>
          <w:b/>
          <w:bCs/>
        </w:rPr>
        <w:tab/>
      </w:r>
      <w:r w:rsidR="00200F0E" w:rsidRPr="009F3A86">
        <w:t>M</w:t>
      </w:r>
      <w:r w:rsidRPr="009F3A86">
        <w:t xml:space="preserve">ust have been a </w:t>
      </w:r>
      <w:r w:rsidR="0067399F" w:rsidRPr="009F3A86">
        <w:t xml:space="preserve">food catering service </w:t>
      </w:r>
      <w:r w:rsidRPr="009F3A86">
        <w:t>contract</w:t>
      </w:r>
      <w:r w:rsidR="00200F0E" w:rsidRPr="009F3A86">
        <w:t>;</w:t>
      </w:r>
    </w:p>
    <w:p w14:paraId="58356BA7" w14:textId="5B4199F9" w:rsidR="00864998" w:rsidRPr="009F3A86" w:rsidRDefault="00864998" w:rsidP="00117D78">
      <w:pPr>
        <w:ind w:left="3600" w:right="-1" w:hanging="1440"/>
        <w:jc w:val="both"/>
      </w:pPr>
      <w:r w:rsidRPr="3C10C115">
        <w:rPr>
          <w:b/>
          <w:bCs/>
        </w:rPr>
        <w:t>Scale</w:t>
      </w:r>
      <w:r w:rsidR="00743314" w:rsidRPr="3C10C115">
        <w:rPr>
          <w:b/>
          <w:bCs/>
        </w:rPr>
        <w:t>*</w:t>
      </w:r>
      <w:r w:rsidRPr="3C10C115">
        <w:rPr>
          <w:b/>
          <w:bCs/>
        </w:rPr>
        <w:t>:</w:t>
      </w:r>
      <w:r>
        <w:t xml:space="preserve"> </w:t>
      </w:r>
      <w:r>
        <w:tab/>
      </w:r>
      <w:r w:rsidR="00E00F80">
        <w:t>Average n</w:t>
      </w:r>
      <w:r>
        <w:t xml:space="preserve">umber of </w:t>
      </w:r>
      <w:r w:rsidR="0067399F">
        <w:t xml:space="preserve">meals </w:t>
      </w:r>
      <w:r w:rsidR="00110E41">
        <w:t>produced/</w:t>
      </w:r>
      <w:r w:rsidR="004B5A7A">
        <w:t>delivered</w:t>
      </w:r>
      <w:r>
        <w:t xml:space="preserve"> per day </w:t>
      </w:r>
      <w:r w:rsidR="00E00F80">
        <w:t xml:space="preserve">over the term of the </w:t>
      </w:r>
      <w:r w:rsidR="008D000A">
        <w:t>contract</w:t>
      </w:r>
      <w:r w:rsidR="00E00F80">
        <w:t xml:space="preserve"> example</w:t>
      </w:r>
      <w:r w:rsidR="00743314">
        <w:t>s</w:t>
      </w:r>
      <w:r w:rsidR="0067399F">
        <w:t xml:space="preserve"> </w:t>
      </w:r>
      <w:r w:rsidR="0067399F" w:rsidRPr="3C10C115">
        <w:rPr>
          <w:b/>
          <w:bCs/>
          <w:u w:val="single"/>
        </w:rPr>
        <w:t>collectivel</w:t>
      </w:r>
      <w:r w:rsidR="605ED631" w:rsidRPr="3C10C115">
        <w:rPr>
          <w:b/>
          <w:bCs/>
          <w:u w:val="single"/>
        </w:rPr>
        <w:t>y</w:t>
      </w:r>
      <w:r w:rsidR="605ED631" w:rsidRPr="009B7B61">
        <w:rPr>
          <w:b/>
          <w:bCs/>
        </w:rPr>
        <w:t xml:space="preserve"> </w:t>
      </w:r>
      <w:r>
        <w:t xml:space="preserve">must have been </w:t>
      </w:r>
      <w:r w:rsidR="0067399F" w:rsidRPr="3C10C115">
        <w:rPr>
          <w:b/>
          <w:bCs/>
        </w:rPr>
        <w:t>60</w:t>
      </w:r>
      <w:r w:rsidRPr="3C10C115">
        <w:rPr>
          <w:b/>
          <w:bCs/>
        </w:rPr>
        <w:t>%</w:t>
      </w:r>
      <w:r w:rsidR="00392B34">
        <w:rPr>
          <w:b/>
          <w:bCs/>
        </w:rPr>
        <w:t>**</w:t>
      </w:r>
      <w:r>
        <w:t xml:space="preserve"> or more of the number of </w:t>
      </w:r>
      <w:r w:rsidR="0067399F">
        <w:t>meals</w:t>
      </w:r>
      <w:r>
        <w:t xml:space="preserve"> required in this Competition</w:t>
      </w:r>
      <w:r w:rsidR="00200F0E">
        <w:t>;</w:t>
      </w:r>
    </w:p>
    <w:p w14:paraId="29D6B04F" w14:textId="7F375B15" w:rsidR="00F93839" w:rsidRDefault="00F93839" w:rsidP="009B7B61">
      <w:pPr>
        <w:spacing w:after="0" w:line="240" w:lineRule="auto"/>
        <w:ind w:left="1985" w:right="-1"/>
        <w:jc w:val="both"/>
        <w:rPr>
          <w:b/>
          <w:bCs/>
        </w:rPr>
      </w:pPr>
      <w:r w:rsidRPr="3C10C115">
        <w:rPr>
          <w:b/>
          <w:bCs/>
        </w:rPr>
        <w:t>*For the avoidance of dou</w:t>
      </w:r>
      <w:r w:rsidR="7FA7821E" w:rsidRPr="3C10C115">
        <w:rPr>
          <w:b/>
          <w:bCs/>
        </w:rPr>
        <w:t>bt,</w:t>
      </w:r>
      <w:r w:rsidR="1787223B" w:rsidRPr="3C10C115">
        <w:rPr>
          <w:b/>
          <w:bCs/>
        </w:rPr>
        <w:t xml:space="preserve"> </w:t>
      </w:r>
      <w:r w:rsidR="0AA41C22" w:rsidRPr="3C10C115">
        <w:rPr>
          <w:b/>
          <w:bCs/>
        </w:rPr>
        <w:t>each</w:t>
      </w:r>
      <w:r w:rsidR="1787223B" w:rsidRPr="3C10C115">
        <w:rPr>
          <w:b/>
          <w:bCs/>
        </w:rPr>
        <w:t xml:space="preserve"> previous c</w:t>
      </w:r>
      <w:r w:rsidR="002C0A80" w:rsidRPr="3C10C115">
        <w:rPr>
          <w:b/>
          <w:bCs/>
        </w:rPr>
        <w:t>ontract</w:t>
      </w:r>
      <w:r w:rsidR="00110E41" w:rsidRPr="3C10C115">
        <w:rPr>
          <w:b/>
          <w:bCs/>
        </w:rPr>
        <w:t xml:space="preserve"> </w:t>
      </w:r>
      <w:r w:rsidR="5B07F9BD" w:rsidRPr="3C10C115">
        <w:rPr>
          <w:b/>
          <w:bCs/>
        </w:rPr>
        <w:t xml:space="preserve">example </w:t>
      </w:r>
      <w:r w:rsidR="00110E41" w:rsidRPr="3C10C115">
        <w:rPr>
          <w:b/>
          <w:bCs/>
        </w:rPr>
        <w:t>does not have</w:t>
      </w:r>
      <w:r w:rsidR="009B7B61">
        <w:rPr>
          <w:b/>
          <w:bCs/>
        </w:rPr>
        <w:t xml:space="preserve"> </w:t>
      </w:r>
      <w:r w:rsidR="00110E41" w:rsidRPr="3C10C115">
        <w:rPr>
          <w:b/>
          <w:bCs/>
        </w:rPr>
        <w:t xml:space="preserve">to </w:t>
      </w:r>
      <w:r w:rsidR="4B603679" w:rsidRPr="3C10C115">
        <w:rPr>
          <w:b/>
          <w:bCs/>
        </w:rPr>
        <w:t>m</w:t>
      </w:r>
      <w:r w:rsidR="00110E41" w:rsidRPr="3C10C115">
        <w:rPr>
          <w:b/>
          <w:bCs/>
        </w:rPr>
        <w:t>eet the 60%</w:t>
      </w:r>
      <w:r w:rsidR="00AB4008" w:rsidRPr="3C10C115">
        <w:rPr>
          <w:b/>
          <w:bCs/>
        </w:rPr>
        <w:t xml:space="preserve"> threshold. </w:t>
      </w:r>
      <w:r w:rsidR="261918D7" w:rsidRPr="3C10C115">
        <w:rPr>
          <w:b/>
          <w:bCs/>
        </w:rPr>
        <w:t>A Tenderer may submit more than three</w:t>
      </w:r>
      <w:r w:rsidR="009B7B61">
        <w:rPr>
          <w:b/>
          <w:bCs/>
        </w:rPr>
        <w:t xml:space="preserve"> </w:t>
      </w:r>
      <w:r w:rsidR="68ADC97B" w:rsidRPr="3C10C115">
        <w:rPr>
          <w:b/>
          <w:bCs/>
        </w:rPr>
        <w:t>previous</w:t>
      </w:r>
      <w:r w:rsidR="261918D7" w:rsidRPr="3C10C115">
        <w:rPr>
          <w:b/>
          <w:bCs/>
        </w:rPr>
        <w:t xml:space="preserve"> </w:t>
      </w:r>
      <w:r w:rsidR="58E5E63D" w:rsidRPr="3C10C115">
        <w:rPr>
          <w:b/>
          <w:bCs/>
        </w:rPr>
        <w:t>contracts</w:t>
      </w:r>
      <w:r w:rsidR="261918D7" w:rsidRPr="3C10C115">
        <w:rPr>
          <w:b/>
          <w:bCs/>
        </w:rPr>
        <w:t xml:space="preserve"> </w:t>
      </w:r>
      <w:r w:rsidR="78482EAE" w:rsidRPr="3C10C115">
        <w:rPr>
          <w:b/>
          <w:bCs/>
        </w:rPr>
        <w:t xml:space="preserve">that </w:t>
      </w:r>
      <w:r w:rsidR="59951D51" w:rsidRPr="3C10C115">
        <w:rPr>
          <w:b/>
          <w:bCs/>
        </w:rPr>
        <w:t>when combined</w:t>
      </w:r>
      <w:r w:rsidR="261918D7" w:rsidRPr="3C10C115">
        <w:rPr>
          <w:b/>
          <w:bCs/>
        </w:rPr>
        <w:t xml:space="preserve"> meet</w:t>
      </w:r>
      <w:r w:rsidR="45941ADE" w:rsidRPr="3C10C115">
        <w:rPr>
          <w:b/>
          <w:bCs/>
        </w:rPr>
        <w:t xml:space="preserve"> </w:t>
      </w:r>
      <w:r w:rsidR="261918D7" w:rsidRPr="3C10C115">
        <w:rPr>
          <w:b/>
          <w:bCs/>
        </w:rPr>
        <w:t xml:space="preserve">the 60% threshold </w:t>
      </w:r>
      <w:r w:rsidR="00AB4008" w:rsidRPr="3C10C115">
        <w:rPr>
          <w:b/>
          <w:bCs/>
        </w:rPr>
        <w:t>(over</w:t>
      </w:r>
      <w:r w:rsidR="009B7B61">
        <w:rPr>
          <w:b/>
          <w:bCs/>
        </w:rPr>
        <w:t xml:space="preserve"> </w:t>
      </w:r>
      <w:r w:rsidR="00AB4008" w:rsidRPr="3C10C115">
        <w:rPr>
          <w:b/>
          <w:bCs/>
        </w:rPr>
        <w:t>the same</w:t>
      </w:r>
      <w:r w:rsidR="47B5D8D2" w:rsidRPr="3C10C115">
        <w:rPr>
          <w:b/>
          <w:bCs/>
        </w:rPr>
        <w:t xml:space="preserve"> </w:t>
      </w:r>
      <w:r w:rsidR="00AB4008" w:rsidRPr="3C10C115">
        <w:rPr>
          <w:b/>
          <w:bCs/>
        </w:rPr>
        <w:t>period of time)</w:t>
      </w:r>
      <w:r w:rsidR="5CECC1D3" w:rsidRPr="3C10C115">
        <w:rPr>
          <w:b/>
          <w:bCs/>
        </w:rPr>
        <w:t>.</w:t>
      </w:r>
    </w:p>
    <w:p w14:paraId="2E59265D" w14:textId="77777777" w:rsidR="00392B34" w:rsidRDefault="00392B34" w:rsidP="0002255E">
      <w:pPr>
        <w:spacing w:after="0" w:line="240" w:lineRule="auto"/>
        <w:ind w:left="1407" w:right="-1" w:firstLine="630"/>
        <w:rPr>
          <w:b/>
          <w:bCs/>
        </w:rPr>
      </w:pPr>
    </w:p>
    <w:p w14:paraId="572EE39B" w14:textId="2A3A04F6" w:rsidR="00392B34" w:rsidRPr="009F3A86" w:rsidRDefault="00392B34" w:rsidP="009B7B61">
      <w:pPr>
        <w:spacing w:after="0" w:line="240" w:lineRule="auto"/>
        <w:ind w:left="2037" w:right="-1"/>
        <w:jc w:val="both"/>
        <w:rPr>
          <w:b/>
          <w:bCs/>
        </w:rPr>
      </w:pPr>
      <w:r>
        <w:rPr>
          <w:b/>
          <w:bCs/>
        </w:rPr>
        <w:t>** The total maximum possible number of meals required for the duration of the cont</w:t>
      </w:r>
      <w:r w:rsidR="00266881">
        <w:rPr>
          <w:b/>
          <w:bCs/>
        </w:rPr>
        <w:t>r</w:t>
      </w:r>
      <w:r>
        <w:rPr>
          <w:b/>
          <w:bCs/>
        </w:rPr>
        <w:t>act is set out in table 1 above.</w:t>
      </w:r>
    </w:p>
    <w:bookmarkEnd w:id="3"/>
    <w:p w14:paraId="6827A188" w14:textId="0B61E178" w:rsidR="3FFFEC53" w:rsidRDefault="3FFFEC53" w:rsidP="3FFFEC53">
      <w:pPr>
        <w:spacing w:after="0" w:line="240" w:lineRule="auto"/>
        <w:ind w:left="687" w:right="-1" w:firstLine="720"/>
        <w:jc w:val="both"/>
        <w:rPr>
          <w:b/>
          <w:bCs/>
        </w:rPr>
      </w:pPr>
    </w:p>
    <w:p w14:paraId="0C49C655" w14:textId="77777777" w:rsidR="00200F0E" w:rsidRDefault="0072370E" w:rsidP="00117D78">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sidR="00200F0E">
        <w:rPr>
          <w:rFonts w:asciiTheme="minorHAnsi" w:hAnsiTheme="minorHAnsi" w:cstheme="minorHAnsi"/>
          <w:szCs w:val="22"/>
        </w:rPr>
        <w:t xml:space="preserve">Tenderer </w:t>
      </w:r>
      <w:r w:rsidR="00200F0E" w:rsidRPr="00BA756B">
        <w:rPr>
          <w:rFonts w:asciiTheme="minorHAnsi" w:hAnsiTheme="minorHAnsi" w:cstheme="minorHAnsi"/>
          <w:szCs w:val="22"/>
        </w:rPr>
        <w:t xml:space="preserve">must provide the contract examples and referee contact details in the table provided in </w:t>
      </w:r>
      <w:r w:rsidR="004A5019">
        <w:rPr>
          <w:rFonts w:asciiTheme="minorHAnsi" w:hAnsiTheme="minorHAnsi" w:cstheme="minorHAnsi"/>
          <w:szCs w:val="22"/>
        </w:rPr>
        <w:t>the TRD</w:t>
      </w:r>
      <w:r w:rsidR="00200F0E" w:rsidRPr="002403C5">
        <w:rPr>
          <w:rFonts w:asciiTheme="minorHAnsi" w:hAnsiTheme="minorHAnsi" w:cstheme="minorHAnsi"/>
          <w:szCs w:val="22"/>
        </w:rPr>
        <w:t xml:space="preserve"> for</w:t>
      </w:r>
      <w:r w:rsidR="00200F0E" w:rsidRPr="00BA756B">
        <w:rPr>
          <w:rFonts w:asciiTheme="minorHAnsi" w:hAnsiTheme="minorHAnsi" w:cstheme="minorHAnsi"/>
          <w:szCs w:val="22"/>
        </w:rPr>
        <w:t xml:space="preserve"> each of the contract examples given.</w:t>
      </w:r>
    </w:p>
    <w:p w14:paraId="60608A1E" w14:textId="07467BA5" w:rsidR="0072370E" w:rsidRDefault="00130771" w:rsidP="3FCBFB5B">
      <w:pPr>
        <w:ind w:left="1407" w:right="-1"/>
        <w:jc w:val="both"/>
        <w:rPr>
          <w:rFonts w:asciiTheme="minorHAnsi" w:hAnsiTheme="minorHAnsi" w:cstheme="minorBidi"/>
        </w:rPr>
      </w:pPr>
      <w:r w:rsidRPr="3C10C115">
        <w:rPr>
          <w:rFonts w:asciiTheme="minorHAnsi" w:hAnsiTheme="minorHAnsi" w:cstheme="minorBidi"/>
          <w:b/>
          <w:bCs/>
        </w:rPr>
        <w:t>In addition,</w:t>
      </w:r>
      <w:r w:rsidRPr="3C10C115">
        <w:rPr>
          <w:rFonts w:asciiTheme="minorHAnsi" w:hAnsiTheme="minorHAnsi" w:cstheme="minorBidi"/>
        </w:rPr>
        <w:t xml:space="preserve"> </w:t>
      </w:r>
      <w:r w:rsidRPr="3C10C115">
        <w:rPr>
          <w:rFonts w:asciiTheme="minorHAnsi" w:hAnsiTheme="minorHAnsi" w:cstheme="minorBidi"/>
          <w:b/>
          <w:bCs/>
        </w:rPr>
        <w:t xml:space="preserve">Tenderers must </w:t>
      </w:r>
      <w:r w:rsidR="004B5A7A" w:rsidRPr="3C10C115">
        <w:rPr>
          <w:rFonts w:asciiTheme="minorHAnsi" w:hAnsiTheme="minorHAnsi" w:cstheme="minorBidi"/>
          <w:b/>
          <w:bCs/>
        </w:rPr>
        <w:t xml:space="preserve">also </w:t>
      </w:r>
      <w:r w:rsidRPr="3C10C115">
        <w:rPr>
          <w:rFonts w:asciiTheme="minorHAnsi" w:hAnsiTheme="minorHAnsi" w:cstheme="minorBidi"/>
          <w:b/>
          <w:bCs/>
        </w:rPr>
        <w:t>provide</w:t>
      </w:r>
      <w:r w:rsidRPr="3C10C115">
        <w:rPr>
          <w:rFonts w:asciiTheme="minorHAnsi" w:hAnsiTheme="minorHAnsi" w:cstheme="minorBidi"/>
        </w:rPr>
        <w:t xml:space="preserve"> with their Response a </w:t>
      </w:r>
      <w:r w:rsidRPr="3C10C115">
        <w:rPr>
          <w:rFonts w:asciiTheme="minorHAnsi" w:hAnsiTheme="minorHAnsi" w:cstheme="minorBidi"/>
          <w:b/>
          <w:bCs/>
        </w:rPr>
        <w:t xml:space="preserve">written reference from </w:t>
      </w:r>
      <w:r w:rsidR="5D9B713E" w:rsidRPr="3C10C115">
        <w:rPr>
          <w:rFonts w:asciiTheme="minorHAnsi" w:hAnsiTheme="minorHAnsi" w:cstheme="minorBidi"/>
          <w:b/>
          <w:bCs/>
        </w:rPr>
        <w:t xml:space="preserve">three of the </w:t>
      </w:r>
      <w:r w:rsidRPr="3C10C115">
        <w:rPr>
          <w:rFonts w:asciiTheme="minorHAnsi" w:hAnsiTheme="minorHAnsi" w:cstheme="minorBidi"/>
          <w:b/>
          <w:bCs/>
        </w:rPr>
        <w:t>named referee</w:t>
      </w:r>
      <w:r w:rsidR="03D22853" w:rsidRPr="3C10C115">
        <w:rPr>
          <w:rFonts w:asciiTheme="minorHAnsi" w:hAnsiTheme="minorHAnsi" w:cstheme="minorBidi"/>
          <w:b/>
          <w:bCs/>
        </w:rPr>
        <w:t>s</w:t>
      </w:r>
      <w:r w:rsidRPr="3C10C115">
        <w:rPr>
          <w:rFonts w:asciiTheme="minorHAnsi" w:hAnsiTheme="minorHAnsi" w:cstheme="minorBidi"/>
        </w:rPr>
        <w:t xml:space="preserve"> in respect of </w:t>
      </w:r>
      <w:r w:rsidR="47FBAD5A" w:rsidRPr="3C10C115">
        <w:rPr>
          <w:rFonts w:asciiTheme="minorHAnsi" w:hAnsiTheme="minorHAnsi" w:cstheme="minorBidi"/>
        </w:rPr>
        <w:t xml:space="preserve">three (3) </w:t>
      </w:r>
      <w:r w:rsidR="5D8ABB99" w:rsidRPr="3C10C115">
        <w:rPr>
          <w:rFonts w:asciiTheme="minorHAnsi" w:hAnsiTheme="minorHAnsi" w:cstheme="minorBidi"/>
        </w:rPr>
        <w:t xml:space="preserve">(only) </w:t>
      </w:r>
      <w:r w:rsidR="47FBAD5A" w:rsidRPr="3C10C115">
        <w:rPr>
          <w:rFonts w:asciiTheme="minorHAnsi" w:hAnsiTheme="minorHAnsi" w:cstheme="minorBidi"/>
        </w:rPr>
        <w:t xml:space="preserve">of </w:t>
      </w:r>
      <w:r w:rsidRPr="3C10C115">
        <w:rPr>
          <w:rFonts w:asciiTheme="minorHAnsi" w:hAnsiTheme="minorHAnsi" w:cstheme="minorBidi"/>
        </w:rPr>
        <w:t xml:space="preserve">the </w:t>
      </w:r>
      <w:r w:rsidR="153AE256" w:rsidRPr="3C10C115">
        <w:rPr>
          <w:rFonts w:asciiTheme="minorHAnsi" w:hAnsiTheme="minorHAnsi" w:cstheme="minorBidi"/>
        </w:rPr>
        <w:t xml:space="preserve">previous </w:t>
      </w:r>
      <w:r w:rsidRPr="3C10C115">
        <w:rPr>
          <w:rFonts w:asciiTheme="minorHAnsi" w:hAnsiTheme="minorHAnsi" w:cstheme="minorBidi"/>
        </w:rPr>
        <w:t>contract examples submitted.</w:t>
      </w:r>
      <w:bookmarkStart w:id="4" w:name="Text81"/>
    </w:p>
    <w:p w14:paraId="24653E7D" w14:textId="637B6416" w:rsidR="0072370E" w:rsidRDefault="0072370E" w:rsidP="00117D78">
      <w:pPr>
        <w:ind w:left="1407" w:right="-1"/>
        <w:jc w:val="both"/>
      </w:pPr>
      <w:r>
        <w:lastRenderedPageBreak/>
        <w:t xml:space="preserve">Each reference </w:t>
      </w:r>
      <w:r w:rsidR="579B687A">
        <w:t xml:space="preserve">provided </w:t>
      </w:r>
      <w:r>
        <w:t xml:space="preserve">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29ACF3B2" w14:textId="2F305DCE" w:rsidR="0072370E" w:rsidRDefault="0072370E" w:rsidP="00117D78">
      <w:pPr>
        <w:ind w:left="1407" w:right="-1"/>
        <w:jc w:val="both"/>
      </w:pPr>
      <w:r>
        <w:t xml:space="preserve">In order to verify </w:t>
      </w:r>
      <w:r w:rsidR="21B3D26E">
        <w:t>a contract or reference</w:t>
      </w:r>
      <w:r>
        <w:t xml:space="preserve">, or in the event of insufficient detail in the reference, the Contracting Authority may contact </w:t>
      </w:r>
      <w:r w:rsidR="1911C809">
        <w:t xml:space="preserve">any of submitted </w:t>
      </w:r>
      <w:r>
        <w:t>referee</w:t>
      </w:r>
      <w:r w:rsidR="0CF26B29">
        <w:t>s</w:t>
      </w:r>
      <w:r>
        <w:t xml:space="preserve"> for verification purposes without prior notice to the Tenderer.</w:t>
      </w:r>
    </w:p>
    <w:p w14:paraId="3841787B" w14:textId="77777777" w:rsidR="0072370E" w:rsidRDefault="0072370E" w:rsidP="00117D78">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7194DBDC" w14:textId="77777777" w:rsidR="00D20F2C" w:rsidRPr="000E7051" w:rsidRDefault="00D20F2C" w:rsidP="000E7051">
      <w:pPr>
        <w:ind w:right="459"/>
        <w:jc w:val="both"/>
        <w:rPr>
          <w:rFonts w:asciiTheme="minorHAnsi" w:hAnsiTheme="minorHAnsi" w:cstheme="minorHAnsi"/>
          <w:b/>
          <w:szCs w:val="22"/>
        </w:rPr>
      </w:pPr>
    </w:p>
    <w:bookmarkEnd w:id="4"/>
    <w:p w14:paraId="5787CC84" w14:textId="77777777" w:rsidR="003C0FB1" w:rsidRDefault="003C0FB1" w:rsidP="00EE6D3D">
      <w:pPr>
        <w:pStyle w:val="Heading2"/>
        <w:numPr>
          <w:ilvl w:val="1"/>
          <w:numId w:val="5"/>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0DA443C4" w14:textId="77777777" w:rsidTr="0013224B">
        <w:trPr>
          <w:trHeight w:val="595"/>
        </w:trPr>
        <w:tc>
          <w:tcPr>
            <w:tcW w:w="391" w:type="pct"/>
          </w:tcPr>
          <w:p w14:paraId="2F594F5C"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1167178E" w14:textId="77777777"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5F1070A4" w14:textId="77777777" w:rsidR="006105AD" w:rsidRPr="00E43BE1" w:rsidRDefault="006105AD" w:rsidP="2D2C1F2C">
      <w:pPr>
        <w:tabs>
          <w:tab w:val="left" w:pos="1960"/>
        </w:tabs>
        <w:ind w:left="851"/>
        <w:rPr>
          <w:b/>
          <w:bCs/>
          <w:shd w:val="clear" w:color="auto" w:fill="FFFF00"/>
        </w:rPr>
      </w:pPr>
      <w:r w:rsidRPr="2D2C1F2C">
        <w:rPr>
          <w:b/>
          <w:bCs/>
        </w:rPr>
        <w:t>Mandatory Requirements which are subject to a Pass/Fail Assessment</w:t>
      </w:r>
    </w:p>
    <w:p w14:paraId="4BF9F229" w14:textId="77777777" w:rsidR="00C214B1" w:rsidRPr="00E43BE1" w:rsidRDefault="00C45649" w:rsidP="2D2C1F2C">
      <w:pPr>
        <w:tabs>
          <w:tab w:val="left" w:pos="1960"/>
        </w:tabs>
        <w:ind w:left="851"/>
      </w:pPr>
      <w:r>
        <w:t xml:space="preserve">The </w:t>
      </w:r>
      <w:r w:rsidR="00C214B1">
        <w:t xml:space="preserve">Mandatory Requirement </w:t>
      </w:r>
      <w:r>
        <w:t>is</w:t>
      </w:r>
      <w:r w:rsidR="00C214B1">
        <w:t xml:space="preserve"> identified below by the use of the letters “MR”. </w:t>
      </w:r>
    </w:p>
    <w:p w14:paraId="22B0DBA6" w14:textId="77777777" w:rsidR="00C45649" w:rsidRPr="00E43BE1" w:rsidRDefault="00C45649" w:rsidP="2D2C1F2C">
      <w:pPr>
        <w:ind w:left="851"/>
        <w:jc w:val="both"/>
      </w:pPr>
      <w:r>
        <w:t xml:space="preserve">The </w:t>
      </w:r>
      <w:r w:rsidR="00C214B1">
        <w:t xml:space="preserve">Tenderers’ response to </w:t>
      </w:r>
      <w:r w:rsidR="00016AA8">
        <w:t>a Mandatory R</w:t>
      </w:r>
      <w:r w:rsidR="00C214B1">
        <w:t>equirement will be evaluated on a Pass/Fail basis. Tenderers must meet</w:t>
      </w:r>
      <w:r>
        <w:t xml:space="preserve"> </w:t>
      </w:r>
      <w:r w:rsidR="00C214B1">
        <w:t>th</w:t>
      </w:r>
      <w:r>
        <w:t xml:space="preserve">is </w:t>
      </w:r>
      <w:r w:rsidR="00C214B1">
        <w:t xml:space="preserve">Mandatory Requirement. </w:t>
      </w:r>
    </w:p>
    <w:p w14:paraId="4432352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769D0D3C" w14:textId="77777777" w:rsidR="000F1980" w:rsidRPr="00AD41CB" w:rsidRDefault="000F1980" w:rsidP="00990731">
      <w:pPr>
        <w:rPr>
          <w:rFonts w:cstheme="minorHAnsi"/>
          <w:sz w:val="20"/>
          <w:szCs w:val="20"/>
        </w:rPr>
      </w:pPr>
    </w:p>
    <w:tbl>
      <w:tblPr>
        <w:tblStyle w:val="TableGrid2"/>
        <w:tblW w:w="4612" w:type="pct"/>
        <w:tblInd w:w="704" w:type="dxa"/>
        <w:tblLook w:val="04A0" w:firstRow="1" w:lastRow="0" w:firstColumn="1" w:lastColumn="0" w:noHBand="0" w:noVBand="1"/>
      </w:tblPr>
      <w:tblGrid>
        <w:gridCol w:w="1134"/>
        <w:gridCol w:w="1419"/>
        <w:gridCol w:w="5805"/>
      </w:tblGrid>
      <w:tr w:rsidR="007C19F5" w:rsidRPr="008602D8" w14:paraId="7FFB25E1" w14:textId="77777777" w:rsidTr="2D2C1F2C">
        <w:trPr>
          <w:trHeight w:val="543"/>
        </w:trPr>
        <w:tc>
          <w:tcPr>
            <w:tcW w:w="678" w:type="pct"/>
            <w:shd w:val="clear" w:color="auto" w:fill="333399"/>
          </w:tcPr>
          <w:p w14:paraId="0A970367" w14:textId="77777777" w:rsidR="007C19F5" w:rsidRPr="008D40D7" w:rsidRDefault="007C19F5" w:rsidP="00EE6D3D">
            <w:pPr>
              <w:spacing w:before="0"/>
              <w:rPr>
                <w:rFonts w:asciiTheme="minorHAnsi" w:hAnsiTheme="minorHAnsi" w:cstheme="minorHAnsi"/>
                <w:b/>
                <w:color w:val="FFFFFF"/>
                <w:sz w:val="22"/>
                <w:szCs w:val="22"/>
                <w:lang w:eastAsia="en-GB"/>
              </w:rPr>
            </w:pPr>
            <w:r w:rsidRPr="008D40D7">
              <w:rPr>
                <w:rFonts w:asciiTheme="minorHAnsi" w:hAnsiTheme="minorHAnsi" w:cstheme="minorHAnsi"/>
                <w:b/>
                <w:color w:val="FFFFFF"/>
                <w:sz w:val="22"/>
                <w:szCs w:val="22"/>
                <w:lang w:eastAsia="en-GB"/>
              </w:rPr>
              <w:t>ID</w:t>
            </w:r>
          </w:p>
        </w:tc>
        <w:tc>
          <w:tcPr>
            <w:tcW w:w="849" w:type="pct"/>
            <w:shd w:val="clear" w:color="auto" w:fill="333399"/>
          </w:tcPr>
          <w:p w14:paraId="1FDF52F2" w14:textId="77777777" w:rsidR="007C19F5" w:rsidRPr="008D40D7" w:rsidRDefault="007C19F5" w:rsidP="00EE6D3D">
            <w:pPr>
              <w:spacing w:before="0"/>
              <w:rPr>
                <w:rFonts w:asciiTheme="minorHAnsi" w:hAnsiTheme="minorHAnsi" w:cstheme="minorHAnsi"/>
                <w:b/>
                <w:color w:val="FFFFFF"/>
                <w:sz w:val="22"/>
                <w:szCs w:val="22"/>
                <w:lang w:eastAsia="en-GB"/>
              </w:rPr>
            </w:pPr>
            <w:r w:rsidRPr="008D40D7">
              <w:rPr>
                <w:rFonts w:asciiTheme="minorHAnsi" w:hAnsiTheme="minorHAnsi" w:cstheme="minorHAnsi"/>
                <w:b/>
                <w:color w:val="FFFFFF"/>
                <w:sz w:val="22"/>
                <w:szCs w:val="22"/>
                <w:lang w:eastAsia="en-GB"/>
              </w:rPr>
              <w:t>Criteria</w:t>
            </w:r>
          </w:p>
        </w:tc>
        <w:tc>
          <w:tcPr>
            <w:tcW w:w="3473" w:type="pct"/>
            <w:shd w:val="clear" w:color="auto" w:fill="333399"/>
          </w:tcPr>
          <w:p w14:paraId="7627B49D" w14:textId="77777777" w:rsidR="007C19F5" w:rsidRPr="008D40D7" w:rsidRDefault="0B1AD779" w:rsidP="2D2C1F2C">
            <w:pPr>
              <w:spacing w:before="0"/>
              <w:rPr>
                <w:rFonts w:asciiTheme="minorHAnsi" w:hAnsiTheme="minorHAnsi" w:cstheme="minorBidi"/>
                <w:b/>
                <w:bCs/>
                <w:color w:val="FFFFFF"/>
                <w:sz w:val="22"/>
                <w:szCs w:val="22"/>
                <w:lang w:eastAsia="en-GB"/>
              </w:rPr>
            </w:pPr>
            <w:r w:rsidRPr="008D40D7">
              <w:rPr>
                <w:rFonts w:asciiTheme="minorHAnsi" w:hAnsiTheme="minorHAnsi" w:cstheme="minorBidi"/>
                <w:b/>
                <w:bCs/>
                <w:color w:val="FFFFFF" w:themeColor="background1"/>
                <w:sz w:val="22"/>
                <w:szCs w:val="22"/>
                <w:lang w:eastAsia="en-GB"/>
              </w:rPr>
              <w:t>Requirement</w:t>
            </w:r>
          </w:p>
        </w:tc>
      </w:tr>
      <w:tr w:rsidR="007C19F5" w:rsidRPr="008602D8" w14:paraId="348C56D2" w14:textId="77777777" w:rsidTr="00596862">
        <w:trPr>
          <w:trHeight w:val="1833"/>
        </w:trPr>
        <w:tc>
          <w:tcPr>
            <w:tcW w:w="678" w:type="pct"/>
          </w:tcPr>
          <w:p w14:paraId="0C1C332F" w14:textId="77777777" w:rsidR="007C19F5" w:rsidRPr="008D40D7" w:rsidRDefault="007C19F5" w:rsidP="00C2134E">
            <w:pPr>
              <w:spacing w:before="0"/>
              <w:jc w:val="left"/>
              <w:outlineLvl w:val="2"/>
              <w:rPr>
                <w:rFonts w:asciiTheme="minorHAnsi" w:hAnsiTheme="minorHAnsi" w:cstheme="minorHAnsi"/>
                <w:spacing w:val="5"/>
                <w:sz w:val="22"/>
                <w:szCs w:val="22"/>
                <w:lang w:eastAsia="en-GB"/>
              </w:rPr>
            </w:pPr>
            <w:r w:rsidRPr="008D40D7">
              <w:rPr>
                <w:rFonts w:asciiTheme="minorHAnsi" w:hAnsiTheme="minorHAnsi" w:cstheme="minorHAnsi"/>
                <w:spacing w:val="5"/>
                <w:sz w:val="22"/>
                <w:szCs w:val="22"/>
                <w:lang w:eastAsia="en-GB"/>
              </w:rPr>
              <w:t>MR01</w:t>
            </w:r>
          </w:p>
          <w:p w14:paraId="71FEF669" w14:textId="77777777" w:rsidR="007C19F5" w:rsidRPr="008D40D7" w:rsidRDefault="007C19F5" w:rsidP="00C2134E">
            <w:pPr>
              <w:spacing w:before="0"/>
              <w:jc w:val="left"/>
              <w:outlineLvl w:val="2"/>
              <w:rPr>
                <w:rFonts w:asciiTheme="minorHAnsi" w:hAnsiTheme="minorHAnsi" w:cstheme="minorHAnsi"/>
                <w:spacing w:val="5"/>
                <w:sz w:val="22"/>
                <w:szCs w:val="22"/>
                <w:lang w:eastAsia="en-GB"/>
              </w:rPr>
            </w:pPr>
            <w:r w:rsidRPr="008D40D7">
              <w:rPr>
                <w:rFonts w:asciiTheme="minorHAnsi" w:hAnsiTheme="minorHAnsi" w:cstheme="minorHAnsi"/>
                <w:spacing w:val="5"/>
                <w:sz w:val="22"/>
                <w:szCs w:val="22"/>
                <w:lang w:eastAsia="en-GB"/>
              </w:rPr>
              <w:t>(MR)</w:t>
            </w:r>
          </w:p>
        </w:tc>
        <w:tc>
          <w:tcPr>
            <w:tcW w:w="849" w:type="pct"/>
          </w:tcPr>
          <w:p w14:paraId="5F1ADAA3" w14:textId="77777777" w:rsidR="007C19F5" w:rsidRPr="008D40D7" w:rsidRDefault="007C19F5" w:rsidP="00C2134E">
            <w:pPr>
              <w:spacing w:before="0"/>
              <w:jc w:val="left"/>
              <w:outlineLvl w:val="2"/>
              <w:rPr>
                <w:rFonts w:asciiTheme="minorHAnsi" w:hAnsiTheme="minorHAnsi" w:cstheme="minorHAnsi"/>
                <w:spacing w:val="5"/>
                <w:sz w:val="22"/>
                <w:szCs w:val="22"/>
                <w:lang w:eastAsia="en-GB"/>
              </w:rPr>
            </w:pPr>
            <w:r w:rsidRPr="008D40D7">
              <w:rPr>
                <w:rFonts w:asciiTheme="minorHAnsi" w:hAnsiTheme="minorHAnsi" w:cstheme="minorHAnsi"/>
                <w:sz w:val="22"/>
                <w:szCs w:val="22"/>
              </w:rPr>
              <w:t>Site Visit</w:t>
            </w:r>
          </w:p>
          <w:p w14:paraId="069E5315" w14:textId="77777777" w:rsidR="002403C5" w:rsidRPr="008D40D7" w:rsidRDefault="008273FC" w:rsidP="00C2134E">
            <w:pPr>
              <w:spacing w:before="0"/>
              <w:jc w:val="left"/>
              <w:outlineLvl w:val="2"/>
              <w:rPr>
                <w:rFonts w:asciiTheme="minorHAnsi" w:hAnsiTheme="minorHAnsi" w:cstheme="minorHAnsi"/>
                <w:spacing w:val="5"/>
                <w:sz w:val="22"/>
                <w:szCs w:val="22"/>
                <w:lang w:eastAsia="en-GB"/>
              </w:rPr>
            </w:pPr>
            <w:r w:rsidRPr="008D40D7">
              <w:rPr>
                <w:rFonts w:asciiTheme="minorHAnsi" w:hAnsiTheme="minorHAnsi" w:cstheme="minorHAnsi"/>
                <w:spacing w:val="5"/>
                <w:sz w:val="22"/>
                <w:szCs w:val="22"/>
                <w:lang w:eastAsia="en-GB"/>
              </w:rPr>
              <w:t>And</w:t>
            </w:r>
          </w:p>
          <w:p w14:paraId="5216EFB8" w14:textId="77777777" w:rsidR="008273FC" w:rsidRPr="008D40D7" w:rsidRDefault="00BC381B" w:rsidP="00C2134E">
            <w:pPr>
              <w:spacing w:before="0"/>
              <w:jc w:val="left"/>
              <w:outlineLvl w:val="2"/>
              <w:rPr>
                <w:rFonts w:asciiTheme="minorHAnsi" w:hAnsiTheme="minorHAnsi" w:cstheme="minorHAnsi"/>
                <w:spacing w:val="5"/>
                <w:sz w:val="22"/>
                <w:szCs w:val="22"/>
                <w:lang w:val="en-US" w:eastAsia="en-GB"/>
              </w:rPr>
            </w:pPr>
            <w:r w:rsidRPr="008D40D7">
              <w:rPr>
                <w:rFonts w:asciiTheme="minorHAnsi" w:hAnsiTheme="minorHAnsi" w:cstheme="minorHAnsi"/>
                <w:spacing w:val="5"/>
                <w:sz w:val="22"/>
                <w:szCs w:val="22"/>
                <w:lang w:eastAsia="en-GB"/>
              </w:rPr>
              <w:t>S</w:t>
            </w:r>
            <w:r w:rsidR="002403C5" w:rsidRPr="008D40D7">
              <w:rPr>
                <w:rFonts w:asciiTheme="minorHAnsi" w:hAnsiTheme="minorHAnsi" w:cstheme="minorHAnsi"/>
                <w:spacing w:val="5"/>
                <w:sz w:val="22"/>
                <w:szCs w:val="22"/>
                <w:lang w:eastAsia="en-GB"/>
              </w:rPr>
              <w:t xml:space="preserve">ubmission of </w:t>
            </w:r>
            <w:r w:rsidR="0082549A" w:rsidRPr="008D40D7">
              <w:rPr>
                <w:rFonts w:asciiTheme="minorHAnsi" w:hAnsiTheme="minorHAnsi" w:cstheme="minorHAnsi"/>
                <w:spacing w:val="5"/>
                <w:sz w:val="22"/>
                <w:szCs w:val="22"/>
                <w:lang w:eastAsia="en-GB"/>
              </w:rPr>
              <w:t xml:space="preserve">the required </w:t>
            </w:r>
            <w:r w:rsidR="008273FC" w:rsidRPr="008D40D7">
              <w:rPr>
                <w:rFonts w:asciiTheme="minorHAnsi" w:hAnsiTheme="minorHAnsi" w:cstheme="minorHAnsi"/>
                <w:spacing w:val="5"/>
                <w:sz w:val="22"/>
                <w:szCs w:val="22"/>
                <w:lang w:eastAsia="en-GB"/>
              </w:rPr>
              <w:t xml:space="preserve">Declaration </w:t>
            </w:r>
          </w:p>
        </w:tc>
        <w:tc>
          <w:tcPr>
            <w:tcW w:w="3473" w:type="pct"/>
          </w:tcPr>
          <w:p w14:paraId="55B2C22F" w14:textId="77777777" w:rsidR="006269D5" w:rsidRPr="008D40D7" w:rsidRDefault="0B1AD779" w:rsidP="2D2C1F2C">
            <w:pPr>
              <w:spacing w:before="0"/>
              <w:jc w:val="left"/>
              <w:rPr>
                <w:rFonts w:asciiTheme="minorHAnsi" w:hAnsiTheme="minorHAnsi" w:cstheme="minorBidi"/>
                <w:sz w:val="22"/>
                <w:szCs w:val="22"/>
              </w:rPr>
            </w:pPr>
            <w:r w:rsidRPr="008D40D7">
              <w:rPr>
                <w:rFonts w:asciiTheme="minorHAnsi" w:hAnsiTheme="minorHAnsi" w:cstheme="minorBidi"/>
                <w:sz w:val="22"/>
                <w:szCs w:val="22"/>
              </w:rPr>
              <w:t>The Contracting Authority requires all Tenderers to visit and review the school campus</w:t>
            </w:r>
            <w:r w:rsidR="553BF8F1" w:rsidRPr="008D40D7">
              <w:rPr>
                <w:rFonts w:asciiTheme="minorHAnsi" w:hAnsiTheme="minorHAnsi" w:cstheme="minorBidi"/>
                <w:sz w:val="22"/>
                <w:szCs w:val="22"/>
              </w:rPr>
              <w:t>.</w:t>
            </w:r>
            <w:r w:rsidR="78E7B0A5" w:rsidRPr="008D40D7">
              <w:rPr>
                <w:rFonts w:asciiTheme="minorHAnsi" w:hAnsiTheme="minorHAnsi" w:cstheme="minorBidi"/>
                <w:sz w:val="22"/>
                <w:szCs w:val="22"/>
              </w:rPr>
              <w:t xml:space="preserve"> </w:t>
            </w:r>
          </w:p>
          <w:p w14:paraId="6283E5D8" w14:textId="12B767A9" w:rsidR="006269D5" w:rsidRPr="008D40D7" w:rsidRDefault="78E7B0A5" w:rsidP="2D2C1F2C">
            <w:pPr>
              <w:spacing w:before="0"/>
              <w:jc w:val="left"/>
              <w:rPr>
                <w:rFonts w:asciiTheme="minorHAnsi" w:hAnsiTheme="minorHAnsi" w:cstheme="minorBidi"/>
                <w:sz w:val="22"/>
                <w:szCs w:val="22"/>
              </w:rPr>
            </w:pPr>
            <w:r w:rsidRPr="008D40D7">
              <w:rPr>
                <w:rFonts w:asciiTheme="minorHAnsi" w:hAnsiTheme="minorHAnsi" w:cstheme="minorBidi"/>
                <w:sz w:val="22"/>
                <w:szCs w:val="22"/>
              </w:rPr>
              <w:t xml:space="preserve">In advance of the mandatory site visit, Tenderers are required to have read and familiarised themselves with content and requirements set down </w:t>
            </w:r>
            <w:r w:rsidR="00016AA8" w:rsidRPr="008D40D7">
              <w:rPr>
                <w:rFonts w:asciiTheme="minorHAnsi" w:hAnsiTheme="minorHAnsi" w:cstheme="minorBidi"/>
                <w:sz w:val="22"/>
                <w:szCs w:val="22"/>
              </w:rPr>
              <w:t>in the</w:t>
            </w:r>
            <w:r w:rsidRPr="008D40D7">
              <w:rPr>
                <w:rFonts w:asciiTheme="minorHAnsi" w:hAnsiTheme="minorHAnsi" w:cstheme="minorBidi"/>
                <w:sz w:val="22"/>
                <w:szCs w:val="22"/>
              </w:rPr>
              <w:t xml:space="preserve"> Department of Education Technical Note Guidance </w:t>
            </w:r>
            <w:hyperlink r:id="rId31">
              <w:r w:rsidR="00623AF4" w:rsidRPr="008D40D7">
                <w:rPr>
                  <w:rStyle w:val="Hyperlink"/>
                  <w:rFonts w:asciiTheme="minorHAnsi" w:hAnsiTheme="minorHAnsi" w:cstheme="minorBidi"/>
                  <w:b/>
                  <w:bCs/>
                  <w:sz w:val="22"/>
                  <w:szCs w:val="22"/>
                  <w:lang w:val="en-IE"/>
                </w:rPr>
                <w:t>SDG02 TN-06</w:t>
              </w:r>
            </w:hyperlink>
            <w:r w:rsidR="00016AA8" w:rsidRPr="008D40D7">
              <w:rPr>
                <w:rFonts w:asciiTheme="minorHAnsi" w:hAnsiTheme="minorHAnsi" w:cstheme="minorBidi"/>
                <w:sz w:val="22"/>
                <w:szCs w:val="22"/>
              </w:rPr>
              <w:t xml:space="preserve"> </w:t>
            </w:r>
            <w:r w:rsidR="390F668D" w:rsidRPr="008D40D7">
              <w:rPr>
                <w:rFonts w:asciiTheme="minorHAnsi" w:hAnsiTheme="minorHAnsi" w:cstheme="minorBidi"/>
                <w:sz w:val="22"/>
                <w:szCs w:val="22"/>
              </w:rPr>
              <w:t xml:space="preserve">(Guidance for Existing Primary Schools in Relation to Facilities for Provision of School Meals) </w:t>
            </w:r>
            <w:r w:rsidR="00016AA8" w:rsidRPr="008D40D7">
              <w:rPr>
                <w:rFonts w:asciiTheme="minorHAnsi" w:hAnsiTheme="minorHAnsi" w:cstheme="minorBidi"/>
                <w:sz w:val="22"/>
                <w:szCs w:val="22"/>
              </w:rPr>
              <w:t>and section 2.20 above</w:t>
            </w:r>
            <w:r w:rsidRPr="008D40D7">
              <w:rPr>
                <w:rFonts w:asciiTheme="minorHAnsi" w:hAnsiTheme="minorHAnsi" w:cstheme="minorBidi"/>
                <w:sz w:val="22"/>
                <w:szCs w:val="22"/>
              </w:rPr>
              <w:t>.</w:t>
            </w:r>
          </w:p>
          <w:p w14:paraId="07239B36" w14:textId="77777777" w:rsidR="0058360B" w:rsidRPr="008D40D7" w:rsidRDefault="002EAEC4" w:rsidP="2D2C1F2C">
            <w:pPr>
              <w:spacing w:before="0"/>
              <w:jc w:val="left"/>
              <w:rPr>
                <w:rFonts w:asciiTheme="minorHAnsi" w:hAnsiTheme="minorHAnsi" w:cstheme="minorBidi"/>
                <w:b/>
                <w:bCs/>
                <w:sz w:val="22"/>
                <w:szCs w:val="22"/>
              </w:rPr>
            </w:pPr>
            <w:r w:rsidRPr="008D40D7">
              <w:rPr>
                <w:rFonts w:asciiTheme="minorHAnsi" w:hAnsiTheme="minorHAnsi" w:cstheme="minorBidi"/>
                <w:b/>
                <w:bCs/>
                <w:sz w:val="22"/>
                <w:szCs w:val="22"/>
              </w:rPr>
              <w:t>To pass this Mandatory requirement Tenderers must:</w:t>
            </w:r>
          </w:p>
          <w:p w14:paraId="5DDAB07A" w14:textId="77777777" w:rsidR="004A5019" w:rsidRPr="008D40D7" w:rsidRDefault="002EAEC4" w:rsidP="2D2C1F2C">
            <w:pPr>
              <w:pStyle w:val="ListParagraph"/>
              <w:numPr>
                <w:ilvl w:val="0"/>
                <w:numId w:val="15"/>
              </w:numPr>
              <w:spacing w:before="0" w:after="0"/>
              <w:jc w:val="left"/>
              <w:rPr>
                <w:rFonts w:asciiTheme="minorHAnsi" w:hAnsiTheme="minorHAnsi" w:cstheme="minorBidi"/>
                <w:sz w:val="22"/>
                <w:szCs w:val="22"/>
              </w:rPr>
            </w:pPr>
            <w:r w:rsidRPr="008D40D7">
              <w:rPr>
                <w:rFonts w:asciiTheme="minorHAnsi" w:hAnsiTheme="minorHAnsi" w:cstheme="minorBidi"/>
                <w:b/>
                <w:bCs/>
                <w:sz w:val="22"/>
                <w:szCs w:val="22"/>
              </w:rPr>
              <w:t>Conduct the site visit</w:t>
            </w:r>
            <w:r w:rsidRPr="008D40D7">
              <w:rPr>
                <w:rFonts w:asciiTheme="minorHAnsi" w:hAnsiTheme="minorHAnsi" w:cstheme="minorBidi"/>
                <w:sz w:val="22"/>
                <w:szCs w:val="22"/>
              </w:rPr>
              <w:t xml:space="preserve"> on the date set out in </w:t>
            </w:r>
            <w:r w:rsidR="00B46D43" w:rsidRPr="008D40D7">
              <w:rPr>
                <w:rFonts w:asciiTheme="minorHAnsi" w:hAnsiTheme="minorHAnsi" w:cstheme="minorBidi"/>
                <w:sz w:val="22"/>
                <w:szCs w:val="22"/>
              </w:rPr>
              <w:t>Table 1 above</w:t>
            </w:r>
            <w:r w:rsidRPr="008D40D7">
              <w:rPr>
                <w:rFonts w:asciiTheme="minorHAnsi" w:hAnsiTheme="minorHAnsi" w:cstheme="minorBidi"/>
                <w:sz w:val="22"/>
                <w:szCs w:val="22"/>
              </w:rPr>
              <w:t>: and</w:t>
            </w:r>
            <w:r w:rsidR="004A5019" w:rsidRPr="008D40D7">
              <w:rPr>
                <w:rFonts w:asciiTheme="minorHAnsi" w:hAnsiTheme="minorHAnsi" w:cstheme="minorBidi"/>
                <w:sz w:val="22"/>
                <w:szCs w:val="22"/>
              </w:rPr>
              <w:t xml:space="preserve"> </w:t>
            </w:r>
          </w:p>
          <w:p w14:paraId="3A528C9A" w14:textId="77777777" w:rsidR="00C63C6A" w:rsidRPr="008D40D7" w:rsidRDefault="00E757ED" w:rsidP="2D2C1F2C">
            <w:pPr>
              <w:pStyle w:val="ListParagraph"/>
              <w:numPr>
                <w:ilvl w:val="0"/>
                <w:numId w:val="15"/>
              </w:numPr>
              <w:spacing w:after="0"/>
              <w:jc w:val="left"/>
              <w:rPr>
                <w:rFonts w:asciiTheme="minorHAnsi" w:hAnsiTheme="minorHAnsi" w:cstheme="minorBidi"/>
                <w:sz w:val="22"/>
                <w:szCs w:val="22"/>
              </w:rPr>
            </w:pPr>
            <w:r w:rsidRPr="008D40D7">
              <w:rPr>
                <w:rFonts w:asciiTheme="minorHAnsi" w:hAnsiTheme="minorHAnsi" w:cstheme="minorBidi"/>
                <w:b/>
                <w:bCs/>
                <w:sz w:val="22"/>
                <w:szCs w:val="22"/>
              </w:rPr>
              <w:t xml:space="preserve">Submit with their Tender </w:t>
            </w:r>
            <w:r w:rsidR="004A5019" w:rsidRPr="008D40D7">
              <w:rPr>
                <w:rFonts w:asciiTheme="minorHAnsi" w:hAnsiTheme="minorHAnsi" w:cstheme="minorBidi"/>
                <w:sz w:val="22"/>
                <w:szCs w:val="22"/>
              </w:rPr>
              <w:t>a Declaration</w:t>
            </w:r>
            <w:r w:rsidR="45038291" w:rsidRPr="008D40D7">
              <w:rPr>
                <w:rFonts w:asciiTheme="minorHAnsi" w:hAnsiTheme="minorHAnsi" w:cstheme="minorBidi"/>
                <w:sz w:val="22"/>
                <w:szCs w:val="22"/>
              </w:rPr>
              <w:t xml:space="preserve"> which must include at a minimum:</w:t>
            </w:r>
          </w:p>
          <w:p w14:paraId="1F696B0F" w14:textId="77777777" w:rsidR="00C63C6A" w:rsidRPr="008D40D7" w:rsidRDefault="45038291" w:rsidP="2D2C1F2C">
            <w:pPr>
              <w:pStyle w:val="ListParagraph"/>
              <w:numPr>
                <w:ilvl w:val="1"/>
                <w:numId w:val="73"/>
              </w:numPr>
              <w:spacing w:after="0"/>
              <w:jc w:val="left"/>
              <w:rPr>
                <w:rFonts w:asciiTheme="minorHAnsi" w:hAnsiTheme="minorHAnsi" w:cstheme="minorBidi"/>
                <w:sz w:val="22"/>
                <w:szCs w:val="22"/>
              </w:rPr>
            </w:pPr>
            <w:r w:rsidRPr="008D40D7">
              <w:rPr>
                <w:rFonts w:asciiTheme="minorHAnsi" w:hAnsiTheme="minorHAnsi" w:cstheme="minorBidi"/>
                <w:sz w:val="22"/>
                <w:szCs w:val="22"/>
              </w:rPr>
              <w:t>Confirmation that a site visit has been carried out on a specified date and who was in attendance on behalf of the Tenderer.</w:t>
            </w:r>
          </w:p>
          <w:p w14:paraId="2CC2679A" w14:textId="77777777" w:rsidR="00C63C6A" w:rsidRPr="008D40D7" w:rsidRDefault="45038291" w:rsidP="2D2C1F2C">
            <w:pPr>
              <w:pStyle w:val="ListParagraph"/>
              <w:numPr>
                <w:ilvl w:val="1"/>
                <w:numId w:val="73"/>
              </w:numPr>
              <w:spacing w:after="0"/>
              <w:jc w:val="left"/>
              <w:rPr>
                <w:rFonts w:asciiTheme="minorHAnsi" w:hAnsiTheme="minorHAnsi" w:cstheme="minorBidi"/>
                <w:sz w:val="22"/>
                <w:szCs w:val="22"/>
              </w:rPr>
            </w:pPr>
            <w:r w:rsidRPr="008D40D7">
              <w:rPr>
                <w:rFonts w:asciiTheme="minorHAnsi" w:hAnsiTheme="minorHAnsi" w:cstheme="minorBidi"/>
                <w:sz w:val="22"/>
                <w:szCs w:val="22"/>
              </w:rPr>
              <w:lastRenderedPageBreak/>
              <w:t xml:space="preserve">Confirmation that a preliminary risk assessment has been carried out in accordance with the requirements of SDG 02-TN06 and that the successful Tenderer will undertake to comply with all the health and safety requirements. </w:t>
            </w:r>
          </w:p>
          <w:p w14:paraId="60893317" w14:textId="77777777" w:rsidR="00C63C6A" w:rsidRPr="008D40D7" w:rsidRDefault="45038291" w:rsidP="00BB0832">
            <w:pPr>
              <w:numPr>
                <w:ilvl w:val="1"/>
                <w:numId w:val="73"/>
              </w:numPr>
              <w:spacing w:after="0"/>
              <w:rPr>
                <w:rFonts w:asciiTheme="minorHAnsi" w:hAnsiTheme="minorHAnsi" w:cstheme="minorBidi"/>
                <w:sz w:val="22"/>
                <w:szCs w:val="22"/>
              </w:rPr>
            </w:pPr>
            <w:r w:rsidRPr="008D40D7">
              <w:rPr>
                <w:rFonts w:asciiTheme="minorHAnsi" w:hAnsiTheme="minorHAnsi" w:cstheme="minorBidi"/>
                <w:sz w:val="22"/>
                <w:szCs w:val="22"/>
              </w:rPr>
              <w:t>Confirmation that the successful Tenderer will comply with all the requirements of SDG 02-TN06 and all other statutory requirements including Building Regulations, Food legislation and Health &amp; Safety legislation.</w:t>
            </w:r>
          </w:p>
          <w:p w14:paraId="1231BE67" w14:textId="02F875C8" w:rsidR="00C45649" w:rsidRPr="008D40D7" w:rsidRDefault="002EAEC4" w:rsidP="00596862">
            <w:pPr>
              <w:numPr>
                <w:ilvl w:val="1"/>
                <w:numId w:val="73"/>
              </w:numPr>
              <w:spacing w:after="0"/>
              <w:rPr>
                <w:rFonts w:asciiTheme="minorHAnsi" w:hAnsiTheme="minorHAnsi" w:cstheme="minorBidi"/>
                <w:sz w:val="22"/>
                <w:szCs w:val="22"/>
              </w:rPr>
            </w:pPr>
            <w:r w:rsidRPr="008D40D7">
              <w:rPr>
                <w:rFonts w:asciiTheme="minorHAnsi" w:hAnsiTheme="minorHAnsi" w:cstheme="minorBidi"/>
                <w:b/>
                <w:bCs/>
                <w:sz w:val="22"/>
                <w:szCs w:val="22"/>
              </w:rPr>
              <w:t>For the avoidance of doubt,</w:t>
            </w:r>
            <w:r w:rsidRPr="008D40D7">
              <w:rPr>
                <w:rFonts w:asciiTheme="minorHAnsi" w:hAnsiTheme="minorHAnsi" w:cstheme="minorBidi"/>
                <w:sz w:val="22"/>
                <w:szCs w:val="22"/>
              </w:rPr>
              <w:t xml:space="preserve"> Tenderer</w:t>
            </w:r>
            <w:r w:rsidR="45038291" w:rsidRPr="008D40D7">
              <w:rPr>
                <w:rFonts w:asciiTheme="minorHAnsi" w:hAnsiTheme="minorHAnsi" w:cstheme="minorBidi"/>
                <w:sz w:val="22"/>
                <w:szCs w:val="22"/>
              </w:rPr>
              <w:t>s</w:t>
            </w:r>
            <w:r w:rsidRPr="008D40D7">
              <w:rPr>
                <w:rFonts w:asciiTheme="minorHAnsi" w:hAnsiTheme="minorHAnsi" w:cstheme="minorBidi"/>
                <w:sz w:val="22"/>
                <w:szCs w:val="22"/>
              </w:rPr>
              <w:t xml:space="preserve"> who do not visit the school campus </w:t>
            </w:r>
            <w:r w:rsidR="54412E40" w:rsidRPr="008D40D7">
              <w:rPr>
                <w:rFonts w:asciiTheme="minorHAnsi" w:hAnsiTheme="minorHAnsi" w:cstheme="minorBidi"/>
                <w:sz w:val="22"/>
                <w:szCs w:val="22"/>
              </w:rPr>
              <w:t>and</w:t>
            </w:r>
            <w:r w:rsidR="59EEE99D" w:rsidRPr="008D40D7">
              <w:rPr>
                <w:rFonts w:asciiTheme="minorHAnsi" w:hAnsiTheme="minorHAnsi" w:cstheme="minorBidi"/>
                <w:sz w:val="22"/>
                <w:szCs w:val="22"/>
              </w:rPr>
              <w:t>/or</w:t>
            </w:r>
            <w:r w:rsidRPr="008D40D7">
              <w:rPr>
                <w:rFonts w:asciiTheme="minorHAnsi" w:hAnsiTheme="minorHAnsi" w:cstheme="minorBidi"/>
                <w:sz w:val="22"/>
                <w:szCs w:val="22"/>
              </w:rPr>
              <w:t xml:space="preserve"> do not submit a declaration will fail this Mandatory </w:t>
            </w:r>
            <w:r w:rsidR="54412E40" w:rsidRPr="008D40D7">
              <w:rPr>
                <w:rFonts w:asciiTheme="minorHAnsi" w:hAnsiTheme="minorHAnsi" w:cstheme="minorBidi"/>
                <w:sz w:val="22"/>
                <w:szCs w:val="22"/>
              </w:rPr>
              <w:t>R</w:t>
            </w:r>
            <w:r w:rsidRPr="008D40D7">
              <w:rPr>
                <w:rFonts w:asciiTheme="minorHAnsi" w:hAnsiTheme="minorHAnsi" w:cstheme="minorBidi"/>
                <w:sz w:val="22"/>
                <w:szCs w:val="22"/>
              </w:rPr>
              <w:t>equirement</w:t>
            </w:r>
            <w:r w:rsidR="00596862" w:rsidRPr="008D40D7">
              <w:rPr>
                <w:rFonts w:asciiTheme="minorHAnsi" w:hAnsiTheme="minorHAnsi" w:cstheme="minorBidi"/>
                <w:sz w:val="22"/>
                <w:szCs w:val="22"/>
              </w:rPr>
              <w:t>.</w:t>
            </w:r>
          </w:p>
        </w:tc>
      </w:tr>
    </w:tbl>
    <w:p w14:paraId="36FEB5B0" w14:textId="77777777" w:rsidR="000F1980" w:rsidRDefault="000F1980" w:rsidP="00EE6D3D">
      <w:pPr>
        <w:ind w:left="851" w:hanging="142"/>
        <w:jc w:val="both"/>
      </w:pPr>
    </w:p>
    <w:p w14:paraId="649F93FF" w14:textId="77777777" w:rsidR="00C214B1" w:rsidRDefault="00C214B1" w:rsidP="00AB3BBC">
      <w:pPr>
        <w:ind w:left="720"/>
        <w:jc w:val="both"/>
        <w:rPr>
          <w:b/>
          <w:bCs/>
        </w:rPr>
      </w:pPr>
      <w:r w:rsidRPr="00C214B1">
        <w:rPr>
          <w:b/>
          <w:bCs/>
        </w:rPr>
        <w:t>Requirements which are subject to Qualitative Assessment</w:t>
      </w:r>
    </w:p>
    <w:p w14:paraId="5D3A8268" w14:textId="7777777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47ADF7D0"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51196F4A" w14:textId="77777777"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2971ABB"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261A08B8" w14:textId="77777777"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57D50940" w14:textId="77777777" w:rsidTr="0D17FE98">
        <w:trPr>
          <w:trHeight w:val="300"/>
          <w:jc w:val="right"/>
        </w:trPr>
        <w:tc>
          <w:tcPr>
            <w:tcW w:w="3136" w:type="pct"/>
            <w:shd w:val="clear" w:color="auto" w:fill="2F5496" w:themeFill="accent5" w:themeFillShade="BF"/>
            <w:vAlign w:val="center"/>
            <w:hideMark/>
          </w:tcPr>
          <w:p w14:paraId="22181AE9"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13E40065"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269CF6A2"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6AC34A14" w14:textId="77777777" w:rsidTr="0D17FE98">
        <w:trPr>
          <w:trHeight w:val="300"/>
          <w:jc w:val="right"/>
        </w:trPr>
        <w:tc>
          <w:tcPr>
            <w:tcW w:w="3136" w:type="pct"/>
            <w:shd w:val="clear" w:color="auto" w:fill="4472C4" w:themeFill="accent5"/>
            <w:vAlign w:val="center"/>
            <w:hideMark/>
          </w:tcPr>
          <w:p w14:paraId="526724AC"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055205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750955B7"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7A56E0E7" w14:textId="77777777" w:rsidTr="0D17FE98">
        <w:trPr>
          <w:trHeight w:val="300"/>
          <w:jc w:val="right"/>
        </w:trPr>
        <w:tc>
          <w:tcPr>
            <w:tcW w:w="5000" w:type="pct"/>
            <w:gridSpan w:val="3"/>
            <w:shd w:val="clear" w:color="auto" w:fill="D9E2F3" w:themeFill="accent5" w:themeFillTint="33"/>
            <w:vAlign w:val="center"/>
          </w:tcPr>
          <w:p w14:paraId="0DC08C47"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56EFBA51"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249C3649" w14:textId="77777777"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49630400" w14:textId="77777777"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7D316432"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lastRenderedPageBreak/>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15EABEC0" w14:textId="54DA6EF1" w:rsidR="000E5999" w:rsidRPr="00811193" w:rsidRDefault="00F961F4" w:rsidP="00AB2221">
            <w:pPr>
              <w:spacing w:line="240" w:lineRule="auto"/>
              <w:rPr>
                <w:rFonts w:asciiTheme="minorHAnsi" w:hAnsiTheme="minorHAnsi" w:cstheme="minorHAnsi"/>
                <w:bCs/>
                <w:szCs w:val="22"/>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73C0F28B" w14:textId="77777777" w:rsidTr="0D17FE98">
        <w:trPr>
          <w:trHeight w:val="300"/>
          <w:jc w:val="right"/>
        </w:trPr>
        <w:tc>
          <w:tcPr>
            <w:tcW w:w="3136" w:type="pct"/>
            <w:shd w:val="clear" w:color="auto" w:fill="D9E2F3" w:themeFill="accent5" w:themeFillTint="33"/>
            <w:vAlign w:val="center"/>
          </w:tcPr>
          <w:p w14:paraId="3E6B3BEF"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lastRenderedPageBreak/>
              <w:t xml:space="preserve">Sub-criterion A.1. A food ordering system </w:t>
            </w:r>
            <w:r w:rsidRPr="00983BA8">
              <w:rPr>
                <w:rFonts w:asciiTheme="minorHAnsi" w:hAnsiTheme="minorHAnsi" w:cstheme="minorHAnsi"/>
                <w:szCs w:val="22"/>
              </w:rPr>
              <w:t xml:space="preserve">(e.g. app, website, e-mail, etc.) through which </w:t>
            </w:r>
            <w:r w:rsidR="00C235AA">
              <w:rPr>
                <w:rFonts w:asciiTheme="minorHAnsi" w:hAnsiTheme="minorHAnsi" w:cstheme="minorHAnsi"/>
                <w:szCs w:val="22"/>
              </w:rPr>
              <w:t xml:space="preserve">club </w:t>
            </w:r>
            <w:r w:rsidRPr="00983BA8">
              <w:rPr>
                <w:rFonts w:asciiTheme="minorHAnsi" w:hAnsiTheme="minorHAnsi" w:cstheme="minorHAnsi"/>
                <w:szCs w:val="22"/>
              </w:rPr>
              <w:t xml:space="preserve">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26D18F55"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5D8BE13"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16FDE1BC" w14:textId="77777777" w:rsidTr="0D17FE98">
        <w:trPr>
          <w:trHeight w:val="300"/>
          <w:jc w:val="right"/>
        </w:trPr>
        <w:tc>
          <w:tcPr>
            <w:tcW w:w="3136" w:type="pct"/>
            <w:shd w:val="clear" w:color="auto" w:fill="D9E2F3" w:themeFill="accent5" w:themeFillTint="33"/>
            <w:vAlign w:val="center"/>
          </w:tcPr>
          <w:p w14:paraId="152E1CDC" w14:textId="77777777"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w:t>
            </w:r>
            <w:r w:rsidR="00C235AA">
              <w:t xml:space="preserve">delivery </w:t>
            </w:r>
            <w:r>
              <w:t xml:space="preserve">to </w:t>
            </w:r>
            <w:r w:rsidR="00C235AA">
              <w:t>agreed drop off point(s) on the Client premises</w:t>
            </w:r>
            <w:r w:rsidRPr="00152304">
              <w:t>, individual packaging and labelling and the provision of cutlery</w:t>
            </w:r>
            <w:r w:rsidR="00C235AA">
              <w:t xml:space="preserve"> (where required) </w:t>
            </w:r>
            <w:r w:rsidRPr="00152304">
              <w:t>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53C51878"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3C8AC426"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4AEF1826" w14:textId="77777777" w:rsidTr="0D17FE98">
        <w:trPr>
          <w:trHeight w:val="300"/>
          <w:jc w:val="right"/>
        </w:trPr>
        <w:tc>
          <w:tcPr>
            <w:tcW w:w="3136" w:type="pct"/>
            <w:shd w:val="clear" w:color="auto" w:fill="4472C4" w:themeFill="accent5"/>
            <w:vAlign w:val="center"/>
            <w:hideMark/>
          </w:tcPr>
          <w:p w14:paraId="55F50C4C"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196D064"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57355D00" w14:textId="77777777" w:rsidR="006B3517" w:rsidRPr="00F22A5E" w:rsidRDefault="009B4C6A" w:rsidP="006105AD">
            <w:pPr>
              <w:spacing w:line="240" w:lineRule="auto"/>
              <w:jc w:val="center"/>
              <w:rPr>
                <w:rFonts w:asciiTheme="minorHAnsi" w:hAnsiTheme="minorHAnsi" w:cstheme="minorHAnsi"/>
                <w:b/>
                <w:bCs/>
                <w:color w:val="FFFFFF" w:themeColor="background1"/>
                <w:szCs w:val="22"/>
                <w:lang w:val="en-IE"/>
              </w:rPr>
            </w:pPr>
            <w:r>
              <w:rPr>
                <w:rFonts w:asciiTheme="minorHAnsi" w:hAnsiTheme="minorHAnsi" w:cstheme="minorHAnsi"/>
                <w:b/>
                <w:bCs/>
                <w:color w:val="FFFFFF" w:themeColor="background1"/>
                <w:szCs w:val="22"/>
                <w:lang w:val="en-IE"/>
              </w:rPr>
              <w:t>5</w:t>
            </w:r>
            <w:r w:rsidRPr="00F22A5E">
              <w:rPr>
                <w:rFonts w:asciiTheme="minorHAnsi" w:hAnsiTheme="minorHAnsi" w:cstheme="minorHAnsi"/>
                <w:b/>
                <w:bCs/>
                <w:color w:val="FFFFFF" w:themeColor="background1"/>
                <w:szCs w:val="22"/>
                <w:lang w:val="en-IE"/>
              </w:rPr>
              <w:t xml:space="preserve">00 </w:t>
            </w:r>
            <w:r w:rsidR="006B3517" w:rsidRPr="00F22A5E">
              <w:rPr>
                <w:rFonts w:asciiTheme="minorHAnsi" w:hAnsiTheme="minorHAnsi" w:cstheme="minorHAnsi"/>
                <w:b/>
                <w:bCs/>
                <w:color w:val="FFFFFF" w:themeColor="background1"/>
                <w:szCs w:val="22"/>
                <w:lang w:val="en-IE"/>
              </w:rPr>
              <w:t xml:space="preserve">marks </w:t>
            </w:r>
          </w:p>
        </w:tc>
        <w:tc>
          <w:tcPr>
            <w:tcW w:w="1102" w:type="pct"/>
            <w:shd w:val="clear" w:color="auto" w:fill="4472C4" w:themeFill="accent5"/>
            <w:vAlign w:val="center"/>
            <w:hideMark/>
          </w:tcPr>
          <w:p w14:paraId="14DAC74E"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62251B39" w14:textId="77777777" w:rsidTr="0D17FE98">
        <w:trPr>
          <w:trHeight w:val="300"/>
          <w:jc w:val="right"/>
        </w:trPr>
        <w:tc>
          <w:tcPr>
            <w:tcW w:w="5000" w:type="pct"/>
            <w:gridSpan w:val="3"/>
            <w:shd w:val="clear" w:color="auto" w:fill="D9E2F3" w:themeFill="accent5" w:themeFillTint="33"/>
          </w:tcPr>
          <w:p w14:paraId="0CCFA3D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7396B00"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1A8616DB"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5B802F21"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032E1465"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1E8FC806" w14:textId="77777777"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0EBC2721" w14:textId="77777777" w:rsidTr="0D17FE98">
        <w:trPr>
          <w:trHeight w:val="300"/>
          <w:jc w:val="right"/>
        </w:trPr>
        <w:tc>
          <w:tcPr>
            <w:tcW w:w="3136" w:type="pct"/>
            <w:shd w:val="clear" w:color="auto" w:fill="D9E2F3" w:themeFill="accent5" w:themeFillTint="33"/>
          </w:tcPr>
          <w:p w14:paraId="7340F431"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4AD007EF" w14:textId="77777777" w:rsidR="001E5BE9" w:rsidRDefault="309B63D0" w:rsidP="3785B618">
            <w:pPr>
              <w:spacing w:line="240" w:lineRule="auto"/>
              <w:rPr>
                <w:rFonts w:asciiTheme="minorHAnsi" w:hAnsiTheme="minorHAnsi" w:cstheme="minorBidi"/>
              </w:rPr>
            </w:pPr>
            <w:r w:rsidRPr="3785B618">
              <w:rPr>
                <w:rFonts w:asciiTheme="minorHAnsi" w:hAnsiTheme="minorHAnsi" w:cstheme="minorBidi"/>
              </w:rPr>
              <w:t>The Contracting Authority requires a food plan which provides fresh, healthy and nutritious food consistently</w:t>
            </w:r>
            <w:r w:rsidR="001E5BE9">
              <w:rPr>
                <w:rFonts w:asciiTheme="minorHAnsi" w:hAnsiTheme="minorHAnsi" w:cstheme="minorBidi"/>
              </w:rPr>
              <w:t>.</w:t>
            </w:r>
          </w:p>
          <w:p w14:paraId="5AE9F340" w14:textId="77777777" w:rsidR="001E5BE9" w:rsidRPr="00543400" w:rsidRDefault="001E5BE9" w:rsidP="3785B618">
            <w:pPr>
              <w:spacing w:line="240" w:lineRule="auto"/>
              <w:rPr>
                <w:rFonts w:asciiTheme="minorHAnsi" w:hAnsiTheme="minorHAnsi" w:cstheme="minorBidi"/>
              </w:rPr>
            </w:pPr>
            <w:r>
              <w:rPr>
                <w:rFonts w:asciiTheme="minorHAnsi" w:hAnsiTheme="minorHAnsi" w:cstheme="minorBidi"/>
              </w:rPr>
              <w:t>The food plans must</w:t>
            </w:r>
            <w:r w:rsidR="7245E851" w:rsidRPr="3785B618">
              <w:rPr>
                <w:rFonts w:asciiTheme="minorHAnsi" w:hAnsiTheme="minorHAnsi" w:cstheme="minorBidi"/>
              </w:rPr>
              <w:t xml:space="preserve"> be</w:t>
            </w:r>
            <w:r>
              <w:rPr>
                <w:rFonts w:asciiTheme="minorHAnsi" w:hAnsiTheme="minorHAnsi" w:cstheme="minorBidi"/>
              </w:rPr>
              <w:t xml:space="preserve"> reviewed regularly to provide</w:t>
            </w:r>
            <w:r w:rsidR="7245E851" w:rsidRPr="3785B618">
              <w:rPr>
                <w:rFonts w:asciiTheme="minorHAnsi" w:hAnsiTheme="minorHAnsi" w:cstheme="minorBidi"/>
              </w:rPr>
              <w:t xml:space="preserve"> </w:t>
            </w:r>
            <w:r w:rsidR="309B63D0" w:rsidRPr="00C235AA">
              <w:rPr>
                <w:rFonts w:asciiTheme="minorHAnsi" w:hAnsiTheme="minorHAnsi" w:cstheme="minorBidi"/>
              </w:rPr>
              <w:t>varie</w:t>
            </w:r>
            <w:r>
              <w:rPr>
                <w:rFonts w:asciiTheme="minorHAnsi" w:hAnsiTheme="minorHAnsi" w:cstheme="minorBidi"/>
              </w:rPr>
              <w:t>ty and choice</w:t>
            </w:r>
            <w:r w:rsidR="00BF2A0A">
              <w:rPr>
                <w:rFonts w:asciiTheme="minorHAnsi" w:hAnsiTheme="minorHAnsi" w:cstheme="minorBidi"/>
              </w:rPr>
              <w:t>, including for students with special dietary requirements</w:t>
            </w:r>
            <w:r>
              <w:rPr>
                <w:rFonts w:asciiTheme="minorHAnsi" w:hAnsiTheme="minorHAnsi" w:cstheme="minorBidi"/>
              </w:rPr>
              <w:t xml:space="preserve"> and which encompasses changes to the nutritional standards</w:t>
            </w:r>
            <w:r w:rsidR="309B63D0" w:rsidRPr="00C235AA">
              <w:rPr>
                <w:rFonts w:asciiTheme="minorHAnsi" w:hAnsiTheme="minorHAnsi" w:cstheme="minorBidi"/>
              </w:rPr>
              <w:t xml:space="preserve"> over the Term of the proposed Contract.</w:t>
            </w:r>
            <w:r w:rsidR="309B63D0" w:rsidRPr="3785B618">
              <w:rPr>
                <w:rFonts w:asciiTheme="minorHAnsi" w:hAnsiTheme="minorHAnsi" w:cstheme="minorBidi"/>
              </w:rPr>
              <w:t xml:space="preserve"> </w:t>
            </w:r>
          </w:p>
          <w:p w14:paraId="245FB3AA" w14:textId="6D8E743C" w:rsidR="00692012" w:rsidRPr="00543400" w:rsidRDefault="00692012" w:rsidP="3785B618">
            <w:pPr>
              <w:spacing w:line="240" w:lineRule="auto"/>
              <w:rPr>
                <w:rFonts w:asciiTheme="minorHAnsi" w:hAnsiTheme="minorHAnsi" w:cstheme="minorBidi"/>
              </w:rPr>
            </w:pPr>
            <w:r w:rsidRPr="00692012">
              <w:rPr>
                <w:rFonts w:asciiTheme="minorHAnsi" w:hAnsiTheme="minorHAnsi" w:cstheme="minorBidi"/>
              </w:rPr>
              <w:t xml:space="preserve">Tenderers </w:t>
            </w:r>
            <w:r w:rsidRPr="00692012">
              <w:rPr>
                <w:rFonts w:asciiTheme="minorHAnsi" w:hAnsiTheme="minorHAnsi" w:cstheme="minorBidi"/>
                <w:b/>
                <w:u w:val="single"/>
              </w:rPr>
              <w:t>must</w:t>
            </w:r>
            <w:r w:rsidRPr="00692012">
              <w:rPr>
                <w:rFonts w:asciiTheme="minorHAnsi" w:hAnsiTheme="minorHAnsi" w:cstheme="minorBidi"/>
              </w:rPr>
              <w:t xml:space="preserve"> propose a food plan which meets the food requirements for the selected club(s) in table one above and which meet the individual meal constituents of the club(s) chosen set out</w:t>
            </w:r>
            <w:r w:rsidR="00BF2A0A">
              <w:rPr>
                <w:rFonts w:asciiTheme="minorHAnsi" w:hAnsiTheme="minorHAnsi" w:cstheme="minorBidi"/>
              </w:rPr>
              <w:t xml:space="preserve"> in </w:t>
            </w:r>
            <w:r>
              <w:rPr>
                <w:rFonts w:asciiTheme="minorHAnsi" w:hAnsiTheme="minorHAnsi" w:cstheme="minorBidi"/>
              </w:rPr>
              <w:t xml:space="preserve">table </w:t>
            </w:r>
            <w:r w:rsidR="00C31F9B">
              <w:rPr>
                <w:rFonts w:asciiTheme="minorHAnsi" w:hAnsiTheme="minorHAnsi" w:cstheme="minorBidi"/>
              </w:rPr>
              <w:t>3</w:t>
            </w:r>
            <w:r>
              <w:rPr>
                <w:rFonts w:asciiTheme="minorHAnsi" w:hAnsiTheme="minorHAnsi" w:cstheme="minorBidi"/>
              </w:rPr>
              <w:t xml:space="preserve"> of</w:t>
            </w:r>
            <w:r w:rsidRPr="00692012">
              <w:rPr>
                <w:rFonts w:asciiTheme="minorHAnsi" w:hAnsiTheme="minorHAnsi" w:cstheme="minorBidi"/>
              </w:rPr>
              <w:t xml:space="preserve"> Appendix 1 below</w:t>
            </w:r>
            <w:r>
              <w:rPr>
                <w:rFonts w:asciiTheme="minorHAnsi" w:hAnsiTheme="minorHAnsi" w:cstheme="minorBidi"/>
              </w:rPr>
              <w:t>.</w:t>
            </w:r>
          </w:p>
          <w:p w14:paraId="4A2E30CF" w14:textId="113719C4" w:rsidR="00C706D1" w:rsidRPr="0082639E" w:rsidRDefault="00692012" w:rsidP="3785B618">
            <w:pPr>
              <w:spacing w:line="240" w:lineRule="auto"/>
              <w:rPr>
                <w:rFonts w:asciiTheme="minorHAnsi" w:hAnsiTheme="minorHAnsi" w:cstheme="minorBidi"/>
              </w:rPr>
            </w:pPr>
            <w:r>
              <w:rPr>
                <w:rFonts w:asciiTheme="minorHAnsi" w:hAnsiTheme="minorHAnsi" w:cstheme="minorBidi"/>
              </w:rPr>
              <w:lastRenderedPageBreak/>
              <w:t xml:space="preserve">The Food Plan must </w:t>
            </w:r>
            <w:r w:rsidR="00656415">
              <w:rPr>
                <w:rFonts w:asciiTheme="minorHAnsi" w:hAnsiTheme="minorHAnsi" w:cstheme="minorBidi"/>
              </w:rPr>
              <w:t xml:space="preserve">also </w:t>
            </w:r>
            <w:r>
              <w:rPr>
                <w:rFonts w:asciiTheme="minorHAnsi" w:hAnsiTheme="minorHAnsi" w:cstheme="minorBidi"/>
              </w:rPr>
              <w:t>include</w:t>
            </w:r>
            <w:r w:rsidR="309B63D0" w:rsidRPr="3785B618">
              <w:rPr>
                <w:rFonts w:asciiTheme="minorHAnsi" w:hAnsiTheme="minorHAnsi" w:cstheme="minorBidi"/>
              </w:rPr>
              <w:t xml:space="preserve"> options</w:t>
            </w:r>
            <w:r w:rsidR="00C7276F">
              <w:rPr>
                <w:rFonts w:asciiTheme="minorHAnsi" w:hAnsiTheme="minorHAnsi" w:cstheme="minorBidi"/>
              </w:rPr>
              <w:t xml:space="preserve"> and choices </w:t>
            </w:r>
            <w:r w:rsidR="309B63D0" w:rsidRPr="3785B618">
              <w:rPr>
                <w:rFonts w:asciiTheme="minorHAnsi" w:hAnsiTheme="minorHAnsi" w:cstheme="minorBidi"/>
              </w:rPr>
              <w:t>to accommodate students with food intolerances, allergies and religious observance, including</w:t>
            </w:r>
            <w:r w:rsidR="00BF2A0A">
              <w:rPr>
                <w:rFonts w:asciiTheme="minorHAnsi" w:hAnsiTheme="minorHAnsi" w:cstheme="minorBidi"/>
              </w:rPr>
              <w:t xml:space="preserve"> for example</w:t>
            </w:r>
            <w:r w:rsidR="309B63D0" w:rsidRPr="3785B618">
              <w:rPr>
                <w:rFonts w:asciiTheme="minorHAnsi" w:hAnsiTheme="minorHAnsi" w:cstheme="minorBidi"/>
              </w:rPr>
              <w:t xml:space="preserve"> lactose-free, gluten-free, vegetarian, vegan and halal options; available per day</w:t>
            </w:r>
            <w:r w:rsidR="00C7276F">
              <w:rPr>
                <w:rFonts w:asciiTheme="minorHAnsi" w:hAnsiTheme="minorHAnsi" w:cstheme="minorBidi"/>
              </w:rPr>
              <w:t xml:space="preserve"> and </w:t>
            </w:r>
            <w:r w:rsidR="309B63D0" w:rsidRPr="3785B618">
              <w:rPr>
                <w:rFonts w:asciiTheme="minorHAnsi" w:hAnsiTheme="minorHAnsi" w:cstheme="minorBidi"/>
              </w:rPr>
              <w:t>per week.</w:t>
            </w:r>
          </w:p>
        </w:tc>
        <w:tc>
          <w:tcPr>
            <w:tcW w:w="762" w:type="pct"/>
            <w:shd w:val="clear" w:color="auto" w:fill="D9E2F3" w:themeFill="accent5" w:themeFillTint="33"/>
            <w:vAlign w:val="center"/>
          </w:tcPr>
          <w:p w14:paraId="2AE85B07" w14:textId="77777777" w:rsidR="006B3517" w:rsidRDefault="009B4C6A"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lastRenderedPageBreak/>
              <w:t xml:space="preserve">230 </w:t>
            </w:r>
            <w:r w:rsidR="006B3517"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4FF1C98" w14:textId="77777777" w:rsidR="006B3517" w:rsidRDefault="006B3517" w:rsidP="006105AD">
            <w:pPr>
              <w:spacing w:line="240" w:lineRule="auto"/>
              <w:jc w:val="center"/>
              <w:rPr>
                <w:rFonts w:asciiTheme="minorHAnsi" w:hAnsiTheme="minorHAnsi" w:cstheme="minorHAnsi"/>
                <w:szCs w:val="22"/>
                <w:lang w:val="en-IE"/>
              </w:rPr>
            </w:pPr>
          </w:p>
          <w:p w14:paraId="7B6E0060" w14:textId="77777777" w:rsidR="006B3517" w:rsidRPr="00E47BA0" w:rsidRDefault="009B4C6A"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161 </w:t>
            </w:r>
            <w:r w:rsidR="006B3517">
              <w:rPr>
                <w:rFonts w:asciiTheme="minorHAnsi" w:hAnsiTheme="minorHAnsi" w:cstheme="minorHAnsi"/>
                <w:szCs w:val="22"/>
                <w:lang w:val="en-IE"/>
              </w:rPr>
              <w:t>marks</w:t>
            </w:r>
          </w:p>
          <w:p w14:paraId="6D072C0D"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6F4A3A9F" w14:textId="77777777" w:rsidTr="0D17FE98">
        <w:trPr>
          <w:trHeight w:val="300"/>
          <w:jc w:val="right"/>
        </w:trPr>
        <w:tc>
          <w:tcPr>
            <w:tcW w:w="5000" w:type="pct"/>
            <w:gridSpan w:val="3"/>
            <w:shd w:val="clear" w:color="auto" w:fill="D9E2F3" w:themeFill="accent5" w:themeFillTint="33"/>
          </w:tcPr>
          <w:p w14:paraId="5AC0BF26" w14:textId="77777777" w:rsidR="006B3517" w:rsidRPr="00543400" w:rsidRDefault="309B63D0" w:rsidP="3785B618">
            <w:pPr>
              <w:spacing w:line="240" w:lineRule="auto"/>
              <w:rPr>
                <w:rFonts w:asciiTheme="minorHAnsi" w:hAnsiTheme="minorHAnsi" w:cstheme="minorBidi"/>
                <w:b/>
                <w:bCs/>
              </w:rPr>
            </w:pPr>
            <w:r w:rsidRPr="3785B618">
              <w:rPr>
                <w:rFonts w:asciiTheme="minorHAnsi" w:hAnsiTheme="minorHAnsi" w:cstheme="minorBidi"/>
                <w:b/>
                <w:bCs/>
              </w:rPr>
              <w:t>Sub-Criterion B.2. Food Standards</w:t>
            </w:r>
          </w:p>
          <w:p w14:paraId="13E87BB7" w14:textId="613B8C69"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w:t>
            </w:r>
            <w:r w:rsidR="00BF2A0A">
              <w:rPr>
                <w:rFonts w:asciiTheme="minorHAnsi" w:hAnsiTheme="minorHAnsi" w:cstheme="minorHAnsi"/>
                <w:szCs w:val="22"/>
              </w:rPr>
              <w:t xml:space="preserve"> </w:t>
            </w:r>
            <w:r w:rsidRPr="00543400">
              <w:rPr>
                <w:rFonts w:asciiTheme="minorHAnsi" w:hAnsiTheme="minorHAnsi" w:cstheme="minorHAnsi"/>
                <w:szCs w:val="22"/>
              </w:rPr>
              <w:t>food</w:t>
            </w:r>
            <w:r w:rsidR="00973419">
              <w:rPr>
                <w:rFonts w:asciiTheme="minorHAnsi" w:hAnsiTheme="minorHAnsi" w:cstheme="minorHAnsi"/>
                <w:szCs w:val="22"/>
              </w:rPr>
              <w:t xml:space="preserve"> nutrition,</w:t>
            </w:r>
            <w:r w:rsidRPr="00543400">
              <w:rPr>
                <w:rFonts w:asciiTheme="minorHAnsi" w:hAnsiTheme="minorHAnsi" w:cstheme="minorHAnsi"/>
                <w:szCs w:val="22"/>
              </w:rPr>
              <w:t xml:space="preserve"> quality</w:t>
            </w:r>
            <w:r w:rsidR="00656415">
              <w:rPr>
                <w:rFonts w:asciiTheme="minorHAnsi" w:hAnsiTheme="minorHAnsi" w:cstheme="minorHAnsi"/>
                <w:szCs w:val="22"/>
              </w:rPr>
              <w:t>, variety and</w:t>
            </w:r>
            <w:r w:rsidR="00656415" w:rsidRPr="00543400">
              <w:rPr>
                <w:rFonts w:asciiTheme="minorHAnsi" w:hAnsiTheme="minorHAnsi" w:cstheme="minorHAnsi"/>
                <w:szCs w:val="22"/>
              </w:rPr>
              <w:t xml:space="preserve"> </w:t>
            </w:r>
            <w:r w:rsidRPr="00543400">
              <w:rPr>
                <w:rFonts w:asciiTheme="minorHAnsi" w:hAnsiTheme="minorHAnsi" w:cstheme="minorHAnsi"/>
                <w:szCs w:val="22"/>
              </w:rPr>
              <w:t>freshness of food items proposed</w:t>
            </w:r>
            <w:r>
              <w:rPr>
                <w:rFonts w:asciiTheme="minorHAnsi" w:hAnsiTheme="minorHAnsi" w:cstheme="minorHAnsi"/>
                <w:szCs w:val="22"/>
              </w:rPr>
              <w:t xml:space="preserve"> which meets the </w:t>
            </w:r>
            <w:r w:rsidR="00656415">
              <w:rPr>
                <w:rFonts w:asciiTheme="minorHAnsi" w:hAnsiTheme="minorHAnsi" w:cstheme="minorHAnsi"/>
                <w:szCs w:val="22"/>
              </w:rPr>
              <w:t xml:space="preserve">club(s) </w:t>
            </w:r>
            <w:r>
              <w:rPr>
                <w:rFonts w:asciiTheme="minorHAnsi" w:hAnsiTheme="minorHAnsi" w:cstheme="minorHAnsi"/>
                <w:szCs w:val="22"/>
              </w:rPr>
              <w:t xml:space="preserve">requirements as set out </w:t>
            </w:r>
            <w:r w:rsidR="00C31F9B">
              <w:rPr>
                <w:rFonts w:asciiTheme="minorHAnsi" w:hAnsiTheme="minorHAnsi" w:cstheme="minorHAnsi"/>
                <w:szCs w:val="22"/>
              </w:rPr>
              <w:t>in t</w:t>
            </w:r>
            <w:r w:rsidR="00656415" w:rsidRPr="00C31F9B">
              <w:rPr>
                <w:rFonts w:asciiTheme="minorHAnsi" w:hAnsiTheme="minorHAnsi" w:cstheme="minorHAnsi"/>
                <w:szCs w:val="22"/>
              </w:rPr>
              <w:t>able</w:t>
            </w:r>
            <w:r w:rsidR="00C31F9B" w:rsidRPr="00C31F9B">
              <w:rPr>
                <w:rFonts w:asciiTheme="minorHAnsi" w:hAnsiTheme="minorHAnsi" w:cstheme="minorHAnsi"/>
                <w:szCs w:val="22"/>
              </w:rPr>
              <w:t xml:space="preserve"> 3</w:t>
            </w:r>
            <w:r w:rsidR="00656415">
              <w:rPr>
                <w:rFonts w:asciiTheme="minorHAnsi" w:hAnsiTheme="minorHAnsi" w:cstheme="minorHAnsi"/>
                <w:szCs w:val="22"/>
              </w:rPr>
              <w:t xml:space="preserve"> </w:t>
            </w:r>
            <w:r>
              <w:rPr>
                <w:rFonts w:asciiTheme="minorHAnsi" w:hAnsiTheme="minorHAnsi" w:cstheme="minorHAnsi"/>
                <w:szCs w:val="22"/>
              </w:rPr>
              <w:t>Appendix 1 below</w:t>
            </w:r>
            <w:r w:rsidRPr="00543400">
              <w:rPr>
                <w:rFonts w:asciiTheme="minorHAnsi" w:hAnsiTheme="minorHAnsi" w:cstheme="minorHAnsi"/>
                <w:szCs w:val="22"/>
              </w:rPr>
              <w:t>.</w:t>
            </w:r>
          </w:p>
          <w:p w14:paraId="5E04144E"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7F831521" w14:textId="77777777" w:rsidTr="0D17FE98">
        <w:trPr>
          <w:trHeight w:val="300"/>
          <w:jc w:val="right"/>
        </w:trPr>
        <w:tc>
          <w:tcPr>
            <w:tcW w:w="3136" w:type="pct"/>
            <w:shd w:val="clear" w:color="auto" w:fill="D9E2F3" w:themeFill="accent5" w:themeFillTint="33"/>
          </w:tcPr>
          <w:p w14:paraId="1CF07A89" w14:textId="3FFDC094"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220AF9">
              <w:rPr>
                <w:rFonts w:asciiTheme="minorHAnsi" w:hAnsiTheme="minorHAnsi" w:cstheme="minorHAnsi"/>
                <w:szCs w:val="22"/>
              </w:rPr>
              <w:t>ensur</w:t>
            </w:r>
            <w:r w:rsidR="00CA09B2" w:rsidRPr="00220AF9">
              <w:rPr>
                <w:rFonts w:asciiTheme="minorHAnsi" w:hAnsiTheme="minorHAnsi" w:cstheme="minorHAnsi"/>
                <w:szCs w:val="22"/>
              </w:rPr>
              <w:t>ing</w:t>
            </w:r>
            <w:r w:rsidR="006B3517" w:rsidRPr="00220AF9">
              <w:rPr>
                <w:rFonts w:asciiTheme="minorHAnsi" w:hAnsiTheme="minorHAnsi" w:cstheme="minorHAnsi"/>
                <w:szCs w:val="22"/>
              </w:rPr>
              <w:t xml:space="preserve"> food</w:t>
            </w:r>
            <w:r w:rsidR="00973419">
              <w:rPr>
                <w:rFonts w:asciiTheme="minorHAnsi" w:hAnsiTheme="minorHAnsi" w:cstheme="minorHAnsi"/>
                <w:szCs w:val="22"/>
              </w:rPr>
              <w:t xml:space="preserve"> nutrition,</w:t>
            </w:r>
            <w:r w:rsidR="006B3517" w:rsidRPr="00220AF9">
              <w:rPr>
                <w:rFonts w:asciiTheme="minorHAnsi" w:hAnsiTheme="minorHAnsi" w:cstheme="minorHAnsi"/>
                <w:szCs w:val="22"/>
              </w:rPr>
              <w:t xml:space="preserve"> quality</w:t>
            </w:r>
            <w:r w:rsidR="00656415" w:rsidRPr="00220AF9">
              <w:rPr>
                <w:rFonts w:asciiTheme="minorHAnsi" w:hAnsiTheme="minorHAnsi" w:cstheme="minorHAnsi"/>
                <w:szCs w:val="22"/>
              </w:rPr>
              <w:t xml:space="preserve"> </w:t>
            </w:r>
            <w:r w:rsidR="006B3517" w:rsidRPr="00220AF9">
              <w:rPr>
                <w:rFonts w:asciiTheme="minorHAnsi" w:hAnsiTheme="minorHAnsi" w:cstheme="minorHAnsi"/>
                <w:szCs w:val="22"/>
              </w:rPr>
              <w:t>freshness</w:t>
            </w:r>
            <w:r w:rsidR="00656415" w:rsidRPr="00220AF9">
              <w:rPr>
                <w:rFonts w:asciiTheme="minorHAnsi" w:hAnsiTheme="minorHAnsi" w:cstheme="minorHAnsi"/>
                <w:szCs w:val="22"/>
              </w:rPr>
              <w:t xml:space="preserve"> and variety</w:t>
            </w:r>
            <w:r w:rsidR="006B3517" w:rsidRPr="00220AF9">
              <w:rPr>
                <w:rFonts w:asciiTheme="minorHAnsi" w:hAnsiTheme="minorHAnsi" w:cstheme="minorHAnsi"/>
                <w:szCs w:val="22"/>
              </w:rPr>
              <w:t xml:space="preserve"> as set out in </w:t>
            </w:r>
            <w:r w:rsidR="00973419">
              <w:rPr>
                <w:rFonts w:asciiTheme="minorHAnsi" w:hAnsiTheme="minorHAnsi" w:cstheme="minorHAnsi"/>
                <w:szCs w:val="22"/>
              </w:rPr>
              <w:t xml:space="preserve">table </w:t>
            </w:r>
            <w:r w:rsidR="00C31F9B">
              <w:rPr>
                <w:rFonts w:asciiTheme="minorHAnsi" w:hAnsiTheme="minorHAnsi" w:cstheme="minorHAnsi"/>
                <w:szCs w:val="22"/>
              </w:rPr>
              <w:t>3</w:t>
            </w:r>
            <w:r w:rsidR="00973419">
              <w:rPr>
                <w:rFonts w:asciiTheme="minorHAnsi" w:hAnsiTheme="minorHAnsi" w:cstheme="minorHAnsi"/>
                <w:szCs w:val="22"/>
              </w:rPr>
              <w:t xml:space="preserve"> </w:t>
            </w:r>
            <w:r w:rsidR="006B3517" w:rsidRPr="00220AF9">
              <w:rPr>
                <w:rFonts w:asciiTheme="minorHAnsi" w:hAnsiTheme="minorHAnsi" w:cstheme="minorHAnsi"/>
                <w:szCs w:val="22"/>
              </w:rPr>
              <w:t xml:space="preserve">Appendix 1 below. </w:t>
            </w:r>
            <w:r w:rsidR="006B3517" w:rsidRPr="00220AF9">
              <w:rPr>
                <w:rFonts w:asciiTheme="minorHAnsi" w:hAnsiTheme="minorHAnsi" w:cstheme="minorHAnsi"/>
                <w:color w:val="000000" w:themeColor="text1"/>
                <w:szCs w:val="22"/>
                <w:lang w:val="en-IE"/>
              </w:rPr>
              <w:t xml:space="preserve">The approach </w:t>
            </w:r>
            <w:r w:rsidR="006B3517" w:rsidRPr="00220AF9">
              <w:rPr>
                <w:rFonts w:asciiTheme="minorHAnsi" w:hAnsiTheme="minorHAnsi" w:cstheme="minorHAnsi"/>
                <w:b/>
                <w:color w:val="000000" w:themeColor="text1"/>
                <w:szCs w:val="22"/>
                <w:u w:val="single"/>
                <w:lang w:val="en-IE"/>
              </w:rPr>
              <w:t>must</w:t>
            </w:r>
            <w:r w:rsidR="006B3517" w:rsidRPr="00220AF9">
              <w:rPr>
                <w:rFonts w:asciiTheme="minorHAnsi" w:hAnsiTheme="minorHAnsi" w:cstheme="minorHAnsi"/>
                <w:color w:val="000000" w:themeColor="text1"/>
                <w:szCs w:val="22"/>
                <w:lang w:val="en-IE"/>
              </w:rPr>
              <w:t xml:space="preserve"> also include their approach to mitigate against menu fatigue</w:t>
            </w:r>
            <w:r w:rsidR="00CA09B2" w:rsidRPr="00220AF9">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FE290CA" w14:textId="77777777" w:rsidR="006B3517" w:rsidRDefault="009B4C6A"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90 </w:t>
            </w:r>
            <w:r w:rsidR="006B3517"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17A6ACBC" w14:textId="77777777" w:rsidR="006B3517" w:rsidRPr="00A96A26" w:rsidRDefault="009B4C6A" w:rsidP="006105AD">
            <w:pPr>
              <w:spacing w:line="240" w:lineRule="auto"/>
              <w:jc w:val="center"/>
              <w:rPr>
                <w:rFonts w:asciiTheme="majorHAnsi" w:hAnsiTheme="majorHAnsi" w:cstheme="majorHAnsi"/>
                <w:lang w:val="en-IE"/>
              </w:rPr>
            </w:pPr>
            <w:r>
              <w:rPr>
                <w:rFonts w:asciiTheme="minorHAnsi" w:hAnsiTheme="minorHAnsi" w:cstheme="minorHAnsi"/>
                <w:bCs/>
                <w:szCs w:val="22"/>
              </w:rPr>
              <w:t>63</w:t>
            </w:r>
            <w:r w:rsidRPr="00BB7C91">
              <w:rPr>
                <w:rFonts w:asciiTheme="minorHAnsi" w:hAnsiTheme="minorHAnsi" w:cstheme="minorHAnsi"/>
                <w:bCs/>
                <w:szCs w:val="22"/>
              </w:rPr>
              <w:t xml:space="preserve"> </w:t>
            </w:r>
            <w:r w:rsidR="006B3517" w:rsidRPr="00BB7C91">
              <w:rPr>
                <w:rFonts w:asciiTheme="minorHAnsi" w:hAnsiTheme="minorHAnsi" w:cstheme="minorHAnsi"/>
                <w:bCs/>
                <w:szCs w:val="22"/>
              </w:rPr>
              <w:t>marks</w:t>
            </w:r>
          </w:p>
        </w:tc>
      </w:tr>
      <w:tr w:rsidR="008B0735" w:rsidRPr="002C03E4" w14:paraId="1CF5891B" w14:textId="77777777" w:rsidTr="0D17FE98">
        <w:trPr>
          <w:trHeight w:val="923"/>
          <w:jc w:val="right"/>
        </w:trPr>
        <w:tc>
          <w:tcPr>
            <w:tcW w:w="3136" w:type="pct"/>
            <w:shd w:val="clear" w:color="auto" w:fill="D9E2F3" w:themeFill="accent5" w:themeFillTint="33"/>
          </w:tcPr>
          <w:p w14:paraId="6F7992A9" w14:textId="77777777" w:rsidR="006B3517" w:rsidRPr="00220AF9" w:rsidRDefault="00C671D1" w:rsidP="00AB2221">
            <w:pPr>
              <w:spacing w:line="240" w:lineRule="auto"/>
              <w:rPr>
                <w:rFonts w:asciiTheme="minorHAnsi" w:hAnsiTheme="minorHAnsi" w:cstheme="minorHAnsi"/>
                <w:szCs w:val="22"/>
              </w:rPr>
            </w:pPr>
            <w:r w:rsidRPr="00220AF9">
              <w:rPr>
                <w:rFonts w:asciiTheme="minorHAnsi" w:hAnsiTheme="minorHAnsi" w:cstheme="minorHAnsi"/>
                <w:b/>
                <w:bCs/>
                <w:szCs w:val="22"/>
              </w:rPr>
              <w:t>Sub-Sub Criterion B.2.B</w:t>
            </w:r>
            <w:r w:rsidR="006B3517" w:rsidRPr="00220AF9">
              <w:rPr>
                <w:rFonts w:asciiTheme="minorHAnsi" w:hAnsiTheme="minorHAnsi" w:cstheme="minorHAnsi"/>
                <w:szCs w:val="22"/>
              </w:rPr>
              <w:t xml:space="preserve"> ensuring the correct food temperature, in compliance with Food legislation, from the point of </w:t>
            </w:r>
            <w:r w:rsidR="00C54038" w:rsidRPr="00220AF9">
              <w:rPr>
                <w:rFonts w:asciiTheme="minorHAnsi" w:hAnsiTheme="minorHAnsi" w:cstheme="minorHAnsi"/>
                <w:szCs w:val="22"/>
              </w:rPr>
              <w:t>delivery</w:t>
            </w:r>
            <w:r w:rsidR="006B3517" w:rsidRPr="00220AF9">
              <w:rPr>
                <w:rFonts w:asciiTheme="minorHAnsi" w:hAnsiTheme="minorHAnsi" w:cstheme="minorHAnsi"/>
                <w:szCs w:val="22"/>
              </w:rPr>
              <w:t xml:space="preserve">, up to the time of </w:t>
            </w:r>
            <w:r w:rsidR="004F23E1" w:rsidRPr="00220AF9">
              <w:rPr>
                <w:rFonts w:asciiTheme="minorHAnsi" w:hAnsiTheme="minorHAnsi" w:cstheme="minorHAnsi"/>
                <w:szCs w:val="22"/>
              </w:rPr>
              <w:t>consumption</w:t>
            </w:r>
            <w:r w:rsidR="00CA09B2" w:rsidRPr="00220AF9">
              <w:rPr>
                <w:rFonts w:asciiTheme="minorHAnsi" w:hAnsiTheme="minorHAnsi" w:cstheme="minorHAnsi"/>
                <w:szCs w:val="22"/>
              </w:rPr>
              <w:t>.</w:t>
            </w:r>
          </w:p>
        </w:tc>
        <w:tc>
          <w:tcPr>
            <w:tcW w:w="762" w:type="pct"/>
            <w:shd w:val="clear" w:color="auto" w:fill="D9E2F3" w:themeFill="accent5" w:themeFillTint="33"/>
            <w:vAlign w:val="center"/>
          </w:tcPr>
          <w:p w14:paraId="1A945330" w14:textId="77777777" w:rsidR="006B3517" w:rsidRDefault="009B4C6A"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90 </w:t>
            </w:r>
            <w:r w:rsidR="006B3517"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145E3610" w14:textId="77777777" w:rsidR="006B3517" w:rsidRPr="00A96A26" w:rsidRDefault="009B4C6A" w:rsidP="006105AD">
            <w:pPr>
              <w:spacing w:line="240" w:lineRule="auto"/>
              <w:jc w:val="center"/>
              <w:rPr>
                <w:rFonts w:asciiTheme="majorHAnsi" w:hAnsiTheme="majorHAnsi" w:cstheme="majorHAnsi"/>
                <w:lang w:val="en-IE"/>
              </w:rPr>
            </w:pPr>
            <w:r>
              <w:rPr>
                <w:rFonts w:asciiTheme="minorHAnsi" w:hAnsiTheme="minorHAnsi" w:cstheme="minorHAnsi"/>
                <w:bCs/>
                <w:szCs w:val="22"/>
              </w:rPr>
              <w:t>63</w:t>
            </w:r>
            <w:r w:rsidRPr="00BB7C91">
              <w:rPr>
                <w:rFonts w:asciiTheme="minorHAnsi" w:hAnsiTheme="minorHAnsi" w:cstheme="minorHAnsi"/>
                <w:bCs/>
                <w:szCs w:val="22"/>
              </w:rPr>
              <w:t xml:space="preserve"> </w:t>
            </w:r>
            <w:r w:rsidR="006B3517" w:rsidRPr="00BB7C91">
              <w:rPr>
                <w:rFonts w:asciiTheme="minorHAnsi" w:hAnsiTheme="minorHAnsi" w:cstheme="minorHAnsi"/>
                <w:bCs/>
                <w:szCs w:val="22"/>
              </w:rPr>
              <w:t>marks</w:t>
            </w:r>
          </w:p>
        </w:tc>
      </w:tr>
      <w:tr w:rsidR="008B0735" w:rsidRPr="002C03E4" w14:paraId="720DD0AA" w14:textId="77777777" w:rsidTr="0D17FE98">
        <w:trPr>
          <w:trHeight w:val="300"/>
          <w:jc w:val="right"/>
        </w:trPr>
        <w:tc>
          <w:tcPr>
            <w:tcW w:w="3136" w:type="pct"/>
            <w:tcBorders>
              <w:bottom w:val="single" w:sz="4" w:space="0" w:color="auto"/>
            </w:tcBorders>
            <w:shd w:val="clear" w:color="auto" w:fill="D9E2F3" w:themeFill="accent5" w:themeFillTint="33"/>
            <w:hideMark/>
          </w:tcPr>
          <w:p w14:paraId="0B2E609E" w14:textId="77777777" w:rsidR="006B3517" w:rsidRPr="00220AF9" w:rsidRDefault="1625B419" w:rsidP="0D17FE98">
            <w:pPr>
              <w:spacing w:line="240" w:lineRule="auto"/>
              <w:rPr>
                <w:rFonts w:asciiTheme="minorHAnsi" w:hAnsiTheme="minorHAnsi" w:cstheme="minorBidi"/>
              </w:rPr>
            </w:pPr>
            <w:r w:rsidRPr="0D17FE98">
              <w:rPr>
                <w:rFonts w:asciiTheme="minorHAnsi" w:hAnsiTheme="minorHAnsi" w:cstheme="minorBidi"/>
                <w:b/>
                <w:bCs/>
              </w:rPr>
              <w:t>Sub-Sub Criterion B.2.</w:t>
            </w:r>
            <w:r w:rsidR="5EB437A5" w:rsidRPr="0D17FE98">
              <w:rPr>
                <w:rFonts w:asciiTheme="minorHAnsi" w:hAnsiTheme="minorHAnsi" w:cstheme="minorBidi"/>
                <w:b/>
                <w:bCs/>
              </w:rPr>
              <w:t xml:space="preserve">C </w:t>
            </w:r>
            <w:r w:rsidR="58F0DB5C" w:rsidRPr="0D17FE98">
              <w:rPr>
                <w:rFonts w:asciiTheme="minorHAnsi" w:hAnsiTheme="minorHAnsi" w:cstheme="minorBidi"/>
              </w:rPr>
              <w:t>avoid</w:t>
            </w:r>
            <w:r w:rsidR="5EB437A5" w:rsidRPr="0D17FE98">
              <w:rPr>
                <w:rFonts w:asciiTheme="minorHAnsi" w:hAnsiTheme="minorHAnsi" w:cstheme="minorBidi"/>
              </w:rPr>
              <w:t>ing</w:t>
            </w:r>
            <w:r w:rsidR="58F0DB5C" w:rsidRPr="0D17FE98">
              <w:rPr>
                <w:rFonts w:asciiTheme="minorHAnsi" w:hAnsiTheme="minorHAnsi" w:cstheme="minorBidi"/>
              </w:rPr>
              <w:t xml:space="preserve"> food cross-contamination in respect of food allergies</w:t>
            </w:r>
            <w:r w:rsidR="251D9ABF" w:rsidRPr="0D17FE98">
              <w:rPr>
                <w:rFonts w:asciiTheme="minorHAnsi" w:hAnsiTheme="minorHAnsi" w:cstheme="minorBidi"/>
              </w:rPr>
              <w:t>,</w:t>
            </w:r>
            <w:r w:rsidR="58F0DB5C" w:rsidRPr="0D17FE98">
              <w:rPr>
                <w:rFonts w:asciiTheme="minorHAnsi" w:hAnsiTheme="minorHAnsi" w:cstheme="minorBidi"/>
              </w:rPr>
              <w:t xml:space="preserve"> </w:t>
            </w:r>
            <w:r w:rsidR="7707CA8B" w:rsidRPr="0D17FE98">
              <w:rPr>
                <w:rFonts w:asciiTheme="minorHAnsi" w:hAnsiTheme="minorHAnsi" w:cstheme="minorBidi"/>
              </w:rPr>
              <w:t xml:space="preserve">food </w:t>
            </w:r>
            <w:r w:rsidR="58F0DB5C" w:rsidRPr="0D17FE98">
              <w:rPr>
                <w:rFonts w:asciiTheme="minorHAnsi" w:hAnsiTheme="minorHAnsi" w:cstheme="minorBidi"/>
              </w:rPr>
              <w:t>intolerance</w:t>
            </w:r>
            <w:r w:rsidR="41075E23" w:rsidRPr="0D17FE98">
              <w:rPr>
                <w:rFonts w:asciiTheme="minorHAnsi" w:hAnsiTheme="minorHAnsi" w:cstheme="minorBidi"/>
              </w:rPr>
              <w:t>s</w:t>
            </w:r>
            <w:r w:rsidR="251D9ABF" w:rsidRPr="0D17FE98">
              <w:rPr>
                <w:rFonts w:asciiTheme="minorHAnsi" w:hAnsiTheme="minorHAnsi" w:cstheme="minorBidi"/>
              </w:rPr>
              <w:t xml:space="preserve"> and other dietary requirements </w:t>
            </w:r>
            <w:r w:rsidR="038B481D" w:rsidRPr="0D17FE98">
              <w:rPr>
                <w:rFonts w:asciiTheme="minorHAnsi" w:hAnsiTheme="minorHAnsi" w:cstheme="minorBidi"/>
              </w:rPr>
              <w:t>including but not limited to: lactose-free, gluten-free</w:t>
            </w:r>
            <w:r w:rsidR="58F0DB5C" w:rsidRPr="0D17FE98">
              <w:rPr>
                <w:rFonts w:asciiTheme="minorHAnsi" w:hAnsiTheme="minorHAnsi" w:cstheme="minorBidi"/>
              </w:rPr>
              <w:t>, religious observance</w:t>
            </w:r>
            <w:r w:rsidR="038B481D" w:rsidRPr="0D17FE98">
              <w:rPr>
                <w:rFonts w:asciiTheme="minorHAnsi" w:hAnsiTheme="minorHAnsi" w:cstheme="minorBidi"/>
              </w:rPr>
              <w:t>, halal</w:t>
            </w:r>
            <w:r w:rsidR="58F0DB5C" w:rsidRPr="0D17FE98">
              <w:rPr>
                <w:rFonts w:asciiTheme="minorHAnsi" w:hAnsiTheme="minorHAnsi" w:cstheme="minorBidi"/>
              </w:rPr>
              <w:t>,</w:t>
            </w:r>
            <w:r w:rsidR="038B481D" w:rsidRPr="0D17FE98">
              <w:rPr>
                <w:rFonts w:asciiTheme="minorHAnsi" w:hAnsiTheme="minorHAnsi" w:cstheme="minorBidi"/>
              </w:rPr>
              <w:t xml:space="preserve"> vegetarian, and vegan.</w:t>
            </w:r>
          </w:p>
        </w:tc>
        <w:tc>
          <w:tcPr>
            <w:tcW w:w="762" w:type="pct"/>
            <w:tcBorders>
              <w:bottom w:val="single" w:sz="4" w:space="0" w:color="auto"/>
            </w:tcBorders>
            <w:shd w:val="clear" w:color="auto" w:fill="D9E2F3" w:themeFill="accent5" w:themeFillTint="33"/>
            <w:vAlign w:val="center"/>
            <w:hideMark/>
          </w:tcPr>
          <w:p w14:paraId="22A603E3" w14:textId="77777777" w:rsidR="006B3517" w:rsidRDefault="009B4C6A" w:rsidP="008330C5">
            <w:pPr>
              <w:spacing w:before="240"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90 </w:t>
            </w:r>
            <w:r w:rsidR="006B3517" w:rsidRPr="00543400">
              <w:rPr>
                <w:rFonts w:asciiTheme="minorHAnsi" w:hAnsiTheme="minorHAnsi" w:cstheme="minorHAnsi"/>
                <w:szCs w:val="22"/>
                <w:lang w:val="en-IE"/>
              </w:rPr>
              <w:t>marks</w:t>
            </w:r>
          </w:p>
          <w:p w14:paraId="48A21919"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B793837" w14:textId="77777777" w:rsidR="006B3517" w:rsidRPr="00A96A26" w:rsidRDefault="009B4C6A" w:rsidP="006105AD">
            <w:pPr>
              <w:spacing w:line="240" w:lineRule="auto"/>
              <w:jc w:val="center"/>
              <w:rPr>
                <w:rFonts w:asciiTheme="majorHAnsi" w:hAnsiTheme="majorHAnsi" w:cstheme="majorHAnsi"/>
                <w:lang w:val="en-IE"/>
              </w:rPr>
            </w:pPr>
            <w:r>
              <w:rPr>
                <w:rFonts w:asciiTheme="minorHAnsi" w:hAnsiTheme="minorHAnsi" w:cstheme="minorHAnsi"/>
                <w:bCs/>
                <w:szCs w:val="22"/>
              </w:rPr>
              <w:t>63</w:t>
            </w:r>
            <w:r w:rsidRPr="00BB7C91">
              <w:rPr>
                <w:rFonts w:asciiTheme="minorHAnsi" w:hAnsiTheme="minorHAnsi" w:cstheme="minorHAnsi"/>
                <w:bCs/>
                <w:szCs w:val="22"/>
              </w:rPr>
              <w:t xml:space="preserve"> </w:t>
            </w:r>
            <w:r w:rsidR="006B3517" w:rsidRPr="00BB7C91">
              <w:rPr>
                <w:rFonts w:asciiTheme="minorHAnsi" w:hAnsiTheme="minorHAnsi" w:cstheme="minorHAnsi"/>
                <w:bCs/>
                <w:szCs w:val="22"/>
              </w:rPr>
              <w:t>marks</w:t>
            </w:r>
          </w:p>
        </w:tc>
      </w:tr>
      <w:tr w:rsidR="008B0735" w:rsidRPr="00F22A5E" w14:paraId="5DE23A0F" w14:textId="77777777" w:rsidTr="0D17FE98">
        <w:trPr>
          <w:trHeight w:val="300"/>
          <w:jc w:val="right"/>
        </w:trPr>
        <w:tc>
          <w:tcPr>
            <w:tcW w:w="3136" w:type="pct"/>
            <w:shd w:val="clear" w:color="auto" w:fill="4472C4" w:themeFill="accent5"/>
            <w:vAlign w:val="center"/>
            <w:hideMark/>
          </w:tcPr>
          <w:p w14:paraId="762DF52B" w14:textId="77777777"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6BD18F9B"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4383760E" w14:textId="77777777" w:rsidR="006B3517" w:rsidRPr="00F22A5E" w:rsidRDefault="009B4C6A" w:rsidP="006105AD">
            <w:pPr>
              <w:spacing w:line="240" w:lineRule="auto"/>
              <w:jc w:val="center"/>
              <w:rPr>
                <w:rFonts w:asciiTheme="minorHAnsi" w:hAnsiTheme="minorHAnsi" w:cstheme="minorHAnsi"/>
                <w:b/>
                <w:bCs/>
                <w:color w:val="FFFFFF" w:themeColor="background1"/>
                <w:szCs w:val="22"/>
                <w:lang w:val="en-IE"/>
              </w:rPr>
            </w:pPr>
            <w:r w:rsidRPr="008330C5">
              <w:rPr>
                <w:rFonts w:asciiTheme="minorHAnsi" w:hAnsiTheme="minorHAnsi" w:cstheme="minorHAnsi"/>
                <w:b/>
                <w:bCs/>
                <w:color w:val="FFFFFF" w:themeColor="background1"/>
                <w:szCs w:val="22"/>
                <w:lang w:val="en-IE"/>
              </w:rPr>
              <w:t xml:space="preserve">150 </w:t>
            </w:r>
            <w:r w:rsidR="006B3517" w:rsidRPr="008330C5">
              <w:rPr>
                <w:rFonts w:asciiTheme="minorHAnsi" w:hAnsiTheme="minorHAnsi" w:cstheme="minorHAnsi"/>
                <w:b/>
                <w:bCs/>
                <w:color w:val="FFFFFF" w:themeColor="background1"/>
                <w:szCs w:val="22"/>
                <w:lang w:val="en-IE"/>
              </w:rPr>
              <w:t>marks</w:t>
            </w:r>
          </w:p>
        </w:tc>
        <w:tc>
          <w:tcPr>
            <w:tcW w:w="1102" w:type="pct"/>
            <w:shd w:val="clear" w:color="auto" w:fill="4472C4" w:themeFill="accent5"/>
            <w:vAlign w:val="center"/>
            <w:hideMark/>
          </w:tcPr>
          <w:p w14:paraId="38B59DC5"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37D593C4" w14:textId="77777777" w:rsidTr="0D17FE98">
        <w:trPr>
          <w:trHeight w:val="300"/>
          <w:jc w:val="right"/>
        </w:trPr>
        <w:tc>
          <w:tcPr>
            <w:tcW w:w="5000" w:type="pct"/>
            <w:gridSpan w:val="3"/>
            <w:shd w:val="clear" w:color="auto" w:fill="D9E2F3" w:themeFill="accent5" w:themeFillTint="33"/>
          </w:tcPr>
          <w:p w14:paraId="0033013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4F2A18C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under the following </w:t>
            </w:r>
            <w:r w:rsidR="00973419">
              <w:rPr>
                <w:rFonts w:asciiTheme="minorHAnsi" w:hAnsiTheme="minorHAnsi" w:cstheme="minorHAnsi"/>
                <w:szCs w:val="22"/>
              </w:rPr>
              <w:t xml:space="preserve">two </w:t>
            </w:r>
            <w:r>
              <w:rPr>
                <w:rFonts w:asciiTheme="minorHAnsi" w:hAnsiTheme="minorHAnsi" w:cstheme="minorHAnsi"/>
                <w:szCs w:val="22"/>
              </w:rPr>
              <w:t>sub-criteri</w:t>
            </w:r>
            <w:r w:rsidR="00996B16">
              <w:rPr>
                <w:rFonts w:asciiTheme="minorHAnsi" w:hAnsiTheme="minorHAnsi" w:cstheme="minorHAnsi"/>
                <w:szCs w:val="22"/>
              </w:rPr>
              <w:t>a</w:t>
            </w:r>
            <w:r>
              <w:rPr>
                <w:rFonts w:asciiTheme="minorHAnsi" w:hAnsiTheme="minorHAnsi" w:cstheme="minorHAnsi"/>
                <w:szCs w:val="22"/>
              </w:rPr>
              <w:t>:</w:t>
            </w:r>
          </w:p>
          <w:p w14:paraId="5597B746" w14:textId="77777777"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5A327DE6" w14:textId="5275FCE8"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 xml:space="preserve">nt / </w:t>
            </w:r>
            <w:r w:rsidR="005D6447">
              <w:rPr>
                <w:rFonts w:asciiTheme="minorHAnsi" w:hAnsiTheme="minorHAnsi" w:cstheme="minorHAnsi"/>
                <w:b/>
                <w:bCs/>
                <w:szCs w:val="22"/>
              </w:rPr>
              <w:t>I</w:t>
            </w:r>
            <w:r w:rsidRPr="00543400">
              <w:rPr>
                <w:rFonts w:asciiTheme="minorHAnsi" w:hAnsiTheme="minorHAnsi" w:cstheme="minorHAnsi"/>
                <w:b/>
                <w:bCs/>
                <w:szCs w:val="22"/>
              </w:rPr>
              <w:t>ncident Management</w:t>
            </w:r>
          </w:p>
          <w:p w14:paraId="5C3C89F2" w14:textId="77777777"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C.1 </w:t>
            </w:r>
            <w:r w:rsidR="0001767F">
              <w:rPr>
                <w:rFonts w:asciiTheme="minorHAnsi" w:hAnsiTheme="minorHAnsi" w:cstheme="minorHAnsi"/>
                <w:bCs/>
                <w:szCs w:val="22"/>
              </w:rPr>
              <w:t xml:space="preserve">and </w:t>
            </w:r>
            <w:r w:rsidR="00477B98">
              <w:rPr>
                <w:rFonts w:asciiTheme="minorHAnsi" w:hAnsiTheme="minorHAnsi" w:cstheme="minorHAnsi"/>
                <w:bCs/>
                <w:szCs w:val="22"/>
              </w:rPr>
              <w:t>C.2 as set out below.</w:t>
            </w:r>
          </w:p>
        </w:tc>
      </w:tr>
      <w:tr w:rsidR="007D46A9" w:rsidRPr="002C03E4" w14:paraId="417A6511" w14:textId="77777777" w:rsidTr="0D17FE98">
        <w:trPr>
          <w:trHeight w:val="300"/>
          <w:jc w:val="right"/>
        </w:trPr>
        <w:tc>
          <w:tcPr>
            <w:tcW w:w="3136" w:type="pct"/>
            <w:shd w:val="clear" w:color="auto" w:fill="D9E2F3" w:themeFill="accent5" w:themeFillTint="33"/>
          </w:tcPr>
          <w:p w14:paraId="2102DC8B"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4D43DA4A"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3FEDFEBA" w14:textId="77777777" w:rsidR="006B3517" w:rsidRPr="00543400" w:rsidRDefault="3D9ED6CF" w:rsidP="33FB6EEF">
            <w:pPr>
              <w:spacing w:line="240" w:lineRule="auto"/>
              <w:outlineLvl w:val="2"/>
              <w:rPr>
                <w:rFonts w:asciiTheme="minorHAnsi" w:hAnsiTheme="minorHAnsi" w:cstheme="minorBidi"/>
                <w:color w:val="000000" w:themeColor="text1"/>
                <w:lang w:val="en-IE"/>
              </w:rPr>
            </w:pPr>
            <w:r w:rsidRPr="33FB6EEF">
              <w:rPr>
                <w:rFonts w:asciiTheme="minorHAnsi" w:hAnsiTheme="minorHAnsi" w:cstheme="minorBidi"/>
                <w:color w:val="000000" w:themeColor="text1"/>
                <w:lang w:val="en-IE"/>
              </w:rPr>
              <w:t xml:space="preserve">The Contracting Authority requires the assignment of a Key Account Manager (KAM) who will have overall responsibility for the delivery of the Service to the Contracting Authority and </w:t>
            </w:r>
            <w:r w:rsidRPr="003D46F6">
              <w:rPr>
                <w:rFonts w:asciiTheme="minorHAnsi" w:hAnsiTheme="minorHAnsi" w:cstheme="minorBidi"/>
                <w:color w:val="000000" w:themeColor="text1"/>
                <w:lang w:val="en-IE"/>
              </w:rPr>
              <w:t xml:space="preserve">must have proven experience in successfully delivering </w:t>
            </w:r>
            <w:r w:rsidR="003D46F6" w:rsidRPr="003D46F6">
              <w:rPr>
                <w:rFonts w:asciiTheme="minorHAnsi" w:hAnsiTheme="minorHAnsi" w:cstheme="minorBidi"/>
                <w:color w:val="000000" w:themeColor="text1"/>
                <w:lang w:val="en-IE"/>
              </w:rPr>
              <w:t xml:space="preserve">similar </w:t>
            </w:r>
            <w:r w:rsidRPr="003D46F6">
              <w:rPr>
                <w:rFonts w:asciiTheme="minorHAnsi" w:hAnsiTheme="minorHAnsi" w:cstheme="minorBidi"/>
                <w:color w:val="000000" w:themeColor="text1"/>
                <w:lang w:val="en-IE"/>
              </w:rPr>
              <w:t>services as set out in section 6 of the Appendix 1 below.</w:t>
            </w:r>
          </w:p>
          <w:p w14:paraId="6246C740"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 xml:space="preserve">Tenderers must demonstrate, by providing a clear and comprehensive description in the TRD how their </w:t>
            </w:r>
            <w:r w:rsidRPr="00543400">
              <w:rPr>
                <w:rFonts w:asciiTheme="minorHAnsi" w:hAnsiTheme="minorHAnsi" w:cstheme="minorHAnsi"/>
                <w:b/>
                <w:bCs/>
                <w:color w:val="000000" w:themeColor="text1"/>
                <w:szCs w:val="22"/>
                <w:lang w:val="en-IE"/>
              </w:rPr>
              <w:lastRenderedPageBreak/>
              <w:t>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05D55541"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2F0696">
              <w:rPr>
                <w:rFonts w:asciiTheme="minorHAnsi" w:hAnsiTheme="minorHAnsi" w:cstheme="minorHAnsi"/>
                <w:b/>
                <w:bCs/>
                <w:color w:val="000000" w:themeColor="text1"/>
                <w:szCs w:val="22"/>
                <w:lang w:val="en-IE"/>
              </w:rPr>
              <w:t>including relevant previous experience in the role for their proposed KAM.</w:t>
            </w:r>
          </w:p>
          <w:p w14:paraId="6CB9E9C3" w14:textId="22FF6D93"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 xml:space="preserve">Tenderers should note where they submit </w:t>
            </w:r>
            <w:r w:rsidR="003A367A">
              <w:rPr>
                <w:rFonts w:asciiTheme="minorHAnsi" w:hAnsiTheme="minorHAnsi" w:cstheme="minorHAnsi"/>
                <w:b/>
                <w:szCs w:val="22"/>
              </w:rPr>
              <w:t xml:space="preserve">a </w:t>
            </w:r>
            <w:r>
              <w:rPr>
                <w:rFonts w:asciiTheme="minorHAnsi" w:hAnsiTheme="minorHAnsi" w:cstheme="minorHAnsi"/>
                <w:b/>
                <w:szCs w:val="22"/>
              </w:rPr>
              <w:t>CV with more than 2 pages, the evaluation team will not take into consideration information contained after page 2.</w:t>
            </w:r>
          </w:p>
        </w:tc>
        <w:tc>
          <w:tcPr>
            <w:tcW w:w="762" w:type="pct"/>
            <w:shd w:val="clear" w:color="auto" w:fill="D9E2F3" w:themeFill="accent5" w:themeFillTint="33"/>
            <w:vAlign w:val="center"/>
          </w:tcPr>
          <w:p w14:paraId="05193EC1"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A468497"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678A4C1F" w14:textId="77777777" w:rsidTr="0D17FE98">
        <w:trPr>
          <w:trHeight w:val="300"/>
          <w:jc w:val="right"/>
        </w:trPr>
        <w:tc>
          <w:tcPr>
            <w:tcW w:w="3136" w:type="pct"/>
            <w:shd w:val="clear" w:color="auto" w:fill="D9E2F3" w:themeFill="accent5" w:themeFillTint="33"/>
            <w:vAlign w:val="center"/>
          </w:tcPr>
          <w:p w14:paraId="6AACF5A4" w14:textId="10F026E0"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 xml:space="preserve">nt / </w:t>
            </w:r>
            <w:r w:rsidR="00F52850">
              <w:rPr>
                <w:rFonts w:asciiTheme="minorHAnsi" w:hAnsiTheme="minorHAnsi" w:cstheme="minorHAnsi"/>
                <w:b/>
                <w:bCs/>
                <w:szCs w:val="22"/>
              </w:rPr>
              <w:t>I</w:t>
            </w:r>
            <w:r w:rsidRPr="00543400">
              <w:rPr>
                <w:rFonts w:asciiTheme="minorHAnsi" w:hAnsiTheme="minorHAnsi" w:cstheme="minorHAnsi"/>
                <w:b/>
                <w:bCs/>
                <w:szCs w:val="22"/>
              </w:rPr>
              <w:t>ncident Management</w:t>
            </w:r>
          </w:p>
          <w:p w14:paraId="3CFFEE3A"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60C44ACB"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Tenderer</w:t>
            </w:r>
            <w:r w:rsidR="00220AF9">
              <w:rPr>
                <w:rFonts w:asciiTheme="minorHAnsi" w:hAnsiTheme="minorHAnsi" w:cstheme="minorHAnsi"/>
                <w:color w:val="000000" w:themeColor="text1"/>
                <w:szCs w:val="22"/>
              </w:rPr>
              <w:t>s</w:t>
            </w:r>
            <w:r w:rsidRPr="00543400">
              <w:rPr>
                <w:rFonts w:asciiTheme="minorHAnsi" w:hAnsiTheme="minorHAnsi" w:cstheme="minorHAnsi"/>
                <w:color w:val="000000" w:themeColor="text1"/>
                <w:szCs w:val="22"/>
              </w:rPr>
              <w:t xml:space="preserve">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5FBF3A7B" w14:textId="77777777" w:rsidR="006B3517" w:rsidRPr="00543400" w:rsidRDefault="006B3517" w:rsidP="00F936D8">
            <w:pPr>
              <w:pStyle w:val="ListParagraph"/>
              <w:numPr>
                <w:ilvl w:val="0"/>
                <w:numId w:val="16"/>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694CE694" w14:textId="77777777" w:rsidR="006B3517" w:rsidRPr="00543400" w:rsidRDefault="006B3517" w:rsidP="00F936D8">
            <w:pPr>
              <w:pStyle w:val="ListParagraph"/>
              <w:numPr>
                <w:ilvl w:val="0"/>
                <w:numId w:val="16"/>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3A54E6B5" w14:textId="77777777" w:rsidR="006B3517" w:rsidRPr="00543400" w:rsidRDefault="006B3517" w:rsidP="00F936D8">
            <w:pPr>
              <w:pStyle w:val="ListParagraph"/>
              <w:numPr>
                <w:ilvl w:val="0"/>
                <w:numId w:val="16"/>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F8D3B06" w14:textId="77777777" w:rsidR="006B3517" w:rsidRPr="00464FDC" w:rsidRDefault="006B3517" w:rsidP="00F936D8">
            <w:pPr>
              <w:pStyle w:val="ListParagraph"/>
              <w:numPr>
                <w:ilvl w:val="0"/>
                <w:numId w:val="16"/>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3FCCB92" w14:textId="77777777" w:rsidR="00464FDC" w:rsidRPr="00464FDC" w:rsidRDefault="00464FDC" w:rsidP="00F936D8">
            <w:pPr>
              <w:pStyle w:val="ListParagraph"/>
              <w:numPr>
                <w:ilvl w:val="0"/>
                <w:numId w:val="16"/>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52A3840"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9927502"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2C5A3B65"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78325923"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F22A5E" w14:paraId="359EA2D1" w14:textId="77777777" w:rsidTr="0D17FE98">
        <w:trPr>
          <w:trHeight w:val="300"/>
          <w:jc w:val="right"/>
        </w:trPr>
        <w:tc>
          <w:tcPr>
            <w:tcW w:w="3136" w:type="pct"/>
            <w:shd w:val="clear" w:color="auto" w:fill="4472C4" w:themeFill="accent5"/>
            <w:vAlign w:val="center"/>
            <w:hideMark/>
          </w:tcPr>
          <w:p w14:paraId="4CC7628D"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0375E61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614370">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1B90FC9"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614370" w14:paraId="4643639A" w14:textId="77777777" w:rsidTr="0D17FE98">
        <w:trPr>
          <w:trHeight w:val="300"/>
          <w:jc w:val="right"/>
        </w:trPr>
        <w:tc>
          <w:tcPr>
            <w:tcW w:w="5000" w:type="pct"/>
            <w:gridSpan w:val="3"/>
            <w:shd w:val="clear" w:color="auto" w:fill="D9E2F3" w:themeFill="accent5" w:themeFillTint="33"/>
          </w:tcPr>
          <w:p w14:paraId="02291130" w14:textId="77777777" w:rsidR="0080781D" w:rsidRPr="00614370" w:rsidRDefault="006B3517" w:rsidP="00AB3BBC">
            <w:pPr>
              <w:spacing w:line="240" w:lineRule="auto"/>
              <w:rPr>
                <w:rFonts w:asciiTheme="minorHAnsi" w:hAnsiTheme="minorHAnsi" w:cstheme="minorHAnsi"/>
                <w:szCs w:val="22"/>
              </w:rPr>
            </w:pPr>
            <w:r w:rsidRPr="00614370">
              <w:rPr>
                <w:rFonts w:asciiTheme="minorHAnsi" w:hAnsiTheme="minorHAnsi" w:cstheme="minorHAnsi"/>
                <w:szCs w:val="22"/>
              </w:rPr>
              <w:t>The Contracting Authority requires the greenest catering service possible meeting</w:t>
            </w:r>
            <w:r w:rsidR="00464FDC" w:rsidRPr="00614370">
              <w:rPr>
                <w:rFonts w:asciiTheme="minorHAnsi" w:hAnsiTheme="minorHAnsi" w:cstheme="minorHAnsi"/>
                <w:szCs w:val="22"/>
              </w:rPr>
              <w:t xml:space="preserve"> or exceeding,</w:t>
            </w:r>
            <w:r w:rsidRPr="00614370">
              <w:rPr>
                <w:rFonts w:asciiTheme="minorHAnsi" w:hAnsiTheme="minorHAnsi" w:cstheme="minorHAnsi"/>
                <w:szCs w:val="22"/>
              </w:rPr>
              <w:t xml:space="preserve"> the requirements set out in Appendix 1 below.</w:t>
            </w:r>
          </w:p>
          <w:p w14:paraId="3C42B3A9" w14:textId="77777777" w:rsidR="0080781D" w:rsidRPr="00614370" w:rsidRDefault="0080781D" w:rsidP="00AB3BBC">
            <w:pPr>
              <w:spacing w:line="240" w:lineRule="auto"/>
              <w:rPr>
                <w:rFonts w:asciiTheme="minorHAnsi" w:hAnsiTheme="minorHAnsi" w:cstheme="minorHAnsi"/>
                <w:szCs w:val="22"/>
              </w:rPr>
            </w:pPr>
            <w:r w:rsidRPr="00614370">
              <w:rPr>
                <w:rFonts w:asciiTheme="minorHAnsi" w:hAnsiTheme="minorHAnsi" w:cstheme="minorHAnsi"/>
                <w:szCs w:val="22"/>
              </w:rPr>
              <w:t>The Contracting Authority requires Tenderers to describe their approach under the following</w:t>
            </w:r>
            <w:r w:rsidR="00F961F4" w:rsidRPr="00614370">
              <w:rPr>
                <w:rFonts w:asciiTheme="minorHAnsi" w:hAnsiTheme="minorHAnsi" w:cstheme="minorHAnsi"/>
                <w:szCs w:val="22"/>
              </w:rPr>
              <w:t xml:space="preserve"> two sub criteri</w:t>
            </w:r>
            <w:r w:rsidR="00996B16" w:rsidRPr="00614370">
              <w:rPr>
                <w:rFonts w:asciiTheme="minorHAnsi" w:hAnsiTheme="minorHAnsi" w:cstheme="minorHAnsi"/>
                <w:szCs w:val="22"/>
              </w:rPr>
              <w:t>a</w:t>
            </w:r>
            <w:r w:rsidRPr="00614370">
              <w:rPr>
                <w:rFonts w:asciiTheme="minorHAnsi" w:hAnsiTheme="minorHAnsi" w:cstheme="minorHAnsi"/>
                <w:szCs w:val="22"/>
              </w:rPr>
              <w:t>:</w:t>
            </w:r>
          </w:p>
          <w:p w14:paraId="52FAA861" w14:textId="1EC2A67E" w:rsidR="00220AF9" w:rsidRPr="00614370" w:rsidRDefault="00220AF9" w:rsidP="00AB3BBC">
            <w:pPr>
              <w:spacing w:line="240" w:lineRule="auto"/>
              <w:rPr>
                <w:rFonts w:asciiTheme="minorHAnsi" w:hAnsiTheme="minorHAnsi" w:cstheme="minorHAnsi"/>
                <w:b/>
                <w:bCs/>
                <w:szCs w:val="22"/>
              </w:rPr>
            </w:pPr>
            <w:r w:rsidRPr="00614370">
              <w:rPr>
                <w:rFonts w:asciiTheme="minorHAnsi" w:hAnsiTheme="minorHAnsi" w:cstheme="minorHAnsi"/>
                <w:b/>
                <w:bCs/>
                <w:szCs w:val="22"/>
              </w:rPr>
              <w:t xml:space="preserve">D.1 Environmental Waste Prevention and </w:t>
            </w:r>
            <w:r w:rsidR="00E73CDF">
              <w:rPr>
                <w:rFonts w:asciiTheme="minorHAnsi" w:hAnsiTheme="minorHAnsi" w:cstheme="minorHAnsi"/>
                <w:b/>
                <w:bCs/>
                <w:szCs w:val="22"/>
              </w:rPr>
              <w:t>M</w:t>
            </w:r>
            <w:r w:rsidRPr="00614370">
              <w:rPr>
                <w:rFonts w:asciiTheme="minorHAnsi" w:hAnsiTheme="minorHAnsi" w:cstheme="minorHAnsi"/>
                <w:b/>
                <w:bCs/>
                <w:szCs w:val="22"/>
              </w:rPr>
              <w:t>inimisation</w:t>
            </w:r>
          </w:p>
          <w:p w14:paraId="558DF1A8" w14:textId="77777777" w:rsidR="0080781D" w:rsidRPr="00614370" w:rsidRDefault="0080781D" w:rsidP="00AB3BBC">
            <w:pPr>
              <w:spacing w:line="240" w:lineRule="auto"/>
              <w:rPr>
                <w:rFonts w:asciiTheme="minorHAnsi" w:hAnsiTheme="minorHAnsi" w:cstheme="minorHAnsi"/>
                <w:b/>
                <w:bCs/>
                <w:szCs w:val="22"/>
              </w:rPr>
            </w:pPr>
            <w:r w:rsidRPr="00614370">
              <w:rPr>
                <w:rFonts w:asciiTheme="minorHAnsi" w:hAnsiTheme="minorHAnsi" w:cstheme="minorHAnsi"/>
                <w:b/>
                <w:bCs/>
                <w:szCs w:val="22"/>
              </w:rPr>
              <w:t>D.2 Sustainable Purchasing Policy</w:t>
            </w:r>
          </w:p>
          <w:p w14:paraId="14275418" w14:textId="1E2520AC" w:rsidR="00C32FE4" w:rsidRPr="00614370" w:rsidRDefault="00C32FE4" w:rsidP="00AB3BBC">
            <w:pPr>
              <w:spacing w:line="240" w:lineRule="auto"/>
              <w:rPr>
                <w:rFonts w:asciiTheme="minorHAnsi" w:hAnsiTheme="minorHAnsi" w:cstheme="minorHAnsi"/>
                <w:bCs/>
                <w:szCs w:val="22"/>
              </w:rPr>
            </w:pPr>
            <w:r w:rsidRPr="00614370">
              <w:rPr>
                <w:rFonts w:asciiTheme="minorHAnsi" w:hAnsiTheme="minorHAnsi" w:cstheme="minorHAnsi"/>
                <w:szCs w:val="22"/>
              </w:rPr>
              <w:t xml:space="preserve">Tenderers </w:t>
            </w:r>
            <w:r w:rsidRPr="00614370">
              <w:rPr>
                <w:rFonts w:asciiTheme="minorHAnsi" w:hAnsiTheme="minorHAnsi" w:cstheme="minorHAnsi"/>
                <w:b/>
                <w:szCs w:val="22"/>
                <w:u w:val="single"/>
              </w:rPr>
              <w:t>must</w:t>
            </w:r>
            <w:r w:rsidRPr="00614370">
              <w:rPr>
                <w:rFonts w:asciiTheme="minorHAnsi" w:hAnsiTheme="minorHAnsi" w:cstheme="minorHAnsi"/>
                <w:szCs w:val="22"/>
              </w:rPr>
              <w:t xml:space="preserve"> demonstrate, by providing a clear and comprehensive description in the TRD, how their proposed catering services will meet with the requirements in D.1 and D.2 below.</w:t>
            </w:r>
          </w:p>
          <w:p w14:paraId="02E14B50" w14:textId="05633183" w:rsidR="00E85E08" w:rsidRPr="00E85E08" w:rsidRDefault="00F961F4" w:rsidP="00AB3BBC">
            <w:pPr>
              <w:spacing w:line="240" w:lineRule="auto"/>
              <w:rPr>
                <w:rFonts w:asciiTheme="minorHAnsi" w:hAnsiTheme="minorHAnsi" w:cstheme="minorHAnsi"/>
                <w:bCs/>
                <w:szCs w:val="22"/>
              </w:rPr>
            </w:pPr>
            <w:r w:rsidRPr="00614370">
              <w:rPr>
                <w:rFonts w:asciiTheme="minorHAnsi" w:hAnsiTheme="minorHAnsi" w:cstheme="minorHAnsi"/>
                <w:b/>
                <w:szCs w:val="22"/>
              </w:rPr>
              <w:t>To pass Award Criteri</w:t>
            </w:r>
            <w:r w:rsidR="00AB3BBC" w:rsidRPr="00614370">
              <w:rPr>
                <w:rFonts w:asciiTheme="minorHAnsi" w:hAnsiTheme="minorHAnsi" w:cstheme="minorHAnsi"/>
                <w:b/>
                <w:szCs w:val="22"/>
              </w:rPr>
              <w:t>on</w:t>
            </w:r>
            <w:r w:rsidRPr="00614370">
              <w:rPr>
                <w:rFonts w:asciiTheme="minorHAnsi" w:hAnsiTheme="minorHAnsi" w:cstheme="minorHAnsi"/>
                <w:b/>
                <w:szCs w:val="22"/>
              </w:rPr>
              <w:t xml:space="preserve"> D, </w:t>
            </w:r>
            <w:r w:rsidR="0080781D" w:rsidRPr="00614370">
              <w:rPr>
                <w:rFonts w:asciiTheme="minorHAnsi" w:hAnsiTheme="minorHAnsi" w:cstheme="minorHAnsi"/>
                <w:bCs/>
                <w:szCs w:val="22"/>
              </w:rPr>
              <w:t>Tenderers must achieve 70% of the marks available in sub</w:t>
            </w:r>
            <w:r w:rsidR="00451613">
              <w:rPr>
                <w:rFonts w:asciiTheme="minorHAnsi" w:hAnsiTheme="minorHAnsi" w:cstheme="minorHAnsi"/>
                <w:bCs/>
                <w:szCs w:val="22"/>
              </w:rPr>
              <w:t>-</w:t>
            </w:r>
            <w:r w:rsidR="0080781D" w:rsidRPr="00614370">
              <w:rPr>
                <w:rFonts w:asciiTheme="minorHAnsi" w:hAnsiTheme="minorHAnsi" w:cstheme="minorHAnsi"/>
                <w:bCs/>
                <w:szCs w:val="22"/>
              </w:rPr>
              <w:t>criterion D.1</w:t>
            </w:r>
            <w:r w:rsidR="005A45FF" w:rsidRPr="00614370">
              <w:rPr>
                <w:rFonts w:asciiTheme="minorHAnsi" w:hAnsiTheme="minorHAnsi" w:cstheme="minorHAnsi"/>
                <w:bCs/>
                <w:szCs w:val="22"/>
              </w:rPr>
              <w:t xml:space="preserve"> and D</w:t>
            </w:r>
            <w:r w:rsidR="006219E6">
              <w:rPr>
                <w:rFonts w:asciiTheme="minorHAnsi" w:hAnsiTheme="minorHAnsi" w:cstheme="minorHAnsi"/>
                <w:bCs/>
                <w:szCs w:val="22"/>
              </w:rPr>
              <w:t>.</w:t>
            </w:r>
            <w:r w:rsidR="005A45FF" w:rsidRPr="00614370">
              <w:rPr>
                <w:rFonts w:asciiTheme="minorHAnsi" w:hAnsiTheme="minorHAnsi" w:cstheme="minorHAnsi"/>
                <w:bCs/>
                <w:szCs w:val="22"/>
              </w:rPr>
              <w:t>2</w:t>
            </w:r>
            <w:r w:rsidRPr="00614370">
              <w:rPr>
                <w:rFonts w:asciiTheme="minorHAnsi" w:hAnsiTheme="minorHAnsi" w:cstheme="minorHAnsi"/>
                <w:bCs/>
                <w:szCs w:val="22"/>
              </w:rPr>
              <w:t xml:space="preserve"> as set out below.</w:t>
            </w:r>
          </w:p>
        </w:tc>
      </w:tr>
      <w:tr w:rsidR="007D46A9" w:rsidRPr="00614370" w14:paraId="7FED3AE5" w14:textId="77777777" w:rsidTr="0D17FE98">
        <w:trPr>
          <w:trHeight w:val="300"/>
          <w:jc w:val="right"/>
        </w:trPr>
        <w:tc>
          <w:tcPr>
            <w:tcW w:w="3136" w:type="pct"/>
            <w:shd w:val="clear" w:color="auto" w:fill="D9E2F3" w:themeFill="accent5" w:themeFillTint="33"/>
          </w:tcPr>
          <w:p w14:paraId="75B8FECF" w14:textId="4CDCC108" w:rsidR="00C671D1" w:rsidRPr="00614370" w:rsidRDefault="00C671D1" w:rsidP="00AB3BBC">
            <w:pPr>
              <w:spacing w:line="240" w:lineRule="auto"/>
              <w:rPr>
                <w:rFonts w:asciiTheme="minorHAnsi" w:hAnsiTheme="minorHAnsi" w:cstheme="minorHAnsi"/>
                <w:b/>
                <w:bCs/>
                <w:szCs w:val="22"/>
              </w:rPr>
            </w:pPr>
            <w:r w:rsidRPr="00614370">
              <w:rPr>
                <w:rFonts w:asciiTheme="minorHAnsi" w:hAnsiTheme="minorHAnsi" w:cstheme="minorHAnsi"/>
                <w:b/>
                <w:bCs/>
                <w:szCs w:val="22"/>
              </w:rPr>
              <w:lastRenderedPageBreak/>
              <w:t xml:space="preserve">Sub Criterion </w:t>
            </w:r>
            <w:r w:rsidR="006B3517" w:rsidRPr="00614370">
              <w:rPr>
                <w:rFonts w:asciiTheme="minorHAnsi" w:hAnsiTheme="minorHAnsi" w:cstheme="minorHAnsi"/>
                <w:b/>
                <w:bCs/>
                <w:szCs w:val="22"/>
              </w:rPr>
              <w:t>D.1</w:t>
            </w:r>
            <w:r w:rsidRPr="00614370">
              <w:rPr>
                <w:rFonts w:asciiTheme="minorHAnsi" w:hAnsiTheme="minorHAnsi" w:cstheme="minorHAnsi"/>
                <w:b/>
                <w:bCs/>
                <w:szCs w:val="22"/>
              </w:rPr>
              <w:t xml:space="preserve"> Waste </w:t>
            </w:r>
            <w:r w:rsidR="00B25ADB" w:rsidRPr="00614370">
              <w:rPr>
                <w:rFonts w:asciiTheme="minorHAnsi" w:hAnsiTheme="minorHAnsi" w:cstheme="minorHAnsi"/>
                <w:b/>
                <w:bCs/>
                <w:szCs w:val="22"/>
              </w:rPr>
              <w:t xml:space="preserve">Prevention and </w:t>
            </w:r>
            <w:r w:rsidRPr="00614370">
              <w:rPr>
                <w:rFonts w:asciiTheme="minorHAnsi" w:hAnsiTheme="minorHAnsi" w:cstheme="minorHAnsi"/>
                <w:b/>
                <w:bCs/>
                <w:szCs w:val="22"/>
              </w:rPr>
              <w:t>Minimisation</w:t>
            </w:r>
          </w:p>
          <w:p w14:paraId="020AF5E7" w14:textId="77777777" w:rsidR="006B3517" w:rsidRPr="00614370" w:rsidRDefault="006B3517" w:rsidP="00AB3BBC">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3BA6DE1B" w14:textId="77777777" w:rsidR="0024669D" w:rsidRPr="00614370" w:rsidRDefault="006B3517" w:rsidP="00AB3BBC">
            <w:pPr>
              <w:spacing w:line="240" w:lineRule="auto"/>
              <w:rPr>
                <w:rFonts w:asciiTheme="minorHAnsi" w:hAnsiTheme="minorHAnsi" w:cstheme="minorHAnsi"/>
                <w:szCs w:val="22"/>
              </w:rPr>
            </w:pPr>
            <w:r w:rsidRPr="00614370">
              <w:rPr>
                <w:rFonts w:asciiTheme="minorHAnsi" w:hAnsiTheme="minorHAnsi" w:cstheme="minorHAnsi"/>
                <w:szCs w:val="22"/>
              </w:rPr>
              <w:t xml:space="preserve">Tenderers are required to detail </w:t>
            </w:r>
            <w:r w:rsidR="00510438" w:rsidRPr="00614370">
              <w:rPr>
                <w:rFonts w:asciiTheme="minorHAnsi" w:hAnsiTheme="minorHAnsi" w:cstheme="minorHAnsi"/>
                <w:szCs w:val="22"/>
              </w:rPr>
              <w:t>their approach to</w:t>
            </w:r>
            <w:r w:rsidR="005E29B6" w:rsidRPr="00614370">
              <w:rPr>
                <w:rFonts w:asciiTheme="minorHAnsi" w:hAnsiTheme="minorHAnsi" w:cstheme="minorHAnsi"/>
                <w:szCs w:val="22"/>
              </w:rPr>
              <w:t>:</w:t>
            </w:r>
          </w:p>
          <w:p w14:paraId="32950D63" w14:textId="77777777" w:rsidR="00410061" w:rsidRPr="00614370" w:rsidRDefault="0024669D" w:rsidP="00AB3BBC">
            <w:pPr>
              <w:spacing w:after="0" w:line="240" w:lineRule="auto"/>
              <w:rPr>
                <w:rFonts w:asciiTheme="minorHAnsi" w:hAnsiTheme="minorHAnsi" w:cstheme="minorHAnsi"/>
                <w:szCs w:val="22"/>
              </w:rPr>
            </w:pPr>
            <w:r w:rsidRPr="00614370">
              <w:rPr>
                <w:rFonts w:asciiTheme="minorHAnsi" w:hAnsiTheme="minorHAnsi" w:cstheme="minorHAnsi"/>
                <w:szCs w:val="22"/>
              </w:rPr>
              <w:t>-</w:t>
            </w:r>
            <w:r w:rsidR="006B3517" w:rsidRPr="00614370">
              <w:rPr>
                <w:rFonts w:asciiTheme="minorHAnsi" w:hAnsiTheme="minorHAnsi" w:cstheme="minorHAnsi"/>
                <w:szCs w:val="22"/>
              </w:rPr>
              <w:t xml:space="preserve"> </w:t>
            </w:r>
            <w:r w:rsidR="00B25ADB" w:rsidRPr="00614370">
              <w:rPr>
                <w:rFonts w:asciiTheme="minorHAnsi" w:hAnsiTheme="minorHAnsi" w:cstheme="minorHAnsi"/>
                <w:szCs w:val="22"/>
              </w:rPr>
              <w:t xml:space="preserve">waste prevention and </w:t>
            </w:r>
            <w:r w:rsidR="006B3517" w:rsidRPr="00614370">
              <w:rPr>
                <w:rFonts w:asciiTheme="minorHAnsi" w:hAnsiTheme="minorHAnsi" w:cstheme="minorHAnsi"/>
                <w:szCs w:val="22"/>
              </w:rPr>
              <w:t>minimis</w:t>
            </w:r>
            <w:r w:rsidR="00510438" w:rsidRPr="00614370">
              <w:rPr>
                <w:rFonts w:asciiTheme="minorHAnsi" w:hAnsiTheme="minorHAnsi" w:cstheme="minorHAnsi"/>
                <w:szCs w:val="22"/>
              </w:rPr>
              <w:t>ation</w:t>
            </w:r>
            <w:r w:rsidR="006B3517" w:rsidRPr="00614370">
              <w:rPr>
                <w:rFonts w:asciiTheme="minorHAnsi" w:hAnsiTheme="minorHAnsi" w:cstheme="minorHAnsi"/>
                <w:szCs w:val="22"/>
              </w:rPr>
              <w:t xml:space="preserve"> </w:t>
            </w:r>
            <w:r w:rsidR="00E92B9B" w:rsidRPr="00614370">
              <w:rPr>
                <w:rFonts w:asciiTheme="minorHAnsi" w:hAnsiTheme="minorHAnsi" w:cstheme="minorHAnsi"/>
                <w:szCs w:val="22"/>
              </w:rPr>
              <w:t xml:space="preserve">of </w:t>
            </w:r>
            <w:r w:rsidR="006B3517" w:rsidRPr="00614370">
              <w:rPr>
                <w:rFonts w:asciiTheme="minorHAnsi" w:hAnsiTheme="minorHAnsi" w:cstheme="minorHAnsi"/>
                <w:szCs w:val="22"/>
              </w:rPr>
              <w:t>all forms of waste</w:t>
            </w:r>
            <w:r w:rsidRPr="00614370">
              <w:rPr>
                <w:rFonts w:asciiTheme="minorHAnsi" w:hAnsiTheme="minorHAnsi" w:cstheme="minorHAnsi"/>
                <w:szCs w:val="22"/>
              </w:rPr>
              <w:t>,</w:t>
            </w:r>
            <w:r w:rsidR="006B3517" w:rsidRPr="00614370">
              <w:rPr>
                <w:rFonts w:asciiTheme="minorHAnsi" w:hAnsiTheme="minorHAnsi" w:cstheme="minorHAnsi"/>
                <w:szCs w:val="22"/>
              </w:rPr>
              <w:t xml:space="preserve"> </w:t>
            </w:r>
            <w:r w:rsidRPr="00614370">
              <w:rPr>
                <w:rFonts w:asciiTheme="minorHAnsi" w:hAnsiTheme="minorHAnsi" w:cstheme="minorHAnsi"/>
                <w:szCs w:val="22"/>
              </w:rPr>
              <w:t>w</w:t>
            </w:r>
            <w:r w:rsidR="00CD71D9" w:rsidRPr="00614370">
              <w:rPr>
                <w:rFonts w:asciiTheme="minorHAnsi" w:hAnsiTheme="minorHAnsi" w:cstheme="minorHAnsi"/>
                <w:szCs w:val="22"/>
              </w:rPr>
              <w:t>ith a specific focus on</w:t>
            </w:r>
            <w:r w:rsidR="006105AD" w:rsidRPr="00614370">
              <w:rPr>
                <w:rFonts w:asciiTheme="minorHAnsi" w:hAnsiTheme="minorHAnsi" w:cstheme="minorHAnsi"/>
                <w:szCs w:val="22"/>
              </w:rPr>
              <w:t xml:space="preserve"> </w:t>
            </w:r>
            <w:r w:rsidR="00CD71D9" w:rsidRPr="00614370">
              <w:rPr>
                <w:rFonts w:asciiTheme="minorHAnsi" w:hAnsiTheme="minorHAnsi" w:cstheme="minorHAnsi"/>
                <w:szCs w:val="22"/>
              </w:rPr>
              <w:t>food waste prevention, taking into account Ireland’s</w:t>
            </w:r>
            <w:r w:rsidR="006105AD" w:rsidRPr="00614370">
              <w:rPr>
                <w:rFonts w:asciiTheme="minorHAnsi" w:hAnsiTheme="minorHAnsi" w:cstheme="minorHAnsi"/>
                <w:szCs w:val="22"/>
              </w:rPr>
              <w:t xml:space="preserve"> </w:t>
            </w:r>
            <w:r w:rsidR="00CD71D9" w:rsidRPr="00614370">
              <w:rPr>
                <w:rFonts w:asciiTheme="minorHAnsi" w:hAnsiTheme="minorHAnsi" w:cstheme="minorHAnsi"/>
                <w:szCs w:val="22"/>
              </w:rPr>
              <w:t>commitment to reduce food waste by 50% by 2030,</w:t>
            </w:r>
            <w:r w:rsidR="006105AD" w:rsidRPr="00614370">
              <w:rPr>
                <w:rFonts w:asciiTheme="minorHAnsi" w:hAnsiTheme="minorHAnsi" w:cstheme="minorHAnsi"/>
                <w:szCs w:val="22"/>
              </w:rPr>
              <w:t xml:space="preserve"> </w:t>
            </w:r>
            <w:r w:rsidR="00CD71D9" w:rsidRPr="00614370">
              <w:rPr>
                <w:rFonts w:asciiTheme="minorHAnsi" w:hAnsiTheme="minorHAnsi" w:cstheme="minorHAnsi"/>
                <w:szCs w:val="22"/>
              </w:rPr>
              <w:t>(in line with target T3 in</w:t>
            </w:r>
            <w:r w:rsidR="00410061" w:rsidRPr="00614370">
              <w:rPr>
                <w:rFonts w:asciiTheme="minorHAnsi" w:hAnsiTheme="minorHAnsi" w:cstheme="minorHAnsi"/>
                <w:szCs w:val="22"/>
              </w:rPr>
              <w:t xml:space="preserve"> </w:t>
            </w:r>
            <w:hyperlink r:id="rId32" w:history="1">
              <w:r w:rsidR="00CD71D9" w:rsidRPr="00614370">
                <w:rPr>
                  <w:rStyle w:val="Hyperlink"/>
                  <w:rFonts w:asciiTheme="minorHAnsi" w:hAnsiTheme="minorHAnsi" w:cstheme="minorHAnsi"/>
                  <w:szCs w:val="22"/>
                </w:rPr>
                <w:t>Buying Greener</w:t>
              </w:r>
            </w:hyperlink>
            <w:r w:rsidR="00CD71D9" w:rsidRPr="00614370">
              <w:rPr>
                <w:rFonts w:asciiTheme="minorHAnsi" w:hAnsiTheme="minorHAnsi" w:cstheme="minorHAnsi"/>
                <w:szCs w:val="22"/>
              </w:rPr>
              <w:t>)</w:t>
            </w:r>
            <w:r w:rsidRPr="00614370">
              <w:rPr>
                <w:rFonts w:asciiTheme="minorHAnsi" w:hAnsiTheme="minorHAnsi" w:cstheme="minorHAnsi"/>
                <w:szCs w:val="22"/>
              </w:rPr>
              <w:t xml:space="preserve">; </w:t>
            </w:r>
          </w:p>
          <w:p w14:paraId="0F3CABC7" w14:textId="77777777" w:rsidR="00B25ADB" w:rsidRPr="00614370" w:rsidRDefault="00B25ADB" w:rsidP="00AB3BBC">
            <w:pPr>
              <w:spacing w:after="0" w:line="240" w:lineRule="auto"/>
              <w:rPr>
                <w:rFonts w:asciiTheme="minorHAnsi" w:hAnsiTheme="minorHAnsi" w:cstheme="minorHAnsi"/>
                <w:szCs w:val="22"/>
              </w:rPr>
            </w:pPr>
          </w:p>
          <w:p w14:paraId="5B76B8CC" w14:textId="77777777" w:rsidR="00B25ADB" w:rsidRPr="00614370" w:rsidRDefault="005A45FF" w:rsidP="00AB3BBC">
            <w:pPr>
              <w:spacing w:after="0" w:line="240" w:lineRule="auto"/>
              <w:rPr>
                <w:rFonts w:asciiTheme="minorHAnsi" w:hAnsiTheme="minorHAnsi" w:cstheme="minorHAnsi"/>
                <w:szCs w:val="22"/>
              </w:rPr>
            </w:pPr>
            <w:r w:rsidRPr="00614370">
              <w:rPr>
                <w:rFonts w:asciiTheme="minorHAnsi" w:hAnsiTheme="minorHAnsi" w:cstheme="minorHAnsi"/>
                <w:szCs w:val="22"/>
              </w:rPr>
              <w:t>- environmentally</w:t>
            </w:r>
            <w:r w:rsidR="00B25ADB" w:rsidRPr="00614370">
              <w:rPr>
                <w:rFonts w:asciiTheme="minorHAnsi" w:hAnsiTheme="minorHAnsi" w:cstheme="minorHAnsi"/>
                <w:szCs w:val="22"/>
              </w:rPr>
              <w:t xml:space="preserve"> friendly </w:t>
            </w:r>
            <w:r w:rsidRPr="00614370">
              <w:rPr>
                <w:rFonts w:asciiTheme="minorHAnsi" w:hAnsiTheme="minorHAnsi" w:cstheme="minorHAnsi"/>
                <w:szCs w:val="22"/>
              </w:rPr>
              <w:t xml:space="preserve">recyclable </w:t>
            </w:r>
            <w:r w:rsidR="00B25ADB" w:rsidRPr="00614370">
              <w:rPr>
                <w:rFonts w:asciiTheme="minorHAnsi" w:hAnsiTheme="minorHAnsi" w:cstheme="minorHAnsi"/>
                <w:szCs w:val="22"/>
              </w:rPr>
              <w:t xml:space="preserve">packaging materials </w:t>
            </w:r>
            <w:r w:rsidRPr="00614370">
              <w:rPr>
                <w:rFonts w:asciiTheme="minorHAnsi" w:hAnsiTheme="minorHAnsi" w:cstheme="minorHAnsi"/>
                <w:szCs w:val="22"/>
              </w:rPr>
              <w:t>(including</w:t>
            </w:r>
            <w:r w:rsidR="00B25ADB" w:rsidRPr="00614370">
              <w:rPr>
                <w:rFonts w:asciiTheme="minorHAnsi" w:hAnsiTheme="minorHAnsi" w:cstheme="minorHAnsi"/>
                <w:szCs w:val="22"/>
              </w:rPr>
              <w:t xml:space="preserve"> </w:t>
            </w:r>
            <w:r w:rsidRPr="00614370">
              <w:rPr>
                <w:rFonts w:asciiTheme="minorHAnsi" w:hAnsiTheme="minorHAnsi" w:cstheme="minorHAnsi"/>
                <w:szCs w:val="22"/>
              </w:rPr>
              <w:t>c</w:t>
            </w:r>
            <w:r w:rsidR="00B25ADB" w:rsidRPr="00614370">
              <w:rPr>
                <w:rFonts w:asciiTheme="minorHAnsi" w:hAnsiTheme="minorHAnsi" w:cstheme="minorHAnsi"/>
                <w:szCs w:val="22"/>
              </w:rPr>
              <w:t>ompostable/ biodegradable where possible</w:t>
            </w:r>
            <w:r w:rsidRPr="00614370">
              <w:rPr>
                <w:rFonts w:asciiTheme="minorHAnsi" w:hAnsiTheme="minorHAnsi" w:cstheme="minorHAnsi"/>
                <w:szCs w:val="22"/>
              </w:rPr>
              <w:t>)</w:t>
            </w:r>
            <w:r w:rsidR="00B25ADB" w:rsidRPr="00614370">
              <w:rPr>
                <w:rFonts w:asciiTheme="minorHAnsi" w:hAnsiTheme="minorHAnsi" w:cstheme="minorHAnsi"/>
                <w:szCs w:val="22"/>
              </w:rPr>
              <w:t xml:space="preserve"> in line with the Sectoral Target T4 from Buying Greener and Directive (EU) 2019/904</w:t>
            </w:r>
            <w:r w:rsidR="002D2DD9" w:rsidRPr="00614370">
              <w:rPr>
                <w:rFonts w:asciiTheme="minorHAnsi" w:hAnsiTheme="minorHAnsi" w:cstheme="minorHAnsi"/>
                <w:szCs w:val="22"/>
              </w:rPr>
              <w:t>;</w:t>
            </w:r>
          </w:p>
          <w:p w14:paraId="5B08B5D1" w14:textId="77777777" w:rsidR="002D2DD9" w:rsidRPr="00614370" w:rsidRDefault="002D2DD9" w:rsidP="00AB3BBC">
            <w:pPr>
              <w:spacing w:after="0" w:line="240" w:lineRule="auto"/>
              <w:rPr>
                <w:rFonts w:asciiTheme="minorHAnsi" w:hAnsiTheme="minorHAnsi" w:cstheme="minorHAnsi"/>
                <w:szCs w:val="22"/>
              </w:rPr>
            </w:pPr>
          </w:p>
          <w:p w14:paraId="381EE569" w14:textId="77777777" w:rsidR="0024669D" w:rsidRPr="00614370" w:rsidRDefault="0024669D" w:rsidP="00AB3BBC">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w:t>
            </w:r>
            <w:r w:rsidR="006105AD" w:rsidRPr="00614370">
              <w:rPr>
                <w:rFonts w:asciiTheme="minorHAnsi" w:hAnsiTheme="minorHAnsi" w:cstheme="minorHAnsi"/>
                <w:szCs w:val="22"/>
              </w:rPr>
              <w:t xml:space="preserve"> </w:t>
            </w:r>
            <w:r w:rsidRPr="00614370">
              <w:rPr>
                <w:rFonts w:asciiTheme="minorHAnsi" w:hAnsiTheme="minorHAnsi" w:cstheme="minorHAnsi"/>
                <w:szCs w:val="22"/>
              </w:rPr>
              <w:t>and non-recyclable materials in packaging and food</w:t>
            </w:r>
            <w:r w:rsidR="006105AD" w:rsidRPr="00614370">
              <w:rPr>
                <w:rFonts w:asciiTheme="minorHAnsi" w:hAnsiTheme="minorHAnsi" w:cstheme="minorHAnsi"/>
                <w:szCs w:val="22"/>
              </w:rPr>
              <w:t xml:space="preserve"> </w:t>
            </w:r>
            <w:r w:rsidRPr="00614370">
              <w:rPr>
                <w:rFonts w:asciiTheme="minorHAnsi" w:hAnsiTheme="minorHAnsi" w:cstheme="minorHAnsi"/>
                <w:szCs w:val="22"/>
              </w:rPr>
              <w:t>service</w:t>
            </w:r>
            <w:r w:rsidR="00410061" w:rsidRPr="00614370">
              <w:rPr>
                <w:rFonts w:asciiTheme="minorHAnsi" w:hAnsiTheme="minorHAnsi" w:cstheme="minorHAnsi"/>
                <w:szCs w:val="22"/>
              </w:rPr>
              <w:t>.</w:t>
            </w:r>
          </w:p>
        </w:tc>
        <w:tc>
          <w:tcPr>
            <w:tcW w:w="762" w:type="pct"/>
            <w:shd w:val="clear" w:color="auto" w:fill="D9E2F3" w:themeFill="accent5" w:themeFillTint="33"/>
            <w:vAlign w:val="center"/>
          </w:tcPr>
          <w:p w14:paraId="55F0ACEA" w14:textId="77777777" w:rsidR="006B3517" w:rsidRPr="00614370" w:rsidRDefault="009B4C6A" w:rsidP="00BC7E2B">
            <w:pPr>
              <w:spacing w:line="240" w:lineRule="auto"/>
              <w:jc w:val="center"/>
              <w:rPr>
                <w:rFonts w:asciiTheme="minorHAnsi" w:hAnsiTheme="minorHAnsi" w:cstheme="minorHAnsi"/>
                <w:color w:val="000000"/>
                <w:szCs w:val="22"/>
                <w:lang w:val="en-IE"/>
              </w:rPr>
            </w:pPr>
            <w:r w:rsidRPr="00614370">
              <w:rPr>
                <w:rFonts w:asciiTheme="minorHAnsi" w:hAnsiTheme="minorHAnsi" w:cstheme="minorHAnsi"/>
                <w:color w:val="000000"/>
                <w:szCs w:val="22"/>
                <w:lang w:val="en-IE"/>
              </w:rPr>
              <w:t>100</w:t>
            </w:r>
            <w:r w:rsidR="006B3517" w:rsidRPr="00614370">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6253966A" w14:textId="77777777" w:rsidR="006B3517" w:rsidRPr="00614370" w:rsidRDefault="009B4C6A" w:rsidP="00BC7E2B">
            <w:pPr>
              <w:spacing w:line="240" w:lineRule="auto"/>
              <w:jc w:val="center"/>
              <w:rPr>
                <w:rFonts w:asciiTheme="minorHAnsi" w:hAnsiTheme="minorHAnsi" w:cstheme="minorHAnsi"/>
                <w:color w:val="000000"/>
                <w:szCs w:val="22"/>
                <w:lang w:val="en-IE"/>
              </w:rPr>
            </w:pPr>
            <w:r w:rsidRPr="00614370">
              <w:rPr>
                <w:rFonts w:asciiTheme="minorHAnsi" w:hAnsiTheme="minorHAnsi" w:cstheme="minorHAnsi"/>
                <w:color w:val="000000"/>
                <w:szCs w:val="22"/>
                <w:lang w:val="en-IE"/>
              </w:rPr>
              <w:t>70</w:t>
            </w:r>
            <w:r w:rsidR="006B3517" w:rsidRPr="00614370">
              <w:rPr>
                <w:rFonts w:asciiTheme="minorHAnsi" w:hAnsiTheme="minorHAnsi" w:cstheme="minorHAnsi"/>
                <w:color w:val="000000"/>
                <w:szCs w:val="22"/>
                <w:lang w:val="en-IE"/>
              </w:rPr>
              <w:t xml:space="preserve"> marks</w:t>
            </w:r>
          </w:p>
        </w:tc>
      </w:tr>
      <w:tr w:rsidR="007D46A9" w:rsidRPr="002C03E4" w14:paraId="224BB56D" w14:textId="77777777" w:rsidTr="0D17FE98">
        <w:trPr>
          <w:trHeight w:val="300"/>
          <w:jc w:val="right"/>
        </w:trPr>
        <w:tc>
          <w:tcPr>
            <w:tcW w:w="3136" w:type="pct"/>
            <w:shd w:val="clear" w:color="auto" w:fill="D9E2F3" w:themeFill="accent5" w:themeFillTint="33"/>
          </w:tcPr>
          <w:p w14:paraId="4C6BFCCD"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7BB0ECA8" w14:textId="429C6743"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w:t>
            </w:r>
            <w:r w:rsidR="005A45FF">
              <w:rPr>
                <w:rFonts w:asciiTheme="minorHAnsi" w:hAnsiTheme="minorHAnsi" w:cstheme="minorHAnsi"/>
                <w:szCs w:val="22"/>
              </w:rPr>
              <w:t>i</w:t>
            </w:r>
            <w:r w:rsidR="005A45FF" w:rsidRPr="00C671D1">
              <w:rPr>
                <w:rFonts w:asciiTheme="minorHAnsi" w:hAnsiTheme="minorHAnsi" w:cstheme="minorHAnsi"/>
                <w:szCs w:val="22"/>
              </w:rPr>
              <w:t xml:space="preserve">ncluding </w:t>
            </w:r>
            <w:r w:rsidRPr="00C671D1">
              <w:rPr>
                <w:rFonts w:asciiTheme="minorHAnsi" w:hAnsiTheme="minorHAnsi" w:cstheme="minorHAnsi"/>
                <w:szCs w:val="22"/>
              </w:rPr>
              <w:t xml:space="preserve">waste minimisation as a factor in purchasing decisions, favouring local suppliers to reduce transport miles and to support the local economy, favouring seasonal and local produce. </w:t>
            </w:r>
          </w:p>
        </w:tc>
        <w:tc>
          <w:tcPr>
            <w:tcW w:w="762" w:type="pct"/>
            <w:shd w:val="clear" w:color="auto" w:fill="D9E2F3" w:themeFill="accent5" w:themeFillTint="33"/>
            <w:vAlign w:val="center"/>
          </w:tcPr>
          <w:p w14:paraId="5FE4B502" w14:textId="77777777" w:rsidR="006B3517" w:rsidRPr="00BC7E2B" w:rsidRDefault="009B4C6A" w:rsidP="006105AD">
            <w:pPr>
              <w:spacing w:line="240" w:lineRule="auto"/>
              <w:jc w:val="center"/>
              <w:rPr>
                <w:rFonts w:asciiTheme="minorHAnsi" w:hAnsiTheme="minorHAnsi" w:cstheme="minorHAnsi"/>
                <w:color w:val="000000"/>
                <w:szCs w:val="22"/>
                <w:lang w:val="en-IE"/>
              </w:rPr>
            </w:pPr>
            <w:r w:rsidRPr="00BC7E2B">
              <w:rPr>
                <w:rFonts w:asciiTheme="minorHAnsi" w:hAnsiTheme="minorHAnsi" w:cstheme="minorHAnsi"/>
                <w:color w:val="000000"/>
                <w:szCs w:val="22"/>
                <w:lang w:val="en-IE"/>
              </w:rPr>
              <w:t xml:space="preserve">100 </w:t>
            </w:r>
            <w:r w:rsidR="006B3517" w:rsidRPr="00BC7E2B">
              <w:rPr>
                <w:rFonts w:asciiTheme="minorHAnsi" w:hAnsiTheme="minorHAnsi" w:cstheme="minorHAnsi"/>
                <w:color w:val="000000"/>
                <w:szCs w:val="22"/>
                <w:lang w:val="en-IE"/>
              </w:rPr>
              <w:t>marks</w:t>
            </w:r>
          </w:p>
        </w:tc>
        <w:tc>
          <w:tcPr>
            <w:tcW w:w="1102" w:type="pct"/>
            <w:shd w:val="clear" w:color="auto" w:fill="D9E2F3" w:themeFill="accent5" w:themeFillTint="33"/>
            <w:vAlign w:val="center"/>
          </w:tcPr>
          <w:p w14:paraId="6103FC62" w14:textId="77777777" w:rsidR="006B3517" w:rsidRPr="00BC7E2B" w:rsidRDefault="009B4C6A" w:rsidP="006105AD">
            <w:pPr>
              <w:spacing w:line="240" w:lineRule="auto"/>
              <w:jc w:val="center"/>
              <w:rPr>
                <w:rFonts w:asciiTheme="minorHAnsi" w:hAnsiTheme="minorHAnsi" w:cstheme="minorHAnsi"/>
                <w:color w:val="000000"/>
                <w:szCs w:val="22"/>
                <w:lang w:val="en-IE"/>
              </w:rPr>
            </w:pPr>
            <w:r w:rsidRPr="00BC7E2B">
              <w:rPr>
                <w:rFonts w:asciiTheme="minorHAnsi" w:hAnsiTheme="minorHAnsi" w:cstheme="minorHAnsi"/>
                <w:color w:val="000000"/>
                <w:szCs w:val="22"/>
                <w:lang w:val="en-IE"/>
              </w:rPr>
              <w:t xml:space="preserve">70 </w:t>
            </w:r>
            <w:r w:rsidR="006B3517" w:rsidRPr="00BC7E2B">
              <w:rPr>
                <w:rFonts w:asciiTheme="minorHAnsi" w:hAnsiTheme="minorHAnsi" w:cstheme="minorHAnsi"/>
                <w:color w:val="000000"/>
                <w:szCs w:val="22"/>
                <w:lang w:val="en-IE"/>
              </w:rPr>
              <w:t>marks</w:t>
            </w:r>
          </w:p>
        </w:tc>
      </w:tr>
      <w:tr w:rsidR="00D309B2" w:rsidRPr="002C03E4" w14:paraId="732A51FD" w14:textId="77777777" w:rsidTr="0D17FE98">
        <w:trPr>
          <w:trHeight w:val="300"/>
          <w:jc w:val="right"/>
        </w:trPr>
        <w:tc>
          <w:tcPr>
            <w:tcW w:w="5000" w:type="pct"/>
            <w:gridSpan w:val="3"/>
            <w:shd w:val="clear" w:color="auto" w:fill="D9E2F3" w:themeFill="accent5" w:themeFillTint="33"/>
          </w:tcPr>
          <w:p w14:paraId="4FC0D650" w14:textId="77777777"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16DEB4AB" w14:textId="77777777" w:rsidR="002A620E" w:rsidRDefault="002A620E">
      <w:pPr>
        <w:ind w:left="851"/>
        <w:jc w:val="both"/>
      </w:pPr>
    </w:p>
    <w:p w14:paraId="7BEDB7C7" w14:textId="77777777" w:rsidR="00543400" w:rsidRDefault="00EC6A5D">
      <w:pPr>
        <w:jc w:val="both"/>
      </w:pPr>
      <w:r>
        <w:tab/>
      </w:r>
      <w:r w:rsidRPr="00CB7CA7">
        <w:rPr>
          <w:b/>
          <w:bCs/>
        </w:rPr>
        <w:t>Methodology for calculating Scores</w:t>
      </w:r>
    </w:p>
    <w:p w14:paraId="48D94C9B" w14:textId="77777777"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1F26E419" w14:textId="77777777"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782B734B" w14:textId="77777777"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2B6CE2A" w14:textId="77777777"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11D2DCD" w14:textId="77777777" w:rsidR="00517804" w:rsidRDefault="00517804" w:rsidP="004C766F">
      <w:pPr>
        <w:ind w:left="720"/>
        <w:jc w:val="both"/>
      </w:pPr>
      <w:r>
        <w:t>For each of the qualitative criteria stated in the Table above, the following scoring methodology will be applied:</w:t>
      </w:r>
    </w:p>
    <w:p w14:paraId="5F3B8FC1" w14:textId="77777777" w:rsidR="00596862" w:rsidRDefault="00596862" w:rsidP="004C766F">
      <w:pPr>
        <w:ind w:left="720"/>
        <w:jc w:val="both"/>
      </w:pP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7518859F"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110145F" w14:textId="77777777" w:rsidR="008404AF" w:rsidRPr="00E344B1" w:rsidRDefault="008404AF" w:rsidP="00287805">
            <w:pPr>
              <w:spacing w:after="0" w:line="240" w:lineRule="auto"/>
              <w:jc w:val="center"/>
              <w:rPr>
                <w:rFonts w:asciiTheme="minorHAnsi" w:hAnsiTheme="minorHAnsi" w:cstheme="minorHAnsi"/>
                <w:b/>
                <w:szCs w:val="22"/>
              </w:rPr>
            </w:pPr>
            <w:r w:rsidRPr="00E344B1">
              <w:rPr>
                <w:rFonts w:asciiTheme="minorHAnsi" w:hAnsiTheme="minorHAnsi" w:cstheme="minorHAnsi"/>
                <w:b/>
                <w:color w:val="FFFFFF" w:themeColor="background1"/>
                <w:szCs w:val="22"/>
              </w:rPr>
              <w:lastRenderedPageBreak/>
              <w:t>Scoring Methodology</w:t>
            </w:r>
          </w:p>
        </w:tc>
      </w:tr>
      <w:tr w:rsidR="00921977" w:rsidRPr="009A2A5D" w14:paraId="34A64A2D"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769817C2" w14:textId="77777777" w:rsidR="00921977" w:rsidRPr="00E344B1" w:rsidRDefault="00921977" w:rsidP="00287805">
            <w:pPr>
              <w:spacing w:after="0" w:line="240" w:lineRule="auto"/>
              <w:jc w:val="both"/>
              <w:rPr>
                <w:rFonts w:asciiTheme="minorHAnsi" w:hAnsiTheme="minorHAnsi" w:cstheme="minorHAnsi"/>
                <w:b/>
                <w:szCs w:val="22"/>
              </w:rPr>
            </w:pPr>
            <w:r w:rsidRPr="00E344B1">
              <w:rPr>
                <w:rFonts w:asciiTheme="minorHAnsi" w:hAnsiTheme="minorHAnsi" w:cstheme="minorHAnsi"/>
                <w:b/>
                <w:szCs w:val="22"/>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02D610BB" w14:textId="77777777" w:rsidR="00921977" w:rsidRPr="00E344B1" w:rsidRDefault="00921977" w:rsidP="00287805">
            <w:pPr>
              <w:spacing w:after="0" w:line="240" w:lineRule="auto"/>
              <w:jc w:val="both"/>
              <w:rPr>
                <w:rFonts w:asciiTheme="minorHAnsi" w:hAnsiTheme="minorHAnsi" w:cstheme="minorHAnsi"/>
                <w:b/>
                <w:szCs w:val="22"/>
              </w:rPr>
            </w:pPr>
            <w:r w:rsidRPr="00E344B1">
              <w:rPr>
                <w:rFonts w:asciiTheme="minorHAnsi" w:hAnsiTheme="minorHAnsi" w:cstheme="minorHAnsi"/>
                <w:b/>
                <w:szCs w:val="22"/>
              </w:rPr>
              <w:t>Characteristic of Response</w:t>
            </w:r>
          </w:p>
        </w:tc>
      </w:tr>
      <w:tr w:rsidR="00921977" w:rsidRPr="009A2A5D" w14:paraId="1B7568B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3E04E6" w14:textId="77777777" w:rsidR="00921977" w:rsidRPr="00E344B1" w:rsidRDefault="00921977" w:rsidP="00AB3BBC">
            <w:pPr>
              <w:spacing w:line="240" w:lineRule="auto"/>
              <w:jc w:val="center"/>
              <w:rPr>
                <w:rFonts w:asciiTheme="minorHAnsi" w:hAnsiTheme="minorHAnsi" w:cstheme="minorHAnsi"/>
                <w:szCs w:val="22"/>
              </w:rPr>
            </w:pPr>
            <w:r w:rsidRPr="00E344B1">
              <w:rPr>
                <w:rFonts w:asciiTheme="minorHAnsi" w:hAnsiTheme="minorHAnsi" w:cstheme="minorHAnsi"/>
                <w:szCs w:val="22"/>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3BC52F79" w14:textId="77777777" w:rsidR="00C67986" w:rsidRPr="00E344B1" w:rsidRDefault="00C67986" w:rsidP="004B2AF9">
            <w:pPr>
              <w:spacing w:after="0" w:line="240" w:lineRule="auto"/>
              <w:rPr>
                <w:rFonts w:asciiTheme="minorHAnsi" w:hAnsiTheme="minorHAnsi" w:cstheme="minorHAnsi"/>
                <w:b/>
                <w:bCs/>
                <w:szCs w:val="22"/>
              </w:rPr>
            </w:pPr>
            <w:r w:rsidRPr="00E344B1">
              <w:rPr>
                <w:rFonts w:asciiTheme="minorHAnsi" w:hAnsiTheme="minorHAnsi" w:cstheme="minorHAnsi"/>
                <w:b/>
                <w:bCs/>
                <w:szCs w:val="22"/>
              </w:rPr>
              <w:t>Excellent</w:t>
            </w:r>
            <w:r w:rsidR="009116A6" w:rsidRPr="00E344B1">
              <w:rPr>
                <w:rFonts w:asciiTheme="minorHAnsi" w:hAnsiTheme="minorHAnsi" w:cstheme="minorHAnsi"/>
                <w:b/>
                <w:bCs/>
                <w:szCs w:val="22"/>
              </w:rPr>
              <w:t xml:space="preserve"> to Exceptional</w:t>
            </w:r>
          </w:p>
          <w:p w14:paraId="0094972B" w14:textId="77777777" w:rsidR="00921977" w:rsidRPr="00E344B1" w:rsidRDefault="009116A6" w:rsidP="004B2AF9">
            <w:pPr>
              <w:spacing w:after="0" w:line="240" w:lineRule="auto"/>
              <w:rPr>
                <w:rFonts w:asciiTheme="minorHAnsi" w:hAnsiTheme="minorHAnsi" w:cstheme="minorHAnsi"/>
                <w:szCs w:val="22"/>
              </w:rPr>
            </w:pPr>
            <w:r w:rsidRPr="00E344B1">
              <w:rPr>
                <w:rFonts w:asciiTheme="minorHAnsi" w:hAnsiTheme="minorHAnsi" w:cstheme="minorHAnsi"/>
                <w:szCs w:val="22"/>
              </w:rPr>
              <w:t>The Tenderer’s proposal is assessed as demonstrating an excellent to exceptional level of quality and understanding in respect of the qualitative criterion.</w:t>
            </w:r>
          </w:p>
        </w:tc>
      </w:tr>
      <w:tr w:rsidR="00921977" w:rsidRPr="009A2A5D" w14:paraId="2AA4E39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17542A2" w14:textId="77777777" w:rsidR="00921977" w:rsidRPr="00E344B1" w:rsidRDefault="00921977" w:rsidP="00AB3BBC">
            <w:pPr>
              <w:spacing w:line="240" w:lineRule="auto"/>
              <w:jc w:val="center"/>
              <w:rPr>
                <w:rFonts w:asciiTheme="minorHAnsi" w:hAnsiTheme="minorHAnsi" w:cstheme="minorHAnsi"/>
                <w:szCs w:val="22"/>
              </w:rPr>
            </w:pPr>
            <w:r w:rsidRPr="00E344B1">
              <w:rPr>
                <w:rFonts w:asciiTheme="minorHAnsi" w:hAnsiTheme="minorHAnsi" w:cstheme="minorHAnsi"/>
                <w:szCs w:val="22"/>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532CB2EF" w14:textId="77777777" w:rsidR="00C67986" w:rsidRPr="00E344B1" w:rsidRDefault="00915583" w:rsidP="004B2AF9">
            <w:pPr>
              <w:spacing w:after="0" w:line="240" w:lineRule="auto"/>
              <w:rPr>
                <w:rFonts w:asciiTheme="minorHAnsi" w:hAnsiTheme="minorHAnsi" w:cstheme="minorHAnsi"/>
                <w:b/>
                <w:bCs/>
                <w:szCs w:val="22"/>
              </w:rPr>
            </w:pPr>
            <w:r w:rsidRPr="00E344B1">
              <w:rPr>
                <w:rFonts w:asciiTheme="minorHAnsi" w:hAnsiTheme="minorHAnsi" w:cstheme="minorHAnsi"/>
                <w:b/>
                <w:bCs/>
                <w:szCs w:val="22"/>
              </w:rPr>
              <w:t>Good to</w:t>
            </w:r>
            <w:r w:rsidR="009116A6" w:rsidRPr="00E344B1">
              <w:rPr>
                <w:rFonts w:asciiTheme="minorHAnsi" w:hAnsiTheme="minorHAnsi" w:cstheme="minorHAnsi"/>
                <w:b/>
                <w:bCs/>
                <w:szCs w:val="22"/>
              </w:rPr>
              <w:t xml:space="preserve"> </w:t>
            </w:r>
            <w:r w:rsidR="00C67986" w:rsidRPr="00E344B1">
              <w:rPr>
                <w:rFonts w:asciiTheme="minorHAnsi" w:hAnsiTheme="minorHAnsi" w:cstheme="minorHAnsi"/>
                <w:b/>
                <w:bCs/>
                <w:szCs w:val="22"/>
              </w:rPr>
              <w:t>Very Good</w:t>
            </w:r>
          </w:p>
          <w:p w14:paraId="713DC3ED" w14:textId="77777777" w:rsidR="00921977" w:rsidRPr="00E344B1" w:rsidRDefault="009116A6" w:rsidP="004B2AF9">
            <w:pPr>
              <w:spacing w:after="0" w:line="240" w:lineRule="auto"/>
              <w:rPr>
                <w:rFonts w:asciiTheme="minorHAnsi" w:hAnsiTheme="minorHAnsi" w:cstheme="minorHAnsi"/>
                <w:szCs w:val="22"/>
              </w:rPr>
            </w:pPr>
            <w:r w:rsidRPr="00E344B1">
              <w:rPr>
                <w:rFonts w:asciiTheme="minorHAnsi" w:hAnsiTheme="minorHAnsi" w:cstheme="minorHAnsi"/>
                <w:szCs w:val="22"/>
              </w:rPr>
              <w:t>The Tenderer’s proposal is assessed as demonstrating a good to very good level of quality and understanding in respect of the qualitative criterion.</w:t>
            </w:r>
          </w:p>
        </w:tc>
      </w:tr>
      <w:tr w:rsidR="00921977" w:rsidRPr="009A2A5D" w14:paraId="5EC6472B"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720D2F99" w14:textId="77777777" w:rsidR="00921977" w:rsidRPr="00E344B1" w:rsidRDefault="00AC2E3E" w:rsidP="00AB3BBC">
            <w:pPr>
              <w:spacing w:line="240" w:lineRule="auto"/>
              <w:jc w:val="center"/>
              <w:rPr>
                <w:rFonts w:asciiTheme="minorHAnsi" w:hAnsiTheme="minorHAnsi" w:cstheme="minorHAnsi"/>
                <w:szCs w:val="22"/>
              </w:rPr>
            </w:pPr>
            <w:r w:rsidRPr="00E344B1">
              <w:rPr>
                <w:rFonts w:asciiTheme="minorHAnsi" w:hAnsiTheme="minorHAnsi" w:cstheme="minorHAnsi"/>
                <w:b/>
                <w:szCs w:val="22"/>
              </w:rPr>
              <w:t>70</w:t>
            </w:r>
            <w:r w:rsidR="00921977" w:rsidRPr="00E344B1">
              <w:rPr>
                <w:rFonts w:asciiTheme="minorHAnsi" w:hAnsiTheme="minorHAnsi" w:cstheme="minorHAnsi"/>
                <w:b/>
                <w:szCs w:val="22"/>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709642E2" w14:textId="77777777" w:rsidR="009116A6" w:rsidRPr="00E344B1" w:rsidRDefault="00C67986" w:rsidP="004B2AF9">
            <w:pPr>
              <w:spacing w:after="0" w:line="240" w:lineRule="auto"/>
              <w:rPr>
                <w:rFonts w:asciiTheme="minorHAnsi" w:hAnsiTheme="minorHAnsi" w:cstheme="minorHAnsi"/>
                <w:b/>
                <w:szCs w:val="22"/>
              </w:rPr>
            </w:pPr>
            <w:r w:rsidRPr="00E344B1">
              <w:rPr>
                <w:rFonts w:asciiTheme="minorHAnsi" w:hAnsiTheme="minorHAnsi" w:cstheme="minorHAnsi"/>
                <w:b/>
                <w:szCs w:val="22"/>
              </w:rPr>
              <w:t>Satisfactory</w:t>
            </w:r>
            <w:r w:rsidR="00D309B2" w:rsidRPr="00E344B1">
              <w:rPr>
                <w:rFonts w:asciiTheme="minorHAnsi" w:hAnsiTheme="minorHAnsi" w:cstheme="minorHAnsi"/>
                <w:b/>
                <w:szCs w:val="22"/>
              </w:rPr>
              <w:t xml:space="preserve"> to </w:t>
            </w:r>
            <w:r w:rsidR="009116A6" w:rsidRPr="00E344B1">
              <w:rPr>
                <w:rFonts w:asciiTheme="minorHAnsi" w:hAnsiTheme="minorHAnsi" w:cstheme="minorHAnsi"/>
                <w:b/>
                <w:szCs w:val="22"/>
              </w:rPr>
              <w:t>Very Satisfactory</w:t>
            </w:r>
          </w:p>
          <w:p w14:paraId="0E7B82A6" w14:textId="77777777" w:rsidR="00921977" w:rsidRPr="00E344B1" w:rsidRDefault="009116A6" w:rsidP="004B2AF9">
            <w:pPr>
              <w:spacing w:after="0" w:line="240" w:lineRule="auto"/>
              <w:rPr>
                <w:rFonts w:asciiTheme="minorHAnsi" w:hAnsiTheme="minorHAnsi" w:cstheme="minorHAnsi"/>
                <w:szCs w:val="22"/>
              </w:rPr>
            </w:pPr>
            <w:r w:rsidRPr="00E344B1">
              <w:rPr>
                <w:rFonts w:asciiTheme="minorHAnsi" w:hAnsiTheme="minorHAnsi" w:cstheme="minorHAnsi"/>
                <w:b/>
                <w:szCs w:val="22"/>
              </w:rPr>
              <w:t>The Tenderer’s proposal is assessed as demonstrating a satisfactory to very satisfactory level of quality and understanding in respect of the qualitative criterion.</w:t>
            </w:r>
          </w:p>
        </w:tc>
      </w:tr>
      <w:tr w:rsidR="00921977" w:rsidRPr="009A2A5D" w14:paraId="7F0D7736"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76B8369" w14:textId="77777777" w:rsidR="00921977" w:rsidRPr="00E344B1" w:rsidRDefault="00921977" w:rsidP="00AB3BBC">
            <w:pPr>
              <w:spacing w:line="240" w:lineRule="auto"/>
              <w:jc w:val="center"/>
              <w:rPr>
                <w:rFonts w:asciiTheme="minorHAnsi" w:hAnsiTheme="minorHAnsi" w:cstheme="minorHAnsi"/>
                <w:szCs w:val="22"/>
              </w:rPr>
            </w:pPr>
            <w:r w:rsidRPr="00E344B1">
              <w:rPr>
                <w:rFonts w:asciiTheme="minorHAnsi" w:hAnsiTheme="minorHAnsi" w:cstheme="minorHAnsi"/>
                <w:szCs w:val="22"/>
              </w:rPr>
              <w:t xml:space="preserve">30- </w:t>
            </w:r>
            <w:r w:rsidR="00AC2E3E" w:rsidRPr="00E344B1">
              <w:rPr>
                <w:rFonts w:asciiTheme="minorHAnsi" w:hAnsiTheme="minorHAnsi" w:cstheme="minorHAnsi"/>
                <w:szCs w:val="22"/>
              </w:rPr>
              <w:t>69</w:t>
            </w:r>
            <w:r w:rsidRPr="00E344B1">
              <w:rPr>
                <w:rFonts w:asciiTheme="minorHAnsi" w:hAnsiTheme="minorHAnsi" w:cstheme="minorHAnsi"/>
                <w:szCs w:val="22"/>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1CDF61D" w14:textId="77777777" w:rsidR="009116A6" w:rsidRPr="00E344B1" w:rsidRDefault="009116A6" w:rsidP="004B2AF9">
            <w:pPr>
              <w:spacing w:after="0" w:line="240" w:lineRule="auto"/>
              <w:rPr>
                <w:rFonts w:asciiTheme="minorHAnsi" w:hAnsiTheme="minorHAnsi" w:cstheme="minorHAnsi"/>
                <w:b/>
                <w:bCs/>
                <w:szCs w:val="22"/>
              </w:rPr>
            </w:pPr>
            <w:r w:rsidRPr="00E344B1">
              <w:rPr>
                <w:rFonts w:asciiTheme="minorHAnsi" w:hAnsiTheme="minorHAnsi" w:cstheme="minorHAnsi"/>
                <w:b/>
                <w:bCs/>
                <w:szCs w:val="22"/>
              </w:rPr>
              <w:t xml:space="preserve">Unsatisfactory or Inadequate </w:t>
            </w:r>
          </w:p>
          <w:p w14:paraId="2F946894" w14:textId="77777777" w:rsidR="009116A6" w:rsidRPr="00E344B1" w:rsidRDefault="009116A6" w:rsidP="004B2AF9">
            <w:pPr>
              <w:spacing w:after="0" w:line="240" w:lineRule="auto"/>
              <w:rPr>
                <w:rFonts w:asciiTheme="minorHAnsi" w:hAnsiTheme="minorHAnsi" w:cstheme="minorHAnsi"/>
                <w:szCs w:val="22"/>
              </w:rPr>
            </w:pPr>
            <w:r w:rsidRPr="00E344B1">
              <w:rPr>
                <w:rFonts w:asciiTheme="minorHAnsi" w:hAnsiTheme="minorHAnsi" w:cstheme="minorHAnsi"/>
                <w:szCs w:val="22"/>
              </w:rPr>
              <w:t>The Tenderer’s proposal is assessed as unsatisfactory or inadequate in that it is lacking in some degree of quality and understanding in respect of the qualitative criterion.</w:t>
            </w:r>
          </w:p>
        </w:tc>
      </w:tr>
      <w:tr w:rsidR="00921977" w:rsidRPr="009A2A5D" w14:paraId="3F86BD4C"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27EAC5C8" w14:textId="77777777" w:rsidR="00921977" w:rsidRPr="00E344B1" w:rsidRDefault="00921977" w:rsidP="00AB3BBC">
            <w:pPr>
              <w:spacing w:line="240" w:lineRule="auto"/>
              <w:jc w:val="center"/>
              <w:rPr>
                <w:rFonts w:asciiTheme="minorHAnsi" w:hAnsiTheme="minorHAnsi" w:cstheme="minorHAnsi"/>
                <w:szCs w:val="22"/>
              </w:rPr>
            </w:pPr>
            <w:r w:rsidRPr="00E344B1">
              <w:rPr>
                <w:rFonts w:asciiTheme="minorHAnsi" w:hAnsiTheme="minorHAnsi" w:cstheme="minorHAnsi"/>
                <w:szCs w:val="22"/>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53C8CF0C" w14:textId="77777777" w:rsidR="009116A6" w:rsidRPr="00E344B1" w:rsidRDefault="009116A6" w:rsidP="004B2AF9">
            <w:pPr>
              <w:spacing w:after="0" w:line="240" w:lineRule="auto"/>
              <w:rPr>
                <w:rFonts w:asciiTheme="minorHAnsi" w:hAnsiTheme="minorHAnsi" w:cstheme="minorHAnsi"/>
                <w:b/>
                <w:bCs/>
                <w:szCs w:val="22"/>
              </w:rPr>
            </w:pPr>
            <w:r w:rsidRPr="00E344B1">
              <w:rPr>
                <w:rFonts w:asciiTheme="minorHAnsi" w:hAnsiTheme="minorHAnsi" w:cstheme="minorHAnsi"/>
                <w:b/>
                <w:bCs/>
                <w:szCs w:val="22"/>
              </w:rPr>
              <w:t xml:space="preserve">Very Unsatisfactory or Very Inadequate </w:t>
            </w:r>
          </w:p>
          <w:p w14:paraId="39DC5EDE" w14:textId="77777777" w:rsidR="00921977" w:rsidRPr="00E344B1" w:rsidRDefault="009116A6" w:rsidP="004B2AF9">
            <w:pPr>
              <w:spacing w:after="0" w:line="240" w:lineRule="auto"/>
              <w:rPr>
                <w:rFonts w:asciiTheme="minorHAnsi" w:hAnsiTheme="minorHAnsi" w:cstheme="minorHAnsi"/>
                <w:szCs w:val="22"/>
              </w:rPr>
            </w:pPr>
            <w:r w:rsidRPr="00E344B1">
              <w:rPr>
                <w:rFonts w:asciiTheme="minorHAnsi" w:hAnsiTheme="minorHAnsi" w:cstheme="minorHAnsi"/>
                <w:szCs w:val="22"/>
              </w:rPr>
              <w:t>The Tenderer’s proposal is assessed as very unsatisfactory or very inadequate in that it is lacking to a significant degree in quality and understanding in respect of the qualitative criterion.</w:t>
            </w:r>
          </w:p>
        </w:tc>
      </w:tr>
      <w:tr w:rsidR="00921977" w:rsidRPr="009A2A5D" w14:paraId="3E5FB2D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4B584315" w14:textId="77777777" w:rsidR="00921977" w:rsidRPr="00E344B1" w:rsidRDefault="00921977" w:rsidP="00AB3BBC">
            <w:pPr>
              <w:spacing w:line="240" w:lineRule="auto"/>
              <w:jc w:val="center"/>
              <w:rPr>
                <w:rFonts w:asciiTheme="minorHAnsi" w:hAnsiTheme="minorHAnsi" w:cstheme="minorHAnsi"/>
                <w:szCs w:val="22"/>
              </w:rPr>
            </w:pPr>
            <w:r w:rsidRPr="00E344B1">
              <w:rPr>
                <w:rFonts w:asciiTheme="minorHAnsi" w:hAnsiTheme="minorHAnsi" w:cstheme="minorHAnsi"/>
                <w:szCs w:val="22"/>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7DA7ED63" w14:textId="77777777" w:rsidR="00921977" w:rsidRPr="00E344B1" w:rsidRDefault="00921977" w:rsidP="004B2AF9">
            <w:pPr>
              <w:spacing w:after="0" w:line="240" w:lineRule="auto"/>
              <w:rPr>
                <w:rFonts w:asciiTheme="minorHAnsi" w:hAnsiTheme="minorHAnsi" w:cstheme="minorHAnsi"/>
                <w:b/>
                <w:bCs/>
                <w:szCs w:val="22"/>
              </w:rPr>
            </w:pPr>
            <w:r w:rsidRPr="00E344B1">
              <w:rPr>
                <w:rFonts w:asciiTheme="minorHAnsi" w:hAnsiTheme="minorHAnsi" w:cstheme="minorHAnsi"/>
                <w:b/>
                <w:bCs/>
                <w:szCs w:val="22"/>
              </w:rPr>
              <w:t>No response.</w:t>
            </w:r>
          </w:p>
        </w:tc>
      </w:tr>
    </w:tbl>
    <w:p w14:paraId="0AD9C6F4"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15873020" w14:textId="77777777" w:rsidR="00921977" w:rsidRPr="00795FB6" w:rsidRDefault="00643266" w:rsidP="00795FB6">
      <w:pPr>
        <w:jc w:val="both"/>
        <w:rPr>
          <w:color w:val="0000FF"/>
        </w:rPr>
      </w:pPr>
      <w:r w:rsidRPr="00795FB6">
        <w:rPr>
          <w:color w:val="0000FF"/>
        </w:rPr>
        <w:tab/>
      </w:r>
      <w:r w:rsidR="00921977" w:rsidRPr="00795FB6">
        <w:rPr>
          <w:b/>
          <w:bCs/>
        </w:rPr>
        <w:t>Tie Break Rule</w:t>
      </w:r>
    </w:p>
    <w:p w14:paraId="544F3E81"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1B0255AE" w14:textId="77777777"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5DB431D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3665555" w14:textId="77777777" w:rsidR="007D6CEB" w:rsidRDefault="00921977" w:rsidP="00034298">
      <w:pPr>
        <w:pStyle w:val="ListParagraph"/>
        <w:keepNext/>
        <w:numPr>
          <w:ilvl w:val="0"/>
          <w:numId w:val="21"/>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0AFA375E" w14:textId="77777777" w:rsidR="007D6CEB" w:rsidRDefault="007D6CEB" w:rsidP="00034298">
      <w:pPr>
        <w:pStyle w:val="ListParagraph"/>
        <w:keepNext/>
        <w:numPr>
          <w:ilvl w:val="0"/>
          <w:numId w:val="21"/>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0A4E2728" w14:textId="77777777" w:rsidR="007D6CEB" w:rsidRDefault="007D6CEB" w:rsidP="00034298">
      <w:pPr>
        <w:pStyle w:val="ListParagraph"/>
        <w:keepNext/>
        <w:numPr>
          <w:ilvl w:val="0"/>
          <w:numId w:val="21"/>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05BB2D4F" w14:textId="77777777" w:rsidR="007D6CEB" w:rsidRDefault="007D6CEB" w:rsidP="00034298">
      <w:pPr>
        <w:pStyle w:val="ListParagraph"/>
        <w:keepNext/>
        <w:numPr>
          <w:ilvl w:val="0"/>
          <w:numId w:val="21"/>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container and the successful </w:t>
      </w:r>
      <w:r>
        <w:rPr>
          <w:rFonts w:asciiTheme="minorHAnsi" w:hAnsiTheme="minorHAnsi" w:cstheme="minorBidi"/>
          <w:szCs w:val="22"/>
        </w:rPr>
        <w:lastRenderedPageBreak/>
        <w:t xml:space="preserve">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4912C772"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61230DB9" w14:textId="77777777" w:rsidTr="000E4872">
        <w:trPr>
          <w:trHeight w:val="2971"/>
        </w:trPr>
        <w:tc>
          <w:tcPr>
            <w:tcW w:w="428" w:type="pct"/>
          </w:tcPr>
          <w:p w14:paraId="5547E356" w14:textId="77777777" w:rsidR="003C0FB1" w:rsidRPr="00810B05" w:rsidRDefault="009127E9" w:rsidP="00643266">
            <w:pPr>
              <w:jc w:val="both"/>
              <w:rPr>
                <w:color w:val="0000FF"/>
              </w:rPr>
            </w:pPr>
            <w:r w:rsidRPr="006105AD">
              <w:rPr>
                <w:color w:val="0000FF"/>
              </w:rPr>
              <w:t>3.3.2</w:t>
            </w:r>
          </w:p>
        </w:tc>
        <w:tc>
          <w:tcPr>
            <w:tcW w:w="4572" w:type="pct"/>
          </w:tcPr>
          <w:p w14:paraId="157A11DB"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017D155D" w14:textId="77777777" w:rsidR="003C0FB1" w:rsidRPr="00507FE4" w:rsidRDefault="003C0FB1" w:rsidP="00643266">
            <w:pPr>
              <w:pStyle w:val="western"/>
              <w:numPr>
                <w:ilvl w:val="0"/>
                <w:numId w:val="9"/>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503100BA" w14:textId="77777777" w:rsidR="00C31F9B" w:rsidRPr="00C31F9B" w:rsidRDefault="003C0FB1" w:rsidP="00C31F9B">
            <w:pPr>
              <w:pStyle w:val="ListParagraph"/>
              <w:numPr>
                <w:ilvl w:val="0"/>
                <w:numId w:val="9"/>
              </w:numPr>
              <w:contextualSpacing w:val="0"/>
              <w:jc w:val="both"/>
            </w:pPr>
            <w:r w:rsidRPr="00507FE4">
              <w:t xml:space="preserve">the evidence specified at </w:t>
            </w:r>
            <w:r w:rsidRPr="00C31F9B">
              <w:rPr>
                <w:szCs w:val="22"/>
                <w:lang w:val="en-IE"/>
              </w:rPr>
              <w:t xml:space="preserve">paragraph </w:t>
            </w:r>
            <w:r w:rsidRPr="00507FE4">
              <w:t xml:space="preserve">3.3.2(a) above demonstrating that each entity concerned meets the Selection Criteria and </w:t>
            </w:r>
            <w:r w:rsidRPr="00C31F9B">
              <w:rPr>
                <w:szCs w:val="22"/>
              </w:rPr>
              <w:t>the compliance requirements specified at paragraph 3.1</w:t>
            </w:r>
            <w:r w:rsidR="00904FCA" w:rsidRPr="00C31F9B">
              <w:rPr>
                <w:szCs w:val="22"/>
              </w:rPr>
              <w:t>(b)</w:t>
            </w:r>
            <w:r w:rsidRPr="00507FE4">
              <w:t xml:space="preserve">. </w:t>
            </w:r>
          </w:p>
          <w:p w14:paraId="785965BF" w14:textId="15ABE32C" w:rsidR="00C31F9B" w:rsidRPr="00C31F9B" w:rsidRDefault="00C31F9B" w:rsidP="00C31F9B"/>
        </w:tc>
      </w:tr>
    </w:tbl>
    <w:p w14:paraId="26EA2ECA" w14:textId="77777777" w:rsidR="003C0FB1" w:rsidRDefault="003C0FB1" w:rsidP="00EE6D3D">
      <w:pPr>
        <w:pStyle w:val="Heading2"/>
        <w:spacing w:before="0" w:after="120"/>
        <w:jc w:val="both"/>
      </w:pPr>
      <w:r>
        <w:t>3.4</w:t>
      </w:r>
      <w:r w:rsidRPr="000E5DB7">
        <w:tab/>
        <w:t>Presentation of Proposals</w:t>
      </w:r>
    </w:p>
    <w:p w14:paraId="408CD16C"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F9C3DC" w14:textId="77777777" w:rsidR="00D62D2C" w:rsidRDefault="00D62D2C" w:rsidP="00220BB7">
      <w:pPr>
        <w:jc w:val="both"/>
      </w:pPr>
    </w:p>
    <w:p w14:paraId="53AAEB45" w14:textId="7777777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7B670758" w14:textId="77777777" w:rsidTr="00503F93">
        <w:tc>
          <w:tcPr>
            <w:tcW w:w="828" w:type="dxa"/>
          </w:tcPr>
          <w:p w14:paraId="0C31FA9B" w14:textId="77777777" w:rsidR="003C0FB1" w:rsidRDefault="003C0FB1" w:rsidP="00220BB7">
            <w:pPr>
              <w:jc w:val="both"/>
              <w:rPr>
                <w:color w:val="0000FF"/>
              </w:rPr>
            </w:pPr>
            <w:r w:rsidRPr="000E5DB7">
              <w:rPr>
                <w:color w:val="0000FF"/>
              </w:rPr>
              <w:t>3.5.1</w:t>
            </w:r>
          </w:p>
        </w:tc>
        <w:tc>
          <w:tcPr>
            <w:tcW w:w="9540" w:type="dxa"/>
          </w:tcPr>
          <w:p w14:paraId="479876AE" w14:textId="77777777"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7C607B83" w14:textId="77777777" w:rsidTr="00503F93">
        <w:tc>
          <w:tcPr>
            <w:tcW w:w="828" w:type="dxa"/>
          </w:tcPr>
          <w:p w14:paraId="67409B61" w14:textId="77777777" w:rsidR="003C0FB1" w:rsidRDefault="003C0FB1" w:rsidP="00220BB7">
            <w:pPr>
              <w:jc w:val="both"/>
              <w:rPr>
                <w:color w:val="0000FF"/>
              </w:rPr>
            </w:pPr>
            <w:r w:rsidRPr="000E5DB7">
              <w:rPr>
                <w:color w:val="0000FF"/>
              </w:rPr>
              <w:t>3.5.2</w:t>
            </w:r>
          </w:p>
        </w:tc>
        <w:tc>
          <w:tcPr>
            <w:tcW w:w="9540" w:type="dxa"/>
          </w:tcPr>
          <w:p w14:paraId="3253EE3F"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5023141B" w14:textId="77777777" w:rsidR="00FE795C" w:rsidRPr="00FE795C" w:rsidRDefault="00FE795C" w:rsidP="00FE795C"/>
    <w:p w14:paraId="71422A1F" w14:textId="77777777" w:rsidR="003C0FB1" w:rsidRDefault="003C0FB1" w:rsidP="00EE6D3D">
      <w:pPr>
        <w:pStyle w:val="Heading2"/>
        <w:spacing w:before="0" w:after="120"/>
        <w:jc w:val="both"/>
      </w:pPr>
      <w:r w:rsidRPr="000E5DB7">
        <w:lastRenderedPageBreak/>
        <w:t>3.6</w:t>
      </w:r>
      <w:r w:rsidRPr="000E5DB7">
        <w:tab/>
        <w:t>Return of Signed Contracts</w:t>
      </w:r>
      <w:r w:rsidR="00996B16">
        <w:t xml:space="preserve"> </w:t>
      </w:r>
    </w:p>
    <w:tbl>
      <w:tblPr>
        <w:tblW w:w="0" w:type="auto"/>
        <w:tblLook w:val="01E0" w:firstRow="1" w:lastRow="1" w:firstColumn="1" w:lastColumn="1" w:noHBand="0" w:noVBand="0"/>
      </w:tblPr>
      <w:tblGrid>
        <w:gridCol w:w="802"/>
        <w:gridCol w:w="8269"/>
      </w:tblGrid>
      <w:tr w:rsidR="003C0FB1" w:rsidRPr="00CB5B77" w14:paraId="35230E93" w14:textId="77777777" w:rsidTr="00736DC9">
        <w:tc>
          <w:tcPr>
            <w:tcW w:w="828" w:type="dxa"/>
          </w:tcPr>
          <w:p w14:paraId="6CDE83B5" w14:textId="77777777" w:rsidR="003C0FB1" w:rsidRDefault="003C0FB1" w:rsidP="00F961F4">
            <w:pPr>
              <w:keepNext/>
              <w:rPr>
                <w:color w:val="0000FF"/>
              </w:rPr>
            </w:pPr>
            <w:r w:rsidRPr="000E5DB7">
              <w:rPr>
                <w:color w:val="0000FF"/>
              </w:rPr>
              <w:t>3.6.1</w:t>
            </w:r>
          </w:p>
        </w:tc>
        <w:tc>
          <w:tcPr>
            <w:tcW w:w="9540" w:type="dxa"/>
          </w:tcPr>
          <w:p w14:paraId="6833A3AF" w14:textId="77777777" w:rsidR="003C0FB1" w:rsidRDefault="003C0FB1" w:rsidP="007C6061">
            <w:pPr>
              <w:jc w:val="both"/>
            </w:pPr>
            <w:r w:rsidRPr="000E5DB7">
              <w:t>The successful Tenderer must sign and return the Services Contract</w:t>
            </w:r>
            <w:r w:rsidR="007C6061">
              <w:t xml:space="preserve"> </w:t>
            </w:r>
            <w:r w:rsidRPr="000E5DB7">
              <w:t xml:space="preserve">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69C5498C" w14:textId="77777777" w:rsidTr="00503F93">
        <w:tc>
          <w:tcPr>
            <w:tcW w:w="828" w:type="dxa"/>
          </w:tcPr>
          <w:p w14:paraId="43133379" w14:textId="77777777" w:rsidR="003C0FB1" w:rsidRDefault="003C0FB1" w:rsidP="00220BB7">
            <w:pPr>
              <w:jc w:val="both"/>
              <w:rPr>
                <w:color w:val="0000FF"/>
              </w:rPr>
            </w:pPr>
            <w:r w:rsidRPr="000E5DB7">
              <w:rPr>
                <w:color w:val="0000FF"/>
              </w:rPr>
              <w:t>3.6.2</w:t>
            </w:r>
          </w:p>
        </w:tc>
        <w:tc>
          <w:tcPr>
            <w:tcW w:w="9540" w:type="dxa"/>
          </w:tcPr>
          <w:p w14:paraId="417415D1"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6F55027F"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3"/>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623343C"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1F3B1409" w14:textId="77777777" w:rsidR="005430B8" w:rsidRDefault="005430B8" w:rsidP="00220BB7"/>
    <w:p w14:paraId="2E0A6F91" w14:textId="77777777" w:rsidR="002408C0" w:rsidRPr="002656DE" w:rsidRDefault="006B50BD" w:rsidP="00034298">
      <w:pPr>
        <w:pStyle w:val="Heading2"/>
        <w:numPr>
          <w:ilvl w:val="0"/>
          <w:numId w:val="26"/>
        </w:numPr>
        <w:spacing w:before="0" w:after="120"/>
        <w:jc w:val="both"/>
      </w:pPr>
      <w:r w:rsidRPr="00F17E59">
        <w:t>Background</w:t>
      </w:r>
    </w:p>
    <w:p w14:paraId="1F1BC9D4"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catering service</w:t>
      </w:r>
      <w:r w:rsidR="00E43BE1">
        <w:t>s</w:t>
      </w:r>
      <w:r>
        <w:t xml:space="preserve"> to provide </w:t>
      </w:r>
      <w:r w:rsidR="00E43BE1">
        <w:t>meals for the club(s) as set out in table 1 above,</w:t>
      </w:r>
      <w:r>
        <w:t xml:space="preserve"> </w:t>
      </w:r>
      <w:r w:rsidRPr="00FC1BFD">
        <w:t xml:space="preserve">under the </w:t>
      </w:r>
      <w:r w:rsidRPr="00E43BE1">
        <w:t>School Meals Scheme through</w:t>
      </w:r>
      <w:r w:rsidRPr="00FC1BFD">
        <w:t xml:space="preserve"> the Department of Social Protection (DSP) and is dependent on the level of DSP funding approved for each academic year. </w:t>
      </w:r>
    </w:p>
    <w:p w14:paraId="787EBC8E" w14:textId="4562841F" w:rsidR="00E43BE1" w:rsidRPr="002B5102" w:rsidRDefault="00E43BE1">
      <w:pPr>
        <w:jc w:val="both"/>
        <w:rPr>
          <w:color w:val="FF0000"/>
        </w:rPr>
      </w:pPr>
      <w:r w:rsidRPr="6F640DBF">
        <w:rPr>
          <w:b/>
          <w:bCs/>
        </w:rPr>
        <w:t>I</w:t>
      </w:r>
      <w:r w:rsidR="00F906D0" w:rsidRPr="6F640DBF">
        <w:rPr>
          <w:b/>
          <w:bCs/>
        </w:rPr>
        <w:t>t is a mandatory requirement of the Contracting Authority that Tenders are submitted on the basis</w:t>
      </w:r>
      <w:r w:rsidR="5C409EE2" w:rsidRPr="6F640DBF">
        <w:rPr>
          <w:b/>
          <w:bCs/>
        </w:rPr>
        <w:t xml:space="preserve"> </w:t>
      </w:r>
      <w:r>
        <w:t xml:space="preserve">that all food will be prepared off site and delivered ready to eat in </w:t>
      </w:r>
      <w:r w:rsidR="602460FB">
        <w:t>compliance</w:t>
      </w:r>
      <w:r w:rsidR="002B5102">
        <w:t xml:space="preserve"> with Food Legislation, </w:t>
      </w:r>
      <w:r w:rsidR="002B5102" w:rsidRPr="6F640DBF">
        <w:rPr>
          <w:b/>
          <w:bCs/>
        </w:rPr>
        <w:t>for the avoidanc</w:t>
      </w:r>
      <w:r w:rsidR="002B5102" w:rsidRPr="6F640DBF">
        <w:rPr>
          <w:b/>
          <w:bCs/>
          <w:color w:val="000000" w:themeColor="text1"/>
        </w:rPr>
        <w:t>e of doubt</w:t>
      </w:r>
      <w:r w:rsidR="002B5102" w:rsidRPr="6F640DBF">
        <w:rPr>
          <w:color w:val="000000" w:themeColor="text1"/>
        </w:rPr>
        <w:t xml:space="preserve"> no food handling activities should take place on the school premises.</w:t>
      </w:r>
    </w:p>
    <w:p w14:paraId="5E3A569C" w14:textId="77777777" w:rsidR="00E43BE1" w:rsidRPr="00E43BE1" w:rsidRDefault="00E43BE1" w:rsidP="00E43BE1">
      <w:pPr>
        <w:spacing w:after="0" w:line="240" w:lineRule="auto"/>
        <w:jc w:val="both"/>
        <w:rPr>
          <w:szCs w:val="22"/>
        </w:rPr>
      </w:pPr>
      <w:r>
        <w:t>No service delivery model other than this will be accepted and a Tender which proposes an alternative service delivery model or variations of the stated service delivery model/will be deemed non-compliant and will be rejected.</w:t>
      </w:r>
    </w:p>
    <w:p w14:paraId="562C75D1" w14:textId="77777777" w:rsidR="00E43BE1" w:rsidRDefault="00E43BE1" w:rsidP="00E43BE1">
      <w:pPr>
        <w:spacing w:after="0" w:line="240" w:lineRule="auto"/>
      </w:pPr>
    </w:p>
    <w:p w14:paraId="59684AFC" w14:textId="77777777" w:rsidR="00E43BE1" w:rsidRPr="0019531D" w:rsidRDefault="00E43BE1" w:rsidP="44AEC1A1">
      <w:r w:rsidRPr="0019531D">
        <w:t>Food must be delivered to designated area at the agreed time while ensuring the cold chain is maintained up to the time of consumption.</w:t>
      </w:r>
    </w:p>
    <w:p w14:paraId="0A50A957" w14:textId="77777777"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22F1CB3C" w14:textId="77777777" w:rsidR="00FC1BFD" w:rsidRDefault="00FC1BFD" w:rsidP="004803A3">
      <w:pPr>
        <w:spacing w:before="120"/>
        <w:jc w:val="both"/>
      </w:pPr>
      <w:r>
        <w:t xml:space="preserve">Provision of the Services will begin at the earliest practicable date in academic year 2025/2026 </w:t>
      </w:r>
      <w:r w:rsidRPr="00FC1BFD">
        <w:t>(specific date to be agreed</w:t>
      </w:r>
      <w:r w:rsidR="00A25DC6" w:rsidRPr="00A25DC6">
        <w:t xml:space="preserve"> and subject to confirmation of funding</w:t>
      </w:r>
      <w:r w:rsidRPr="00FC1BFD">
        <w:t>)</w:t>
      </w:r>
      <w:r>
        <w:t>. The school calendar will be furnished to the successful Tenderer at the beginning of each school year.</w:t>
      </w:r>
    </w:p>
    <w:p w14:paraId="6E746C7A" w14:textId="77777777" w:rsidR="00DB7983" w:rsidRPr="00DB7983" w:rsidRDefault="0512430E" w:rsidP="00DB7983">
      <w:pPr>
        <w:spacing w:before="120"/>
        <w:jc w:val="both"/>
        <w:rPr>
          <w:color w:val="FF0000"/>
        </w:rPr>
      </w:pPr>
      <w:r>
        <w:t>Funding for the Clubs is set out in the School Meals Scheme (the Scheme) which is provided through the Department of Social Protection (DSP). This Funding is allocated on a school-year basis and must be applied for annually by the school</w:t>
      </w:r>
      <w:r w:rsidR="009F3A86">
        <w:t>.</w:t>
      </w:r>
    </w:p>
    <w:p w14:paraId="5352FBD2" w14:textId="77777777" w:rsidR="00E43BE1" w:rsidRDefault="00E43BE1" w:rsidP="00DB7983">
      <w:pPr>
        <w:jc w:val="both"/>
      </w:pPr>
      <w:r>
        <w:t xml:space="preserve">There is no automatic entitlement to DSP funding in any year and all applications are considered on the available budget for the Scheme. Whilst this competition is being run for a specific period any contract that may result from this Competition (the “Services Contract”) is entirely dependent on the aforementioned funding, and the </w:t>
      </w:r>
      <w:r w:rsidRPr="00DB7983">
        <w:rPr>
          <w:rFonts w:cstheme="minorBidi"/>
        </w:rPr>
        <w:t>Contracting Authority</w:t>
      </w:r>
      <w:r>
        <w:t xml:space="preserve"> reserves the right to cancel the competition or the Services Contract in the event that funding is no longer available or forthcoming; </w:t>
      </w:r>
    </w:p>
    <w:p w14:paraId="16104BB6" w14:textId="77777777" w:rsidR="00E46EAC" w:rsidRPr="004803A3" w:rsidRDefault="00E43BE1" w:rsidP="00DB7983">
      <w:pPr>
        <w:jc w:val="both"/>
        <w:rPr>
          <w:lang w:val="en-IE"/>
        </w:rPr>
      </w:pPr>
      <w:r w:rsidRPr="00DB7983">
        <w:rPr>
          <w:lang w:val="en-IE"/>
        </w:rPr>
        <w:t xml:space="preserve">Further information on the School Meals Scheme can be found here: </w:t>
      </w:r>
      <w:hyperlink r:id="rId34">
        <w:r w:rsidRPr="00DB7983">
          <w:rPr>
            <w:rStyle w:val="Hyperlink"/>
            <w:lang w:val="en-IE"/>
          </w:rPr>
          <w:t>Department of Social Protection</w:t>
        </w:r>
      </w:hyperlink>
      <w:r w:rsidRPr="00DB7983">
        <w:rPr>
          <w:lang w:val="en-IE"/>
        </w:rPr>
        <w:t xml:space="preserve">. For the avoidance of doubt only the provision of </w:t>
      </w:r>
      <w:r w:rsidRPr="00DB7983">
        <w:rPr>
          <w:b/>
          <w:bCs/>
          <w:u w:val="single"/>
          <w:lang w:val="en-IE"/>
        </w:rPr>
        <w:t>Club(s) outlined in table 1 above,</w:t>
      </w:r>
      <w:r w:rsidRPr="00DB7983">
        <w:rPr>
          <w:lang w:val="en-IE"/>
        </w:rPr>
        <w:t xml:space="preserve"> is sought under this CFT.</w:t>
      </w:r>
    </w:p>
    <w:p w14:paraId="573478A5"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997FC10" w14:textId="77777777"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 xml:space="preserve">Food </w:t>
      </w:r>
      <w:r w:rsidR="00A130BD">
        <w:t xml:space="preserve">Safety </w:t>
      </w:r>
      <w:r w:rsidR="00DA4A63">
        <w:t>&amp; Hygiene Regulations.</w:t>
      </w:r>
    </w:p>
    <w:p w14:paraId="214600B7" w14:textId="77777777"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64355AD" w14:textId="77777777" w:rsidR="000F1980" w:rsidRDefault="000F1980" w:rsidP="004803A3">
      <w:pPr>
        <w:spacing w:before="120"/>
        <w:jc w:val="both"/>
      </w:pPr>
    </w:p>
    <w:p w14:paraId="7250FDDD" w14:textId="77777777" w:rsidR="00D400B5" w:rsidRPr="00220BB7" w:rsidRDefault="006B50BD" w:rsidP="00034298">
      <w:pPr>
        <w:pStyle w:val="Heading2"/>
        <w:numPr>
          <w:ilvl w:val="0"/>
          <w:numId w:val="26"/>
        </w:numPr>
        <w:spacing w:before="0" w:after="120"/>
        <w:jc w:val="both"/>
      </w:pPr>
      <w:r w:rsidRPr="00F17E59">
        <w:t xml:space="preserve">School Meals </w:t>
      </w:r>
      <w:r w:rsidR="004A39A3">
        <w:t>S</w:t>
      </w:r>
      <w:r w:rsidR="00325A42">
        <w:t>cheme</w:t>
      </w:r>
      <w:r w:rsidR="00540470" w:rsidRPr="00F17E59">
        <w:t xml:space="preserve"> &amp; Payment</w:t>
      </w:r>
    </w:p>
    <w:p w14:paraId="6CEB62BF" w14:textId="77777777" w:rsidR="002408C0" w:rsidRDefault="009A30E7" w:rsidP="00FC1BFD">
      <w:pPr>
        <w:jc w:val="both"/>
      </w:pPr>
      <w:r w:rsidRPr="00793A40">
        <w:t xml:space="preserve">Funding under </w:t>
      </w:r>
      <w:r w:rsidRPr="00DB7983">
        <w:t>the School Meals Scheme</w:t>
      </w:r>
      <w:r w:rsidRPr="00793A40">
        <w:t xml:space="preserve"> </w:t>
      </w:r>
      <w:r w:rsidR="00FC1BFD">
        <w:t>for the Services is</w:t>
      </w:r>
      <w:r w:rsidR="00215DD7">
        <w:t xml:space="preserve"> provided</w:t>
      </w:r>
      <w:r w:rsidR="00FC1BFD">
        <w:t xml:space="preserve"> </w:t>
      </w:r>
      <w:r w:rsidRPr="00793A40">
        <w:t xml:space="preserve">for </w:t>
      </w:r>
      <w:r w:rsidR="00DB7983">
        <w:t>the Club(s) chosen in Table 1 above</w:t>
      </w:r>
      <w:r w:rsidR="00DB7983">
        <w:rPr>
          <w:b/>
        </w:rPr>
        <w:t xml:space="preserve">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3F40996E" w14:textId="77777777" w:rsidR="007875C4" w:rsidRDefault="007FCC52" w:rsidP="00220BB7">
      <w:pPr>
        <w:jc w:val="both"/>
      </w:pPr>
      <w:r>
        <w:t xml:space="preserve">The </w:t>
      </w:r>
      <w:r w:rsidR="38306196" w:rsidRPr="3785B618">
        <w:rPr>
          <w:rFonts w:cstheme="minorBidi"/>
        </w:rPr>
        <w:t>Contracting Authority</w:t>
      </w:r>
      <w:r w:rsidR="38306196">
        <w:t xml:space="preserve"> </w:t>
      </w:r>
      <w:r>
        <w:t xml:space="preserve">intends to facilitate the availability of </w:t>
      </w:r>
      <w:r w:rsidR="7CE24D7A">
        <w:t xml:space="preserve">chosen club(s) </w:t>
      </w:r>
      <w:r>
        <w:t>for students</w:t>
      </w:r>
      <w:r w:rsidR="5321D736">
        <w:t xml:space="preserve"> (see </w:t>
      </w:r>
      <w:r w:rsidR="3A0CAD01">
        <w:t>Table 1</w:t>
      </w:r>
      <w:r w:rsidR="6B34BB1D">
        <w:t xml:space="preserve"> for </w:t>
      </w:r>
      <w:r w:rsidR="649A5AEA">
        <w:t xml:space="preserve">estimated </w:t>
      </w:r>
      <w:r w:rsidR="6B34BB1D">
        <w:t>number</w:t>
      </w:r>
      <w:r w:rsidR="649A5AEA">
        <w:t xml:space="preserve"> of student</w:t>
      </w:r>
      <w:r w:rsidR="6B34BB1D">
        <w:t>s</w:t>
      </w:r>
      <w:r w:rsidR="4B251AF2">
        <w:t xml:space="preserve">) for </w:t>
      </w:r>
      <w:r>
        <w:t>each day of the school year</w:t>
      </w:r>
      <w:r w:rsidR="4B251AF2">
        <w:t>. Fo</w:t>
      </w:r>
      <w:r w:rsidR="18B89E2A">
        <w:t xml:space="preserve">r </w:t>
      </w:r>
      <w:r w:rsidR="009F3A86">
        <w:t xml:space="preserve">the current </w:t>
      </w:r>
      <w:r w:rsidR="18B89E2A">
        <w:t>academic year, the service provision will begin at the earliest practicable date</w:t>
      </w:r>
      <w:r w:rsidR="4B251AF2">
        <w:t xml:space="preserve"> (subject to confirmation of funding). The school calendar will be furnished to the successful Tenderer at the beginning of each school year.</w:t>
      </w:r>
      <w:r>
        <w:t xml:space="preserve"> </w:t>
      </w:r>
    </w:p>
    <w:p w14:paraId="460F5553" w14:textId="77777777" w:rsidR="002408C0" w:rsidRPr="00A128E1" w:rsidRDefault="00A25DC6" w:rsidP="00E37141">
      <w:pPr>
        <w:pStyle w:val="ListParagraph"/>
        <w:numPr>
          <w:ilvl w:val="0"/>
          <w:numId w:val="82"/>
        </w:numPr>
        <w:jc w:val="both"/>
        <w:rPr>
          <w:bCs/>
        </w:rPr>
      </w:pPr>
      <w:r w:rsidRPr="00A128E1">
        <w:rPr>
          <w:b/>
        </w:rPr>
        <w:t>PL</w:t>
      </w:r>
      <w:r w:rsidR="00E757ED" w:rsidRPr="00A128E1">
        <w:rPr>
          <w:b/>
        </w:rPr>
        <w:t>E</w:t>
      </w:r>
      <w:r w:rsidRPr="00A128E1">
        <w:rPr>
          <w:b/>
        </w:rPr>
        <w:t xml:space="preserve">ASE </w:t>
      </w:r>
      <w:r w:rsidR="001746E7" w:rsidRPr="00A128E1">
        <w:rPr>
          <w:b/>
        </w:rPr>
        <w:t>NOTE:</w:t>
      </w:r>
      <w:r w:rsidR="001746E7" w:rsidRPr="00A128E1">
        <w:rPr>
          <w:bCs/>
        </w:rPr>
        <w:t xml:space="preserve"> </w:t>
      </w:r>
      <w:r w:rsidRPr="00A128E1">
        <w:rPr>
          <w:bCs/>
        </w:rPr>
        <w:t>Estimated v</w:t>
      </w:r>
      <w:r w:rsidR="006B50BD" w:rsidRPr="00A128E1">
        <w:rPr>
          <w:bCs/>
        </w:rPr>
        <w:t xml:space="preserve">olumes </w:t>
      </w:r>
      <w:r w:rsidRPr="00A128E1">
        <w:rPr>
          <w:bCs/>
        </w:rPr>
        <w:t xml:space="preserve">provided in this CFT </w:t>
      </w:r>
      <w:r w:rsidR="006B50BD" w:rsidRPr="00A128E1">
        <w:rPr>
          <w:bCs/>
        </w:rPr>
        <w:t xml:space="preserve">are indicative only and are subject to fluctuation. </w:t>
      </w:r>
      <w:r w:rsidR="002408C0" w:rsidRPr="00A128E1">
        <w:rPr>
          <w:bCs/>
        </w:rPr>
        <w:t xml:space="preserve">The exact number of students availing of the </w:t>
      </w:r>
      <w:r w:rsidR="00DB7983" w:rsidRPr="00A128E1">
        <w:rPr>
          <w:bCs/>
        </w:rPr>
        <w:t>club(s)</w:t>
      </w:r>
      <w:r w:rsidR="002408C0" w:rsidRPr="00A128E1">
        <w:rPr>
          <w:bCs/>
        </w:rPr>
        <w:t xml:space="preserve"> will </w:t>
      </w:r>
      <w:r w:rsidR="009A30E7" w:rsidRPr="00A128E1">
        <w:rPr>
          <w:bCs/>
        </w:rPr>
        <w:t>vary on a week-to-week basis.</w:t>
      </w:r>
      <w:r w:rsidR="001746E7" w:rsidRPr="00A128E1">
        <w:rPr>
          <w:bCs/>
        </w:rPr>
        <w:t xml:space="preserve"> Tenderers should note that it is not mandatory for students in the school to </w:t>
      </w:r>
      <w:r w:rsidRPr="00A128E1">
        <w:rPr>
          <w:bCs/>
        </w:rPr>
        <w:t xml:space="preserve">avail of </w:t>
      </w:r>
      <w:r w:rsidR="00DB7983" w:rsidRPr="00A128E1">
        <w:rPr>
          <w:bCs/>
        </w:rPr>
        <w:t>chosen club(s)</w:t>
      </w:r>
      <w:r w:rsidR="001746E7" w:rsidRPr="00A128E1">
        <w:rPr>
          <w:bCs/>
        </w:rPr>
        <w:t xml:space="preserve"> </w:t>
      </w:r>
      <w:r w:rsidRPr="00A128E1">
        <w:rPr>
          <w:bCs/>
        </w:rPr>
        <w:t xml:space="preserve">on </w:t>
      </w:r>
      <w:r w:rsidR="001746E7" w:rsidRPr="00A128E1">
        <w:rPr>
          <w:bCs/>
        </w:rPr>
        <w:t xml:space="preserve">any </w:t>
      </w:r>
      <w:r w:rsidRPr="00A128E1">
        <w:rPr>
          <w:bCs/>
        </w:rPr>
        <w:t xml:space="preserve">given day or at all </w:t>
      </w:r>
      <w:r w:rsidR="001746E7" w:rsidRPr="00A128E1">
        <w:rPr>
          <w:bCs/>
        </w:rPr>
        <w:t>and that the</w:t>
      </w:r>
      <w:r w:rsidRPr="00A128E1">
        <w:rPr>
          <w:bCs/>
        </w:rPr>
        <w:t xml:space="preserve"> successful Tenderer </w:t>
      </w:r>
      <w:r w:rsidR="001746E7" w:rsidRPr="00A128E1">
        <w:rPr>
          <w:bCs/>
        </w:rPr>
        <w:t>will only be paid for</w:t>
      </w:r>
      <w:r w:rsidR="00DB7983">
        <w:t xml:space="preserve"> each club meal ordered</w:t>
      </w:r>
      <w:r w:rsidR="00A128E1">
        <w:t xml:space="preserve"> </w:t>
      </w:r>
      <w:r w:rsidRPr="00A128E1">
        <w:rPr>
          <w:bCs/>
        </w:rPr>
        <w:t>by parents/guardians.</w:t>
      </w:r>
    </w:p>
    <w:p w14:paraId="799F2AAB"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65B1398F" w14:textId="77777777" w:rsidR="002408C0" w:rsidRDefault="002408C0" w:rsidP="00220BB7">
      <w:pPr>
        <w:jc w:val="both"/>
      </w:pPr>
      <w:r>
        <w:t>The successful Tenderer will be required to provide accurate details of numbers of meals</w:t>
      </w:r>
      <w:r w:rsidR="00A128E1">
        <w:t>, per club</w:t>
      </w:r>
      <w:r>
        <w:t xml:space="preserve"> </w:t>
      </w:r>
      <w:r w:rsidR="00A128E1">
        <w:t>delivered</w:t>
      </w:r>
      <w:r>
        <w:t>.</w:t>
      </w:r>
      <w:r w:rsidR="001746E7">
        <w:t xml:space="preserve"> See </w:t>
      </w:r>
      <w:r w:rsidR="001746E7" w:rsidRPr="00596862">
        <w:t xml:space="preserve">Section </w:t>
      </w:r>
      <w:r w:rsidR="007B40A7" w:rsidRPr="00596862">
        <w:t>6.</w:t>
      </w:r>
      <w:r w:rsidR="001746E7" w:rsidRPr="00596862">
        <w:t>7 for</w:t>
      </w:r>
      <w:r w:rsidR="001746E7">
        <w:t xml:space="preserve"> further details.</w:t>
      </w:r>
    </w:p>
    <w:p w14:paraId="192289F9" w14:textId="77777777" w:rsidR="002408C0" w:rsidRPr="00824024" w:rsidRDefault="1F50F044" w:rsidP="00D065A6">
      <w:pPr>
        <w:jc w:val="both"/>
      </w:pPr>
      <w:r>
        <w:t xml:space="preserve">Funding under the School Meals Scheme is based on a rate of payment per </w:t>
      </w:r>
      <w:r w:rsidR="0AF91A15">
        <w:t>Club</w:t>
      </w:r>
      <w:r>
        <w:t xml:space="preserve">, per </w:t>
      </w:r>
      <w:r w:rsidR="0AF91A15">
        <w:t>student</w:t>
      </w:r>
      <w:r>
        <w:t>, per day</w:t>
      </w:r>
      <w:r w:rsidR="36B311A1">
        <w:t xml:space="preserve"> as set by the DSP</w:t>
      </w:r>
      <w:r>
        <w:t>.</w:t>
      </w:r>
      <w:r w:rsidR="6749A6D6">
        <w:t xml:space="preserve"> </w:t>
      </w:r>
      <w:r w:rsidR="2BA33D92">
        <w:t>The current rates of payment</w:t>
      </w:r>
      <w:r w:rsidR="7ACC0001">
        <w:t xml:space="preserve"> for </w:t>
      </w:r>
      <w:r w:rsidR="0AF91A15">
        <w:t>the chosen club(s)</w:t>
      </w:r>
      <w:r w:rsidR="7ACC0001">
        <w:t xml:space="preserve"> </w:t>
      </w:r>
      <w:r w:rsidR="2BA33D92">
        <w:t>are as follows:</w:t>
      </w:r>
    </w:p>
    <w:tbl>
      <w:tblPr>
        <w:tblW w:w="9029" w:type="dxa"/>
        <w:tblInd w:w="-5"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Look w:val="0000" w:firstRow="0" w:lastRow="0" w:firstColumn="0" w:lastColumn="0" w:noHBand="0" w:noVBand="0"/>
      </w:tblPr>
      <w:tblGrid>
        <w:gridCol w:w="1755"/>
        <w:gridCol w:w="1364"/>
        <w:gridCol w:w="5910"/>
      </w:tblGrid>
      <w:tr w:rsidR="005824AB" w14:paraId="70EE9DCA" w14:textId="77777777" w:rsidTr="0D17FE98">
        <w:trPr>
          <w:trHeight w:val="555"/>
        </w:trPr>
        <w:tc>
          <w:tcPr>
            <w:tcW w:w="9029" w:type="dxa"/>
            <w:gridSpan w:val="3"/>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86493DA" w14:textId="77777777" w:rsidR="3AA545F2" w:rsidRDefault="3AA545F2" w:rsidP="002F0696">
            <w:pPr>
              <w:spacing w:line="240" w:lineRule="auto"/>
              <w:jc w:val="center"/>
              <w:rPr>
                <w:rFonts w:asciiTheme="minorHAnsi" w:hAnsiTheme="minorHAnsi" w:cstheme="minorBidi"/>
                <w:b/>
                <w:bCs/>
                <w:color w:val="FFFFFF" w:themeColor="background1"/>
              </w:rPr>
            </w:pPr>
            <w:r w:rsidRPr="33FB6EEF">
              <w:rPr>
                <w:rFonts w:asciiTheme="minorHAnsi" w:hAnsiTheme="minorHAnsi" w:cstheme="minorBidi"/>
                <w:b/>
                <w:bCs/>
                <w:color w:val="FFFFFF" w:themeColor="background1"/>
              </w:rPr>
              <w:t>Rate and Specifications by Club Type</w:t>
            </w:r>
          </w:p>
        </w:tc>
      </w:tr>
      <w:tr w:rsidR="00C031AF" w:rsidRPr="00530DF4" w14:paraId="5073E009" w14:textId="77777777" w:rsidTr="0D17FE98">
        <w:trPr>
          <w:trHeight w:val="1590"/>
        </w:trPr>
        <w:tc>
          <w:tcPr>
            <w:tcW w:w="17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6E1125C4" w14:textId="77777777" w:rsidR="002408C0" w:rsidRPr="00530DF4" w:rsidRDefault="0AF91A15" w:rsidP="002F0696">
            <w:pPr>
              <w:spacing w:after="0" w:line="240" w:lineRule="auto"/>
              <w:jc w:val="both"/>
              <w:rPr>
                <w:rFonts w:asciiTheme="minorHAnsi" w:hAnsiTheme="minorHAnsi" w:cstheme="minorBidi"/>
                <w:color w:val="FFFFFF" w:themeColor="background1"/>
              </w:rPr>
            </w:pPr>
            <w:r w:rsidRPr="33FB6EEF">
              <w:rPr>
                <w:rFonts w:asciiTheme="minorHAnsi" w:hAnsiTheme="minorHAnsi" w:cstheme="minorBidi"/>
                <w:b/>
                <w:bCs/>
                <w:color w:val="FFFFFF" w:themeColor="background1"/>
              </w:rPr>
              <w:t>Club</w:t>
            </w:r>
          </w:p>
        </w:tc>
        <w:tc>
          <w:tcPr>
            <w:tcW w:w="136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7F65CE5"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w:t>
            </w:r>
            <w:r w:rsidR="00A128E1">
              <w:rPr>
                <w:rFonts w:asciiTheme="minorHAnsi" w:hAnsiTheme="minorHAnsi" w:cstheme="minorHAnsi"/>
                <w:b/>
                <w:color w:val="FFFFFF" w:themeColor="background1"/>
              </w:rPr>
              <w:t xml:space="preserve"> club</w:t>
            </w:r>
            <w:r w:rsidRPr="00530DF4">
              <w:rPr>
                <w:rFonts w:asciiTheme="minorHAnsi" w:hAnsiTheme="minorHAnsi" w:cstheme="minorHAnsi"/>
                <w:b/>
                <w:color w:val="FFFFFF" w:themeColor="background1"/>
              </w:rPr>
              <w:t>)</w:t>
            </w:r>
          </w:p>
        </w:tc>
        <w:tc>
          <w:tcPr>
            <w:tcW w:w="59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1A128CBA" w14:textId="77777777" w:rsidR="002408C0" w:rsidRPr="00530DF4" w:rsidRDefault="2BA33D92" w:rsidP="33FB6EEF">
            <w:pPr>
              <w:spacing w:after="0" w:line="240" w:lineRule="auto"/>
              <w:rPr>
                <w:rFonts w:asciiTheme="minorHAnsi" w:hAnsiTheme="minorHAnsi" w:cstheme="minorBidi"/>
                <w:b/>
                <w:bCs/>
                <w:color w:val="FFFFFF" w:themeColor="background1"/>
              </w:rPr>
            </w:pPr>
            <w:r w:rsidRPr="33FB6EEF">
              <w:rPr>
                <w:rFonts w:asciiTheme="minorHAnsi" w:hAnsiTheme="minorHAnsi" w:cstheme="minorBidi"/>
                <w:b/>
                <w:bCs/>
                <w:color w:val="FFFFFF" w:themeColor="background1"/>
              </w:rPr>
              <w:t xml:space="preserve">Any menu proposed in the tender submission </w:t>
            </w:r>
            <w:r w:rsidRPr="33FB6EEF">
              <w:rPr>
                <w:rFonts w:asciiTheme="minorHAnsi" w:hAnsiTheme="minorHAnsi" w:cstheme="minorBidi"/>
                <w:b/>
                <w:bCs/>
                <w:color w:val="FFFFFF" w:themeColor="background1"/>
                <w:u w:val="single"/>
              </w:rPr>
              <w:t>MUST</w:t>
            </w:r>
            <w:r w:rsidRPr="33FB6EEF">
              <w:rPr>
                <w:rFonts w:asciiTheme="minorHAnsi" w:hAnsiTheme="minorHAnsi" w:cstheme="minorBidi"/>
                <w:b/>
                <w:bCs/>
                <w:color w:val="FFFFFF" w:themeColor="background1"/>
              </w:rPr>
              <w:t xml:space="preserve"> be in line with the </w:t>
            </w:r>
            <w:r w:rsidR="0F9E4160" w:rsidRPr="33FB6EEF">
              <w:rPr>
                <w:rFonts w:asciiTheme="minorHAnsi" w:hAnsiTheme="minorHAnsi" w:cstheme="minorBidi"/>
                <w:b/>
                <w:bCs/>
                <w:color w:val="FFFFFF" w:themeColor="background1"/>
              </w:rPr>
              <w:t xml:space="preserve">following </w:t>
            </w:r>
            <w:r w:rsidRPr="33FB6EEF">
              <w:rPr>
                <w:rFonts w:asciiTheme="minorHAnsi" w:hAnsiTheme="minorHAnsi" w:cstheme="minorBidi"/>
                <w:b/>
                <w:bCs/>
                <w:color w:val="FFFFFF" w:themeColor="background1"/>
              </w:rPr>
              <w:t>specifications.</w:t>
            </w:r>
          </w:p>
        </w:tc>
      </w:tr>
      <w:tr w:rsidR="00C031AF" w:rsidRPr="000530F5" w14:paraId="4681EBD5" w14:textId="77777777" w:rsidTr="0D17FE98">
        <w:trPr>
          <w:trHeight w:val="300"/>
        </w:trPr>
        <w:tc>
          <w:tcPr>
            <w:tcW w:w="17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51698593" w14:textId="77777777" w:rsidR="002408C0" w:rsidRPr="000530F5" w:rsidRDefault="00A128E1" w:rsidP="00447AFD">
            <w:pPr>
              <w:spacing w:after="0" w:line="240" w:lineRule="auto"/>
              <w:jc w:val="center"/>
              <w:rPr>
                <w:rFonts w:asciiTheme="minorHAnsi" w:hAnsiTheme="minorHAnsi" w:cstheme="minorHAnsi"/>
                <w:b/>
              </w:rPr>
            </w:pPr>
            <w:bookmarkStart w:id="5" w:name="_Hlk215042014"/>
            <w:r w:rsidRPr="00A128E1">
              <w:rPr>
                <w:rFonts w:asciiTheme="minorHAnsi" w:hAnsiTheme="minorHAnsi" w:cstheme="minorHAnsi"/>
                <w:b/>
                <w:bCs/>
              </w:rPr>
              <w:t>Lunch</w:t>
            </w:r>
            <w:r>
              <w:rPr>
                <w:rFonts w:asciiTheme="minorHAnsi" w:hAnsiTheme="minorHAnsi" w:cstheme="minorHAnsi"/>
                <w:b/>
                <w:bCs/>
              </w:rPr>
              <w:t xml:space="preserve"> with Drink</w:t>
            </w:r>
            <w:r w:rsidR="003C5A16">
              <w:rPr>
                <w:rFonts w:asciiTheme="minorHAnsi" w:hAnsiTheme="minorHAnsi" w:cstheme="minorHAnsi"/>
                <w:b/>
                <w:bCs/>
              </w:rPr>
              <w:t xml:space="preserve"> </w:t>
            </w:r>
          </w:p>
        </w:tc>
        <w:tc>
          <w:tcPr>
            <w:tcW w:w="136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7187F62D" w14:textId="77777777" w:rsidR="002408C0" w:rsidRPr="000530F5" w:rsidRDefault="00A128E1" w:rsidP="00447AFD">
            <w:pPr>
              <w:spacing w:after="0" w:line="240" w:lineRule="auto"/>
              <w:jc w:val="center"/>
              <w:rPr>
                <w:rFonts w:asciiTheme="minorHAnsi" w:hAnsiTheme="minorHAnsi" w:cstheme="minorHAnsi"/>
                <w:b/>
                <w:bCs/>
              </w:rPr>
            </w:pPr>
            <w:r w:rsidRPr="00A128E1">
              <w:rPr>
                <w:rFonts w:asciiTheme="minorHAnsi" w:hAnsiTheme="minorHAnsi" w:cstheme="minorHAnsi"/>
                <w:b/>
                <w:bCs/>
              </w:rPr>
              <w:t>€1.70</w:t>
            </w:r>
          </w:p>
        </w:tc>
        <w:tc>
          <w:tcPr>
            <w:tcW w:w="59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68A57045" w14:textId="77777777" w:rsidR="002408C0" w:rsidRDefault="4D96DAE6" w:rsidP="33FB6EEF">
            <w:pPr>
              <w:spacing w:after="0" w:line="240" w:lineRule="auto"/>
              <w:rPr>
                <w:rFonts w:asciiTheme="minorHAnsi" w:hAnsiTheme="minorHAnsi" w:cstheme="minorBidi"/>
              </w:rPr>
            </w:pPr>
            <w:r w:rsidRPr="33FB6EEF">
              <w:rPr>
                <w:rFonts w:asciiTheme="minorHAnsi" w:hAnsiTheme="minorHAnsi" w:cstheme="minorBidi"/>
              </w:rPr>
              <w:t>4 items</w:t>
            </w:r>
            <w:r w:rsidR="0AF91A15" w:rsidRPr="33FB6EEF">
              <w:rPr>
                <w:rFonts w:asciiTheme="minorHAnsi" w:hAnsiTheme="minorHAnsi" w:cstheme="minorBidi"/>
              </w:rPr>
              <w:t>, plus drink:</w:t>
            </w:r>
          </w:p>
          <w:p w14:paraId="1A965116" w14:textId="77777777" w:rsidR="003C5A16" w:rsidRDefault="003C5A16" w:rsidP="008B651E">
            <w:pPr>
              <w:spacing w:after="0" w:line="240" w:lineRule="auto"/>
              <w:rPr>
                <w:rFonts w:asciiTheme="minorHAnsi" w:hAnsiTheme="minorHAnsi" w:cstheme="minorHAnsi"/>
              </w:rPr>
            </w:pPr>
          </w:p>
          <w:p w14:paraId="67783785" w14:textId="77777777" w:rsidR="00A128E1" w:rsidRDefault="5FCA80BC" w:rsidP="008B651E">
            <w:pPr>
              <w:spacing w:after="0" w:line="240" w:lineRule="auto"/>
              <w:rPr>
                <w:rFonts w:asciiTheme="minorHAnsi" w:hAnsiTheme="minorHAnsi" w:cstheme="minorBidi"/>
              </w:rPr>
            </w:pPr>
            <w:r w:rsidRPr="33FB6EEF">
              <w:rPr>
                <w:rFonts w:asciiTheme="minorHAnsi" w:hAnsiTheme="minorHAnsi" w:cstheme="minorBidi"/>
              </w:rPr>
              <w:t xml:space="preserve"> 2 servings vegetables, salad or fruit, and 1 serving wholemeal or wholegrain cereals</w:t>
            </w:r>
            <w:r w:rsidR="52D9351D" w:rsidRPr="33FB6EEF">
              <w:rPr>
                <w:rFonts w:asciiTheme="minorHAnsi" w:hAnsiTheme="minorHAnsi" w:cstheme="minorBidi"/>
              </w:rPr>
              <w:t xml:space="preserve"> or </w:t>
            </w:r>
            <w:r w:rsidR="1194D98C" w:rsidRPr="33FB6EEF">
              <w:rPr>
                <w:rFonts w:asciiTheme="minorHAnsi" w:hAnsiTheme="minorHAnsi" w:cstheme="minorBidi"/>
              </w:rPr>
              <w:t>breads, and 1 serving meat, poultry, fish, egg, beans, nuts, or ch</w:t>
            </w:r>
            <w:r w:rsidR="04462BF4" w:rsidRPr="33FB6EEF">
              <w:rPr>
                <w:rFonts w:asciiTheme="minorHAnsi" w:hAnsiTheme="minorHAnsi" w:cstheme="minorBidi"/>
              </w:rPr>
              <w:t>eese</w:t>
            </w:r>
          </w:p>
          <w:p w14:paraId="7DF4E37C" w14:textId="77777777" w:rsidR="00FB2768" w:rsidRDefault="00FB2768" w:rsidP="008B651E">
            <w:pPr>
              <w:spacing w:after="0" w:line="240" w:lineRule="auto"/>
              <w:rPr>
                <w:rFonts w:asciiTheme="minorHAnsi" w:hAnsiTheme="minorHAnsi" w:cstheme="minorHAnsi"/>
              </w:rPr>
            </w:pPr>
          </w:p>
          <w:p w14:paraId="154032A6" w14:textId="77777777" w:rsidR="00A128E1" w:rsidRPr="000530F5" w:rsidRDefault="0AF91A15" w:rsidP="33FB6EEF">
            <w:pPr>
              <w:spacing w:after="0" w:line="240" w:lineRule="auto"/>
              <w:rPr>
                <w:rFonts w:asciiTheme="minorHAnsi" w:hAnsiTheme="minorHAnsi" w:cstheme="minorBidi"/>
              </w:rPr>
            </w:pPr>
            <w:r w:rsidRPr="33FB6EEF">
              <w:rPr>
                <w:rFonts w:asciiTheme="minorHAnsi" w:hAnsiTheme="minorHAnsi" w:cstheme="minorBidi"/>
              </w:rPr>
              <w:t>Only drinks available should be water, milk</w:t>
            </w:r>
            <w:r w:rsidR="5C2A069D" w:rsidRPr="33FB6EEF">
              <w:rPr>
                <w:rFonts w:asciiTheme="minorHAnsi" w:hAnsiTheme="minorHAnsi" w:cstheme="minorBidi"/>
              </w:rPr>
              <w:t xml:space="preserve"> (200ml)</w:t>
            </w:r>
            <w:r w:rsidRPr="33FB6EEF">
              <w:rPr>
                <w:rFonts w:asciiTheme="minorHAnsi" w:hAnsiTheme="minorHAnsi" w:cstheme="minorBidi"/>
              </w:rPr>
              <w:t xml:space="preserve"> or unsweetened juice (150ml)</w:t>
            </w:r>
            <w:r w:rsidR="00F63F51">
              <w:rPr>
                <w:rFonts w:asciiTheme="minorHAnsi" w:hAnsiTheme="minorHAnsi" w:cstheme="minorBidi"/>
              </w:rPr>
              <w:t>**</w:t>
            </w:r>
          </w:p>
        </w:tc>
      </w:tr>
      <w:tr w:rsidR="00C031AF" w:rsidRPr="000530F5" w14:paraId="27992A26" w14:textId="77777777" w:rsidTr="0D17FE98">
        <w:trPr>
          <w:trHeight w:val="300"/>
        </w:trPr>
        <w:tc>
          <w:tcPr>
            <w:tcW w:w="17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6D9E7490" w14:textId="77777777" w:rsidR="00A128E1" w:rsidRPr="000530F5" w:rsidRDefault="00A128E1" w:rsidP="00447AFD">
            <w:pPr>
              <w:spacing w:after="0" w:line="240" w:lineRule="auto"/>
              <w:jc w:val="center"/>
              <w:rPr>
                <w:rFonts w:asciiTheme="minorHAnsi" w:hAnsiTheme="minorHAnsi" w:cstheme="minorHAnsi"/>
                <w:b/>
              </w:rPr>
            </w:pPr>
            <w:r>
              <w:rPr>
                <w:rFonts w:asciiTheme="minorHAnsi" w:hAnsiTheme="minorHAnsi" w:cstheme="minorHAnsi"/>
                <w:b/>
              </w:rPr>
              <w:t>Lunch no Drink</w:t>
            </w:r>
          </w:p>
        </w:tc>
        <w:tc>
          <w:tcPr>
            <w:tcW w:w="136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656BEB09" w14:textId="77777777" w:rsidR="00A128E1" w:rsidRPr="000530F5" w:rsidRDefault="00A128E1" w:rsidP="00447AFD">
            <w:pPr>
              <w:spacing w:after="0" w:line="240" w:lineRule="auto"/>
              <w:jc w:val="center"/>
              <w:rPr>
                <w:rFonts w:asciiTheme="minorHAnsi" w:hAnsiTheme="minorHAnsi" w:cstheme="minorHAnsi"/>
                <w:b/>
                <w:bCs/>
              </w:rPr>
            </w:pPr>
            <w:r w:rsidRPr="00A128E1">
              <w:rPr>
                <w:rFonts w:asciiTheme="minorHAnsi" w:hAnsiTheme="minorHAnsi" w:cstheme="minorHAnsi"/>
                <w:b/>
                <w:bCs/>
              </w:rPr>
              <w:t>€1.40</w:t>
            </w:r>
          </w:p>
        </w:tc>
        <w:tc>
          <w:tcPr>
            <w:tcW w:w="59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4169E6C5" w14:textId="77777777" w:rsidR="002F0696" w:rsidRDefault="11C96459" w:rsidP="00E509DF">
            <w:pPr>
              <w:pStyle w:val="ListParagraph"/>
              <w:numPr>
                <w:ilvl w:val="0"/>
                <w:numId w:val="5"/>
              </w:numPr>
              <w:tabs>
                <w:tab w:val="clear" w:pos="390"/>
              </w:tabs>
              <w:spacing w:after="0" w:line="240" w:lineRule="auto"/>
              <w:ind w:left="177" w:hanging="177"/>
              <w:rPr>
                <w:rFonts w:asciiTheme="minorHAnsi" w:hAnsiTheme="minorHAnsi" w:cstheme="minorBidi"/>
              </w:rPr>
            </w:pPr>
            <w:r w:rsidRPr="002F0696">
              <w:rPr>
                <w:rFonts w:asciiTheme="minorHAnsi" w:hAnsiTheme="minorHAnsi" w:cstheme="minorBidi"/>
              </w:rPr>
              <w:t>items</w:t>
            </w:r>
            <w:r w:rsidR="0AF91A15" w:rsidRPr="002F0696">
              <w:rPr>
                <w:rFonts w:asciiTheme="minorHAnsi" w:hAnsiTheme="minorHAnsi" w:cstheme="minorBidi"/>
              </w:rPr>
              <w:t>:</w:t>
            </w:r>
          </w:p>
          <w:p w14:paraId="44FB30F8" w14:textId="77777777" w:rsidR="002F0696" w:rsidRDefault="002F0696" w:rsidP="002F0696">
            <w:pPr>
              <w:pStyle w:val="ListParagraph"/>
              <w:spacing w:after="0" w:line="240" w:lineRule="auto"/>
              <w:ind w:left="390"/>
              <w:rPr>
                <w:rFonts w:asciiTheme="minorHAnsi" w:hAnsiTheme="minorHAnsi" w:cstheme="minorBidi"/>
              </w:rPr>
            </w:pPr>
          </w:p>
          <w:p w14:paraId="1B5B00BD" w14:textId="77777777" w:rsidR="00A128E1" w:rsidRPr="000530F5" w:rsidRDefault="002F0696" w:rsidP="00E509DF">
            <w:pPr>
              <w:spacing w:after="0" w:line="240" w:lineRule="auto"/>
              <w:rPr>
                <w:rFonts w:asciiTheme="minorHAnsi" w:hAnsiTheme="minorHAnsi" w:cstheme="minorBidi"/>
              </w:rPr>
            </w:pPr>
            <w:r w:rsidRPr="00F63F51">
              <w:rPr>
                <w:rFonts w:asciiTheme="minorHAnsi" w:hAnsiTheme="minorHAnsi" w:cstheme="minorBidi"/>
              </w:rPr>
              <w:t>2 servings vegetables, salad or fruit, and 1 serving wholemeal or wholegrain cereals or breads, and 1 serving meat, poultry, fish, egg, beans, nuts, or cheese</w:t>
            </w:r>
          </w:p>
        </w:tc>
      </w:tr>
      <w:tr w:rsidR="00C031AF" w:rsidRPr="000530F5" w14:paraId="441C06FF" w14:textId="77777777" w:rsidTr="0D17FE98">
        <w:trPr>
          <w:trHeight w:val="300"/>
        </w:trPr>
        <w:tc>
          <w:tcPr>
            <w:tcW w:w="17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7B50A152" w14:textId="77777777" w:rsidR="00A128E1" w:rsidRPr="000530F5" w:rsidRDefault="00A128E1" w:rsidP="00447AFD">
            <w:pPr>
              <w:spacing w:after="0" w:line="240" w:lineRule="auto"/>
              <w:jc w:val="center"/>
              <w:rPr>
                <w:rFonts w:asciiTheme="minorHAnsi" w:hAnsiTheme="minorHAnsi" w:cstheme="minorHAnsi"/>
                <w:b/>
              </w:rPr>
            </w:pPr>
            <w:r>
              <w:rPr>
                <w:rFonts w:asciiTheme="minorHAnsi" w:hAnsiTheme="minorHAnsi" w:cstheme="minorHAnsi"/>
                <w:b/>
              </w:rPr>
              <w:t>Afterschool with drink</w:t>
            </w:r>
          </w:p>
        </w:tc>
        <w:tc>
          <w:tcPr>
            <w:tcW w:w="136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4A72E738" w14:textId="77777777" w:rsidR="00A128E1" w:rsidRPr="000530F5" w:rsidRDefault="00A128E1" w:rsidP="00447AFD">
            <w:pPr>
              <w:spacing w:after="0" w:line="240" w:lineRule="auto"/>
              <w:jc w:val="center"/>
              <w:rPr>
                <w:rFonts w:asciiTheme="minorHAnsi" w:hAnsiTheme="minorHAnsi" w:cstheme="minorHAnsi"/>
                <w:b/>
                <w:bCs/>
              </w:rPr>
            </w:pPr>
            <w:r w:rsidRPr="00A128E1">
              <w:rPr>
                <w:rFonts w:asciiTheme="minorHAnsi" w:hAnsiTheme="minorHAnsi" w:cstheme="minorHAnsi"/>
                <w:b/>
                <w:bCs/>
              </w:rPr>
              <w:t>€1.70</w:t>
            </w:r>
          </w:p>
        </w:tc>
        <w:tc>
          <w:tcPr>
            <w:tcW w:w="59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4FAAA207" w14:textId="77777777" w:rsidR="00A128E1" w:rsidRDefault="4F1C1646" w:rsidP="33FB6EEF">
            <w:pPr>
              <w:spacing w:after="0" w:line="240" w:lineRule="auto"/>
              <w:rPr>
                <w:rFonts w:asciiTheme="minorHAnsi" w:hAnsiTheme="minorHAnsi" w:cstheme="minorBidi"/>
              </w:rPr>
            </w:pPr>
            <w:r w:rsidRPr="33FB6EEF">
              <w:rPr>
                <w:rFonts w:asciiTheme="minorHAnsi" w:hAnsiTheme="minorHAnsi" w:cstheme="minorBidi"/>
              </w:rPr>
              <w:t>4 items</w:t>
            </w:r>
            <w:r w:rsidR="0AF91A15" w:rsidRPr="33FB6EEF">
              <w:rPr>
                <w:rFonts w:asciiTheme="minorHAnsi" w:hAnsiTheme="minorHAnsi" w:cstheme="minorBidi"/>
              </w:rPr>
              <w:t>, plus drink:</w:t>
            </w:r>
          </w:p>
          <w:p w14:paraId="1DA6542E" w14:textId="77777777" w:rsidR="00F63F51" w:rsidRDefault="00F63F51" w:rsidP="33FB6EEF">
            <w:pPr>
              <w:spacing w:after="0" w:line="240" w:lineRule="auto"/>
              <w:rPr>
                <w:rFonts w:asciiTheme="minorHAnsi" w:hAnsiTheme="minorHAnsi" w:cstheme="minorBidi"/>
              </w:rPr>
            </w:pPr>
          </w:p>
          <w:p w14:paraId="6F61E441" w14:textId="77777777" w:rsidR="003C5A16" w:rsidRDefault="33FB6EEF" w:rsidP="33FB6EEF">
            <w:pPr>
              <w:spacing w:after="0" w:line="240" w:lineRule="auto"/>
              <w:rPr>
                <w:rFonts w:asciiTheme="minorHAnsi" w:hAnsiTheme="minorHAnsi" w:cstheme="minorBidi"/>
              </w:rPr>
            </w:pPr>
            <w:r w:rsidRPr="33FB6EEF">
              <w:rPr>
                <w:rFonts w:asciiTheme="minorHAnsi" w:hAnsiTheme="minorHAnsi" w:cstheme="minorBidi"/>
              </w:rPr>
              <w:t>2 servings vegetables, salad or fruit, and 1 serving wholemeal or wholegrain cereals or breads, and 1 serving meat, poultry, fish, egg, beans, nuts, or cheese</w:t>
            </w:r>
          </w:p>
          <w:p w14:paraId="3041E394" w14:textId="77777777" w:rsidR="00A128E1" w:rsidRDefault="00A128E1" w:rsidP="008B651E">
            <w:pPr>
              <w:spacing w:after="0" w:line="240" w:lineRule="auto"/>
              <w:rPr>
                <w:rFonts w:asciiTheme="minorHAnsi" w:hAnsiTheme="minorHAnsi" w:cstheme="minorHAnsi"/>
              </w:rPr>
            </w:pPr>
          </w:p>
          <w:p w14:paraId="108319DF" w14:textId="77777777" w:rsidR="00A128E1" w:rsidRPr="000530F5" w:rsidRDefault="0AF91A15" w:rsidP="33FB6EEF">
            <w:pPr>
              <w:spacing w:after="0" w:line="240" w:lineRule="auto"/>
              <w:rPr>
                <w:rFonts w:asciiTheme="minorHAnsi" w:hAnsiTheme="minorHAnsi" w:cstheme="minorBidi"/>
              </w:rPr>
            </w:pPr>
            <w:r w:rsidRPr="33FB6EEF">
              <w:rPr>
                <w:rFonts w:asciiTheme="minorHAnsi" w:hAnsiTheme="minorHAnsi" w:cstheme="minorBidi"/>
              </w:rPr>
              <w:lastRenderedPageBreak/>
              <w:t>Only drinks available should be water, mil</w:t>
            </w:r>
            <w:r w:rsidR="725698E7" w:rsidRPr="33FB6EEF">
              <w:rPr>
                <w:rFonts w:asciiTheme="minorHAnsi" w:hAnsiTheme="minorHAnsi" w:cstheme="minorBidi"/>
              </w:rPr>
              <w:t>k(200ml)</w:t>
            </w:r>
            <w:r w:rsidRPr="33FB6EEF">
              <w:rPr>
                <w:rFonts w:asciiTheme="minorHAnsi" w:hAnsiTheme="minorHAnsi" w:cstheme="minorBidi"/>
              </w:rPr>
              <w:t xml:space="preserve"> or unsweetened juice (150ml)</w:t>
            </w:r>
            <w:r w:rsidR="00F63F51">
              <w:rPr>
                <w:rFonts w:asciiTheme="minorHAnsi" w:hAnsiTheme="minorHAnsi" w:cstheme="minorBidi"/>
              </w:rPr>
              <w:t>**</w:t>
            </w:r>
          </w:p>
        </w:tc>
      </w:tr>
      <w:tr w:rsidR="00C031AF" w:rsidRPr="000530F5" w14:paraId="344CFC68" w14:textId="77777777" w:rsidTr="0D17FE98">
        <w:trPr>
          <w:trHeight w:val="300"/>
        </w:trPr>
        <w:tc>
          <w:tcPr>
            <w:tcW w:w="17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1ADBA95D" w14:textId="77777777" w:rsidR="00A128E1" w:rsidRPr="000530F5" w:rsidRDefault="00A128E1" w:rsidP="00447AFD">
            <w:pPr>
              <w:spacing w:after="0" w:line="240" w:lineRule="auto"/>
              <w:jc w:val="center"/>
              <w:rPr>
                <w:rFonts w:asciiTheme="minorHAnsi" w:hAnsiTheme="minorHAnsi" w:cstheme="minorHAnsi"/>
                <w:b/>
              </w:rPr>
            </w:pPr>
            <w:r>
              <w:rPr>
                <w:rFonts w:asciiTheme="minorHAnsi" w:hAnsiTheme="minorHAnsi" w:cstheme="minorHAnsi"/>
                <w:b/>
              </w:rPr>
              <w:lastRenderedPageBreak/>
              <w:t>Afterschool no drink</w:t>
            </w:r>
          </w:p>
        </w:tc>
        <w:tc>
          <w:tcPr>
            <w:tcW w:w="136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17140F1A" w14:textId="77777777" w:rsidR="00A128E1" w:rsidRPr="000530F5" w:rsidRDefault="00A128E1" w:rsidP="00447AFD">
            <w:pPr>
              <w:spacing w:after="0" w:line="240" w:lineRule="auto"/>
              <w:jc w:val="center"/>
              <w:rPr>
                <w:rFonts w:asciiTheme="minorHAnsi" w:hAnsiTheme="minorHAnsi" w:cstheme="minorHAnsi"/>
                <w:b/>
                <w:bCs/>
              </w:rPr>
            </w:pPr>
            <w:r w:rsidRPr="00A128E1">
              <w:rPr>
                <w:rFonts w:asciiTheme="minorHAnsi" w:hAnsiTheme="minorHAnsi" w:cstheme="minorHAnsi"/>
                <w:b/>
                <w:bCs/>
              </w:rPr>
              <w:t>€1.40</w:t>
            </w:r>
          </w:p>
        </w:tc>
        <w:tc>
          <w:tcPr>
            <w:tcW w:w="59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2A9D5923" w14:textId="77777777" w:rsidR="00A128E1" w:rsidRDefault="64BFA026" w:rsidP="33FB6EEF">
            <w:pPr>
              <w:spacing w:after="0" w:line="240" w:lineRule="auto"/>
              <w:rPr>
                <w:rFonts w:asciiTheme="minorHAnsi" w:hAnsiTheme="minorHAnsi" w:cstheme="minorBidi"/>
              </w:rPr>
            </w:pPr>
            <w:r w:rsidRPr="33FB6EEF">
              <w:rPr>
                <w:rFonts w:asciiTheme="minorHAnsi" w:hAnsiTheme="minorHAnsi" w:cstheme="minorBidi"/>
              </w:rPr>
              <w:t>4 items</w:t>
            </w:r>
            <w:r w:rsidR="0AF91A15" w:rsidRPr="33FB6EEF">
              <w:rPr>
                <w:rFonts w:asciiTheme="minorHAnsi" w:hAnsiTheme="minorHAnsi" w:cstheme="minorBidi"/>
              </w:rPr>
              <w:t>:</w:t>
            </w:r>
          </w:p>
          <w:p w14:paraId="722B00AE" w14:textId="77777777" w:rsidR="00A128E1" w:rsidRDefault="00A128E1" w:rsidP="008B651E">
            <w:pPr>
              <w:spacing w:after="0" w:line="240" w:lineRule="auto"/>
              <w:rPr>
                <w:rFonts w:asciiTheme="minorHAnsi" w:hAnsiTheme="minorHAnsi" w:cstheme="minorHAnsi"/>
              </w:rPr>
            </w:pPr>
          </w:p>
          <w:p w14:paraId="32D18159" w14:textId="77777777" w:rsidR="00A128E1" w:rsidRPr="000530F5" w:rsidRDefault="33FB6EEF" w:rsidP="33FB6EEF">
            <w:pPr>
              <w:spacing w:after="0" w:line="240" w:lineRule="auto"/>
              <w:rPr>
                <w:rFonts w:asciiTheme="minorHAnsi" w:hAnsiTheme="minorHAnsi" w:cstheme="minorBidi"/>
              </w:rPr>
            </w:pPr>
            <w:r w:rsidRPr="33FB6EEF">
              <w:rPr>
                <w:rFonts w:asciiTheme="minorHAnsi" w:hAnsiTheme="minorHAnsi" w:cstheme="minorBidi"/>
              </w:rPr>
              <w:t>2 servings vegetables, salad or fruit, and 1 serving wholemeal or wholegrain cereals or breads, and 1 serving meat, poultry, fish, egg, beans, nuts, or cheese</w:t>
            </w:r>
          </w:p>
        </w:tc>
      </w:tr>
      <w:bookmarkEnd w:id="5"/>
      <w:tr w:rsidR="005824AB" w:rsidRPr="000530F5" w14:paraId="07D90E5E" w14:textId="77777777" w:rsidTr="0D17FE98">
        <w:trPr>
          <w:trHeight w:val="300"/>
        </w:trPr>
        <w:tc>
          <w:tcPr>
            <w:tcW w:w="9029" w:type="dxa"/>
            <w:gridSpan w:val="3"/>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2CFE278C" w14:textId="77777777" w:rsidR="00F63F51" w:rsidRPr="33FB6EEF" w:rsidRDefault="00F63F51" w:rsidP="0D17FE98">
            <w:pPr>
              <w:spacing w:after="0" w:line="240" w:lineRule="auto"/>
              <w:rPr>
                <w:rFonts w:asciiTheme="minorHAnsi" w:hAnsiTheme="minorHAnsi" w:cstheme="minorBidi"/>
              </w:rPr>
            </w:pPr>
            <w:r w:rsidRPr="0D17FE98">
              <w:rPr>
                <w:rFonts w:asciiTheme="minorHAnsi" w:hAnsiTheme="minorHAnsi" w:cstheme="minorBidi"/>
              </w:rPr>
              <w:t>** Limit fruit juice to once a day.</w:t>
            </w:r>
          </w:p>
        </w:tc>
      </w:tr>
    </w:tbl>
    <w:p w14:paraId="42C6D796" w14:textId="290945B7" w:rsidR="00C77CE7" w:rsidRDefault="00C31F9B" w:rsidP="00540470">
      <w:pPr>
        <w:jc w:val="both"/>
        <w:rPr>
          <w:b/>
          <w:bCs/>
        </w:rPr>
      </w:pPr>
      <w:r>
        <w:rPr>
          <w:b/>
          <w:bCs/>
        </w:rPr>
        <w:t>Table 3</w:t>
      </w:r>
    </w:p>
    <w:p w14:paraId="2D49C4F5" w14:textId="77777777" w:rsidR="002408C0" w:rsidRDefault="006B50BD" w:rsidP="00540470">
      <w:pPr>
        <w:jc w:val="both"/>
      </w:pPr>
      <w:r>
        <w:rPr>
          <w:b/>
          <w:bCs/>
        </w:rPr>
        <w:t xml:space="preserve">PLEASE NOTE: the Maximum </w:t>
      </w:r>
      <w:r w:rsidRPr="006B50BD">
        <w:rPr>
          <w:b/>
          <w:bCs/>
        </w:rPr>
        <w:t xml:space="preserve">Rate of Payment (per student per </w:t>
      </w:r>
      <w:r w:rsidR="00A128E1">
        <w:rPr>
          <w:b/>
          <w:bCs/>
        </w:rPr>
        <w:t>club</w:t>
      </w:r>
      <w:r w:rsidRPr="006B50BD">
        <w:rPr>
          <w:b/>
          <w:bCs/>
        </w:rPr>
        <w:t>)</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 xml:space="preserve">per student per </w:t>
      </w:r>
      <w:r w:rsidR="00A128E1">
        <w:t>club</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t>parents</w:t>
      </w:r>
      <w:r w:rsidR="00540470">
        <w:t xml:space="preserve">, </w:t>
      </w:r>
      <w:r w:rsidR="00540470" w:rsidRPr="00540470">
        <w:t xml:space="preserve">guardians </w:t>
      </w:r>
      <w:r w:rsidR="00540470">
        <w:t>or any other person or entity towards the cost of the meals or the provision of the Services.</w:t>
      </w:r>
    </w:p>
    <w:p w14:paraId="1E378F1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E1831B3" w14:textId="77777777" w:rsidR="005430B8" w:rsidRPr="006B50BD" w:rsidRDefault="005430B8" w:rsidP="00EE6D3D">
      <w:pPr>
        <w:pStyle w:val="NoSpacing"/>
        <w:jc w:val="both"/>
      </w:pPr>
    </w:p>
    <w:p w14:paraId="333C869F" w14:textId="77777777" w:rsidR="002408C0" w:rsidRPr="00F17E59" w:rsidRDefault="002408C0" w:rsidP="00034298">
      <w:pPr>
        <w:pStyle w:val="Heading2"/>
        <w:numPr>
          <w:ilvl w:val="0"/>
          <w:numId w:val="26"/>
        </w:numPr>
        <w:spacing w:before="0" w:after="120"/>
        <w:jc w:val="both"/>
      </w:pPr>
      <w:r w:rsidRPr="00F17E59">
        <w:t>Executive Summary of the Services to be provided</w:t>
      </w:r>
    </w:p>
    <w:p w14:paraId="2648F16C" w14:textId="77777777" w:rsidR="007A3AB0" w:rsidRDefault="007A3AB0" w:rsidP="00220BB7">
      <w:pPr>
        <w:jc w:val="both"/>
      </w:pPr>
      <w:r>
        <w:t xml:space="preserve">In respect of </w:t>
      </w:r>
      <w:r w:rsidR="009A30E7">
        <w:t>the</w:t>
      </w:r>
      <w:r>
        <w:t xml:space="preserve"> </w:t>
      </w:r>
      <w:r w:rsidR="00447AFD">
        <w:t>provision of the catering service for the chosen club(s) set out in table 1 above</w:t>
      </w:r>
      <w:r>
        <w:t>,</w:t>
      </w:r>
      <w:r w:rsidR="00AD43B9">
        <w:t xml:space="preserve"> and without prejudice to the generality of the Services required and set out in Appendix </w:t>
      </w:r>
      <w:r w:rsidR="008B651E">
        <w:t>1, the</w:t>
      </w:r>
      <w:r>
        <w:t xml:space="preserve"> successful Tenderer will be fully responsible for:</w:t>
      </w:r>
    </w:p>
    <w:p w14:paraId="5E5CB49C" w14:textId="77777777" w:rsidR="005A1C4D" w:rsidRDefault="1BFEF8FA" w:rsidP="00E37141">
      <w:pPr>
        <w:pStyle w:val="ListParagraph"/>
        <w:numPr>
          <w:ilvl w:val="0"/>
          <w:numId w:val="47"/>
        </w:numPr>
        <w:jc w:val="both"/>
      </w:pPr>
      <w:r w:rsidRPr="00447AFD">
        <w:t>e</w:t>
      </w:r>
      <w:r w:rsidR="57A7911F" w:rsidRPr="00447AFD">
        <w:t>nsur</w:t>
      </w:r>
      <w:r w:rsidRPr="00447AFD">
        <w:t xml:space="preserve">ing </w:t>
      </w:r>
      <w:r w:rsidR="57A7911F" w:rsidRPr="00447AFD">
        <w:t xml:space="preserve">all staff are supervised, instructed and trained in food </w:t>
      </w:r>
      <w:r w:rsidR="02A2B7FA" w:rsidRPr="00447AFD">
        <w:t>hygiene and</w:t>
      </w:r>
      <w:r w:rsidR="57A7911F" w:rsidRPr="00447AFD">
        <w:t xml:space="preserve"> all other matters, including Child Protection, commensurate with their work activity</w:t>
      </w:r>
      <w:r w:rsidR="00447AFD">
        <w:t xml:space="preserve">. </w:t>
      </w:r>
      <w:r w:rsidR="007A3AB0">
        <w:t xml:space="preserve">FSAI Guidelines on food hygiene training are available on </w:t>
      </w:r>
      <w:hyperlink r:id="rId35" w:history="1">
        <w:r w:rsidR="007A3AB0" w:rsidRPr="008B651E">
          <w:rPr>
            <w:rStyle w:val="Hyperlink"/>
          </w:rPr>
          <w:t>FSAI.ie</w:t>
        </w:r>
      </w:hyperlink>
      <w:r w:rsidR="00C77CE7">
        <w:t>;</w:t>
      </w:r>
      <w:r w:rsidR="007A3AB0">
        <w:t xml:space="preserve"> </w:t>
      </w:r>
    </w:p>
    <w:p w14:paraId="308CFD1C" w14:textId="77777777" w:rsidR="005C1F99" w:rsidRDefault="005C1F99" w:rsidP="00034298">
      <w:pPr>
        <w:pStyle w:val="ListParagraph"/>
        <w:numPr>
          <w:ilvl w:val="0"/>
          <w:numId w:val="47"/>
        </w:numPr>
        <w:jc w:val="both"/>
      </w:pPr>
      <w:r w:rsidRPr="00CC1492">
        <w:rPr>
          <w:rFonts w:asciiTheme="minorHAnsi" w:hAnsiTheme="minorHAnsi" w:cstheme="minorHAnsi"/>
          <w:szCs w:val="22"/>
        </w:rPr>
        <w:t xml:space="preserve">compliance with the </w:t>
      </w:r>
      <w:r w:rsidRPr="007168D8">
        <w:rPr>
          <w:rFonts w:asciiTheme="minorHAnsi" w:hAnsiTheme="minorHAnsi" w:cstheme="minorHAnsi"/>
          <w:szCs w:val="22"/>
        </w:rPr>
        <w:t>Garda Vetting</w:t>
      </w:r>
      <w:r w:rsidRPr="00CC1492">
        <w:rPr>
          <w:rFonts w:asciiTheme="minorHAnsi" w:hAnsiTheme="minorHAnsi" w:cstheme="minorHAnsi"/>
          <w:szCs w:val="22"/>
        </w:rPr>
        <w:t xml:space="preserve"> process for all staff</w:t>
      </w:r>
      <w:r w:rsidR="00447AFD">
        <w:rPr>
          <w:rFonts w:asciiTheme="minorHAnsi" w:hAnsiTheme="minorHAnsi" w:cstheme="minorHAnsi"/>
          <w:szCs w:val="22"/>
        </w:rPr>
        <w:t xml:space="preserve"> who will go into the school campus</w:t>
      </w:r>
      <w:r w:rsidRPr="00CC1492">
        <w:rPr>
          <w:rFonts w:asciiTheme="minorHAnsi" w:hAnsiTheme="minorHAnsi" w:cstheme="minorHAnsi"/>
          <w:szCs w:val="22"/>
        </w:rPr>
        <w:t xml:space="preserve">, as set out at </w:t>
      </w:r>
      <w:r w:rsidRPr="00596862">
        <w:rPr>
          <w:rFonts w:asciiTheme="minorHAnsi" w:hAnsiTheme="minorHAnsi" w:cstheme="minorHAnsi"/>
          <w:szCs w:val="22"/>
        </w:rPr>
        <w:t>6.6.3 below</w:t>
      </w:r>
      <w:r w:rsidR="003E6245" w:rsidRPr="00CC1492">
        <w:rPr>
          <w:rFonts w:asciiTheme="minorHAnsi" w:hAnsiTheme="minorHAnsi" w:cstheme="minorHAnsi"/>
          <w:szCs w:val="22"/>
        </w:rPr>
        <w:t xml:space="preserve">. Only staff who have completed their Garda Vetting to the satisfaction of the Contracting Authority will be permitted to </w:t>
      </w:r>
      <w:r w:rsidR="00447AFD">
        <w:rPr>
          <w:rFonts w:asciiTheme="minorHAnsi" w:hAnsiTheme="minorHAnsi" w:cstheme="minorHAnsi"/>
          <w:szCs w:val="22"/>
        </w:rPr>
        <w:t xml:space="preserve">deliver to </w:t>
      </w:r>
      <w:r w:rsidR="003E6245" w:rsidRPr="00CC1492">
        <w:rPr>
          <w:rFonts w:asciiTheme="minorHAnsi" w:hAnsiTheme="minorHAnsi" w:cstheme="minorHAnsi"/>
          <w:szCs w:val="22"/>
        </w:rPr>
        <w:t>the school campus</w:t>
      </w:r>
    </w:p>
    <w:p w14:paraId="451F3017" w14:textId="5559388A" w:rsidR="007A3AB0" w:rsidRDefault="007A3AB0" w:rsidP="00E37141">
      <w:pPr>
        <w:pStyle w:val="ListParagraph"/>
        <w:numPr>
          <w:ilvl w:val="0"/>
          <w:numId w:val="47"/>
        </w:numPr>
        <w:jc w:val="both"/>
      </w:pPr>
      <w:r w:rsidRPr="00447AFD">
        <w:t>compliance with the Department of Education Technical Note Guidanc</w:t>
      </w:r>
      <w:r w:rsidR="00447AFD">
        <w:t xml:space="preserve">e </w:t>
      </w:r>
      <w:hyperlink r:id="rId36" w:history="1">
        <w:r w:rsidR="00447AFD" w:rsidRPr="00447AFD">
          <w:rPr>
            <w:rStyle w:val="Hyperlink"/>
            <w:lang w:val="en-IE"/>
          </w:rPr>
          <w:t>SDG 02 TN-06</w:t>
        </w:r>
      </w:hyperlink>
      <w:r w:rsidR="00824024" w:rsidRPr="00447AFD">
        <w:t>;</w:t>
      </w:r>
    </w:p>
    <w:p w14:paraId="6D3BC913" w14:textId="77777777" w:rsidR="00404756" w:rsidRPr="0067015E" w:rsidRDefault="00404756" w:rsidP="00404756">
      <w:pPr>
        <w:pStyle w:val="ListParagraph"/>
        <w:numPr>
          <w:ilvl w:val="0"/>
          <w:numId w:val="47"/>
        </w:numPr>
        <w:jc w:val="both"/>
      </w:pPr>
      <w:r w:rsidRPr="0067015E">
        <w:t>where meals are to be temporarily kept in insulated boxes or similar within the school premises immediately in advance of serving, a suitable and appropriate location, free from any source of contamination, shall be agreed with the school authority that is separate to teaching rooms and staffrooms that are in use. Agreed locations shall not block fire escape or circulation routes and s</w:t>
      </w:r>
      <w:r w:rsidR="00FB2768">
        <w:t>hould ideally be in a storeroom;</w:t>
      </w:r>
    </w:p>
    <w:p w14:paraId="5BBFD660" w14:textId="77777777" w:rsidR="007A3AB0" w:rsidRPr="0067015E" w:rsidRDefault="296FCEC9" w:rsidP="00034298">
      <w:pPr>
        <w:pStyle w:val="ListParagraph"/>
        <w:numPr>
          <w:ilvl w:val="0"/>
          <w:numId w:val="47"/>
        </w:numPr>
        <w:jc w:val="both"/>
      </w:pPr>
      <w:r w:rsidRPr="0067015E">
        <w:t xml:space="preserve">the supply, operation and maintenance of </w:t>
      </w:r>
      <w:r w:rsidR="009F3A86" w:rsidRPr="0067015E">
        <w:t>any</w:t>
      </w:r>
      <w:r w:rsidRPr="0067015E">
        <w:t xml:space="preserve"> necessary </w:t>
      </w:r>
      <w:r w:rsidR="6375490D" w:rsidRPr="0067015E">
        <w:t>food storage</w:t>
      </w:r>
      <w:r w:rsidR="7467C749" w:rsidRPr="0067015E">
        <w:t xml:space="preserve"> and </w:t>
      </w:r>
      <w:r w:rsidRPr="0067015E">
        <w:t>delivery equipment</w:t>
      </w:r>
      <w:r w:rsidR="7467C749" w:rsidRPr="0067015E">
        <w:t>;</w:t>
      </w:r>
    </w:p>
    <w:p w14:paraId="4CC593A9" w14:textId="77777777" w:rsidR="007A3AB0" w:rsidRPr="0067015E" w:rsidRDefault="296FCEC9" w:rsidP="00034298">
      <w:pPr>
        <w:pStyle w:val="ListParagraph"/>
        <w:numPr>
          <w:ilvl w:val="0"/>
          <w:numId w:val="47"/>
        </w:numPr>
        <w:jc w:val="both"/>
      </w:pPr>
      <w:r w:rsidRPr="0067015E">
        <w:t xml:space="preserve">providing a healthy, nutritionally balanced </w:t>
      </w:r>
      <w:r w:rsidR="009F3A86" w:rsidRPr="0067015E">
        <w:t xml:space="preserve">and varied </w:t>
      </w:r>
      <w:r w:rsidRPr="0067015E">
        <w:t xml:space="preserve">comprehensive menu. It is preferable that food items are prepared fresh from </w:t>
      </w:r>
      <w:r w:rsidR="51DE252C" w:rsidRPr="0067015E">
        <w:t>fresh</w:t>
      </w:r>
      <w:r w:rsidRPr="0067015E">
        <w:t xml:space="preserve"> ingredients</w:t>
      </w:r>
      <w:r w:rsidR="09DAB32A" w:rsidRPr="0067015E">
        <w:t>;</w:t>
      </w:r>
    </w:p>
    <w:p w14:paraId="05E74B37" w14:textId="77777777" w:rsidR="00F76984" w:rsidRPr="00FB2768" w:rsidRDefault="007A3AB0" w:rsidP="00034298">
      <w:pPr>
        <w:pStyle w:val="ListParagraph"/>
        <w:numPr>
          <w:ilvl w:val="0"/>
          <w:numId w:val="47"/>
        </w:numPr>
        <w:jc w:val="both"/>
        <w:rPr>
          <w:color w:val="000000" w:themeColor="text1"/>
        </w:rPr>
      </w:pPr>
      <w:r w:rsidRPr="00FB2768">
        <w:rPr>
          <w:color w:val="000000" w:themeColor="text1"/>
        </w:rPr>
        <w:t xml:space="preserve">ensuring the correct food temperature in compliance with </w:t>
      </w:r>
      <w:r w:rsidR="009D382B" w:rsidRPr="00FB2768">
        <w:rPr>
          <w:color w:val="000000" w:themeColor="text1"/>
        </w:rPr>
        <w:t>food legislation</w:t>
      </w:r>
      <w:r w:rsidRPr="00FB2768">
        <w:rPr>
          <w:color w:val="000000" w:themeColor="text1"/>
        </w:rPr>
        <w:t xml:space="preserve">, from the point of delivery up to the time of </w:t>
      </w:r>
      <w:r w:rsidR="004F23E1" w:rsidRPr="00FB2768">
        <w:rPr>
          <w:color w:val="000000" w:themeColor="text1"/>
        </w:rPr>
        <w:t>consumption</w:t>
      </w:r>
      <w:r w:rsidR="00824024" w:rsidRPr="00FB2768">
        <w:rPr>
          <w:color w:val="000000" w:themeColor="text1"/>
        </w:rPr>
        <w:t>;</w:t>
      </w:r>
    </w:p>
    <w:p w14:paraId="0135DF0D" w14:textId="77777777" w:rsidR="005A1C4D" w:rsidRPr="00FB2768" w:rsidRDefault="005A1C4D" w:rsidP="00034298">
      <w:pPr>
        <w:pStyle w:val="ListParagraph"/>
        <w:numPr>
          <w:ilvl w:val="0"/>
          <w:numId w:val="47"/>
        </w:numPr>
        <w:jc w:val="both"/>
        <w:rPr>
          <w:color w:val="000000" w:themeColor="text1"/>
        </w:rPr>
      </w:pPr>
      <w:r w:rsidRPr="00FB2768">
        <w:rPr>
          <w:color w:val="000000" w:themeColor="text1"/>
        </w:rPr>
        <w:t xml:space="preserve">the delivery </w:t>
      </w:r>
      <w:r w:rsidR="001C054F" w:rsidRPr="00FB2768">
        <w:rPr>
          <w:color w:val="000000" w:themeColor="text1"/>
        </w:rPr>
        <w:t>of</w:t>
      </w:r>
      <w:r w:rsidRPr="00FB2768">
        <w:rPr>
          <w:color w:val="000000" w:themeColor="text1"/>
        </w:rPr>
        <w:t xml:space="preserve"> </w:t>
      </w:r>
      <w:r w:rsidR="001C054F" w:rsidRPr="00FB2768">
        <w:rPr>
          <w:color w:val="000000" w:themeColor="text1"/>
        </w:rPr>
        <w:t>meals</w:t>
      </w:r>
      <w:r w:rsidRPr="00FB2768">
        <w:rPr>
          <w:color w:val="000000" w:themeColor="text1"/>
        </w:rPr>
        <w:t xml:space="preserve"> </w:t>
      </w:r>
      <w:r w:rsidR="001C054F" w:rsidRPr="00FB2768">
        <w:rPr>
          <w:color w:val="000000" w:themeColor="text1"/>
        </w:rPr>
        <w:t xml:space="preserve">to the designated </w:t>
      </w:r>
      <w:r w:rsidR="009F3A86" w:rsidRPr="00FB2768">
        <w:rPr>
          <w:color w:val="000000" w:themeColor="text1"/>
        </w:rPr>
        <w:t>Drop off Point(s)</w:t>
      </w:r>
      <w:r w:rsidR="3A03E68B" w:rsidRPr="00FB2768">
        <w:rPr>
          <w:color w:val="000000" w:themeColor="text1"/>
        </w:rPr>
        <w:t xml:space="preserve"> on the Clients premises</w:t>
      </w:r>
      <w:r w:rsidR="009F3A86" w:rsidRPr="00FB2768">
        <w:rPr>
          <w:color w:val="000000" w:themeColor="text1"/>
        </w:rPr>
        <w:t xml:space="preserve"> </w:t>
      </w:r>
      <w:r w:rsidR="001C054F" w:rsidRPr="00FB2768">
        <w:rPr>
          <w:color w:val="000000" w:themeColor="text1"/>
        </w:rPr>
        <w:t>and at the required time</w:t>
      </w:r>
      <w:r w:rsidRPr="00FB2768">
        <w:rPr>
          <w:color w:val="000000" w:themeColor="text1"/>
        </w:rPr>
        <w:t>;</w:t>
      </w:r>
      <w:r w:rsidR="00215DD7" w:rsidRPr="00FB2768">
        <w:rPr>
          <w:b/>
          <w:bCs/>
          <w:color w:val="000000" w:themeColor="text1"/>
        </w:rPr>
        <w:t xml:space="preserve"> </w:t>
      </w:r>
    </w:p>
    <w:p w14:paraId="33880CF2" w14:textId="77777777" w:rsidR="00465CEB" w:rsidRPr="00FB2768" w:rsidRDefault="00465CEB" w:rsidP="00034298">
      <w:pPr>
        <w:pStyle w:val="ListParagraph"/>
        <w:numPr>
          <w:ilvl w:val="0"/>
          <w:numId w:val="47"/>
        </w:numPr>
        <w:jc w:val="both"/>
        <w:rPr>
          <w:color w:val="000000" w:themeColor="text1"/>
        </w:rPr>
      </w:pPr>
      <w:r w:rsidRPr="00FB2768">
        <w:rPr>
          <w:color w:val="000000" w:themeColor="text1"/>
        </w:rPr>
        <w:t>compliance with all</w:t>
      </w:r>
      <w:r w:rsidR="0EFE545E" w:rsidRPr="00FB2768">
        <w:rPr>
          <w:color w:val="000000" w:themeColor="text1"/>
        </w:rPr>
        <w:t xml:space="preserve"> relevant </w:t>
      </w:r>
      <w:r w:rsidRPr="00FB2768">
        <w:rPr>
          <w:color w:val="000000" w:themeColor="text1"/>
        </w:rPr>
        <w:t>food legislation</w:t>
      </w:r>
      <w:r w:rsidR="00F76984" w:rsidRPr="00FB2768">
        <w:rPr>
          <w:color w:val="000000" w:themeColor="text1"/>
        </w:rPr>
        <w:t>;</w:t>
      </w:r>
      <w:r w:rsidRPr="00FB2768">
        <w:rPr>
          <w:color w:val="000000" w:themeColor="text1"/>
        </w:rPr>
        <w:t xml:space="preserve"> </w:t>
      </w:r>
    </w:p>
    <w:p w14:paraId="6ACA869A" w14:textId="77777777" w:rsidR="007A3AB0" w:rsidRPr="00FB2768" w:rsidRDefault="7554B620" w:rsidP="00034298">
      <w:pPr>
        <w:pStyle w:val="ListParagraph"/>
        <w:numPr>
          <w:ilvl w:val="0"/>
          <w:numId w:val="47"/>
        </w:numPr>
        <w:jc w:val="both"/>
        <w:rPr>
          <w:color w:val="000000" w:themeColor="text1"/>
        </w:rPr>
      </w:pPr>
      <w:r w:rsidRPr="00FB2768">
        <w:rPr>
          <w:color w:val="000000" w:themeColor="text1"/>
        </w:rPr>
        <w:t xml:space="preserve">The </w:t>
      </w:r>
      <w:r w:rsidR="2871D30B" w:rsidRPr="00FB2768">
        <w:rPr>
          <w:color w:val="000000" w:themeColor="text1"/>
        </w:rPr>
        <w:t>cleaning and disinfection of all</w:t>
      </w:r>
      <w:r w:rsidR="60063F0B" w:rsidRPr="00FB2768">
        <w:rPr>
          <w:color w:val="000000" w:themeColor="text1"/>
        </w:rPr>
        <w:t xml:space="preserve"> </w:t>
      </w:r>
      <w:r w:rsidR="001C054F" w:rsidRPr="00FB2768">
        <w:rPr>
          <w:color w:val="000000" w:themeColor="text1"/>
        </w:rPr>
        <w:t xml:space="preserve">storage and delivery </w:t>
      </w:r>
      <w:r w:rsidR="60063F0B" w:rsidRPr="00FB2768">
        <w:rPr>
          <w:color w:val="000000" w:themeColor="text1"/>
        </w:rPr>
        <w:t>equipment</w:t>
      </w:r>
      <w:r w:rsidR="2871D30B" w:rsidRPr="00FB2768">
        <w:rPr>
          <w:color w:val="000000" w:themeColor="text1"/>
        </w:rPr>
        <w:t xml:space="preserve"> each day</w:t>
      </w:r>
      <w:r w:rsidR="0067015E" w:rsidRPr="00FB2768">
        <w:rPr>
          <w:color w:val="000000" w:themeColor="text1"/>
        </w:rPr>
        <w:t>;</w:t>
      </w:r>
    </w:p>
    <w:p w14:paraId="111EF086" w14:textId="77777777" w:rsidR="00CC1492" w:rsidRPr="00FB2768" w:rsidRDefault="003B6F5C" w:rsidP="00034298">
      <w:pPr>
        <w:pStyle w:val="ListParagraph"/>
        <w:numPr>
          <w:ilvl w:val="0"/>
          <w:numId w:val="47"/>
        </w:numPr>
        <w:jc w:val="both"/>
        <w:rPr>
          <w:color w:val="000000" w:themeColor="text1"/>
        </w:rPr>
      </w:pPr>
      <w:r w:rsidRPr="00FB2768">
        <w:rPr>
          <w:color w:val="000000" w:themeColor="text1"/>
        </w:rPr>
        <w:t xml:space="preserve">daily waste </w:t>
      </w:r>
      <w:r w:rsidR="001C054F" w:rsidRPr="00FB2768">
        <w:rPr>
          <w:color w:val="000000" w:themeColor="text1"/>
        </w:rPr>
        <w:t xml:space="preserve">prevention </w:t>
      </w:r>
      <w:r w:rsidR="00404756" w:rsidRPr="00FB2768">
        <w:rPr>
          <w:color w:val="000000" w:themeColor="text1"/>
        </w:rPr>
        <w:t xml:space="preserve">and minimisation </w:t>
      </w:r>
      <w:r w:rsidRPr="00FB2768">
        <w:rPr>
          <w:color w:val="000000" w:themeColor="text1"/>
        </w:rPr>
        <w:t>including but not limited to food waste and packaging;</w:t>
      </w:r>
    </w:p>
    <w:p w14:paraId="3597D69D" w14:textId="601C35B9" w:rsidR="001C054F" w:rsidRPr="001C054F" w:rsidRDefault="001C054F" w:rsidP="00E37141">
      <w:pPr>
        <w:pStyle w:val="ListParagraph"/>
        <w:numPr>
          <w:ilvl w:val="0"/>
          <w:numId w:val="47"/>
        </w:numPr>
        <w:jc w:val="both"/>
        <w:rPr>
          <w:lang w:val="en-IE"/>
        </w:rPr>
      </w:pPr>
      <w:r>
        <w:lastRenderedPageBreak/>
        <w:t>compliant with</w:t>
      </w:r>
      <w:r w:rsidR="5FC3D6F9">
        <w:t xml:space="preserve"> all relevant legislation and</w:t>
      </w:r>
      <w:r w:rsidR="2140C738">
        <w:t xml:space="preserve"> </w:t>
      </w:r>
      <w:r w:rsidRPr="44AEC1A1">
        <w:rPr>
          <w:b/>
          <w:bCs/>
        </w:rPr>
        <w:t>I.S. 340: 2007; ‘Hygiene in the Catering Sector’</w:t>
      </w:r>
      <w:r w:rsidR="0067015E" w:rsidRPr="44AEC1A1">
        <w:rPr>
          <w:b/>
          <w:bCs/>
        </w:rPr>
        <w:t xml:space="preserve"> as outlined in the </w:t>
      </w:r>
      <w:r w:rsidR="0067015E">
        <w:t xml:space="preserve">Department of Education Technical Note Guidance </w:t>
      </w:r>
      <w:hyperlink r:id="rId37">
        <w:r w:rsidR="0067015E" w:rsidRPr="44AEC1A1">
          <w:rPr>
            <w:rStyle w:val="Hyperlink"/>
            <w:lang w:val="en-IE"/>
          </w:rPr>
          <w:t>SDG 02 TN-06</w:t>
        </w:r>
      </w:hyperlink>
    </w:p>
    <w:p w14:paraId="54E11D2A" w14:textId="77777777" w:rsidR="00DD53BA" w:rsidRDefault="00DD53BA" w:rsidP="0067015E">
      <w:pPr>
        <w:pStyle w:val="ListParagraph"/>
        <w:jc w:val="both"/>
      </w:pPr>
    </w:p>
    <w:p w14:paraId="14EE1C91" w14:textId="77777777" w:rsidR="000F1980" w:rsidRDefault="00DD53BA" w:rsidP="00404756">
      <w:pPr>
        <w:ind w:left="360"/>
        <w:jc w:val="both"/>
      </w:pPr>
      <w:r>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658F916D"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31126E5D" w14:textId="77777777" w:rsidR="005430B8" w:rsidRDefault="005430B8" w:rsidP="00053A10">
      <w:pPr>
        <w:jc w:val="both"/>
      </w:pPr>
    </w:p>
    <w:p w14:paraId="15446C33" w14:textId="77777777" w:rsidR="00623BE8" w:rsidRPr="002656DE" w:rsidRDefault="006B50BD" w:rsidP="00034298">
      <w:pPr>
        <w:pStyle w:val="Heading2"/>
        <w:numPr>
          <w:ilvl w:val="0"/>
          <w:numId w:val="26"/>
        </w:numPr>
        <w:spacing w:before="0" w:after="120"/>
        <w:jc w:val="both"/>
      </w:pPr>
      <w:r w:rsidRPr="00F17E59">
        <w:t>Food Business Operators</w:t>
      </w:r>
    </w:p>
    <w:p w14:paraId="40AD7FEC" w14:textId="7B44C07B" w:rsidR="0D214253" w:rsidRDefault="362139B9" w:rsidP="44AEC1A1">
      <w:pPr>
        <w:jc w:val="both"/>
        <w:rPr>
          <w:rFonts w:eastAsia="Calibri" w:cs="Calibri"/>
          <w:szCs w:val="22"/>
        </w:rPr>
      </w:pPr>
      <w:r w:rsidRPr="2FD26122">
        <w:rPr>
          <w:rFonts w:eastAsia="Calibri" w:cs="Calibri"/>
          <w:szCs w:val="22"/>
        </w:rPr>
        <w:t>It is a pre-condition to the commencement of the Services Contract that the successful Tenderer, as the Food Business Operator, shall not provide meals to the school, unless and until it has notified the name of the food business and the address of the premises and nature of the food business activity operated therein its with the HSE.</w:t>
      </w:r>
    </w:p>
    <w:p w14:paraId="1B807F8D"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D0F75C7" w14:textId="77777777"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431140EE" w14:textId="77777777" w:rsidR="00623BE8" w:rsidRDefault="00623BE8" w:rsidP="00CC1492">
      <w:pPr>
        <w:spacing w:after="0"/>
        <w:ind w:left="1440"/>
        <w:jc w:val="both"/>
      </w:pPr>
      <w:r>
        <w:t xml:space="preserve">(a) </w:t>
      </w:r>
      <w:r w:rsidR="00436CA7">
        <w:tab/>
      </w:r>
      <w:r>
        <w:t>it</w:t>
      </w:r>
      <w:r w:rsidR="00FB2768">
        <w:t>’</w:t>
      </w:r>
      <w:r>
        <w:t>s name and legal form</w:t>
      </w:r>
      <w:r w:rsidR="00436CA7">
        <w:t>;</w:t>
      </w:r>
    </w:p>
    <w:p w14:paraId="65AF6F35"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739CEBB"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75F4ED21"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2DE403A5" w14:textId="2F48892B" w:rsidR="005430B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557912A3" w14:textId="77777777" w:rsidR="00181D31" w:rsidRPr="002656DE" w:rsidRDefault="006B50BD" w:rsidP="00034298">
      <w:pPr>
        <w:pStyle w:val="Heading2"/>
        <w:numPr>
          <w:ilvl w:val="0"/>
          <w:numId w:val="26"/>
        </w:numPr>
        <w:spacing w:before="0" w:after="120"/>
        <w:jc w:val="both"/>
      </w:pPr>
      <w:r w:rsidRPr="00F17E59">
        <w:t>Service Operation Times</w:t>
      </w:r>
    </w:p>
    <w:p w14:paraId="1F4A4FB7" w14:textId="77777777" w:rsidR="00E874B4" w:rsidRDefault="00181D31" w:rsidP="00220BB7">
      <w:pPr>
        <w:jc w:val="both"/>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w:t>
      </w:r>
      <w:r w:rsidR="00404756">
        <w:t>school at the time</w:t>
      </w:r>
      <w:r w:rsidR="00373119">
        <w:t>(</w:t>
      </w:r>
      <w:r w:rsidR="00404756">
        <w:t>s</w:t>
      </w:r>
      <w:r w:rsidR="00373119">
        <w:t>)</w:t>
      </w:r>
      <w:r w:rsidR="00404756">
        <w:t xml:space="preserve"> set </w:t>
      </w:r>
      <w:r w:rsidR="00404756" w:rsidRPr="00AC20E4">
        <w:t>out in table 1 above</w:t>
      </w:r>
      <w:r w:rsidR="00404756">
        <w:t>.</w:t>
      </w:r>
    </w:p>
    <w:p w14:paraId="0DBFB7FC" w14:textId="77777777" w:rsidR="00181D31" w:rsidRPr="00181D31" w:rsidRDefault="00181D31" w:rsidP="00220BB7">
      <w:pPr>
        <w:jc w:val="both"/>
      </w:pPr>
      <w:r w:rsidRPr="00181D31">
        <w:t>The successful Tender</w:t>
      </w:r>
      <w:r w:rsidR="00305E7B">
        <w:t>er</w:t>
      </w:r>
      <w:r w:rsidRPr="00181D31">
        <w:t xml:space="preserve"> </w:t>
      </w:r>
      <w:r w:rsidR="00945AD1">
        <w:t>must</w:t>
      </w:r>
      <w:r w:rsidRPr="00181D31">
        <w:t xml:space="preserve"> provide service on each of the 18</w:t>
      </w:r>
      <w:r w:rsidR="00404756">
        <w:t>0</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170F4C8B" w14:textId="77777777" w:rsidR="00181D31" w:rsidRDefault="0047302D">
      <w:pPr>
        <w:jc w:val="both"/>
      </w:pPr>
      <w:r>
        <w:t xml:space="preserve">School opening days and or </w:t>
      </w:r>
      <w:r w:rsidR="00404756">
        <w:t>club times</w:t>
      </w:r>
      <w:r w:rsidR="00181D31" w:rsidRPr="00181D31">
        <w:t xml:space="preserve"> may be subject to change temporarily at times during the year and the successful Tenderer will be expected to co</w:t>
      </w:r>
      <w:r w:rsidR="00E757ED">
        <w:t>-</w:t>
      </w:r>
      <w:r w:rsidR="00181D31" w:rsidRPr="00181D31">
        <w:t xml:space="preserve">operate fully with the wishes of the school at this time. </w:t>
      </w:r>
    </w:p>
    <w:p w14:paraId="68B53B1D" w14:textId="77777777" w:rsidR="002A620E" w:rsidRDefault="00181D31" w:rsidP="008C3B22">
      <w:pPr>
        <w:spacing w:line="240" w:lineRule="auto"/>
        <w:jc w:val="both"/>
        <w:rPr>
          <w:rFonts w:asciiTheme="majorHAnsi" w:hAnsiTheme="majorHAnsi" w:cstheme="majorHAnsi"/>
          <w:b/>
        </w:rPr>
      </w:pPr>
      <w:r w:rsidRPr="00181D31">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3EA52217" w14:textId="77777777" w:rsidR="002A620E" w:rsidRPr="00AA4262" w:rsidRDefault="006B50BD" w:rsidP="00034298">
      <w:pPr>
        <w:pStyle w:val="Heading2"/>
        <w:numPr>
          <w:ilvl w:val="0"/>
          <w:numId w:val="26"/>
        </w:numPr>
        <w:spacing w:before="0" w:after="120"/>
        <w:jc w:val="both"/>
      </w:pPr>
      <w:r w:rsidRPr="00AA4262">
        <w:lastRenderedPageBreak/>
        <w:t>Individual Service Requirements</w:t>
      </w:r>
    </w:p>
    <w:p w14:paraId="538FC89D"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w:t>
      </w:r>
      <w:r w:rsidR="00373119">
        <w:rPr>
          <w:rFonts w:asciiTheme="minorHAnsi" w:hAnsiTheme="minorHAnsi" w:cstheme="minorHAnsi"/>
          <w:b/>
          <w:iCs/>
          <w:caps/>
          <w:color w:val="000080"/>
          <w:sz w:val="24"/>
        </w:rPr>
        <w:t>(s)</w:t>
      </w:r>
      <w:r w:rsidR="003D74F3">
        <w:rPr>
          <w:rFonts w:asciiTheme="minorHAnsi" w:hAnsiTheme="minorHAnsi" w:cstheme="minorHAnsi"/>
          <w:b/>
          <w:iCs/>
          <w:caps/>
          <w:color w:val="000080"/>
          <w:sz w:val="24"/>
        </w:rPr>
        <w:t xml:space="preserve"> </w:t>
      </w:r>
      <w:r w:rsidR="00373119">
        <w:rPr>
          <w:rFonts w:asciiTheme="minorHAnsi" w:hAnsiTheme="minorHAnsi" w:cstheme="minorHAnsi"/>
          <w:b/>
          <w:iCs/>
          <w:caps/>
          <w:color w:val="000080"/>
          <w:sz w:val="24"/>
        </w:rPr>
        <w:t>REQuIRED</w:t>
      </w:r>
      <w:r w:rsidR="003D74F3">
        <w:rPr>
          <w:rFonts w:asciiTheme="minorHAnsi" w:hAnsiTheme="minorHAnsi" w:cstheme="minorHAnsi"/>
          <w:b/>
          <w:iCs/>
          <w:caps/>
          <w:color w:val="000080"/>
          <w:sz w:val="24"/>
        </w:rPr>
        <w:t xml:space="preserve"> </w:t>
      </w:r>
      <w:r w:rsidR="00373119">
        <w:rPr>
          <w:rFonts w:asciiTheme="minorHAnsi" w:hAnsiTheme="minorHAnsi" w:cstheme="minorHAnsi"/>
          <w:b/>
          <w:iCs/>
          <w:caps/>
          <w:color w:val="000080"/>
          <w:sz w:val="24"/>
        </w:rPr>
        <w:t xml:space="preserve">AS </w:t>
      </w:r>
      <w:r w:rsidR="003D74F3">
        <w:rPr>
          <w:rFonts w:asciiTheme="minorHAnsi" w:hAnsiTheme="minorHAnsi" w:cstheme="minorHAnsi"/>
          <w:b/>
          <w:iCs/>
          <w:caps/>
          <w:color w:val="000080"/>
          <w:sz w:val="24"/>
        </w:rPr>
        <w:t xml:space="preserve">set </w:t>
      </w:r>
      <w:r w:rsidR="003D74F3" w:rsidRPr="00C31F9B">
        <w:rPr>
          <w:rFonts w:asciiTheme="minorHAnsi" w:hAnsiTheme="minorHAnsi" w:cstheme="minorHAnsi"/>
          <w:b/>
          <w:iCs/>
          <w:caps/>
          <w:color w:val="000080"/>
          <w:sz w:val="24"/>
        </w:rPr>
        <w:t>out at part 1 section 1.2 of this</w:t>
      </w:r>
      <w:r w:rsidR="003D74F3">
        <w:rPr>
          <w:rFonts w:asciiTheme="minorHAnsi" w:hAnsiTheme="minorHAnsi" w:cstheme="minorHAnsi"/>
          <w:b/>
          <w:iCs/>
          <w:caps/>
          <w:color w:val="000080"/>
          <w:sz w:val="24"/>
        </w:rPr>
        <w:t xml:space="preserve"> CFT:</w:t>
      </w:r>
    </w:p>
    <w:p w14:paraId="697384AE" w14:textId="77777777" w:rsidR="007A3AB0" w:rsidRPr="006B50BD" w:rsidRDefault="002E0800" w:rsidP="000530F5">
      <w:pPr>
        <w:pStyle w:val="Heading3"/>
        <w:spacing w:after="120"/>
        <w:jc w:val="both"/>
      </w:pPr>
      <w:r>
        <w:t>6.1</w:t>
      </w:r>
      <w:r w:rsidR="00EB7A3D">
        <w:t>.</w:t>
      </w:r>
      <w:r>
        <w:tab/>
      </w:r>
      <w:r w:rsidR="007C6061">
        <w:t>Menus and</w:t>
      </w:r>
      <w:r w:rsidR="007A3AB0" w:rsidRPr="006B50BD">
        <w:t xml:space="preserve"> Food Safety </w:t>
      </w:r>
    </w:p>
    <w:p w14:paraId="70FBBECF" w14:textId="77777777"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4436B740"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110A6C1C" w14:textId="77777777" w:rsidR="00C81DFD" w:rsidRPr="00F27D65" w:rsidRDefault="28A74537" w:rsidP="3785B618">
      <w:pPr>
        <w:pStyle w:val="ListParagraph"/>
        <w:numPr>
          <w:ilvl w:val="0"/>
          <w:numId w:val="48"/>
        </w:numPr>
        <w:jc w:val="both"/>
        <w:rPr>
          <w:rFonts w:asciiTheme="minorHAnsi" w:hAnsiTheme="minorHAnsi" w:cstheme="minorBidi"/>
        </w:rPr>
      </w:pPr>
      <w:r w:rsidRPr="00F27D65">
        <w:rPr>
          <w:rFonts w:asciiTheme="minorHAnsi" w:hAnsiTheme="minorHAnsi" w:cstheme="minorBidi"/>
        </w:rPr>
        <w:t xml:space="preserve">meal options </w:t>
      </w:r>
      <w:r w:rsidR="7BF2684B" w:rsidRPr="00F27D65">
        <w:rPr>
          <w:rFonts w:asciiTheme="minorHAnsi" w:hAnsiTheme="minorHAnsi" w:cstheme="minorBidi"/>
        </w:rPr>
        <w:t>and menus that</w:t>
      </w:r>
      <w:r w:rsidR="00323998" w:rsidRPr="00F27D65">
        <w:rPr>
          <w:rFonts w:asciiTheme="minorHAnsi" w:hAnsiTheme="minorHAnsi" w:cstheme="minorBidi"/>
        </w:rPr>
        <w:t xml:space="preserve"> </w:t>
      </w:r>
      <w:r w:rsidRPr="00F27D65">
        <w:rPr>
          <w:rFonts w:asciiTheme="minorHAnsi" w:hAnsiTheme="minorHAnsi" w:cstheme="minorBidi"/>
        </w:rPr>
        <w:t>comply with the</w:t>
      </w:r>
      <w:hyperlink r:id="rId38">
        <w:r w:rsidR="00323998"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0B384E08" w14:textId="77777777" w:rsidR="00373119" w:rsidRPr="00F63F51" w:rsidRDefault="778325BD" w:rsidP="33FB6EEF">
      <w:pPr>
        <w:pStyle w:val="ListParagraph"/>
        <w:numPr>
          <w:ilvl w:val="0"/>
          <w:numId w:val="48"/>
        </w:numPr>
        <w:jc w:val="both"/>
        <w:rPr>
          <w:rFonts w:asciiTheme="minorHAnsi" w:hAnsiTheme="minorHAnsi" w:cstheme="minorBidi"/>
        </w:rPr>
      </w:pPr>
      <w:r w:rsidRPr="00F63F51">
        <w:rPr>
          <w:rFonts w:asciiTheme="minorHAnsi" w:hAnsiTheme="minorHAnsi" w:cstheme="minorBidi"/>
        </w:rPr>
        <w:t>fresh, seasonal</w:t>
      </w:r>
      <w:r w:rsidR="75023D7E" w:rsidRPr="00F63F51">
        <w:rPr>
          <w:rFonts w:asciiTheme="minorHAnsi" w:hAnsiTheme="minorHAnsi" w:cstheme="minorBidi"/>
        </w:rPr>
        <w:t>,</w:t>
      </w:r>
      <w:r w:rsidRPr="00F63F51">
        <w:rPr>
          <w:rFonts w:asciiTheme="minorHAnsi" w:hAnsiTheme="minorHAnsi" w:cstheme="minorBidi"/>
        </w:rPr>
        <w:t xml:space="preserve"> nutritious </w:t>
      </w:r>
      <w:r w:rsidR="0CFED25B" w:rsidRPr="00F63F51">
        <w:rPr>
          <w:rFonts w:asciiTheme="minorHAnsi" w:hAnsiTheme="minorHAnsi" w:cstheme="minorBidi"/>
        </w:rPr>
        <w:t>food</w:t>
      </w:r>
      <w:r w:rsidRPr="00F63F51">
        <w:rPr>
          <w:rFonts w:asciiTheme="minorHAnsi" w:hAnsiTheme="minorHAnsi" w:cstheme="minorBidi"/>
        </w:rPr>
        <w:t xml:space="preserve">, </w:t>
      </w:r>
      <w:r w:rsidR="0CFED25B" w:rsidRPr="00F63F51">
        <w:rPr>
          <w:rFonts w:asciiTheme="minorHAnsi" w:hAnsiTheme="minorHAnsi" w:cstheme="minorBidi"/>
        </w:rPr>
        <w:t xml:space="preserve">which includes </w:t>
      </w:r>
      <w:r w:rsidR="502A56AE" w:rsidRPr="00F63F51">
        <w:rPr>
          <w:rFonts w:asciiTheme="minorHAnsi" w:hAnsiTheme="minorHAnsi" w:cstheme="minorBidi"/>
        </w:rPr>
        <w:t xml:space="preserve">2 servings vegetables, salad, or fruit and 1 serving </w:t>
      </w:r>
      <w:r w:rsidR="0CFED25B" w:rsidRPr="00F63F51">
        <w:rPr>
          <w:rFonts w:asciiTheme="minorHAnsi" w:hAnsiTheme="minorHAnsi" w:cstheme="minorBidi"/>
        </w:rPr>
        <w:t xml:space="preserve">wholemeal or wholegrain </w:t>
      </w:r>
      <w:r w:rsidR="1FAFBC74" w:rsidRPr="00F63F51">
        <w:rPr>
          <w:rFonts w:asciiTheme="minorHAnsi" w:hAnsiTheme="minorHAnsi" w:cstheme="minorBidi"/>
        </w:rPr>
        <w:t>cereals or breads</w:t>
      </w:r>
      <w:r w:rsidR="0CFED25B" w:rsidRPr="00F63F51">
        <w:rPr>
          <w:rFonts w:asciiTheme="minorHAnsi" w:hAnsiTheme="minorHAnsi" w:cstheme="minorBidi"/>
        </w:rPr>
        <w:t xml:space="preserve"> </w:t>
      </w:r>
      <w:r w:rsidR="43E971D0" w:rsidRPr="00F63F51">
        <w:rPr>
          <w:rFonts w:asciiTheme="minorHAnsi" w:hAnsiTheme="minorHAnsi" w:cstheme="minorBidi"/>
        </w:rPr>
        <w:t xml:space="preserve">and </w:t>
      </w:r>
      <w:r w:rsidR="0CFED25B" w:rsidRPr="00F63F51">
        <w:rPr>
          <w:rFonts w:asciiTheme="minorHAnsi" w:hAnsiTheme="minorHAnsi" w:cstheme="minorBidi"/>
        </w:rPr>
        <w:t>1 serving meat, poultry,</w:t>
      </w:r>
      <w:r w:rsidR="7303D197" w:rsidRPr="00F63F51">
        <w:rPr>
          <w:rFonts w:asciiTheme="minorHAnsi" w:hAnsiTheme="minorHAnsi" w:cstheme="minorBidi"/>
        </w:rPr>
        <w:t xml:space="preserve"> fish</w:t>
      </w:r>
      <w:r w:rsidR="1E23B115" w:rsidRPr="00F63F51">
        <w:rPr>
          <w:rFonts w:asciiTheme="minorHAnsi" w:hAnsiTheme="minorHAnsi" w:cstheme="minorBidi"/>
        </w:rPr>
        <w:t xml:space="preserve">, </w:t>
      </w:r>
      <w:r w:rsidR="0CFED25B" w:rsidRPr="00F63F51">
        <w:rPr>
          <w:rFonts w:asciiTheme="minorHAnsi" w:hAnsiTheme="minorHAnsi" w:cstheme="minorBidi"/>
        </w:rPr>
        <w:t>egg</w:t>
      </w:r>
      <w:r w:rsidR="19FD0762" w:rsidRPr="00F63F51">
        <w:rPr>
          <w:rFonts w:asciiTheme="minorHAnsi" w:hAnsiTheme="minorHAnsi" w:cstheme="minorBidi"/>
        </w:rPr>
        <w:t>, beans</w:t>
      </w:r>
      <w:r w:rsidR="19E3A0C2" w:rsidRPr="00F63F51">
        <w:rPr>
          <w:rFonts w:asciiTheme="minorHAnsi" w:hAnsiTheme="minorHAnsi" w:cstheme="minorBidi"/>
        </w:rPr>
        <w:t>, nuts</w:t>
      </w:r>
      <w:r w:rsidR="0CFED25B" w:rsidRPr="00F63F51">
        <w:rPr>
          <w:rFonts w:asciiTheme="minorHAnsi" w:hAnsiTheme="minorHAnsi" w:cstheme="minorBidi"/>
        </w:rPr>
        <w:t xml:space="preserve"> or cheese;</w:t>
      </w:r>
    </w:p>
    <w:p w14:paraId="0971B49E" w14:textId="77777777" w:rsidR="005F0278" w:rsidRPr="00A843D3" w:rsidRDefault="00F63F51" w:rsidP="33FB6EEF">
      <w:pPr>
        <w:pStyle w:val="ListParagraph"/>
        <w:numPr>
          <w:ilvl w:val="0"/>
          <w:numId w:val="48"/>
        </w:numPr>
        <w:jc w:val="both"/>
        <w:rPr>
          <w:rFonts w:asciiTheme="minorHAnsi" w:hAnsiTheme="minorHAnsi" w:cstheme="minorBidi"/>
        </w:rPr>
      </w:pPr>
      <w:r>
        <w:rPr>
          <w:rFonts w:asciiTheme="minorHAnsi" w:hAnsiTheme="minorHAnsi" w:cstheme="minorBidi"/>
        </w:rPr>
        <w:t>w</w:t>
      </w:r>
      <w:r w:rsidR="0CFED25B" w:rsidRPr="33FB6EEF">
        <w:rPr>
          <w:rFonts w:asciiTheme="minorHAnsi" w:hAnsiTheme="minorHAnsi" w:cstheme="minorBidi"/>
        </w:rPr>
        <w:t xml:space="preserve">here the school has indicated their Club includes a drink </w:t>
      </w:r>
      <w:r w:rsidR="5B38430B" w:rsidRPr="33FB6EEF">
        <w:rPr>
          <w:rFonts w:asciiTheme="minorHAnsi" w:hAnsiTheme="minorHAnsi" w:cstheme="minorBidi"/>
        </w:rPr>
        <w:t>and their choice of drink as set out in table 1 above, the drink must include one of the following:</w:t>
      </w:r>
      <w:r w:rsidR="0CFED25B" w:rsidRPr="33FB6EEF">
        <w:rPr>
          <w:rFonts w:asciiTheme="minorHAnsi" w:hAnsiTheme="minorHAnsi" w:cstheme="minorBidi"/>
        </w:rPr>
        <w:t xml:space="preserve"> water, milk</w:t>
      </w:r>
      <w:r w:rsidR="7A394591" w:rsidRPr="33FB6EEF">
        <w:rPr>
          <w:rFonts w:asciiTheme="minorHAnsi" w:hAnsiTheme="minorHAnsi" w:cstheme="minorBidi"/>
        </w:rPr>
        <w:t xml:space="preserve"> (</w:t>
      </w:r>
      <w:r>
        <w:rPr>
          <w:rFonts w:asciiTheme="minorHAnsi" w:hAnsiTheme="minorHAnsi" w:cstheme="minorBidi"/>
        </w:rPr>
        <w:t xml:space="preserve">a </w:t>
      </w:r>
      <w:r w:rsidR="21510579" w:rsidRPr="33FB6EEF">
        <w:rPr>
          <w:rFonts w:asciiTheme="minorHAnsi" w:hAnsiTheme="minorHAnsi" w:cstheme="minorBidi"/>
        </w:rPr>
        <w:t xml:space="preserve">200ml </w:t>
      </w:r>
      <w:r w:rsidR="7A394591" w:rsidRPr="33FB6EEF">
        <w:rPr>
          <w:rFonts w:asciiTheme="minorHAnsi" w:hAnsiTheme="minorHAnsi" w:cstheme="minorBidi"/>
        </w:rPr>
        <w:t xml:space="preserve">cup or small carton) </w:t>
      </w:r>
      <w:r w:rsidR="0CFED25B" w:rsidRPr="33FB6EEF">
        <w:rPr>
          <w:rFonts w:asciiTheme="minorHAnsi" w:hAnsiTheme="minorHAnsi" w:cstheme="minorBidi"/>
        </w:rPr>
        <w:t>or unsweetened juice (150ml)</w:t>
      </w:r>
      <w:r w:rsidR="5B38430B" w:rsidRPr="33FB6EEF">
        <w:rPr>
          <w:rFonts w:asciiTheme="minorHAnsi" w:hAnsiTheme="minorHAnsi" w:cstheme="minorBidi"/>
        </w:rPr>
        <w:t xml:space="preserve">. </w:t>
      </w:r>
      <w:r w:rsidR="6F8196E1" w:rsidRPr="33FB6EEF">
        <w:rPr>
          <w:rFonts w:asciiTheme="minorHAnsi" w:hAnsiTheme="minorHAnsi" w:cstheme="minorBidi"/>
        </w:rPr>
        <w:t>Where the school requires catering services for two clubs (as set out in table 1 above), a fruit juice can only be provided for one club;</w:t>
      </w:r>
    </w:p>
    <w:p w14:paraId="21C2A20C" w14:textId="77777777" w:rsidR="004C766F" w:rsidRPr="005F0278" w:rsidRDefault="3D7999DA" w:rsidP="3785B618">
      <w:pPr>
        <w:pStyle w:val="ListParagraph"/>
        <w:numPr>
          <w:ilvl w:val="0"/>
          <w:numId w:val="48"/>
        </w:numPr>
        <w:jc w:val="both"/>
        <w:rPr>
          <w:rFonts w:asciiTheme="minorHAnsi" w:hAnsiTheme="minorHAnsi" w:cstheme="minorBidi"/>
        </w:rPr>
      </w:pPr>
      <w:r w:rsidRPr="3785B618">
        <w:rPr>
          <w:rFonts w:asciiTheme="minorHAnsi" w:hAnsiTheme="minorHAnsi" w:cstheme="minorBidi"/>
        </w:rPr>
        <w:t>m</w:t>
      </w:r>
      <w:r w:rsidR="040B44F3" w:rsidRPr="3785B618">
        <w:rPr>
          <w:rFonts w:asciiTheme="minorHAnsi" w:hAnsiTheme="minorHAnsi" w:cstheme="minorBidi"/>
        </w:rPr>
        <w:t>eal descriptions</w:t>
      </w:r>
      <w:r w:rsidR="5EEB50F3" w:rsidRPr="3785B618">
        <w:rPr>
          <w:rFonts w:asciiTheme="minorHAnsi" w:hAnsiTheme="minorHAnsi" w:cstheme="minorBidi"/>
        </w:rPr>
        <w:t xml:space="preserve"> </w:t>
      </w:r>
      <w:r w:rsidR="1A60DB1D" w:rsidRPr="3785B618">
        <w:rPr>
          <w:rFonts w:asciiTheme="minorHAnsi" w:hAnsiTheme="minorHAnsi" w:cstheme="minorBidi"/>
        </w:rPr>
        <w:t xml:space="preserve">should </w:t>
      </w:r>
      <w:r w:rsidR="040B44F3" w:rsidRPr="3785B618">
        <w:rPr>
          <w:rFonts w:asciiTheme="minorHAnsi" w:hAnsiTheme="minorHAnsi" w:cstheme="minorBidi"/>
        </w:rPr>
        <w:t xml:space="preserve">include details of portion sizes </w:t>
      </w:r>
      <w:r w:rsidR="6A09C15D" w:rsidRPr="3785B618">
        <w:rPr>
          <w:rFonts w:asciiTheme="minorHAnsi" w:hAnsiTheme="minorHAnsi" w:cstheme="minorBidi"/>
        </w:rPr>
        <w:t>which should vary</w:t>
      </w:r>
      <w:r w:rsidR="5F9C3D0F" w:rsidRPr="3785B618">
        <w:rPr>
          <w:rFonts w:asciiTheme="minorHAnsi" w:hAnsiTheme="minorHAnsi" w:cstheme="minorBidi"/>
        </w:rPr>
        <w:t xml:space="preserve"> </w:t>
      </w:r>
      <w:r w:rsidR="040B44F3" w:rsidRPr="3785B618">
        <w:rPr>
          <w:rFonts w:asciiTheme="minorHAnsi" w:hAnsiTheme="minorHAnsi" w:cstheme="minorBidi"/>
        </w:rPr>
        <w:t>by age</w:t>
      </w:r>
      <w:r w:rsidR="23A69903" w:rsidRPr="3785B618">
        <w:rPr>
          <w:rFonts w:asciiTheme="minorHAnsi" w:hAnsiTheme="minorHAnsi" w:cstheme="minorBidi"/>
        </w:rPr>
        <w:t xml:space="preserve"> as per Nutrition Standards</w:t>
      </w:r>
      <w:r w:rsidR="21B3A157" w:rsidRPr="3785B618">
        <w:rPr>
          <w:rFonts w:asciiTheme="minorHAnsi" w:hAnsiTheme="minorHAnsi" w:cstheme="minorBidi"/>
        </w:rPr>
        <w:t>;</w:t>
      </w:r>
    </w:p>
    <w:p w14:paraId="433D81C5" w14:textId="77777777" w:rsidR="00EB7A3D" w:rsidRPr="00CC1492" w:rsidRDefault="5EEB50F3" w:rsidP="3785B618">
      <w:pPr>
        <w:pStyle w:val="ListParagraph"/>
        <w:numPr>
          <w:ilvl w:val="0"/>
          <w:numId w:val="48"/>
        </w:numPr>
        <w:jc w:val="both"/>
        <w:rPr>
          <w:rFonts w:asciiTheme="minorHAnsi" w:hAnsiTheme="minorHAnsi" w:cstheme="minorBidi"/>
        </w:rPr>
      </w:pPr>
      <w:r w:rsidRPr="3785B618">
        <w:rPr>
          <w:rFonts w:asciiTheme="minorHAnsi" w:hAnsiTheme="minorHAnsi" w:cstheme="minorBidi"/>
        </w:rPr>
        <w:t>food</w:t>
      </w:r>
      <w:r w:rsidR="50EF7CA6" w:rsidRPr="3785B618">
        <w:rPr>
          <w:rFonts w:asciiTheme="minorHAnsi" w:hAnsiTheme="minorHAnsi" w:cstheme="minorBidi"/>
        </w:rPr>
        <w:t>s</w:t>
      </w:r>
      <w:r w:rsidR="040B44F3" w:rsidRPr="3785B618">
        <w:rPr>
          <w:rFonts w:asciiTheme="minorHAnsi" w:hAnsiTheme="minorHAnsi" w:cstheme="minorBidi"/>
        </w:rPr>
        <w:t xml:space="preserve"> </w:t>
      </w:r>
      <w:r w:rsidR="1A60DB1D" w:rsidRPr="3785B618">
        <w:rPr>
          <w:rFonts w:asciiTheme="minorHAnsi" w:hAnsiTheme="minorHAnsi" w:cstheme="minorBidi"/>
        </w:rPr>
        <w:t xml:space="preserve">which are </w:t>
      </w:r>
      <w:r w:rsidR="040B44F3" w:rsidRPr="3785B618">
        <w:rPr>
          <w:rFonts w:asciiTheme="minorHAnsi" w:hAnsiTheme="minorHAnsi" w:cstheme="minorBidi"/>
        </w:rPr>
        <w:t xml:space="preserve">high in </w:t>
      </w:r>
      <w:r w:rsidR="6AA879FA" w:rsidRPr="3785B618">
        <w:rPr>
          <w:rFonts w:asciiTheme="minorHAnsi" w:hAnsiTheme="minorHAnsi" w:cstheme="minorBidi"/>
        </w:rPr>
        <w:t xml:space="preserve">fat, </w:t>
      </w:r>
      <w:r w:rsidR="040B44F3" w:rsidRPr="3785B618">
        <w:rPr>
          <w:rFonts w:asciiTheme="minorHAnsi" w:hAnsiTheme="minorHAnsi" w:cstheme="minorBidi"/>
        </w:rPr>
        <w:t xml:space="preserve">saturated fat, sugar and salt </w:t>
      </w:r>
      <w:r w:rsidR="040B44F3" w:rsidRPr="3785B618">
        <w:rPr>
          <w:rFonts w:asciiTheme="minorHAnsi" w:hAnsiTheme="minorHAnsi" w:cstheme="minorBidi"/>
          <w:b/>
          <w:bCs/>
          <w:u w:val="single"/>
        </w:rPr>
        <w:t>must not</w:t>
      </w:r>
      <w:r w:rsidR="040B44F3" w:rsidRPr="3785B618">
        <w:rPr>
          <w:rFonts w:asciiTheme="minorHAnsi" w:hAnsiTheme="minorHAnsi" w:cstheme="minorBidi"/>
        </w:rPr>
        <w:t xml:space="preserve"> be served</w:t>
      </w:r>
      <w:r w:rsidR="0DAC4B0F" w:rsidRPr="3785B618">
        <w:rPr>
          <w:rFonts w:asciiTheme="minorHAnsi" w:hAnsiTheme="minorHAnsi" w:cstheme="minorBidi"/>
        </w:rPr>
        <w:t xml:space="preserve"> as per guidance in Nutrition Standards for School Meals</w:t>
      </w:r>
      <w:r w:rsidR="21B3A157" w:rsidRPr="3785B618">
        <w:rPr>
          <w:rFonts w:asciiTheme="minorHAnsi" w:hAnsiTheme="minorHAnsi" w:cstheme="minorBidi"/>
        </w:rPr>
        <w:t>;</w:t>
      </w:r>
    </w:p>
    <w:p w14:paraId="494539BE" w14:textId="77777777" w:rsidR="007A3AB0" w:rsidRPr="00CC1492" w:rsidRDefault="00355A2F" w:rsidP="00034298">
      <w:pPr>
        <w:pStyle w:val="ListParagraph"/>
        <w:numPr>
          <w:ilvl w:val="0"/>
          <w:numId w:val="48"/>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7A0C27BF" w14:textId="77777777" w:rsidR="007A3AB0" w:rsidRPr="00CC1492" w:rsidRDefault="00F63F51" w:rsidP="3785B618">
      <w:pPr>
        <w:pStyle w:val="ListParagraph"/>
        <w:numPr>
          <w:ilvl w:val="0"/>
          <w:numId w:val="48"/>
        </w:numPr>
        <w:jc w:val="both"/>
        <w:rPr>
          <w:rFonts w:asciiTheme="minorHAnsi" w:hAnsiTheme="minorHAnsi" w:cstheme="minorBidi"/>
        </w:rPr>
      </w:pPr>
      <w:r>
        <w:rPr>
          <w:rFonts w:asciiTheme="minorHAnsi" w:hAnsiTheme="minorHAnsi" w:cstheme="minorBidi"/>
        </w:rPr>
        <w:t>m</w:t>
      </w:r>
      <w:r w:rsidR="040B44F3" w:rsidRPr="3785B618">
        <w:rPr>
          <w:rFonts w:asciiTheme="minorHAnsi" w:hAnsiTheme="minorHAnsi" w:cstheme="minorBidi"/>
        </w:rPr>
        <w:t>enu</w:t>
      </w:r>
      <w:r w:rsidR="0DE855CD" w:rsidRPr="3785B618">
        <w:rPr>
          <w:rFonts w:asciiTheme="minorHAnsi" w:hAnsiTheme="minorHAnsi" w:cstheme="minorBidi"/>
        </w:rPr>
        <w:t>s</w:t>
      </w:r>
      <w:r w:rsidR="040B44F3" w:rsidRPr="3785B618">
        <w:rPr>
          <w:rFonts w:asciiTheme="minorHAnsi" w:hAnsiTheme="minorHAnsi" w:cstheme="minorBidi"/>
        </w:rPr>
        <w:t xml:space="preserve"> </w:t>
      </w:r>
      <w:r w:rsidR="00A843D3">
        <w:rPr>
          <w:rFonts w:asciiTheme="minorHAnsi" w:hAnsiTheme="minorHAnsi" w:cstheme="minorBidi"/>
        </w:rPr>
        <w:t xml:space="preserve">should </w:t>
      </w:r>
      <w:r w:rsidR="040B44F3" w:rsidRPr="3785B618">
        <w:rPr>
          <w:rFonts w:asciiTheme="minorHAnsi" w:hAnsiTheme="minorHAnsi" w:cstheme="minorBidi"/>
        </w:rPr>
        <w:t>include a range of locally sourced produce along with a greater use of sustainable food, for example, in-season produce, high animal welfare standards on meat, free-range eggs, marine conservation certified fish</w:t>
      </w:r>
      <w:r w:rsidR="21B3A157" w:rsidRPr="3785B618">
        <w:rPr>
          <w:rFonts w:asciiTheme="minorHAnsi" w:hAnsiTheme="minorHAnsi" w:cstheme="minorBidi"/>
        </w:rPr>
        <w:t>;</w:t>
      </w:r>
    </w:p>
    <w:p w14:paraId="3DDC83EA"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Organic and in-season produce must be highlighted on menus.</w:t>
      </w:r>
    </w:p>
    <w:p w14:paraId="3F9D6CEA"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253B4708" w14:textId="3EC60D74" w:rsidR="007A3AB0" w:rsidRPr="000E4D78" w:rsidRDefault="778325BD" w:rsidP="6F640DBF">
      <w:pPr>
        <w:pStyle w:val="ListParagraph"/>
        <w:numPr>
          <w:ilvl w:val="0"/>
          <w:numId w:val="19"/>
        </w:numPr>
        <w:ind w:left="360"/>
        <w:jc w:val="both"/>
        <w:rPr>
          <w:rFonts w:asciiTheme="minorHAnsi" w:hAnsiTheme="minorHAnsi" w:cstheme="minorBidi"/>
        </w:rPr>
      </w:pPr>
      <w:r w:rsidRPr="6F640DBF">
        <w:rPr>
          <w:rFonts w:asciiTheme="minorHAnsi" w:hAnsiTheme="minorHAnsi" w:cstheme="minorBidi"/>
        </w:rPr>
        <w:t>The menu options</w:t>
      </w:r>
      <w:r w:rsidR="7CB2DF62" w:rsidRPr="6F640DBF">
        <w:rPr>
          <w:rFonts w:asciiTheme="minorHAnsi" w:hAnsiTheme="minorHAnsi" w:cstheme="minorBidi"/>
        </w:rPr>
        <w:t xml:space="preserve"> </w:t>
      </w:r>
      <w:r w:rsidR="5733BC46" w:rsidRPr="6F640DBF">
        <w:rPr>
          <w:rFonts w:asciiTheme="minorHAnsi" w:hAnsiTheme="minorHAnsi" w:cstheme="minorBidi"/>
        </w:rPr>
        <w:t xml:space="preserve">must </w:t>
      </w:r>
      <w:r w:rsidRPr="6F640DBF">
        <w:rPr>
          <w:rFonts w:asciiTheme="minorHAnsi" w:hAnsiTheme="minorHAnsi" w:cstheme="minorBidi"/>
        </w:rPr>
        <w:t xml:space="preserve">accommodate </w:t>
      </w:r>
      <w:r w:rsidR="753BB265" w:rsidRPr="6F640DBF">
        <w:rPr>
          <w:rFonts w:asciiTheme="minorHAnsi" w:hAnsiTheme="minorHAnsi" w:cstheme="minorBidi"/>
        </w:rPr>
        <w:t>students</w:t>
      </w:r>
      <w:r w:rsidRPr="6F640DBF">
        <w:rPr>
          <w:rFonts w:asciiTheme="minorHAnsi" w:hAnsiTheme="minorHAnsi" w:cstheme="minorBidi"/>
        </w:rPr>
        <w:t xml:space="preserve"> with special dietary requirements,</w:t>
      </w:r>
      <w:r w:rsidR="3AA65287" w:rsidRPr="6F640DBF">
        <w:rPr>
          <w:rFonts w:asciiTheme="minorHAnsi" w:hAnsiTheme="minorHAnsi" w:cstheme="minorBidi"/>
        </w:rPr>
        <w:t xml:space="preserve"> </w:t>
      </w:r>
      <w:r w:rsidR="7396FDA4" w:rsidRPr="6F640DBF">
        <w:rPr>
          <w:rFonts w:asciiTheme="minorHAnsi" w:hAnsiTheme="minorHAnsi" w:cstheme="minorBidi"/>
        </w:rPr>
        <w:t>such as</w:t>
      </w:r>
      <w:r w:rsidR="42F06771" w:rsidRPr="6F640DBF">
        <w:rPr>
          <w:rFonts w:asciiTheme="minorHAnsi" w:hAnsiTheme="minorHAnsi" w:cstheme="minorBidi"/>
        </w:rPr>
        <w:t xml:space="preserve"> </w:t>
      </w:r>
      <w:r w:rsidR="4509E66E" w:rsidRPr="6F640DBF">
        <w:rPr>
          <w:rFonts w:asciiTheme="minorHAnsi" w:hAnsiTheme="minorHAnsi" w:cstheme="minorBidi"/>
        </w:rPr>
        <w:t>food</w:t>
      </w:r>
      <w:r w:rsidRPr="6F640DBF">
        <w:rPr>
          <w:rFonts w:asciiTheme="minorHAnsi" w:hAnsiTheme="minorHAnsi" w:cstheme="minorBidi"/>
        </w:rPr>
        <w:t xml:space="preserve"> </w:t>
      </w:r>
      <w:r w:rsidR="4509E66E" w:rsidRPr="6F640DBF">
        <w:rPr>
          <w:rFonts w:asciiTheme="minorHAnsi" w:hAnsiTheme="minorHAnsi" w:cstheme="minorBidi"/>
        </w:rPr>
        <w:t>intolerances</w:t>
      </w:r>
      <w:r w:rsidR="00F63F51" w:rsidRPr="6F640DBF">
        <w:rPr>
          <w:rFonts w:asciiTheme="minorHAnsi" w:hAnsiTheme="minorHAnsi" w:cstheme="minorBidi"/>
        </w:rPr>
        <w:t xml:space="preserve"> and</w:t>
      </w:r>
      <w:r w:rsidR="4509E66E" w:rsidRPr="6F640DBF">
        <w:rPr>
          <w:rFonts w:asciiTheme="minorHAnsi" w:hAnsiTheme="minorHAnsi" w:cstheme="minorBidi"/>
        </w:rPr>
        <w:t xml:space="preserve"> allergies</w:t>
      </w:r>
      <w:r w:rsidR="00F63F51" w:rsidRPr="6F640DBF">
        <w:rPr>
          <w:rFonts w:asciiTheme="minorHAnsi" w:hAnsiTheme="minorHAnsi" w:cstheme="minorBidi"/>
        </w:rPr>
        <w:t xml:space="preserve"> (for example lactose-free, gluten-free)</w:t>
      </w:r>
      <w:r w:rsidR="00794246" w:rsidRPr="6F640DBF">
        <w:rPr>
          <w:rFonts w:asciiTheme="minorHAnsi" w:hAnsiTheme="minorHAnsi" w:cstheme="minorBidi"/>
        </w:rPr>
        <w:t>;</w:t>
      </w:r>
      <w:r w:rsidR="4509E66E" w:rsidRPr="6F640DBF">
        <w:rPr>
          <w:rFonts w:asciiTheme="minorHAnsi" w:hAnsiTheme="minorHAnsi" w:cstheme="minorBidi"/>
        </w:rPr>
        <w:t xml:space="preserve"> </w:t>
      </w:r>
      <w:r w:rsidR="382837FC" w:rsidRPr="6F640DBF">
        <w:rPr>
          <w:rFonts w:asciiTheme="minorHAnsi" w:hAnsiTheme="minorHAnsi" w:cstheme="minorBidi"/>
        </w:rPr>
        <w:t xml:space="preserve">requirements due to </w:t>
      </w:r>
      <w:r w:rsidR="4509E66E" w:rsidRPr="6F640DBF">
        <w:rPr>
          <w:rFonts w:asciiTheme="minorHAnsi" w:hAnsiTheme="minorHAnsi" w:cstheme="minorBidi"/>
        </w:rPr>
        <w:t>religious observance</w:t>
      </w:r>
      <w:r w:rsidR="00F63F51" w:rsidRPr="6F640DBF">
        <w:rPr>
          <w:rFonts w:asciiTheme="minorHAnsi" w:hAnsiTheme="minorHAnsi" w:cstheme="minorBidi"/>
        </w:rPr>
        <w:t xml:space="preserve"> (for example halal)</w:t>
      </w:r>
      <w:r w:rsidR="00794246" w:rsidRPr="6F640DBF">
        <w:rPr>
          <w:rFonts w:asciiTheme="minorHAnsi" w:hAnsiTheme="minorHAnsi" w:cstheme="minorBidi"/>
        </w:rPr>
        <w:t>;</w:t>
      </w:r>
      <w:r w:rsidR="00BB4D25" w:rsidRPr="6F640DBF">
        <w:rPr>
          <w:rFonts w:asciiTheme="minorHAnsi" w:hAnsiTheme="minorHAnsi" w:cstheme="minorBidi"/>
        </w:rPr>
        <w:t xml:space="preserve"> </w:t>
      </w:r>
      <w:r w:rsidRPr="6F640DBF">
        <w:rPr>
          <w:rFonts w:asciiTheme="minorHAnsi" w:hAnsiTheme="minorHAnsi" w:cstheme="minorBidi"/>
        </w:rPr>
        <w:t>vegetarian</w:t>
      </w:r>
      <w:r w:rsidR="221C0360" w:rsidRPr="6F640DBF">
        <w:rPr>
          <w:rFonts w:asciiTheme="minorHAnsi" w:hAnsiTheme="minorHAnsi" w:cstheme="minorBidi"/>
        </w:rPr>
        <w:t xml:space="preserve"> </w:t>
      </w:r>
      <w:r w:rsidR="00BB4D25" w:rsidRPr="6F640DBF">
        <w:rPr>
          <w:rFonts w:asciiTheme="minorHAnsi" w:hAnsiTheme="minorHAnsi" w:cstheme="minorBidi"/>
        </w:rPr>
        <w:t>and</w:t>
      </w:r>
      <w:r w:rsidRPr="6F640DBF">
        <w:rPr>
          <w:rFonts w:asciiTheme="minorHAnsi" w:hAnsiTheme="minorHAnsi" w:cstheme="minorBidi"/>
        </w:rPr>
        <w:t xml:space="preserve"> </w:t>
      </w:r>
      <w:r w:rsidR="4509E66E" w:rsidRPr="6F640DBF">
        <w:rPr>
          <w:rFonts w:asciiTheme="minorHAnsi" w:hAnsiTheme="minorHAnsi" w:cstheme="minorBidi"/>
        </w:rPr>
        <w:t>vegan</w:t>
      </w:r>
      <w:r w:rsidR="00BB4D25" w:rsidRPr="6F640DBF">
        <w:rPr>
          <w:rFonts w:asciiTheme="minorHAnsi" w:hAnsiTheme="minorHAnsi" w:cstheme="minorBidi"/>
        </w:rPr>
        <w:t>.</w:t>
      </w:r>
      <w:r w:rsidR="4509E66E" w:rsidRPr="6F640DBF">
        <w:rPr>
          <w:rFonts w:asciiTheme="minorHAnsi" w:hAnsiTheme="minorHAnsi" w:cstheme="minorBidi"/>
        </w:rPr>
        <w:t xml:space="preserve"> </w:t>
      </w:r>
      <w:r w:rsidR="00BB4D25" w:rsidRPr="6F640DBF">
        <w:rPr>
          <w:rFonts w:asciiTheme="minorHAnsi" w:hAnsiTheme="minorHAnsi" w:cstheme="minorBidi"/>
        </w:rPr>
        <w:t>A</w:t>
      </w:r>
      <w:r w:rsidR="4800886E" w:rsidRPr="6F640DBF">
        <w:rPr>
          <w:rFonts w:asciiTheme="minorHAnsi" w:hAnsiTheme="minorHAnsi" w:cstheme="minorBidi"/>
        </w:rPr>
        <w:t xml:space="preserve"> variety of </w:t>
      </w:r>
      <w:r w:rsidR="00BB4D25" w:rsidRPr="6F640DBF">
        <w:rPr>
          <w:rFonts w:asciiTheme="minorHAnsi" w:hAnsiTheme="minorHAnsi" w:cstheme="minorBidi"/>
        </w:rPr>
        <w:t xml:space="preserve">meal </w:t>
      </w:r>
      <w:r w:rsidR="4800886E" w:rsidRPr="6F640DBF">
        <w:rPr>
          <w:rFonts w:asciiTheme="minorHAnsi" w:hAnsiTheme="minorHAnsi" w:cstheme="minorBidi"/>
        </w:rPr>
        <w:t xml:space="preserve">options </w:t>
      </w:r>
      <w:r w:rsidR="00BB4D25" w:rsidRPr="6F640DBF">
        <w:rPr>
          <w:rFonts w:asciiTheme="minorHAnsi" w:hAnsiTheme="minorHAnsi" w:cstheme="minorBidi"/>
        </w:rPr>
        <w:t xml:space="preserve">for students with special dietary requirements </w:t>
      </w:r>
      <w:r w:rsidR="4800886E" w:rsidRPr="6F640DBF">
        <w:rPr>
          <w:rFonts w:asciiTheme="minorHAnsi" w:hAnsiTheme="minorHAnsi" w:cstheme="minorBidi"/>
        </w:rPr>
        <w:t>must be provided.</w:t>
      </w:r>
      <w:r w:rsidR="0FD22DA9" w:rsidRPr="6F640DBF">
        <w:rPr>
          <w:rFonts w:asciiTheme="minorHAnsi" w:hAnsiTheme="minorHAnsi" w:cstheme="minorBidi"/>
        </w:rPr>
        <w:t xml:space="preserve"> </w:t>
      </w:r>
      <w:r w:rsidRPr="6F640DBF">
        <w:rPr>
          <w:rFonts w:asciiTheme="minorHAnsi" w:hAnsiTheme="minorHAnsi" w:cstheme="minorBidi"/>
          <w:b/>
          <w:bCs/>
        </w:rPr>
        <w:t>NOTE:</w:t>
      </w:r>
      <w:r w:rsidRPr="6F640DBF">
        <w:rPr>
          <w:rFonts w:asciiTheme="minorHAnsi" w:hAnsiTheme="minorHAnsi" w:cstheme="minorBidi"/>
        </w:rPr>
        <w:t xml:space="preserve"> The successful Tenderer </w:t>
      </w:r>
      <w:r w:rsidR="5733BC46" w:rsidRPr="6F640DBF">
        <w:rPr>
          <w:rFonts w:asciiTheme="minorHAnsi" w:hAnsiTheme="minorHAnsi" w:cstheme="minorBidi"/>
        </w:rPr>
        <w:t xml:space="preserve">must liaise </w:t>
      </w:r>
      <w:r w:rsidRPr="6F640DBF">
        <w:rPr>
          <w:rFonts w:asciiTheme="minorHAnsi" w:hAnsiTheme="minorHAnsi" w:cstheme="minorBidi"/>
        </w:rPr>
        <w:t xml:space="preserve">with the </w:t>
      </w:r>
      <w:r w:rsidR="4434F1A3" w:rsidRPr="6F640DBF">
        <w:rPr>
          <w:rFonts w:asciiTheme="minorHAnsi" w:hAnsiTheme="minorHAnsi" w:cstheme="minorBidi"/>
        </w:rPr>
        <w:t>parents or guardians,</w:t>
      </w:r>
      <w:r w:rsidRPr="6F640DBF">
        <w:rPr>
          <w:rFonts w:asciiTheme="minorHAnsi" w:hAnsiTheme="minorHAnsi" w:cstheme="minorBidi"/>
        </w:rPr>
        <w:t xml:space="preserve"> upon award of contract</w:t>
      </w:r>
      <w:r w:rsidR="5733BC46" w:rsidRPr="6F640DBF">
        <w:rPr>
          <w:rFonts w:asciiTheme="minorHAnsi" w:hAnsiTheme="minorHAnsi" w:cstheme="minorBidi"/>
        </w:rPr>
        <w:t xml:space="preserve"> to confirm </w:t>
      </w:r>
      <w:r w:rsidRPr="6F640DBF">
        <w:rPr>
          <w:rFonts w:asciiTheme="minorHAnsi" w:hAnsiTheme="minorHAnsi" w:cstheme="minorBidi"/>
        </w:rPr>
        <w:t>the details to accommodate those</w:t>
      </w:r>
      <w:r w:rsidR="753BB265" w:rsidRPr="6F640DBF">
        <w:rPr>
          <w:rFonts w:asciiTheme="minorHAnsi" w:hAnsiTheme="minorHAnsi" w:cstheme="minorBidi"/>
        </w:rPr>
        <w:t xml:space="preserve"> students</w:t>
      </w:r>
      <w:r w:rsidR="672BA38D" w:rsidRPr="6F640DBF">
        <w:rPr>
          <w:rFonts w:asciiTheme="minorHAnsi" w:hAnsiTheme="minorHAnsi" w:cstheme="minorBidi"/>
        </w:rPr>
        <w:t>.</w:t>
      </w:r>
    </w:p>
    <w:p w14:paraId="719F6D91" w14:textId="77777777" w:rsidR="480824C2" w:rsidRDefault="480824C2" w:rsidP="44AEC1A1">
      <w:pPr>
        <w:pStyle w:val="ListParagraph"/>
        <w:numPr>
          <w:ilvl w:val="0"/>
          <w:numId w:val="19"/>
        </w:numPr>
        <w:ind w:left="360"/>
        <w:jc w:val="both"/>
      </w:pPr>
      <w:r w:rsidRPr="2FD26122">
        <w:t>The mandatory food information must be available before the parent/guardian selects a menu option on the on-line ordering system. This information must be clear, accurate and easy to understand, the information may be shown on the website or platform used to order the food or provided through other appropriate clear and suitable methods clearly identified by the food business and agreed by the school and the successful Tenderer</w:t>
      </w:r>
      <w:r w:rsidR="78155DC6" w:rsidRPr="2FD26122">
        <w:t>.</w:t>
      </w:r>
      <w:r w:rsidRPr="2FD26122">
        <w:t xml:space="preserve"> This is in accordance with Regulation (EU) No 1169/2011 on the provision of food information to consumers (FIC).</w:t>
      </w:r>
    </w:p>
    <w:p w14:paraId="3E1C0FB4" w14:textId="77777777" w:rsidR="00C920E5" w:rsidRDefault="150B53C6" w:rsidP="0019531D">
      <w:pPr>
        <w:numPr>
          <w:ilvl w:val="0"/>
          <w:numId w:val="19"/>
        </w:numPr>
        <w:ind w:left="426" w:hanging="426"/>
        <w:jc w:val="both"/>
      </w:pPr>
      <w:r w:rsidRPr="2FD26122">
        <w:t xml:space="preserve">All menu options must clearly provide allergen information as listed in Annex II of Regulation (EU) No 1169/2011; </w:t>
      </w:r>
    </w:p>
    <w:p w14:paraId="4B9498B1" w14:textId="77777777" w:rsidR="785031E7" w:rsidRDefault="785031E7" w:rsidP="44AEC1A1">
      <w:pPr>
        <w:pStyle w:val="ListParagraph"/>
        <w:numPr>
          <w:ilvl w:val="0"/>
          <w:numId w:val="19"/>
        </w:numPr>
        <w:ind w:left="426" w:hanging="426"/>
        <w:jc w:val="both"/>
      </w:pPr>
      <w:r w:rsidRPr="2FD26122">
        <w:rPr>
          <w:rFonts w:asciiTheme="minorHAnsi" w:hAnsiTheme="minorHAnsi" w:cstheme="minorBidi"/>
        </w:rPr>
        <w:lastRenderedPageBreak/>
        <w:t>M</w:t>
      </w:r>
      <w:r w:rsidR="150B53C6" w:rsidRPr="2FD26122">
        <w:rPr>
          <w:rFonts w:asciiTheme="minorHAnsi" w:hAnsiTheme="minorHAnsi" w:cstheme="minorBidi"/>
        </w:rPr>
        <w:t xml:space="preserve">enus </w:t>
      </w:r>
      <w:r w:rsidR="199E2E2C" w:rsidRPr="2FD26122">
        <w:rPr>
          <w:rFonts w:asciiTheme="minorHAnsi" w:hAnsiTheme="minorHAnsi" w:cstheme="minorBidi"/>
        </w:rPr>
        <w:t xml:space="preserve">must </w:t>
      </w:r>
      <w:r w:rsidR="150B53C6" w:rsidRPr="2FD26122">
        <w:rPr>
          <w:rFonts w:asciiTheme="minorHAnsi" w:hAnsiTheme="minorHAnsi" w:cstheme="minorBidi"/>
        </w:rPr>
        <w:t>reflect the school community</w:t>
      </w:r>
      <w:r w:rsidR="2D5E82DD" w:rsidRPr="2FD26122">
        <w:rPr>
          <w:rFonts w:asciiTheme="minorHAnsi" w:hAnsiTheme="minorHAnsi" w:cstheme="minorBidi"/>
        </w:rPr>
        <w:t xml:space="preserve"> and </w:t>
      </w:r>
      <w:r w:rsidR="150B53C6" w:rsidRPr="2FD26122">
        <w:rPr>
          <w:rFonts w:asciiTheme="minorHAnsi" w:hAnsiTheme="minorHAnsi" w:cstheme="minorBidi"/>
        </w:rPr>
        <w:t>their background;</w:t>
      </w:r>
    </w:p>
    <w:p w14:paraId="4D2E2EA9" w14:textId="77777777" w:rsidR="000E4D78" w:rsidRPr="00742CC7" w:rsidRDefault="33CFA6FB" w:rsidP="2FD26122">
      <w:pPr>
        <w:numPr>
          <w:ilvl w:val="0"/>
          <w:numId w:val="19"/>
        </w:numPr>
        <w:ind w:left="426" w:hanging="426"/>
        <w:jc w:val="both"/>
        <w:rPr>
          <w:rFonts w:asciiTheme="minorHAnsi" w:hAnsiTheme="minorHAnsi" w:cstheme="minorBidi"/>
        </w:rPr>
      </w:pPr>
      <w:r w:rsidRPr="2FD26122">
        <w:rPr>
          <w:rFonts w:asciiTheme="minorHAnsi" w:hAnsiTheme="minorHAnsi" w:cstheme="minorBidi"/>
        </w:rPr>
        <w:t>The</w:t>
      </w:r>
      <w:r w:rsidR="0820D936" w:rsidRPr="2FD26122">
        <w:rPr>
          <w:rFonts w:asciiTheme="minorHAnsi" w:hAnsiTheme="minorHAnsi" w:cstheme="minorBidi"/>
        </w:rPr>
        <w:t xml:space="preserve"> </w:t>
      </w:r>
      <w:r w:rsidR="000E4D78" w:rsidRPr="2FD26122">
        <w:rPr>
          <w:rFonts w:asciiTheme="minorHAnsi" w:hAnsiTheme="minorHAnsi" w:cstheme="minorBidi"/>
        </w:rPr>
        <w:t xml:space="preserve">Contracting Authority will provide the successful Tenderer with details of the student demographics. </w:t>
      </w:r>
    </w:p>
    <w:p w14:paraId="52F7117C" w14:textId="77777777" w:rsidR="00C920E5" w:rsidRPr="00824024" w:rsidRDefault="00C920E5" w:rsidP="000E4D78">
      <w:pPr>
        <w:pStyle w:val="ListParagraph"/>
        <w:numPr>
          <w:ilvl w:val="0"/>
          <w:numId w:val="19"/>
        </w:numPr>
        <w:ind w:left="426" w:hanging="426"/>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39"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37C1C73E" w14:textId="77777777" w:rsidR="000C53DD" w:rsidRDefault="040B44F3" w:rsidP="3785B618">
      <w:pPr>
        <w:jc w:val="both"/>
        <w:rPr>
          <w:rFonts w:asciiTheme="minorHAnsi" w:hAnsiTheme="minorHAnsi" w:cstheme="minorBidi"/>
        </w:rPr>
      </w:pPr>
      <w:r w:rsidRPr="3785B618">
        <w:rPr>
          <w:rFonts w:asciiTheme="minorHAnsi" w:hAnsiTheme="minorHAnsi" w:cstheme="minorBidi"/>
        </w:rPr>
        <w:t xml:space="preserve">The successful Tenderer will be responsible for managing menu fatigue, while keeping the healthy eating focus. </w:t>
      </w:r>
    </w:p>
    <w:p w14:paraId="697297F6" w14:textId="77777777" w:rsidR="000E4D78" w:rsidRPr="000E4D78" w:rsidRDefault="000E4D78" w:rsidP="000E4D78">
      <w:pPr>
        <w:jc w:val="both"/>
        <w:rPr>
          <w:rFonts w:asciiTheme="minorHAnsi" w:hAnsiTheme="minorHAnsi" w:cstheme="minorHAnsi"/>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45425BDA" w14:textId="77777777" w:rsidR="00305E7B" w:rsidRDefault="007A3AB0" w:rsidP="2FD26122">
      <w:pPr>
        <w:jc w:val="both"/>
        <w:rPr>
          <w:rFonts w:asciiTheme="minorHAnsi" w:hAnsiTheme="minorHAnsi" w:cstheme="minorBidi"/>
        </w:rPr>
      </w:pPr>
      <w:r w:rsidRPr="2FD26122">
        <w:rPr>
          <w:rFonts w:asciiTheme="minorHAnsi" w:hAnsiTheme="minorHAnsi" w:cstheme="minorBidi"/>
        </w:rPr>
        <w:t>The successful Tenderer is required to uphold and promote the Healthy Eating Policy of the school.</w:t>
      </w:r>
    </w:p>
    <w:p w14:paraId="350F7532" w14:textId="77777777" w:rsidR="007A3AB0" w:rsidRDefault="007A3AB0">
      <w:pPr>
        <w:jc w:val="both"/>
        <w:rPr>
          <w:rFonts w:asciiTheme="minorHAnsi" w:hAnsiTheme="minorHAnsi" w:cstheme="minorHAnsi"/>
          <w:szCs w:val="22"/>
        </w:rPr>
      </w:pPr>
      <w:r w:rsidRPr="004D62D4">
        <w:rPr>
          <w:rFonts w:asciiTheme="minorHAnsi" w:hAnsiTheme="minorHAnsi" w:cstheme="minorHAnsi"/>
          <w:szCs w:val="22"/>
        </w:rPr>
        <w:t xml:space="preserve">Arrangements for the </w:t>
      </w:r>
      <w:r w:rsidR="005D5EE7" w:rsidRPr="004D62D4">
        <w:rPr>
          <w:rFonts w:asciiTheme="minorHAnsi" w:hAnsiTheme="minorHAnsi" w:cstheme="minorHAnsi"/>
          <w:szCs w:val="22"/>
        </w:rPr>
        <w:t>communication</w:t>
      </w:r>
      <w:r w:rsidRPr="004D62D4">
        <w:rPr>
          <w:rFonts w:asciiTheme="minorHAnsi" w:hAnsiTheme="minorHAnsi" w:cstheme="minorHAnsi"/>
          <w:szCs w:val="22"/>
        </w:rPr>
        <w:t xml:space="preserve"> of weekly menus will be agreed between the successful Tenderer and the School Principal.</w:t>
      </w:r>
    </w:p>
    <w:p w14:paraId="54A0A5FB" w14:textId="77777777" w:rsidR="001535DD" w:rsidRPr="002A228E" w:rsidRDefault="004B6835" w:rsidP="2FD26122">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w:t>
      </w:r>
      <w:r w:rsidR="002A228E" w:rsidRPr="2FD26122">
        <w:rPr>
          <w:rFonts w:asciiTheme="minorHAnsi" w:hAnsiTheme="minorHAnsi" w:cstheme="minorBidi"/>
        </w:rPr>
        <w:t>the Department of Social Protection as the funding body</w:t>
      </w:r>
      <w:r w:rsidR="00E37141">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w:t>
      </w:r>
      <w:r w:rsidR="001535DD" w:rsidRPr="00E37141">
        <w:rPr>
          <w:rFonts w:asciiTheme="minorHAnsi" w:hAnsiTheme="minorHAnsi" w:cstheme="minorBidi"/>
        </w:rPr>
        <w:t xml:space="preserve"> information related to meal offerings including but not limited to menus, recipes, suppliers etc. within two business days following the request.</w:t>
      </w:r>
    </w:p>
    <w:p w14:paraId="17D94338" w14:textId="77777777"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69AA4405"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64E71624" w14:textId="77777777" w:rsidR="00181016" w:rsidRPr="00CC1492" w:rsidRDefault="00181016"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5241B35A"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6346ADA7"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7906D3DD" w14:textId="77777777" w:rsidR="009D56C6" w:rsidRPr="002656DE" w:rsidRDefault="002E0800" w:rsidP="0019531D">
      <w:pPr>
        <w:pStyle w:val="Heading3"/>
        <w:tabs>
          <w:tab w:val="clear" w:pos="567"/>
          <w:tab w:val="left" w:pos="142"/>
        </w:tabs>
        <w:spacing w:beforeAutospacing="1" w:after="120" w:afterAutospacing="1" w:line="240" w:lineRule="auto"/>
        <w:ind w:firstLine="0"/>
        <w:rPr>
          <w:rFonts w:cstheme="minorBidi"/>
          <w:color w:val="FF0000"/>
        </w:rPr>
      </w:pPr>
      <w:r>
        <w:t>6.</w:t>
      </w:r>
      <w:r w:rsidR="005D5EE7">
        <w:t>2.</w:t>
      </w:r>
      <w:r w:rsidR="002E7D8E">
        <w:t xml:space="preserve"> </w:t>
      </w:r>
      <w:r w:rsidR="009D56C6">
        <w:t>Healthy Eating Policy</w:t>
      </w:r>
    </w:p>
    <w:p w14:paraId="086850A3" w14:textId="77777777" w:rsidR="00012438" w:rsidRDefault="7841CCCF" w:rsidP="3785B618">
      <w:pPr>
        <w:jc w:val="both"/>
        <w:rPr>
          <w:rFonts w:asciiTheme="minorHAnsi" w:hAnsiTheme="minorHAnsi" w:cstheme="minorBidi"/>
        </w:rPr>
      </w:pPr>
      <w:r w:rsidRPr="3785B618">
        <w:rPr>
          <w:rFonts w:asciiTheme="minorHAnsi" w:hAnsiTheme="minorHAnsi" w:cstheme="minorBidi"/>
        </w:rPr>
        <w:t>Tenderers must</w:t>
      </w:r>
      <w:r w:rsidR="592F9FB1" w:rsidRPr="3785B618">
        <w:rPr>
          <w:rFonts w:asciiTheme="minorHAnsi" w:hAnsiTheme="minorHAnsi" w:cstheme="minorBidi"/>
        </w:rPr>
        <w:t>,</w:t>
      </w:r>
      <w:r w:rsidRPr="3785B618">
        <w:rPr>
          <w:rFonts w:asciiTheme="minorHAnsi" w:hAnsiTheme="minorHAnsi" w:cstheme="minorBidi"/>
        </w:rPr>
        <w:t xml:space="preserve"> at a minimum</w:t>
      </w:r>
      <w:r w:rsidR="60FD04F7" w:rsidRPr="3785B618">
        <w:rPr>
          <w:rFonts w:asciiTheme="minorHAnsi" w:hAnsiTheme="minorHAnsi" w:cstheme="minorBidi"/>
        </w:rPr>
        <w:t>,</w:t>
      </w:r>
      <w:r w:rsidRPr="3785B618">
        <w:rPr>
          <w:rFonts w:asciiTheme="minorHAnsi" w:hAnsiTheme="minorHAnsi" w:cstheme="minorBidi"/>
        </w:rPr>
        <w:t xml:space="preserve"> provide </w:t>
      </w:r>
      <w:r w:rsidR="2AFA1CAC" w:rsidRPr="3785B618">
        <w:rPr>
          <w:rFonts w:asciiTheme="minorHAnsi" w:hAnsiTheme="minorHAnsi" w:cstheme="minorBidi"/>
        </w:rPr>
        <w:t xml:space="preserve">food </w:t>
      </w:r>
      <w:r w:rsidRPr="3785B618">
        <w:rPr>
          <w:rFonts w:asciiTheme="minorHAnsi" w:hAnsiTheme="minorHAnsi" w:cstheme="minorBidi"/>
        </w:rPr>
        <w:t xml:space="preserve">in line with the published Nutrition Standards for School Meals </w:t>
      </w:r>
      <w:r w:rsidR="226E8410" w:rsidRPr="3785B618">
        <w:rPr>
          <w:rFonts w:asciiTheme="minorHAnsi" w:hAnsiTheme="minorHAnsi" w:cstheme="minorBidi"/>
        </w:rPr>
        <w:t xml:space="preserve">and </w:t>
      </w:r>
      <w:r w:rsidR="44FEDD94" w:rsidRPr="3785B618">
        <w:rPr>
          <w:rFonts w:asciiTheme="minorHAnsi" w:hAnsiTheme="minorHAnsi" w:cstheme="minorBidi"/>
        </w:rPr>
        <w:t>any future iteration of these Standards over</w:t>
      </w:r>
      <w:r w:rsidR="226E8410" w:rsidRPr="3785B618">
        <w:rPr>
          <w:rFonts w:asciiTheme="minorHAnsi" w:hAnsiTheme="minorHAnsi" w:cstheme="minorBidi"/>
        </w:rPr>
        <w:t xml:space="preserve"> the Term of the Contract</w:t>
      </w:r>
      <w:r w:rsidRPr="3785B618">
        <w:rPr>
          <w:rFonts w:asciiTheme="minorHAnsi" w:hAnsiTheme="minorHAnsi" w:cstheme="minorBidi"/>
        </w:rPr>
        <w:t>, developed for the Department of Social Protection by the Department of Health, Safefood and the Health Service Executive for the School Meals Scheme.</w:t>
      </w:r>
    </w:p>
    <w:p w14:paraId="6077851D" w14:textId="77777777" w:rsidR="009D382B" w:rsidRPr="00012438" w:rsidRDefault="77C0F28C" w:rsidP="3785B618">
      <w:pPr>
        <w:jc w:val="both"/>
        <w:rPr>
          <w:rFonts w:asciiTheme="minorHAnsi" w:hAnsiTheme="minorHAnsi" w:cstheme="minorBidi"/>
        </w:rPr>
      </w:pPr>
      <w:r w:rsidRPr="3785B618">
        <w:rPr>
          <w:rFonts w:asciiTheme="minorHAnsi" w:hAnsiTheme="minorHAnsi" w:cstheme="minorBidi"/>
        </w:rPr>
        <w:t xml:space="preserve">The School’s Healthy eating policy where one exists is or will be based on the </w:t>
      </w:r>
      <w:hyperlink r:id="rId40">
        <w:r w:rsidRPr="3785B618">
          <w:rPr>
            <w:rStyle w:val="Hyperlink"/>
            <w:rFonts w:asciiTheme="minorHAnsi" w:hAnsiTheme="minorHAnsi" w:cstheme="minorBidi"/>
          </w:rPr>
          <w:t>Nutrition Standards for School Meals</w:t>
        </w:r>
      </w:hyperlink>
      <w:r w:rsidRPr="3785B618">
        <w:rPr>
          <w:rStyle w:val="Hyperlink"/>
          <w:rFonts w:asciiTheme="minorHAnsi" w:hAnsiTheme="minorHAnsi" w:cstheme="minorBidi"/>
        </w:rPr>
        <w:t xml:space="preserve">, </w:t>
      </w:r>
      <w:r w:rsidR="0A9308A7">
        <w:t xml:space="preserve">which must be used as a guide to the successful Tenderer regarding menu plans and </w:t>
      </w:r>
      <w:r w:rsidR="613E8C4A">
        <w:t>examples of</w:t>
      </w:r>
      <w:r w:rsidR="0A9308A7">
        <w:t xml:space="preserve"> </w:t>
      </w:r>
      <w:r w:rsidR="40A4B22A">
        <w:t xml:space="preserve">suitable </w:t>
      </w:r>
      <w:r w:rsidR="0A9308A7">
        <w:t>options for the students.</w:t>
      </w:r>
    </w:p>
    <w:p w14:paraId="02AD061B" w14:textId="77777777" w:rsidR="00596862" w:rsidRDefault="00596862" w:rsidP="00EC6861">
      <w:pPr>
        <w:pStyle w:val="NoSpacing"/>
      </w:pPr>
    </w:p>
    <w:p w14:paraId="2AAA2EC7" w14:textId="77777777" w:rsidR="00EC6861" w:rsidRDefault="00EC6861" w:rsidP="00EC6861">
      <w:pPr>
        <w:pStyle w:val="NoSpacing"/>
      </w:pPr>
    </w:p>
    <w:p w14:paraId="421CD74B" w14:textId="77777777" w:rsidR="006764E9" w:rsidRPr="006764E9" w:rsidRDefault="006764E9" w:rsidP="006764E9"/>
    <w:p w14:paraId="39DFADEE" w14:textId="37D60A62" w:rsidR="007A3AB0" w:rsidRPr="009D382B" w:rsidRDefault="002E0800" w:rsidP="00EE6D3D">
      <w:pPr>
        <w:pStyle w:val="Heading3"/>
        <w:spacing w:after="120"/>
        <w:rPr>
          <w:b w:val="0"/>
          <w:iCs w:val="0"/>
          <w:caps w:val="0"/>
          <w:color w:val="auto"/>
          <w:sz w:val="22"/>
          <w:szCs w:val="22"/>
        </w:rPr>
      </w:pPr>
      <w:r w:rsidRPr="002E0800">
        <w:rPr>
          <w:szCs w:val="22"/>
        </w:rPr>
        <w:lastRenderedPageBreak/>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w:t>
      </w:r>
      <w:r w:rsidR="007A3AB0" w:rsidRPr="0019531D">
        <w:rPr>
          <w:szCs w:val="22"/>
        </w:rPr>
        <w:t>, Distribution and Serving Systems</w:t>
      </w:r>
      <w:r w:rsidR="007A3AB0" w:rsidRPr="009D382B">
        <w:rPr>
          <w:b w:val="0"/>
          <w:iCs w:val="0"/>
          <w:caps w:val="0"/>
          <w:color w:val="auto"/>
          <w:sz w:val="22"/>
          <w:szCs w:val="22"/>
        </w:rPr>
        <w:t xml:space="preserve"> </w:t>
      </w:r>
    </w:p>
    <w:p w14:paraId="488D5B34" w14:textId="77777777"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5221A911"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65964136"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 to order food and for the successful Tenderer to communicate with same and:</w:t>
      </w:r>
    </w:p>
    <w:p w14:paraId="0FA9FCB2" w14:textId="77777777" w:rsidR="007A3AB0" w:rsidRPr="00CC1492" w:rsidRDefault="007A3AB0" w:rsidP="00034298">
      <w:pPr>
        <w:pStyle w:val="ListParagraph"/>
        <w:numPr>
          <w:ilvl w:val="0"/>
          <w:numId w:val="51"/>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0A424090" w14:textId="77777777" w:rsidR="007A3AB0" w:rsidRPr="00CC1492" w:rsidRDefault="007A3AB0" w:rsidP="00034298">
      <w:pPr>
        <w:pStyle w:val="ListParagraph"/>
        <w:numPr>
          <w:ilvl w:val="0"/>
          <w:numId w:val="51"/>
        </w:numPr>
        <w:jc w:val="both"/>
        <w:rPr>
          <w:rFonts w:asciiTheme="minorHAnsi" w:hAnsiTheme="minorHAnsi" w:cstheme="minorHAnsi"/>
          <w:szCs w:val="22"/>
        </w:rPr>
      </w:pPr>
      <w:r w:rsidRPr="00CC1492">
        <w:rPr>
          <w:rFonts w:asciiTheme="minorHAnsi" w:hAnsiTheme="minorHAnsi" w:cstheme="minorHAnsi"/>
          <w:szCs w:val="22"/>
        </w:rPr>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w:t>
      </w:r>
      <w:r w:rsidR="003D5796">
        <w:rPr>
          <w:rFonts w:asciiTheme="minorHAnsi" w:hAnsiTheme="minorHAnsi" w:cstheme="minorHAnsi"/>
          <w:szCs w:val="22"/>
        </w:rPr>
        <w:t>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69B0B8B1" w14:textId="77777777" w:rsidR="007A3AB0" w:rsidRPr="00CC1492" w:rsidRDefault="007A3AB0" w:rsidP="00034298">
      <w:pPr>
        <w:pStyle w:val="ListParagraph"/>
        <w:numPr>
          <w:ilvl w:val="0"/>
          <w:numId w:val="51"/>
        </w:numPr>
        <w:jc w:val="both"/>
        <w:rPr>
          <w:rFonts w:asciiTheme="minorHAnsi" w:hAnsiTheme="minorHAnsi" w:cstheme="minorHAnsi"/>
          <w:szCs w:val="22"/>
        </w:rPr>
      </w:pPr>
      <w:r w:rsidRPr="00CC1492">
        <w:rPr>
          <w:rFonts w:asciiTheme="minorHAnsi" w:hAnsiTheme="minorHAnsi" w:cstheme="minorHAnsi"/>
          <w:szCs w:val="22"/>
        </w:rPr>
        <w:t xml:space="preserve">Define communication channels between all parties in relation to the selection of </w:t>
      </w:r>
      <w:r w:rsidR="005A1A54">
        <w:rPr>
          <w:rFonts w:asciiTheme="minorHAnsi" w:hAnsiTheme="minorHAnsi" w:cstheme="minorHAnsi"/>
          <w:szCs w:val="22"/>
        </w:rPr>
        <w:t>food for the club(s)</w:t>
      </w:r>
      <w:r w:rsidRPr="00CC1492">
        <w:rPr>
          <w:rFonts w:asciiTheme="minorHAnsi" w:hAnsiTheme="minorHAnsi" w:cstheme="minorHAnsi"/>
          <w:szCs w:val="22"/>
        </w:rPr>
        <w:t>, the ordering process, timelines, dealing with changes, queries or complaints</w:t>
      </w:r>
      <w:r w:rsidR="0068600F" w:rsidRPr="00CC1492">
        <w:rPr>
          <w:rFonts w:asciiTheme="minorHAnsi" w:hAnsiTheme="minorHAnsi" w:cstheme="minorHAnsi"/>
          <w:szCs w:val="22"/>
        </w:rPr>
        <w:t>;</w:t>
      </w:r>
    </w:p>
    <w:p w14:paraId="214195CB" w14:textId="77777777" w:rsidR="00815147" w:rsidRPr="00815147" w:rsidRDefault="00815147" w:rsidP="00034298">
      <w:pPr>
        <w:pStyle w:val="ListParagraph"/>
        <w:numPr>
          <w:ilvl w:val="0"/>
          <w:numId w:val="51"/>
        </w:numPr>
        <w:jc w:val="both"/>
      </w:pPr>
      <w:r w:rsidRPr="00815147">
        <w:rPr>
          <w:rFonts w:asciiTheme="minorHAnsi" w:hAnsiTheme="minorHAnsi" w:cstheme="minorHAnsi"/>
          <w:szCs w:val="22"/>
        </w:rPr>
        <w:t xml:space="preserve">Where necessary, individual </w:t>
      </w:r>
      <w:r w:rsidR="005A1A54">
        <w:rPr>
          <w:rFonts w:asciiTheme="minorHAnsi" w:hAnsiTheme="minorHAnsi" w:cstheme="minorHAnsi"/>
          <w:szCs w:val="22"/>
        </w:rPr>
        <w:t xml:space="preserve">club </w:t>
      </w:r>
      <w:r w:rsidRPr="00815147">
        <w:rPr>
          <w:rFonts w:asciiTheme="minorHAnsi" w:hAnsiTheme="minorHAnsi" w:cstheme="minorHAnsi"/>
          <w:szCs w:val="22"/>
        </w:rPr>
        <w:t xml:space="preserve">orders can be cancelled up to 48 hours before day of delivery (for the avoidance of doubt, schools can also cancel all or a number of </w:t>
      </w:r>
      <w:r w:rsidR="005A1A54">
        <w:rPr>
          <w:rFonts w:asciiTheme="minorHAnsi" w:hAnsiTheme="minorHAnsi" w:cstheme="minorHAnsi"/>
          <w:szCs w:val="22"/>
        </w:rPr>
        <w:t>club(s) meals</w:t>
      </w:r>
      <w:r w:rsidRPr="00815147">
        <w:rPr>
          <w:rFonts w:asciiTheme="minorHAnsi" w:hAnsiTheme="minorHAnsi" w:cstheme="minorHAnsi"/>
          <w:szCs w:val="22"/>
        </w:rPr>
        <w:t xml:space="preserve"> up to 48 hours in advance);</w:t>
      </w:r>
    </w:p>
    <w:p w14:paraId="276AA33D" w14:textId="77777777" w:rsidR="22A2C341" w:rsidRDefault="22A2C341" w:rsidP="2FD26122">
      <w:pPr>
        <w:pStyle w:val="ListParagraph"/>
        <w:numPr>
          <w:ilvl w:val="0"/>
          <w:numId w:val="51"/>
        </w:numPr>
        <w:jc w:val="both"/>
      </w:pPr>
      <w:r w:rsidRPr="2FD26122">
        <w:t xml:space="preserve">The mandatory food information listed below must be available before the parent/guardian selects every meal on the on-line ordering system. This information must be clear, accurate and easy to understand, the information may be shown on the website or platform used to order the food or provided through other appropriate clear and suitable methods </w:t>
      </w:r>
      <w:r w:rsidRPr="0019531D">
        <w:t>that are clearly identified</w:t>
      </w:r>
      <w:r w:rsidRPr="2FD26122">
        <w:t xml:space="preserve"> and agreed between the school and the successful Tenderer; This is in accordance with Regulation (EU) No 1169/2011 on the provision of food information to consumers;   </w:t>
      </w:r>
    </w:p>
    <w:p w14:paraId="1419563D" w14:textId="77777777" w:rsidR="00035FD5" w:rsidRPr="002D2544" w:rsidRDefault="00035FD5" w:rsidP="0019531D">
      <w:pPr>
        <w:numPr>
          <w:ilvl w:val="0"/>
          <w:numId w:val="51"/>
        </w:numPr>
        <w:jc w:val="both"/>
        <w:rPr>
          <w:rFonts w:asciiTheme="minorHAnsi" w:hAnsiTheme="minorHAnsi" w:cstheme="minorBidi"/>
          <w:b/>
          <w:bCs/>
        </w:rPr>
      </w:pPr>
      <w:r w:rsidRPr="4879B8FC">
        <w:rPr>
          <w:rFonts w:asciiTheme="minorHAnsi" w:hAnsiTheme="minorHAnsi" w:cstheme="minorBidi"/>
          <w:b/>
          <w:bCs/>
        </w:rPr>
        <w:t>For the avoidance of Doubt:</w:t>
      </w:r>
    </w:p>
    <w:p w14:paraId="569A6CEA" w14:textId="77777777" w:rsidR="00035FD5" w:rsidRPr="002D2544" w:rsidRDefault="00035FD5" w:rsidP="00035FD5">
      <w:pPr>
        <w:pStyle w:val="ListParagraph"/>
        <w:numPr>
          <w:ilvl w:val="0"/>
          <w:numId w:val="27"/>
        </w:numPr>
        <w:jc w:val="both"/>
        <w:rPr>
          <w:rFonts w:asciiTheme="minorHAnsi" w:hAnsiTheme="minorHAnsi" w:cstheme="minorHAnsi"/>
          <w:szCs w:val="22"/>
        </w:rPr>
      </w:pPr>
      <w:r w:rsidRPr="002D2544">
        <w:rPr>
          <w:rFonts w:asciiTheme="minorHAnsi" w:hAnsiTheme="minorHAnsi" w:cstheme="minorHAnsi"/>
          <w:szCs w:val="22"/>
        </w:rPr>
        <w:t xml:space="preserve">it will always be a decision of the parent / guardian to opt-in the student for the </w:t>
      </w:r>
      <w:r>
        <w:rPr>
          <w:rFonts w:asciiTheme="minorHAnsi" w:hAnsiTheme="minorHAnsi" w:cstheme="minorHAnsi"/>
          <w:szCs w:val="22"/>
        </w:rPr>
        <w:t xml:space="preserve">club(s) </w:t>
      </w:r>
      <w:r w:rsidRPr="002D2544">
        <w:rPr>
          <w:rFonts w:asciiTheme="minorHAnsi" w:hAnsiTheme="minorHAnsi" w:cstheme="minorHAnsi"/>
          <w:szCs w:val="22"/>
        </w:rPr>
        <w:t>and their consent, if they choose to opt-in, is requested and recorded, when registering on the on-line Ordering System (</w:t>
      </w:r>
      <w:r w:rsidRPr="002D2544">
        <w:rPr>
          <w:rFonts w:asciiTheme="minorHAnsi" w:hAnsiTheme="minorHAnsi" w:cstheme="minorHAnsi"/>
          <w:b/>
          <w:bCs/>
          <w:szCs w:val="22"/>
        </w:rPr>
        <w:t>for the avoidance of doubt</w:t>
      </w:r>
      <w:r w:rsidRPr="002D2544">
        <w:rPr>
          <w:rFonts w:asciiTheme="minorHAnsi" w:hAnsiTheme="minorHAnsi" w:cstheme="minorHAnsi"/>
          <w:szCs w:val="22"/>
        </w:rPr>
        <w:t xml:space="preserve"> School Staff </w:t>
      </w:r>
      <w:r>
        <w:rPr>
          <w:rFonts w:asciiTheme="minorHAnsi" w:hAnsiTheme="minorHAnsi" w:cstheme="minorHAnsi"/>
          <w:szCs w:val="22"/>
        </w:rPr>
        <w:t xml:space="preserve">are not permitted </w:t>
      </w:r>
      <w:r w:rsidRPr="002D2544">
        <w:rPr>
          <w:rFonts w:asciiTheme="minorHAnsi" w:hAnsiTheme="minorHAnsi" w:cstheme="minorHAnsi"/>
          <w:szCs w:val="22"/>
        </w:rPr>
        <w:t>to enter student / parent / guardian data into the on-line ordering system);</w:t>
      </w:r>
    </w:p>
    <w:p w14:paraId="05BA6980" w14:textId="77777777" w:rsidR="00035FD5" w:rsidRPr="005C6199" w:rsidRDefault="00035FD5" w:rsidP="00035FD5">
      <w:pPr>
        <w:pStyle w:val="ListParagraph"/>
        <w:numPr>
          <w:ilvl w:val="0"/>
          <w:numId w:val="27"/>
        </w:numPr>
        <w:jc w:val="both"/>
        <w:rPr>
          <w:rFonts w:asciiTheme="minorHAnsi" w:hAnsiTheme="minorHAnsi" w:cstheme="minorHAnsi"/>
          <w:szCs w:val="22"/>
        </w:rPr>
      </w:pPr>
      <w:r w:rsidRPr="005C6199">
        <w:rPr>
          <w:rFonts w:asciiTheme="minorHAnsi" w:hAnsiTheme="minorHAnsi"/>
        </w:rPr>
        <w:t>The online -</w:t>
      </w:r>
      <w:r>
        <w:rPr>
          <w:rFonts w:asciiTheme="minorHAnsi" w:hAnsiTheme="minorHAnsi"/>
        </w:rPr>
        <w:t xml:space="preserve"> </w:t>
      </w:r>
      <w:r w:rsidRPr="005C6199">
        <w:rPr>
          <w:rFonts w:asciiTheme="minorHAnsi" w:hAnsiTheme="minorHAnsi"/>
        </w:rPr>
        <w:t>ordering system must be configured to be accessible by all parents or guardians, including users with disabilities; </w:t>
      </w:r>
    </w:p>
    <w:p w14:paraId="5BFFB7BF" w14:textId="77777777" w:rsidR="00035FD5" w:rsidRPr="002D2544" w:rsidRDefault="00035FD5" w:rsidP="00035FD5">
      <w:pPr>
        <w:pStyle w:val="ListParagraph"/>
        <w:numPr>
          <w:ilvl w:val="0"/>
          <w:numId w:val="27"/>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Pr>
          <w:rFonts w:asciiTheme="minorHAnsi" w:hAnsiTheme="minorHAnsi" w:cstheme="minorHAnsi"/>
          <w:szCs w:val="22"/>
        </w:rPr>
        <w:t>s</w:t>
      </w:r>
      <w:r w:rsidRPr="002D2544">
        <w:rPr>
          <w:rFonts w:asciiTheme="minorHAnsi" w:hAnsiTheme="minorHAnsi" w:cstheme="minorHAnsi"/>
          <w:szCs w:val="22"/>
        </w:rPr>
        <w:t xml:space="preserve">tudent / </w:t>
      </w:r>
      <w:r>
        <w:rPr>
          <w:rFonts w:asciiTheme="minorHAnsi" w:hAnsiTheme="minorHAnsi" w:cstheme="minorHAnsi"/>
          <w:szCs w:val="22"/>
        </w:rPr>
        <w:t>p</w:t>
      </w:r>
      <w:r w:rsidRPr="002D2544">
        <w:rPr>
          <w:rFonts w:asciiTheme="minorHAnsi" w:hAnsiTheme="minorHAnsi" w:cstheme="minorHAnsi"/>
          <w:szCs w:val="22"/>
        </w:rPr>
        <w:t xml:space="preserve">arent / </w:t>
      </w:r>
      <w:r>
        <w:rPr>
          <w:rFonts w:asciiTheme="minorHAnsi" w:hAnsiTheme="minorHAnsi" w:cstheme="minorHAnsi"/>
          <w:szCs w:val="22"/>
        </w:rPr>
        <w:t>g</w:t>
      </w:r>
      <w:r w:rsidRPr="002D2544">
        <w:rPr>
          <w:rFonts w:asciiTheme="minorHAnsi" w:hAnsiTheme="minorHAnsi" w:cstheme="minorHAnsi"/>
          <w:szCs w:val="22"/>
        </w:rPr>
        <w:t>uardian data held by the successful Tenderer on their on-line Ordering System must be securely stored</w:t>
      </w:r>
      <w:r w:rsidRPr="002D2544">
        <w:rPr>
          <w:rFonts w:asciiTheme="minorHAnsi" w:hAnsiTheme="minorHAnsi"/>
        </w:rPr>
        <w:t>, hosted and processed only in data centres located within the EEA</w:t>
      </w:r>
      <w:r>
        <w:rPr>
          <w:rFonts w:asciiTheme="minorHAnsi" w:hAnsiTheme="minorHAnsi"/>
        </w:rPr>
        <w:t>.</w:t>
      </w:r>
    </w:p>
    <w:p w14:paraId="5BE93A62" w14:textId="77777777" w:rsidR="00035FD5" w:rsidRPr="00035FD5" w:rsidRDefault="00035FD5" w:rsidP="00035FD5">
      <w:pPr>
        <w:jc w:val="both"/>
        <w:rPr>
          <w:rFonts w:asciiTheme="minorHAnsi" w:hAnsiTheme="minorHAnsi" w:cstheme="minorHAnsi"/>
          <w:szCs w:val="22"/>
        </w:rPr>
      </w:pPr>
    </w:p>
    <w:p w14:paraId="61B78C90" w14:textId="295199F9" w:rsidR="007A3AB0" w:rsidRPr="00824024" w:rsidRDefault="00035FD5" w:rsidP="5325931A">
      <w:pPr>
        <w:ind w:left="360"/>
        <w:jc w:val="both"/>
        <w:rPr>
          <w:rFonts w:asciiTheme="minorHAnsi" w:hAnsiTheme="minorHAnsi" w:cstheme="minorBidi"/>
        </w:rPr>
      </w:pPr>
      <w:r w:rsidRPr="6F640DBF">
        <w:rPr>
          <w:rFonts w:asciiTheme="minorHAnsi" w:hAnsiTheme="minorHAnsi" w:cstheme="minorBidi"/>
        </w:rPr>
        <w:t>T</w:t>
      </w:r>
      <w:r w:rsidR="007A3AB0" w:rsidRPr="6F640DBF">
        <w:rPr>
          <w:rFonts w:asciiTheme="minorHAnsi" w:hAnsiTheme="minorHAnsi" w:cstheme="minorBidi"/>
        </w:rPr>
        <w:t>he successful Tenderer must provide</w:t>
      </w:r>
      <w:r w:rsidR="61DD9EC5" w:rsidRPr="6F640DBF">
        <w:rPr>
          <w:rFonts w:asciiTheme="minorHAnsi" w:hAnsiTheme="minorHAnsi" w:cstheme="minorBidi"/>
        </w:rPr>
        <w:t xml:space="preserve"> the below list of relevant </w:t>
      </w:r>
      <w:r w:rsidR="0068600F" w:rsidRPr="6F640DBF">
        <w:rPr>
          <w:rFonts w:asciiTheme="minorHAnsi" w:hAnsiTheme="minorHAnsi" w:cstheme="minorBidi"/>
        </w:rPr>
        <w:t xml:space="preserve">mandatory </w:t>
      </w:r>
      <w:r w:rsidR="007A3AB0" w:rsidRPr="6F640DBF">
        <w:rPr>
          <w:rFonts w:asciiTheme="minorHAnsi" w:hAnsiTheme="minorHAnsi" w:cstheme="minorBidi"/>
        </w:rPr>
        <w:t>food information before the selection of every meal is completed:</w:t>
      </w:r>
    </w:p>
    <w:p w14:paraId="0BDF9C42" w14:textId="77777777" w:rsidR="6A2DC942" w:rsidRDefault="6A2DC942" w:rsidP="4879B8FC">
      <w:pPr>
        <w:ind w:left="360"/>
        <w:jc w:val="both"/>
        <w:rPr>
          <w:rFonts w:asciiTheme="minorHAnsi" w:hAnsiTheme="minorHAnsi" w:cstheme="minorBidi"/>
        </w:rPr>
      </w:pPr>
      <w:r w:rsidRPr="4879B8FC">
        <w:rPr>
          <w:rFonts w:asciiTheme="minorHAnsi" w:hAnsiTheme="minorHAnsi" w:cstheme="minorBidi"/>
        </w:rPr>
        <w:t>The Mandatory information includes:</w:t>
      </w:r>
    </w:p>
    <w:p w14:paraId="1C756F9F" w14:textId="77777777" w:rsidR="41DAF3EE" w:rsidRDefault="41DAF3EE" w:rsidP="0019531D">
      <w:pPr>
        <w:numPr>
          <w:ilvl w:val="0"/>
          <w:numId w:val="52"/>
        </w:numPr>
        <w:jc w:val="both"/>
      </w:pPr>
      <w:r w:rsidRPr="4879B8FC">
        <w:t>The name of each of the menu options;</w:t>
      </w:r>
    </w:p>
    <w:p w14:paraId="298C5E27" w14:textId="77777777" w:rsidR="41DAF3EE" w:rsidRDefault="41DAF3EE" w:rsidP="0019531D">
      <w:pPr>
        <w:pStyle w:val="ListParagraph"/>
        <w:numPr>
          <w:ilvl w:val="0"/>
          <w:numId w:val="52"/>
        </w:numPr>
        <w:spacing w:after="0"/>
      </w:pPr>
      <w:r w:rsidRPr="4879B8FC">
        <w:t>A full list of ingredients, including all compound ingredients</w:t>
      </w:r>
      <w:r w:rsidR="1005E91E" w:rsidRPr="4879B8FC">
        <w:t xml:space="preserve"> </w:t>
      </w:r>
      <w:r w:rsidRPr="4879B8FC">
        <w:t>used in the preparation of each meal.</w:t>
      </w:r>
    </w:p>
    <w:p w14:paraId="16248ACC" w14:textId="77777777" w:rsidR="41DAF3EE" w:rsidRDefault="41DAF3EE" w:rsidP="0019531D">
      <w:pPr>
        <w:pStyle w:val="ListParagraph"/>
        <w:numPr>
          <w:ilvl w:val="0"/>
          <w:numId w:val="52"/>
        </w:numPr>
        <w:spacing w:after="0"/>
      </w:pPr>
      <w:r w:rsidRPr="4879B8FC">
        <w:lastRenderedPageBreak/>
        <w:t>Any ingredients or processing aids that may cause allergies or intolerances used as an ingredient in every meal. There are 14 allergens, listed in Annex II of Regulation (EU) 1169/2011, that must be clearly identified if used in the manufacture of the meal;</w:t>
      </w:r>
    </w:p>
    <w:p w14:paraId="000F2B6D" w14:textId="77777777" w:rsidR="41DAF3EE" w:rsidRDefault="41DAF3EE" w:rsidP="0019531D">
      <w:pPr>
        <w:pStyle w:val="ListParagraph"/>
        <w:numPr>
          <w:ilvl w:val="0"/>
          <w:numId w:val="52"/>
        </w:numPr>
        <w:spacing w:after="0"/>
      </w:pPr>
      <w:r w:rsidRPr="4879B8FC">
        <w:t>The percentage of key ingredients or ingredient groups appearing in the name of the food item (known as QUID – Quantitative Ingredient Declaration);</w:t>
      </w:r>
    </w:p>
    <w:p w14:paraId="55B3D93E" w14:textId="77777777" w:rsidR="41DAF3EE" w:rsidRDefault="41DAF3EE" w:rsidP="0019531D">
      <w:pPr>
        <w:pStyle w:val="ListParagraph"/>
        <w:numPr>
          <w:ilvl w:val="0"/>
          <w:numId w:val="52"/>
        </w:numPr>
        <w:spacing w:after="0"/>
      </w:pPr>
      <w:r w:rsidRPr="4879B8FC">
        <w:t>The net quantity of the food in grams (g) or kilograms (kg), as appropriate for solid foods, as required under Article 23. This is to indicate the total weight of the food provided, excluding packaging;</w:t>
      </w:r>
    </w:p>
    <w:p w14:paraId="099E2574" w14:textId="77777777" w:rsidR="41DAF3EE" w:rsidRDefault="41DAF3EE" w:rsidP="0019531D">
      <w:pPr>
        <w:pStyle w:val="ListParagraph"/>
        <w:numPr>
          <w:ilvl w:val="0"/>
          <w:numId w:val="52"/>
        </w:numPr>
        <w:spacing w:after="0"/>
      </w:pPr>
      <w:r w:rsidRPr="4879B8FC">
        <w:t>Any special storage instructions and/or conditions of use;</w:t>
      </w:r>
    </w:p>
    <w:p w14:paraId="12540A80" w14:textId="77777777" w:rsidR="41DAF3EE" w:rsidRDefault="41DAF3EE" w:rsidP="0019531D">
      <w:pPr>
        <w:pStyle w:val="ListParagraph"/>
        <w:numPr>
          <w:ilvl w:val="0"/>
          <w:numId w:val="52"/>
        </w:numPr>
        <w:spacing w:after="0"/>
      </w:pPr>
      <w:r w:rsidRPr="4879B8FC">
        <w:t>Name or business name and address of the food business operator i.e. its full postal address;</w:t>
      </w:r>
    </w:p>
    <w:p w14:paraId="55F76555" w14:textId="77777777" w:rsidR="41DAF3EE" w:rsidRDefault="41DAF3EE" w:rsidP="0019531D">
      <w:pPr>
        <w:pStyle w:val="ListParagraph"/>
        <w:numPr>
          <w:ilvl w:val="0"/>
          <w:numId w:val="52"/>
        </w:numPr>
        <w:spacing w:after="0"/>
      </w:pPr>
      <w:r w:rsidRPr="4879B8FC">
        <w:t>The country of origin of the main ingredient(s) if the ingredients are not from Ireland, yet the information indicates that the final meal is Irish;</w:t>
      </w:r>
    </w:p>
    <w:p w14:paraId="42A3FED6" w14:textId="77777777" w:rsidR="41DAF3EE" w:rsidRDefault="41DAF3EE" w:rsidP="0019531D">
      <w:pPr>
        <w:pStyle w:val="ListParagraph"/>
        <w:numPr>
          <w:ilvl w:val="0"/>
          <w:numId w:val="52"/>
        </w:numPr>
        <w:spacing w:after="0"/>
      </w:pPr>
      <w:r w:rsidRPr="4879B8FC">
        <w:t>The nutritional information of the food, which includes the energy value and the amounts of fat, saturated fat, carbohydrates, sugars, protein, and salt per portion. This nutrition information must be provided on both a per 100g/100ml and per serving (per meal) basis.</w:t>
      </w:r>
    </w:p>
    <w:p w14:paraId="657ADF5E" w14:textId="77777777" w:rsidR="41DAF3EE" w:rsidRDefault="41DAF3EE" w:rsidP="0019531D">
      <w:pPr>
        <w:pStyle w:val="ListParagraph"/>
        <w:numPr>
          <w:ilvl w:val="0"/>
          <w:numId w:val="52"/>
        </w:numPr>
        <w:spacing w:after="0"/>
      </w:pPr>
      <w:r w:rsidRPr="4879B8FC">
        <w:rPr>
          <w:b/>
          <w:bCs/>
        </w:rPr>
        <w:t>*It is not a mandatory requirement to provide the date of minimum durability or ‘use by’ date of the food at the time of selection, however the date of minimum durability or ‘use by’ date of the food must be displayed on the packaging at time of delivery.</w:t>
      </w:r>
      <w:r w:rsidRPr="4879B8FC">
        <w:t>[CP1]</w:t>
      </w:r>
    </w:p>
    <w:p w14:paraId="29312842" w14:textId="77777777" w:rsidR="41DAF3EE" w:rsidRDefault="41DAF3EE" w:rsidP="4879B8FC">
      <w:pPr>
        <w:spacing w:before="240" w:after="240"/>
      </w:pPr>
      <w:r w:rsidRPr="4879B8FC">
        <w:t>The relevant mandatory information must also be provided on delivery, this information may be provided on commercial documentation before or with the delivery.</w:t>
      </w:r>
    </w:p>
    <w:p w14:paraId="384BA73E" w14:textId="77777777" w:rsidR="4879B8FC" w:rsidRDefault="4879B8FC" w:rsidP="4879B8FC">
      <w:pPr>
        <w:ind w:left="720"/>
        <w:jc w:val="both"/>
        <w:rPr>
          <w:rFonts w:asciiTheme="minorHAnsi" w:hAnsiTheme="minorHAnsi" w:cstheme="minorBidi"/>
        </w:rPr>
      </w:pPr>
    </w:p>
    <w:p w14:paraId="7EF23B3E" w14:textId="77777777" w:rsidR="007A3AB0" w:rsidRDefault="002E0800" w:rsidP="0019531D">
      <w:pPr>
        <w:pStyle w:val="Heading3"/>
        <w:spacing w:after="120"/>
        <w:jc w:val="both"/>
        <w:rPr>
          <w:rFonts w:cstheme="minorBidi"/>
          <w:b w:val="0"/>
          <w:bCs/>
        </w:rPr>
      </w:pPr>
      <w:r>
        <w:t>6.</w:t>
      </w:r>
      <w:r w:rsidR="001B58F2">
        <w:t>3.2</w:t>
      </w:r>
      <w:r w:rsidR="00507C5E">
        <w:t>.</w:t>
      </w:r>
      <w:r w:rsidR="002E7D8E">
        <w:t xml:space="preserve"> </w:t>
      </w:r>
      <w:r w:rsidR="009E59FC">
        <w:t>Delivery</w:t>
      </w:r>
    </w:p>
    <w:p w14:paraId="4D194CB9" w14:textId="77777777" w:rsidR="00067F4A" w:rsidRPr="002656DE" w:rsidRDefault="00067F4A" w:rsidP="4879B8FC">
      <w:pPr>
        <w:rPr>
          <w:rFonts w:asciiTheme="minorHAnsi" w:hAnsiTheme="minorHAnsi" w:cstheme="minorBidi"/>
          <w:b/>
          <w:bCs/>
          <w:caps/>
          <w:color w:val="000080"/>
        </w:rPr>
      </w:pPr>
      <w:r w:rsidRPr="0019531D">
        <w:rPr>
          <w:rFonts w:asciiTheme="minorHAnsi" w:hAnsiTheme="minorHAnsi" w:cstheme="minorBidi"/>
          <w:b/>
          <w:bCs/>
        </w:rPr>
        <w:t xml:space="preserve">The successful Tenderer will deliver to the club food drop off point(s) </w:t>
      </w:r>
      <w:r w:rsidR="774C5C6F" w:rsidRPr="0019531D">
        <w:rPr>
          <w:rFonts w:asciiTheme="minorHAnsi" w:hAnsiTheme="minorHAnsi" w:cstheme="minorBidi"/>
          <w:b/>
          <w:bCs/>
        </w:rPr>
        <w:t xml:space="preserve">on Clients premises </w:t>
      </w:r>
      <w:r w:rsidRPr="0019531D">
        <w:rPr>
          <w:rFonts w:asciiTheme="minorHAnsi" w:hAnsiTheme="minorHAnsi" w:cstheme="minorBidi"/>
          <w:b/>
          <w:bCs/>
        </w:rPr>
        <w:t>as set out in table 2 above with further details provided during the Mandatory site visit.</w:t>
      </w:r>
    </w:p>
    <w:p w14:paraId="1D5124F8" w14:textId="77777777" w:rsidR="007A3AB0" w:rsidRPr="00824024" w:rsidRDefault="00C42FB9" w:rsidP="00220BB7">
      <w:pPr>
        <w:jc w:val="both"/>
        <w:rPr>
          <w:rFonts w:asciiTheme="minorHAnsi" w:hAnsiTheme="minorHAnsi" w:cstheme="minorHAnsi"/>
          <w:szCs w:val="22"/>
        </w:rPr>
      </w:pPr>
      <w:r>
        <w:rPr>
          <w:rFonts w:asciiTheme="minorHAnsi" w:hAnsiTheme="minorHAnsi" w:cstheme="minorHAnsi"/>
          <w:szCs w:val="22"/>
        </w:rPr>
        <w:t>C</w:t>
      </w:r>
      <w:r w:rsidR="00035FD5">
        <w:rPr>
          <w:rFonts w:asciiTheme="minorHAnsi" w:hAnsiTheme="minorHAnsi" w:cstheme="minorHAnsi"/>
          <w:szCs w:val="22"/>
        </w:rPr>
        <w:t>lub food</w:t>
      </w:r>
      <w:r>
        <w:rPr>
          <w:rFonts w:asciiTheme="minorHAnsi" w:hAnsiTheme="minorHAnsi" w:cstheme="minorHAnsi"/>
          <w:szCs w:val="22"/>
        </w:rPr>
        <w:t xml:space="preserve"> must be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1AD9B7CC" w14:textId="77777777" w:rsidR="1924287D" w:rsidRDefault="1924287D" w:rsidP="0D17FE98">
      <w:pPr>
        <w:pStyle w:val="ListParagraph"/>
        <w:numPr>
          <w:ilvl w:val="0"/>
          <w:numId w:val="54"/>
        </w:numPr>
        <w:spacing w:beforeAutospacing="1" w:afterAutospacing="1" w:line="240" w:lineRule="auto"/>
        <w:jc w:val="both"/>
      </w:pPr>
      <w:r>
        <w:t xml:space="preserve">The successful Tenderer must maintain the cold chain in compliance with food legislation and where appropriate the food must be delivered in environmentally friendly suitable containers to maintain perishable items such as sandwiches and drink (if milk is provided) at the appropriate temperature (less than 5°C for refrigerated food) until the time of consumption. Evidence of compliance with the temperature control requirements must be available and comply with applicable food legislation;  </w:t>
      </w:r>
    </w:p>
    <w:p w14:paraId="3D4037BE" w14:textId="77777777" w:rsidR="009E59FC" w:rsidRPr="00CC1492" w:rsidRDefault="00843D06" w:rsidP="00034298">
      <w:pPr>
        <w:pStyle w:val="ListParagraph"/>
        <w:numPr>
          <w:ilvl w:val="0"/>
          <w:numId w:val="53"/>
        </w:numPr>
        <w:jc w:val="both"/>
        <w:rPr>
          <w:rFonts w:asciiTheme="minorHAnsi" w:hAnsiTheme="minorHAnsi" w:cstheme="minorHAnsi"/>
          <w:color w:val="FF0000"/>
          <w:szCs w:val="22"/>
        </w:rPr>
      </w:pPr>
      <w:r w:rsidRPr="00CC1492">
        <w:rPr>
          <w:rFonts w:asciiTheme="minorHAnsi" w:hAnsiTheme="minorHAnsi" w:cstheme="minorHAnsi"/>
          <w:szCs w:val="22"/>
        </w:rPr>
        <w:t xml:space="preserve">All </w:t>
      </w:r>
      <w:r w:rsidR="00C42FB9">
        <w:rPr>
          <w:rFonts w:asciiTheme="minorHAnsi" w:hAnsiTheme="minorHAnsi" w:cstheme="minorHAnsi"/>
          <w:szCs w:val="22"/>
        </w:rPr>
        <w:t>packaging</w:t>
      </w:r>
      <w:r w:rsidRPr="00CC1492">
        <w:rPr>
          <w:rFonts w:asciiTheme="minorHAnsi" w:hAnsiTheme="minorHAnsi" w:cstheme="minorHAnsi"/>
          <w:szCs w:val="22"/>
        </w:rPr>
        <w:t xml:space="preserve"> used </w:t>
      </w:r>
      <w:r w:rsidR="00C42FB9">
        <w:rPr>
          <w:rFonts w:asciiTheme="minorHAnsi" w:hAnsiTheme="minorHAnsi" w:cstheme="minorHAnsi"/>
          <w:szCs w:val="22"/>
        </w:rPr>
        <w:t xml:space="preserve">for </w:t>
      </w:r>
      <w:r w:rsidR="001B3C0D">
        <w:rPr>
          <w:rFonts w:asciiTheme="minorHAnsi" w:hAnsiTheme="minorHAnsi" w:cstheme="minorHAnsi"/>
          <w:szCs w:val="22"/>
        </w:rPr>
        <w:t xml:space="preserve">club food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sidR="00C42FB9">
        <w:rPr>
          <w:rFonts w:asciiTheme="minorHAnsi" w:hAnsiTheme="minorHAnsi" w:cstheme="minorHAnsi"/>
          <w:szCs w:val="22"/>
        </w:rPr>
        <w:t xml:space="preserve"> </w:t>
      </w:r>
      <w:r w:rsidR="0033668F">
        <w:rPr>
          <w:rFonts w:asciiTheme="minorHAnsi" w:hAnsiTheme="minorHAnsi" w:cstheme="minorHAnsi"/>
          <w:szCs w:val="22"/>
        </w:rPr>
        <w:t>Environmental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 and Directive (EU) 2019/904;</w:t>
      </w:r>
    </w:p>
    <w:p w14:paraId="3D50EB01" w14:textId="77777777" w:rsidR="000D4C51" w:rsidRPr="00CC1492" w:rsidRDefault="001B3C0D" w:rsidP="773E8C3F">
      <w:pPr>
        <w:pStyle w:val="ListParagraph"/>
        <w:numPr>
          <w:ilvl w:val="0"/>
          <w:numId w:val="53"/>
        </w:numPr>
        <w:jc w:val="both"/>
        <w:rPr>
          <w:rFonts w:asciiTheme="minorHAnsi" w:hAnsiTheme="minorHAnsi" w:cstheme="minorBidi"/>
        </w:rPr>
      </w:pPr>
      <w:r w:rsidRPr="773E8C3F">
        <w:rPr>
          <w:rFonts w:asciiTheme="minorHAnsi" w:hAnsiTheme="minorHAnsi" w:cstheme="minorBidi"/>
        </w:rPr>
        <w:t>E</w:t>
      </w:r>
      <w:r>
        <w:rPr>
          <w:rFonts w:asciiTheme="minorHAnsi" w:hAnsiTheme="minorHAnsi" w:cstheme="minorBidi"/>
        </w:rPr>
        <w:t xml:space="preserve">ach club meal </w:t>
      </w:r>
      <w:r w:rsidR="2871D30B" w:rsidRPr="773E8C3F">
        <w:rPr>
          <w:rFonts w:asciiTheme="minorHAnsi" w:hAnsiTheme="minorHAnsi" w:cstheme="minorBidi"/>
        </w:rPr>
        <w:t xml:space="preserve">must be labelled for each </w:t>
      </w:r>
      <w:r w:rsidR="00D80EE4">
        <w:rPr>
          <w:rFonts w:asciiTheme="minorHAnsi" w:hAnsiTheme="minorHAnsi" w:cstheme="minorBidi"/>
        </w:rPr>
        <w:t xml:space="preserve">individual </w:t>
      </w:r>
      <w:r w:rsidR="2871D30B" w:rsidRPr="773E8C3F">
        <w:rPr>
          <w:rFonts w:asciiTheme="minorHAnsi" w:hAnsiTheme="minorHAnsi" w:cstheme="minorBidi"/>
        </w:rPr>
        <w:t xml:space="preserve">student </w:t>
      </w:r>
    </w:p>
    <w:p w14:paraId="0A6959E7" w14:textId="77777777" w:rsidR="000D4C51" w:rsidRPr="00CC1492" w:rsidRDefault="000D4C51" w:rsidP="00067F4A">
      <w:pPr>
        <w:pStyle w:val="ListParagraph"/>
        <w:jc w:val="both"/>
        <w:rPr>
          <w:rFonts w:asciiTheme="minorHAnsi" w:hAnsiTheme="minorHAnsi" w:cstheme="minorHAnsi"/>
          <w:szCs w:val="22"/>
        </w:rPr>
      </w:pPr>
      <w:r w:rsidRPr="00CC1492">
        <w:rPr>
          <w:rFonts w:asciiTheme="minorHAnsi" w:hAnsiTheme="minorHAnsi" w:cstheme="minorHAnsi"/>
          <w:szCs w:val="22"/>
        </w:rPr>
        <w:t xml:space="preserve"> </w:t>
      </w:r>
    </w:p>
    <w:p w14:paraId="6A9F4AFC" w14:textId="77777777" w:rsidR="00067F4A" w:rsidRPr="003D5796" w:rsidRDefault="00D80EE4" w:rsidP="00067F4A">
      <w:pPr>
        <w:pStyle w:val="ListParagraph"/>
        <w:numPr>
          <w:ilvl w:val="0"/>
          <w:numId w:val="53"/>
        </w:numPr>
        <w:jc w:val="both"/>
        <w:rPr>
          <w:rFonts w:asciiTheme="minorHAnsi" w:hAnsiTheme="minorHAnsi" w:cstheme="minorHAnsi"/>
          <w:color w:val="000000" w:themeColor="text1"/>
          <w:szCs w:val="22"/>
        </w:rPr>
      </w:pPr>
      <w:r w:rsidRPr="003D5796">
        <w:rPr>
          <w:rFonts w:asciiTheme="minorHAnsi" w:hAnsiTheme="minorHAnsi" w:cstheme="minorHAnsi"/>
          <w:color w:val="000000" w:themeColor="text1"/>
          <w:szCs w:val="22"/>
        </w:rPr>
        <w:t>F</w:t>
      </w:r>
      <w:r w:rsidR="00067F4A" w:rsidRPr="003D5796">
        <w:rPr>
          <w:rFonts w:asciiTheme="minorHAnsi" w:hAnsiTheme="minorHAnsi" w:cstheme="minorHAnsi"/>
          <w:color w:val="000000" w:themeColor="text1"/>
          <w:szCs w:val="22"/>
        </w:rPr>
        <w:t>ood delivered must be accompanied by a delivery docket. This is required for reconciliation of club meals delivered against those invoiced before payment is made by the school to the successful Tenderer.</w:t>
      </w:r>
    </w:p>
    <w:p w14:paraId="34B3F2EB" w14:textId="77777777" w:rsidR="000D4C51" w:rsidRPr="00824024" w:rsidRDefault="000D4C51" w:rsidP="000D4C51">
      <w:pPr>
        <w:pStyle w:val="ListParagraph"/>
        <w:jc w:val="both"/>
        <w:rPr>
          <w:rFonts w:asciiTheme="minorHAnsi" w:hAnsiTheme="minorHAnsi" w:cstheme="minorHAnsi"/>
          <w:szCs w:val="22"/>
        </w:rPr>
      </w:pPr>
    </w:p>
    <w:p w14:paraId="67535544" w14:textId="77777777" w:rsidR="068E3744" w:rsidRDefault="068E3744" w:rsidP="4879B8FC">
      <w:pPr>
        <w:jc w:val="both"/>
        <w:rPr>
          <w:rFonts w:eastAsia="Calibri" w:cs="Calibri"/>
          <w:szCs w:val="22"/>
        </w:rPr>
      </w:pPr>
      <w:r w:rsidRPr="2FD26122">
        <w:rPr>
          <w:rFonts w:eastAsia="Calibri" w:cs="Calibri"/>
          <w:szCs w:val="22"/>
        </w:rPr>
        <w:t>The successful Tenderer is responsible for monitoring the safety of food delivered. All food must be monitored, and records maintained for the following: time/temperature control, delivery, storage and cleaning, where appropriate. These records must be available for inspection by the Environmental Health Officer and the Contracting Authority when requested.</w:t>
      </w:r>
    </w:p>
    <w:p w14:paraId="7D34F5C7" w14:textId="77777777" w:rsidR="009D56C6" w:rsidRPr="009D56C6" w:rsidRDefault="009D56C6" w:rsidP="00EE6D3D">
      <w:pPr>
        <w:jc w:val="both"/>
        <w:rPr>
          <w:b/>
          <w:bCs/>
        </w:rPr>
      </w:pPr>
    </w:p>
    <w:p w14:paraId="513DC048" w14:textId="77777777" w:rsidR="0028305B"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1A525A56" w14:textId="77777777" w:rsidR="00D80EE4" w:rsidRPr="003D5796" w:rsidRDefault="2600A052" w:rsidP="2FD26122">
      <w:pPr>
        <w:spacing w:before="210" w:after="210"/>
        <w:rPr>
          <w:rFonts w:ascii="Segoe UI" w:eastAsia="Segoe UI" w:hAnsi="Segoe UI" w:cs="Segoe UI"/>
          <w:color w:val="000000" w:themeColor="text1"/>
          <w:sz w:val="21"/>
          <w:szCs w:val="21"/>
        </w:rPr>
      </w:pPr>
      <w:r w:rsidRPr="0D17FE98">
        <w:rPr>
          <w:rFonts w:ascii="Segoe UI" w:eastAsia="Segoe UI" w:hAnsi="Segoe UI" w:cs="Segoe UI"/>
          <w:color w:val="000000" w:themeColor="text1"/>
          <w:sz w:val="21"/>
          <w:szCs w:val="21"/>
        </w:rPr>
        <w:t xml:space="preserve">The successful Tenderer will be responsible for the cleaning and disinfection </w:t>
      </w:r>
      <w:r w:rsidR="5A1A03C5" w:rsidRPr="0D17FE98">
        <w:rPr>
          <w:rFonts w:ascii="Segoe UI" w:eastAsia="Segoe UI" w:hAnsi="Segoe UI" w:cs="Segoe UI"/>
          <w:color w:val="000000" w:themeColor="text1"/>
          <w:sz w:val="21"/>
          <w:szCs w:val="21"/>
        </w:rPr>
        <w:t xml:space="preserve">of </w:t>
      </w:r>
      <w:r w:rsidRPr="0D17FE98">
        <w:rPr>
          <w:rFonts w:ascii="Segoe UI" w:eastAsia="Segoe UI" w:hAnsi="Segoe UI" w:cs="Segoe UI"/>
          <w:color w:val="000000" w:themeColor="text1"/>
          <w:sz w:val="21"/>
          <w:szCs w:val="21"/>
        </w:rPr>
        <w:t>all storage and delivery equipment including insulated boxes/ containers and transport vehicles to the relevant standards of hygiene</w:t>
      </w:r>
      <w:r w:rsidR="003D5796" w:rsidRPr="0D17FE98">
        <w:rPr>
          <w:rFonts w:ascii="Segoe UI" w:eastAsia="Segoe UI" w:hAnsi="Segoe UI" w:cs="Segoe UI"/>
          <w:color w:val="000000" w:themeColor="text1"/>
          <w:sz w:val="21"/>
          <w:szCs w:val="21"/>
        </w:rPr>
        <w:t xml:space="preserve"> required by food legislation. </w:t>
      </w:r>
    </w:p>
    <w:p w14:paraId="0DFAE634" w14:textId="51658355" w:rsidR="00D80EE4" w:rsidRPr="00B045E4" w:rsidRDefault="2600A052" w:rsidP="00B045E4">
      <w:pPr>
        <w:spacing w:before="210" w:after="210"/>
        <w:rPr>
          <w:rFonts w:ascii="Segoe UI" w:eastAsia="Segoe UI" w:hAnsi="Segoe UI" w:cs="Segoe UI"/>
          <w:color w:val="000000" w:themeColor="text1"/>
          <w:sz w:val="21"/>
          <w:szCs w:val="21"/>
          <w:lang w:val="en-IE"/>
        </w:rPr>
      </w:pPr>
      <w:r w:rsidRPr="003D5796">
        <w:rPr>
          <w:rFonts w:ascii="Segoe UI" w:eastAsia="Segoe UI" w:hAnsi="Segoe UI" w:cs="Segoe UI"/>
          <w:color w:val="000000" w:themeColor="text1"/>
          <w:sz w:val="21"/>
          <w:szCs w:val="21"/>
          <w:lang w:val="en-IE"/>
        </w:rPr>
        <w:t xml:space="preserve">As is the case with all the delivery mechanisms listed in [OD1] department of Education’s Technical Note Guidance </w:t>
      </w:r>
      <w:hyperlink r:id="rId41" w:history="1">
        <w:r w:rsidRPr="003D5796">
          <w:rPr>
            <w:rStyle w:val="Hyperlink"/>
            <w:rFonts w:ascii="Segoe UI" w:eastAsia="Segoe UI" w:hAnsi="Segoe UI" w:cs="Segoe UI"/>
            <w:b/>
            <w:bCs/>
            <w:color w:val="000000" w:themeColor="text1"/>
            <w:sz w:val="21"/>
            <w:szCs w:val="21"/>
            <w:lang w:val="en-IE"/>
          </w:rPr>
          <w:t>SDG02 TN-06</w:t>
        </w:r>
      </w:hyperlink>
      <w:r w:rsidRPr="003D5796">
        <w:rPr>
          <w:rFonts w:ascii="Segoe UI" w:eastAsia="Segoe UI" w:hAnsi="Segoe UI" w:cs="Segoe UI"/>
          <w:color w:val="000000" w:themeColor="text1"/>
          <w:sz w:val="21"/>
          <w:szCs w:val="21"/>
          <w:lang w:val="en-IE"/>
        </w:rPr>
        <w:t xml:space="preserve">, food waste management is a key consideration to avoid potential pest infestation, unwanted smells etc. Further guidance in this regard is provided in the National Standards Authority of Ireland publication </w:t>
      </w:r>
      <w:r w:rsidRPr="003D5796">
        <w:rPr>
          <w:rFonts w:ascii="Segoe UI" w:eastAsia="Segoe UI" w:hAnsi="Segoe UI" w:cs="Segoe UI"/>
          <w:b/>
          <w:bCs/>
          <w:color w:val="000000" w:themeColor="text1"/>
          <w:sz w:val="21"/>
          <w:szCs w:val="21"/>
          <w:lang w:val="en-IE"/>
        </w:rPr>
        <w:t>I.S. 340: 2007; ‘Hygiene in the Catering Sector’</w:t>
      </w:r>
      <w:r w:rsidRPr="003D5796">
        <w:rPr>
          <w:rFonts w:ascii="Segoe UI" w:eastAsia="Segoe UI" w:hAnsi="Segoe UI" w:cs="Segoe UI"/>
          <w:color w:val="000000" w:themeColor="text1"/>
          <w:sz w:val="21"/>
          <w:szCs w:val="21"/>
          <w:lang w:val="en-IE"/>
        </w:rPr>
        <w:t xml:space="preserve">. Providers are required to demonstrate compliance with this standard (and any subsequent updated versions). </w:t>
      </w:r>
    </w:p>
    <w:p w14:paraId="16F490C6" w14:textId="77777777" w:rsidR="00D62D2C" w:rsidRPr="000334AE" w:rsidRDefault="0028305B">
      <w:pPr>
        <w:pBdr>
          <w:top w:val="nil"/>
          <w:left w:val="nil"/>
          <w:bottom w:val="nil"/>
          <w:right w:val="nil"/>
          <w:between w:val="nil"/>
        </w:pBdr>
        <w:jc w:val="both"/>
        <w:rPr>
          <w:rFonts w:asciiTheme="minorHAnsi" w:hAnsiTheme="minorHAnsi" w:cstheme="minorHAnsi"/>
          <w:szCs w:val="22"/>
        </w:rPr>
      </w:pPr>
      <w:r w:rsidRPr="000334AE">
        <w:rPr>
          <w:rFonts w:asciiTheme="minorHAnsi" w:hAnsiTheme="minorHAnsi" w:cstheme="minorHAnsi"/>
          <w:b/>
          <w:bCs/>
          <w:szCs w:val="22"/>
        </w:rPr>
        <w:t>NOTE:</w:t>
      </w:r>
      <w:r w:rsidRPr="000334AE">
        <w:rPr>
          <w:rFonts w:asciiTheme="minorHAnsi" w:hAnsiTheme="minorHAnsi" w:cstheme="minorHAnsi"/>
          <w:szCs w:val="22"/>
        </w:rPr>
        <w:t xml:space="preserve"> Inspections may be carried out by</w:t>
      </w:r>
      <w:r w:rsidR="00945AD1" w:rsidRPr="000334AE">
        <w:rPr>
          <w:rFonts w:asciiTheme="minorHAnsi" w:hAnsiTheme="minorHAnsi" w:cstheme="minorHAnsi"/>
          <w:szCs w:val="22"/>
        </w:rPr>
        <w:t xml:space="preserve"> the Contracting Authority</w:t>
      </w:r>
      <w:r w:rsidRPr="000334AE">
        <w:rPr>
          <w:rFonts w:asciiTheme="minorHAnsi" w:hAnsiTheme="minorHAnsi" w:cstheme="minorHAnsi"/>
          <w:szCs w:val="22"/>
        </w:rPr>
        <w:t xml:space="preserve">, its agents or independent auditors on </w:t>
      </w:r>
      <w:r w:rsidR="007E03A2" w:rsidRPr="000334AE">
        <w:rPr>
          <w:rFonts w:asciiTheme="minorHAnsi" w:hAnsiTheme="minorHAnsi" w:cstheme="minorHAnsi"/>
          <w:szCs w:val="22"/>
        </w:rPr>
        <w:t>their</w:t>
      </w:r>
      <w:r w:rsidRPr="000334AE">
        <w:rPr>
          <w:rFonts w:asciiTheme="minorHAnsi" w:hAnsiTheme="minorHAnsi" w:cstheme="minorHAnsi"/>
          <w:szCs w:val="22"/>
        </w:rPr>
        <w:t xml:space="preserve"> behalf at any time to ensure that the highest standards of hygiene and cleanliness are maintained</w:t>
      </w:r>
      <w:r w:rsidR="00293C76" w:rsidRPr="000334AE">
        <w:rPr>
          <w:rFonts w:asciiTheme="minorHAnsi" w:hAnsiTheme="minorHAnsi" w:cstheme="minorHAnsi"/>
          <w:szCs w:val="22"/>
        </w:rPr>
        <w:t xml:space="preserve"> at the food preparation location</w:t>
      </w:r>
      <w:r w:rsidRPr="000334AE">
        <w:rPr>
          <w:rFonts w:asciiTheme="minorHAnsi" w:hAnsiTheme="minorHAnsi" w:cstheme="minorHAnsi"/>
          <w:szCs w:val="22"/>
        </w:rPr>
        <w:t xml:space="preserve"> at all times and that proper methods are applied in food supply, preparation, cooking and the provision of the Services.</w:t>
      </w:r>
    </w:p>
    <w:p w14:paraId="4EA8D06C" w14:textId="77777777"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A015FF">
        <w:t>minimisation</w:t>
      </w:r>
    </w:p>
    <w:p w14:paraId="0796BF9E" w14:textId="77777777" w:rsidR="007E03A2" w:rsidRPr="0019531D" w:rsidRDefault="00A54F8B" w:rsidP="00220BB7">
      <w:pPr>
        <w:pBdr>
          <w:top w:val="nil"/>
          <w:left w:val="nil"/>
          <w:bottom w:val="nil"/>
          <w:right w:val="nil"/>
          <w:between w:val="nil"/>
        </w:pBdr>
        <w:jc w:val="both"/>
        <w:rPr>
          <w:rFonts w:asciiTheme="minorHAnsi" w:hAnsiTheme="minorHAnsi" w:cstheme="minorHAnsi"/>
          <w:szCs w:val="22"/>
        </w:rPr>
      </w:pPr>
      <w:r w:rsidRPr="0019531D">
        <w:rPr>
          <w:rFonts w:asciiTheme="minorHAnsi" w:hAnsiTheme="minorHAnsi" w:cstheme="minorHAnsi"/>
          <w:szCs w:val="22"/>
        </w:rPr>
        <w:t>The successful Tenderer will be responsible for operating policies which progressively address environmental considerations, with a specific focus on food waste prevention</w:t>
      </w:r>
      <w:r w:rsidR="00893254" w:rsidRPr="0019531D">
        <w:rPr>
          <w:rFonts w:asciiTheme="minorHAnsi" w:hAnsiTheme="minorHAnsi" w:cstheme="minorHAnsi"/>
          <w:szCs w:val="22"/>
        </w:rPr>
        <w:t>.</w:t>
      </w:r>
      <w:r w:rsidRPr="0019531D">
        <w:rPr>
          <w:rFonts w:asciiTheme="minorHAnsi" w:hAnsiTheme="minorHAnsi" w:cstheme="minorHAnsi"/>
          <w:szCs w:val="22"/>
        </w:rPr>
        <w:t xml:space="preserve"> </w:t>
      </w:r>
    </w:p>
    <w:p w14:paraId="36596CAF" w14:textId="77777777" w:rsidR="007E03A2" w:rsidRPr="0019531D" w:rsidRDefault="00A54F8B">
      <w:pPr>
        <w:pBdr>
          <w:top w:val="nil"/>
          <w:left w:val="nil"/>
          <w:bottom w:val="nil"/>
          <w:right w:val="nil"/>
          <w:between w:val="nil"/>
        </w:pBdr>
        <w:jc w:val="both"/>
        <w:rPr>
          <w:rFonts w:asciiTheme="minorHAnsi" w:hAnsiTheme="minorHAnsi" w:cstheme="minorHAnsi"/>
          <w:szCs w:val="22"/>
        </w:rPr>
      </w:pPr>
      <w:r w:rsidRPr="0019531D">
        <w:rPr>
          <w:rFonts w:asciiTheme="minorHAnsi" w:hAnsiTheme="minorHAnsi" w:cstheme="minorHAnsi"/>
          <w:szCs w:val="22"/>
        </w:rPr>
        <w:t xml:space="preserve">The successful Tenderer will </w:t>
      </w:r>
      <w:r w:rsidR="00A015FF" w:rsidRPr="0019531D">
        <w:rPr>
          <w:rFonts w:asciiTheme="minorHAnsi" w:hAnsiTheme="minorHAnsi" w:cstheme="minorHAnsi"/>
          <w:szCs w:val="22"/>
        </w:rPr>
        <w:t xml:space="preserve">support schools in their </w:t>
      </w:r>
      <w:r w:rsidRPr="0019531D">
        <w:rPr>
          <w:rFonts w:asciiTheme="minorHAnsi" w:hAnsiTheme="minorHAnsi" w:cstheme="minorHAnsi"/>
          <w:szCs w:val="22"/>
        </w:rPr>
        <w:t>responsi</w:t>
      </w:r>
      <w:r w:rsidR="00A015FF" w:rsidRPr="0019531D">
        <w:rPr>
          <w:rFonts w:asciiTheme="minorHAnsi" w:hAnsiTheme="minorHAnsi" w:cstheme="minorHAnsi"/>
          <w:szCs w:val="22"/>
        </w:rPr>
        <w:t>bility</w:t>
      </w:r>
      <w:r w:rsidRPr="0019531D">
        <w:rPr>
          <w:rFonts w:asciiTheme="minorHAnsi" w:hAnsiTheme="minorHAnsi" w:cstheme="minorHAnsi"/>
          <w:szCs w:val="22"/>
        </w:rPr>
        <w:t xml:space="preserve"> for the management of waste</w:t>
      </w:r>
      <w:r w:rsidR="00962ECF" w:rsidRPr="0019531D">
        <w:rPr>
          <w:rFonts w:asciiTheme="minorHAnsi" w:hAnsiTheme="minorHAnsi" w:cstheme="minorHAnsi"/>
          <w:szCs w:val="22"/>
        </w:rPr>
        <w:t xml:space="preserve">, </w:t>
      </w:r>
      <w:r w:rsidRPr="0019531D">
        <w:rPr>
          <w:rFonts w:asciiTheme="minorHAnsi" w:hAnsiTheme="minorHAnsi" w:cstheme="minorHAnsi"/>
          <w:szCs w:val="22"/>
        </w:rPr>
        <w:t xml:space="preserve">in accordance with </w:t>
      </w:r>
      <w:hyperlink r:id="rId42" w:anchor=":~:text=No.-,508%20of%202009%20Waste%20Management%20(Food%20Waste)%20Regulations%202009,the%20Environment%20in%20December%202009." w:history="1">
        <w:r w:rsidRPr="0019531D">
          <w:rPr>
            <w:rStyle w:val="Hyperlink"/>
            <w:rFonts w:asciiTheme="minorHAnsi" w:hAnsiTheme="minorHAnsi" w:cstheme="minorHAnsi"/>
            <w:color w:val="auto"/>
            <w:szCs w:val="22"/>
          </w:rPr>
          <w:t>Waste Management (Food Waste) Regulations 2009</w:t>
        </w:r>
      </w:hyperlink>
      <w:r w:rsidRPr="0019531D">
        <w:rPr>
          <w:rFonts w:asciiTheme="minorHAnsi" w:hAnsiTheme="minorHAnsi" w:cstheme="minorHAnsi"/>
          <w:szCs w:val="22"/>
        </w:rPr>
        <w:t xml:space="preserve"> as amended</w:t>
      </w:r>
      <w:r w:rsidRPr="0019531D">
        <w:rPr>
          <w:rFonts w:asciiTheme="minorHAnsi" w:hAnsiTheme="minorHAnsi" w:cstheme="minorHAnsi"/>
          <w:b/>
          <w:bCs/>
          <w:szCs w:val="22"/>
        </w:rPr>
        <w:t xml:space="preserve">, </w:t>
      </w:r>
      <w:hyperlink r:id="rId43" w:history="1">
        <w:r w:rsidRPr="0019531D">
          <w:rPr>
            <w:rStyle w:val="Hyperlink"/>
            <w:rFonts w:asciiTheme="minorHAnsi" w:hAnsiTheme="minorHAnsi" w:cstheme="minorHAnsi"/>
            <w:color w:val="auto"/>
            <w:szCs w:val="22"/>
          </w:rPr>
          <w:t>School Sector Climate Action Mandate 2024</w:t>
        </w:r>
      </w:hyperlink>
      <w:r w:rsidRPr="0019531D">
        <w:rPr>
          <w:rFonts w:asciiTheme="minorHAnsi" w:hAnsiTheme="minorHAnsi" w:cstheme="minorHAnsi"/>
          <w:szCs w:val="22"/>
        </w:rPr>
        <w:t xml:space="preserve">, and all applicable waste management legislation including relevant EU Directives. </w:t>
      </w:r>
      <w:r w:rsidR="007E03A2" w:rsidRPr="0019531D">
        <w:rPr>
          <w:rFonts w:asciiTheme="minorHAnsi" w:hAnsiTheme="minorHAnsi" w:cstheme="minorHAnsi"/>
          <w:szCs w:val="22"/>
        </w:rPr>
        <w:t xml:space="preserve">Further information can be found on Environmental Protection Agency’s website </w:t>
      </w:r>
      <w:hyperlink r:id="rId44">
        <w:r w:rsidR="007E03A2" w:rsidRPr="0019531D">
          <w:rPr>
            <w:rStyle w:val="Hyperlink"/>
            <w:rFonts w:asciiTheme="minorHAnsi" w:hAnsiTheme="minorHAnsi" w:cstheme="minorHAnsi"/>
            <w:color w:val="auto"/>
            <w:szCs w:val="22"/>
          </w:rPr>
          <w:t>www.epa.ie</w:t>
        </w:r>
      </w:hyperlink>
      <w:r w:rsidR="007E03A2" w:rsidRPr="0019531D">
        <w:rPr>
          <w:rFonts w:asciiTheme="minorHAnsi" w:hAnsiTheme="minorHAnsi" w:cstheme="minorHAnsi"/>
          <w:szCs w:val="22"/>
        </w:rPr>
        <w:t xml:space="preserve"> and on My Waste’s website </w:t>
      </w:r>
      <w:hyperlink r:id="rId45" w:history="1">
        <w:r w:rsidR="007E03A2" w:rsidRPr="0019531D">
          <w:rPr>
            <w:rStyle w:val="Hyperlink"/>
            <w:rFonts w:asciiTheme="minorHAnsi" w:hAnsiTheme="minorHAnsi" w:cstheme="minorHAnsi"/>
            <w:color w:val="auto"/>
            <w:szCs w:val="22"/>
          </w:rPr>
          <w:t>www.mywaste.ie</w:t>
        </w:r>
      </w:hyperlink>
      <w:r w:rsidR="007E03A2" w:rsidRPr="0019531D">
        <w:rPr>
          <w:rFonts w:asciiTheme="minorHAnsi" w:hAnsiTheme="minorHAnsi" w:cstheme="minorHAnsi"/>
          <w:szCs w:val="22"/>
        </w:rPr>
        <w:t xml:space="preserve">, </w:t>
      </w:r>
      <w:r w:rsidR="007E03A2" w:rsidRPr="0019531D">
        <w:rPr>
          <w:rFonts w:asciiTheme="minorHAnsi" w:hAnsiTheme="minorHAnsi" w:cstheme="minorHAnsi"/>
          <w:szCs w:val="22"/>
          <w:lang w:val="en-IE"/>
        </w:rPr>
        <w:t>Ireland’s official guide to managing waste, which includes guidance and resources on how to reduce and manage waste</w:t>
      </w:r>
      <w:r w:rsidR="00A015FF" w:rsidRPr="0019531D">
        <w:rPr>
          <w:rFonts w:asciiTheme="minorHAnsi" w:hAnsiTheme="minorHAnsi" w:cstheme="minorHAnsi"/>
          <w:szCs w:val="22"/>
          <w:lang w:val="en-IE"/>
        </w:rPr>
        <w:t>.</w:t>
      </w:r>
    </w:p>
    <w:p w14:paraId="785809C9" w14:textId="77777777" w:rsidR="00A54F8B" w:rsidRPr="0019531D" w:rsidRDefault="00A54F8B">
      <w:pPr>
        <w:pBdr>
          <w:top w:val="nil"/>
          <w:left w:val="nil"/>
          <w:bottom w:val="nil"/>
          <w:right w:val="nil"/>
          <w:between w:val="nil"/>
        </w:pBdr>
        <w:jc w:val="both"/>
        <w:rPr>
          <w:rFonts w:asciiTheme="minorHAnsi" w:hAnsiTheme="minorHAnsi" w:cstheme="minorHAnsi"/>
          <w:szCs w:val="22"/>
        </w:rPr>
      </w:pPr>
      <w:r w:rsidRPr="0019531D">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sidRPr="0019531D">
        <w:rPr>
          <w:rFonts w:asciiTheme="minorHAnsi" w:hAnsiTheme="minorHAnsi" w:cstheme="minorHAnsi"/>
          <w:szCs w:val="22"/>
        </w:rPr>
        <w:t>Contracting Authority</w:t>
      </w:r>
      <w:r w:rsidRPr="0019531D">
        <w:rPr>
          <w:rFonts w:asciiTheme="minorHAnsi" w:hAnsiTheme="minorHAnsi" w:cstheme="minorHAnsi"/>
          <w:szCs w:val="22"/>
        </w:rPr>
        <w:t xml:space="preserve"> on progress and results with suitable regularity. </w:t>
      </w:r>
    </w:p>
    <w:p w14:paraId="6D423C2D" w14:textId="77777777" w:rsidR="00A54F8B" w:rsidRPr="0019531D" w:rsidRDefault="0041024D" w:rsidP="00EE6D3D">
      <w:pPr>
        <w:jc w:val="both"/>
        <w:rPr>
          <w:rFonts w:asciiTheme="minorHAnsi" w:hAnsiTheme="minorHAnsi" w:cstheme="minorHAnsi"/>
          <w:szCs w:val="22"/>
        </w:rPr>
      </w:pPr>
      <w:r w:rsidRPr="0019531D">
        <w:rPr>
          <w:rFonts w:asciiTheme="minorHAnsi" w:hAnsiTheme="minorHAnsi" w:cstheme="minorHAnsi"/>
          <w:szCs w:val="22"/>
        </w:rPr>
        <w:t xml:space="preserve">The successful </w:t>
      </w:r>
      <w:r w:rsidR="00A54F8B" w:rsidRPr="0019531D">
        <w:rPr>
          <w:rFonts w:asciiTheme="minorHAnsi" w:hAnsiTheme="minorHAnsi" w:cstheme="minorHAnsi"/>
          <w:szCs w:val="22"/>
        </w:rPr>
        <w:t xml:space="preserve">Tenderer </w:t>
      </w:r>
      <w:r w:rsidR="00A54F8B" w:rsidRPr="0019531D">
        <w:rPr>
          <w:rFonts w:asciiTheme="minorHAnsi" w:hAnsiTheme="minorHAnsi" w:cstheme="minorHAnsi"/>
          <w:b/>
          <w:bCs/>
          <w:szCs w:val="22"/>
          <w:u w:val="single"/>
        </w:rPr>
        <w:t>must</w:t>
      </w:r>
      <w:r w:rsidR="00A54F8B" w:rsidRPr="0019531D">
        <w:rPr>
          <w:rFonts w:asciiTheme="minorHAnsi" w:hAnsiTheme="minorHAnsi" w:cstheme="minorHAnsi"/>
          <w:szCs w:val="22"/>
        </w:rPr>
        <w:t xml:space="preserve"> </w:t>
      </w:r>
      <w:r w:rsidRPr="0019531D">
        <w:rPr>
          <w:rFonts w:asciiTheme="minorHAnsi" w:hAnsiTheme="minorHAnsi" w:cstheme="minorHAnsi"/>
          <w:szCs w:val="22"/>
        </w:rPr>
        <w:t>also</w:t>
      </w:r>
      <w:r w:rsidR="00A54F8B" w:rsidRPr="0019531D">
        <w:rPr>
          <w:rFonts w:asciiTheme="minorHAnsi" w:hAnsiTheme="minorHAnsi" w:cstheme="minorHAnsi"/>
          <w:szCs w:val="22"/>
        </w:rPr>
        <w:t>:</w:t>
      </w:r>
    </w:p>
    <w:p w14:paraId="3A5113F4" w14:textId="77777777" w:rsidR="00DF5BE0" w:rsidRPr="0019531D" w:rsidRDefault="00A54F8B" w:rsidP="00034298">
      <w:pPr>
        <w:pStyle w:val="ListParagraph"/>
        <w:numPr>
          <w:ilvl w:val="0"/>
          <w:numId w:val="55"/>
        </w:numPr>
        <w:suppressAutoHyphens/>
        <w:autoSpaceDN w:val="0"/>
        <w:jc w:val="both"/>
        <w:textAlignment w:val="baseline"/>
        <w:rPr>
          <w:rFonts w:asciiTheme="minorHAnsi" w:hAnsiTheme="minorHAnsi" w:cstheme="minorHAnsi"/>
          <w:szCs w:val="22"/>
          <w:lang w:val="en-IE"/>
        </w:rPr>
      </w:pPr>
      <w:r w:rsidRPr="0019531D">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19531D">
        <w:rPr>
          <w:rFonts w:asciiTheme="minorHAnsi" w:hAnsiTheme="minorHAnsi" w:cstheme="minorHAnsi"/>
          <w:szCs w:val="22"/>
          <w:lang w:val="en-IE"/>
        </w:rPr>
        <w:t>;</w:t>
      </w:r>
    </w:p>
    <w:p w14:paraId="022ABD05" w14:textId="77777777" w:rsidR="00DF5BE0" w:rsidRPr="0019531D" w:rsidRDefault="00A54F8B" w:rsidP="00034298">
      <w:pPr>
        <w:pStyle w:val="ListParagraph"/>
        <w:numPr>
          <w:ilvl w:val="0"/>
          <w:numId w:val="55"/>
        </w:numPr>
        <w:suppressAutoHyphens/>
        <w:autoSpaceDN w:val="0"/>
        <w:jc w:val="both"/>
        <w:textAlignment w:val="baseline"/>
        <w:rPr>
          <w:rFonts w:asciiTheme="minorHAnsi" w:hAnsiTheme="minorHAnsi" w:cstheme="minorHAnsi"/>
          <w:szCs w:val="22"/>
          <w:lang w:val="en-IE"/>
        </w:rPr>
      </w:pPr>
      <w:r w:rsidRPr="0019531D">
        <w:rPr>
          <w:rFonts w:asciiTheme="minorHAnsi" w:hAnsiTheme="minorHAnsi" w:cstheme="minorHAnsi"/>
          <w:szCs w:val="22"/>
          <w:lang w:val="en-IE"/>
        </w:rPr>
        <w:t xml:space="preserve">Support the Environmental Protection Agency’s Food Waste Charter, by signing up to the Charter and commit to reducing food waste, in order to meet the United Nations Sustainable </w:t>
      </w:r>
      <w:r w:rsidRPr="0019531D">
        <w:rPr>
          <w:rFonts w:asciiTheme="minorHAnsi" w:hAnsiTheme="minorHAnsi" w:cstheme="minorHAnsi"/>
          <w:szCs w:val="22"/>
          <w:lang w:val="en-IE"/>
        </w:rPr>
        <w:lastRenderedPageBreak/>
        <w:t>Development Goals, including By 2030, halve per capita global food waste at the retail and consumer levels and reduce food losses along production and supply chains, including post-harvest losses (</w:t>
      </w:r>
      <w:hyperlink r:id="rId46">
        <w:r w:rsidRPr="0019531D">
          <w:rPr>
            <w:rStyle w:val="Hyperlink"/>
            <w:rFonts w:asciiTheme="minorHAnsi" w:hAnsiTheme="minorHAnsi" w:cstheme="minorHAnsi"/>
            <w:color w:val="auto"/>
            <w:szCs w:val="22"/>
            <w:lang w:val="en-IE"/>
          </w:rPr>
          <w:t>www.foodwastecharter.ie</w:t>
        </w:r>
      </w:hyperlink>
      <w:r w:rsidRPr="0019531D">
        <w:rPr>
          <w:rFonts w:asciiTheme="minorHAnsi" w:hAnsiTheme="minorHAnsi" w:cstheme="minorHAnsi"/>
          <w:szCs w:val="22"/>
          <w:lang w:val="en-IE"/>
        </w:rPr>
        <w:t>)</w:t>
      </w:r>
      <w:r w:rsidR="002A620E" w:rsidRPr="0019531D">
        <w:rPr>
          <w:rFonts w:asciiTheme="minorHAnsi" w:hAnsiTheme="minorHAnsi" w:cstheme="minorHAnsi"/>
          <w:szCs w:val="22"/>
          <w:lang w:val="en-IE"/>
        </w:rPr>
        <w:t>;</w:t>
      </w:r>
    </w:p>
    <w:p w14:paraId="1D37D8DB" w14:textId="77777777" w:rsidR="00D62D2C" w:rsidRPr="0019531D" w:rsidRDefault="00A54F8B" w:rsidP="00034298">
      <w:pPr>
        <w:pStyle w:val="ListParagraph"/>
        <w:numPr>
          <w:ilvl w:val="0"/>
          <w:numId w:val="55"/>
        </w:numPr>
        <w:suppressAutoHyphens/>
        <w:autoSpaceDN w:val="0"/>
        <w:jc w:val="both"/>
        <w:textAlignment w:val="baseline"/>
        <w:rPr>
          <w:rFonts w:asciiTheme="minorHAnsi" w:hAnsiTheme="minorHAnsi" w:cstheme="minorHAnsi"/>
          <w:szCs w:val="22"/>
          <w:lang w:val="en-IE"/>
        </w:rPr>
      </w:pPr>
      <w:r w:rsidRPr="0019531D">
        <w:rPr>
          <w:rFonts w:asciiTheme="minorHAnsi" w:hAnsiTheme="minorHAnsi" w:cstheme="minorHAnsi"/>
          <w:szCs w:val="22"/>
          <w:lang w:val="en-IE"/>
        </w:rPr>
        <w:t>Support the attainment of Government objectives that aim to minimise the disposal of waste to landfill.</w:t>
      </w:r>
    </w:p>
    <w:p w14:paraId="06A11054" w14:textId="77777777"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r w:rsidR="000000D5">
        <w:t xml:space="preserve"> </w:t>
      </w:r>
    </w:p>
    <w:p w14:paraId="4AC3A936"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1B1D06CF"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7B701F8E"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2661BEA" w14:textId="77777777" w:rsidR="002B28E0" w:rsidRPr="00E1354F" w:rsidRDefault="00FC6817"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3F2F8CA3"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5846D472"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7575E48C"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026BAC8" w14:textId="77777777" w:rsidR="002B28E0" w:rsidRPr="00E1354F" w:rsidRDefault="002B28E0" w:rsidP="00034298">
      <w:pPr>
        <w:pStyle w:val="ListParagraph"/>
        <w:numPr>
          <w:ilvl w:val="0"/>
          <w:numId w:val="57"/>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0906EF64" w14:textId="77777777" w:rsidR="00656F41" w:rsidRPr="00E1354F" w:rsidRDefault="00656F41" w:rsidP="00034298">
      <w:pPr>
        <w:pStyle w:val="ListParagraph"/>
        <w:numPr>
          <w:ilvl w:val="0"/>
          <w:numId w:val="57"/>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40FBE35D" w14:textId="77777777" w:rsidR="002B28E0" w:rsidRPr="00E1354F" w:rsidRDefault="00DF5BE0" w:rsidP="00034298">
      <w:pPr>
        <w:pStyle w:val="ListParagraph"/>
        <w:numPr>
          <w:ilvl w:val="0"/>
          <w:numId w:val="57"/>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3C742AD7" w14:textId="77777777" w:rsidR="002B28E0" w:rsidRPr="00E1354F" w:rsidRDefault="00C22F1A" w:rsidP="00034298">
      <w:pPr>
        <w:pStyle w:val="ListParagraph"/>
        <w:numPr>
          <w:ilvl w:val="0"/>
          <w:numId w:val="57"/>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2FCB573E" w14:textId="77777777" w:rsidR="00C22F1A" w:rsidRPr="00E1354F" w:rsidRDefault="002B28E0" w:rsidP="00034298">
      <w:pPr>
        <w:pStyle w:val="ListParagraph"/>
        <w:numPr>
          <w:ilvl w:val="0"/>
          <w:numId w:val="57"/>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1126B79F"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16AA0FC4" w14:textId="77777777" w:rsidR="00DF5BE0" w:rsidRDefault="009930A4">
      <w:pPr>
        <w:jc w:val="both"/>
        <w:rPr>
          <w:rFonts w:asciiTheme="minorHAnsi" w:hAnsiTheme="minorHAnsi" w:cstheme="minorHAnsi"/>
          <w:szCs w:val="22"/>
        </w:rPr>
      </w:pPr>
      <w:bookmarkStart w:id="6"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37FAFA86" w14:textId="77777777" w:rsidR="00CB2589" w:rsidRPr="00CB2589" w:rsidRDefault="00CB2589" w:rsidP="00CB2589">
      <w:pPr>
        <w:jc w:val="both"/>
        <w:rPr>
          <w:rFonts w:asciiTheme="minorHAnsi" w:hAnsiTheme="minorHAnsi" w:cstheme="minorHAnsi"/>
          <w:szCs w:val="22"/>
          <w:lang w:val="en-IE"/>
        </w:rPr>
      </w:pPr>
      <w:bookmarkStart w:id="7" w:name="_Hlk204014293"/>
      <w:r w:rsidRPr="00CB2589">
        <w:rPr>
          <w:rFonts w:asciiTheme="minorHAnsi" w:hAnsiTheme="minorHAnsi" w:cstheme="minorHAnsi"/>
          <w:szCs w:val="22"/>
        </w:rPr>
        <w:t>School staff may plac</w:t>
      </w:r>
      <w:r w:rsidR="000334AE">
        <w:rPr>
          <w:rFonts w:asciiTheme="minorHAnsi" w:hAnsiTheme="minorHAnsi" w:cstheme="minorHAnsi"/>
          <w:szCs w:val="22"/>
        </w:rPr>
        <w:t>e</w:t>
      </w:r>
      <w:r w:rsidRPr="00CB2589">
        <w:rPr>
          <w:rFonts w:asciiTheme="minorHAnsi" w:hAnsiTheme="minorHAnsi" w:cstheme="minorHAnsi"/>
          <w:szCs w:val="22"/>
        </w:rPr>
        <w:t xml:space="preserve"> </w:t>
      </w:r>
      <w:r w:rsidR="00CC47B2">
        <w:rPr>
          <w:rFonts w:asciiTheme="minorHAnsi" w:hAnsiTheme="minorHAnsi" w:cstheme="minorHAnsi"/>
          <w:szCs w:val="22"/>
        </w:rPr>
        <w:t>Club food</w:t>
      </w:r>
      <w:r w:rsidRPr="00CB2589">
        <w:rPr>
          <w:rFonts w:asciiTheme="minorHAnsi" w:hAnsiTheme="minorHAnsi" w:cstheme="minorHAnsi"/>
          <w:szCs w:val="22"/>
        </w:rPr>
        <w:t xml:space="preserve">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7"/>
    <w:p w14:paraId="0B4020A7" w14:textId="77777777" w:rsidR="002B28E0" w:rsidRPr="00824024" w:rsidRDefault="00895A8A" w:rsidP="00E7178F">
      <w:pPr>
        <w:pStyle w:val="ListParagraph"/>
        <w:ind w:left="0"/>
        <w:jc w:val="both"/>
        <w:rPr>
          <w:rFonts w:asciiTheme="minorHAnsi" w:hAnsiTheme="minorHAnsi" w:cstheme="minorHAnsi"/>
          <w:szCs w:val="22"/>
        </w:rPr>
      </w:pPr>
      <w:r>
        <w:rPr>
          <w:rFonts w:asciiTheme="minorHAnsi" w:hAnsiTheme="minorHAnsi" w:cstheme="minorHAnsi"/>
          <w:szCs w:val="22"/>
        </w:rPr>
        <w:br/>
      </w:r>
      <w:bookmarkEnd w:id="6"/>
    </w:p>
    <w:p w14:paraId="7A62466B" w14:textId="77777777" w:rsidR="00824024" w:rsidRPr="002656DE" w:rsidRDefault="002E0800" w:rsidP="00EE6D3D">
      <w:pPr>
        <w:pStyle w:val="Heading3"/>
        <w:spacing w:after="120"/>
      </w:pPr>
      <w:bookmarkStart w:id="8" w:name="_Toc201746312"/>
      <w:bookmarkStart w:id="9" w:name="_Toc1516977767"/>
      <w:r>
        <w:lastRenderedPageBreak/>
        <w:t>6.</w:t>
      </w:r>
      <w:r w:rsidR="001B58F2">
        <w:t>6.1</w:t>
      </w:r>
      <w:r w:rsidR="00895A8A">
        <w:t>.</w:t>
      </w:r>
      <w:r w:rsidR="002E7D8E">
        <w:t xml:space="preserve"> </w:t>
      </w:r>
      <w:r w:rsidR="00824024" w:rsidRPr="00FB00DC">
        <w:t>Key Account Manager (KAM)</w:t>
      </w:r>
      <w:bookmarkEnd w:id="8"/>
      <w:bookmarkEnd w:id="9"/>
    </w:p>
    <w:p w14:paraId="13C68DE1"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765CF105" w14:textId="77777777" w:rsidR="00AA0297" w:rsidRPr="00E37141" w:rsidRDefault="4FA1893B" w:rsidP="33FB6EEF">
      <w:pPr>
        <w:ind w:right="84"/>
        <w:jc w:val="both"/>
        <w:rPr>
          <w:rFonts w:asciiTheme="minorHAnsi" w:hAnsiTheme="minorHAnsi" w:cstheme="minorBidi"/>
          <w:b/>
          <w:bCs/>
          <w:color w:val="FF0000"/>
          <w:lang w:val="en-IE"/>
        </w:rPr>
      </w:pPr>
      <w:r w:rsidRPr="00E37141">
        <w:rPr>
          <w:rFonts w:asciiTheme="minorHAnsi" w:hAnsiTheme="minorHAnsi" w:cstheme="minorBidi"/>
          <w:b/>
          <w:bCs/>
        </w:rPr>
        <w:t>The KAM</w:t>
      </w:r>
      <w:r w:rsidR="1B27BA9A" w:rsidRPr="00E37141">
        <w:rPr>
          <w:rFonts w:asciiTheme="minorHAnsi" w:hAnsiTheme="minorHAnsi" w:cstheme="minorBidi"/>
          <w:b/>
          <w:bCs/>
        </w:rPr>
        <w:t xml:space="preserve"> and nominated back-up KAM must each</w:t>
      </w:r>
      <w:r w:rsidRPr="00E37141">
        <w:rPr>
          <w:rFonts w:asciiTheme="minorHAnsi" w:hAnsiTheme="minorHAnsi" w:cstheme="minorBidi"/>
          <w:b/>
          <w:bCs/>
        </w:rPr>
        <w:t xml:space="preserve">, </w:t>
      </w:r>
      <w:r w:rsidR="003D46F6" w:rsidRPr="00E37141">
        <w:rPr>
          <w:rFonts w:asciiTheme="minorHAnsi" w:hAnsiTheme="minorHAnsi" w:cstheme="minorBidi"/>
          <w:b/>
          <w:bCs/>
          <w:lang w:val="en-IE"/>
        </w:rPr>
        <w:t xml:space="preserve">have </w:t>
      </w:r>
      <w:r w:rsidRPr="00E37141">
        <w:rPr>
          <w:rFonts w:asciiTheme="minorHAnsi" w:hAnsiTheme="minorHAnsi" w:cstheme="minorBidi"/>
          <w:b/>
          <w:bCs/>
          <w:lang w:val="en-IE"/>
        </w:rPr>
        <w:t>experience in</w:t>
      </w:r>
      <w:r w:rsidR="2519BE70" w:rsidRPr="00E37141">
        <w:rPr>
          <w:rFonts w:asciiTheme="minorHAnsi" w:hAnsiTheme="minorHAnsi" w:cstheme="minorBidi"/>
          <w:b/>
          <w:bCs/>
          <w:lang w:val="en-IE"/>
        </w:rPr>
        <w:t xml:space="preserve"> a similar</w:t>
      </w:r>
      <w:r w:rsidRPr="00E37141">
        <w:rPr>
          <w:rFonts w:asciiTheme="minorHAnsi" w:hAnsiTheme="minorHAnsi" w:cstheme="minorBidi"/>
          <w:b/>
          <w:bCs/>
          <w:lang w:val="en-IE"/>
        </w:rPr>
        <w:t xml:space="preserve"> role. </w:t>
      </w:r>
    </w:p>
    <w:p w14:paraId="231490B5"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41483990" w14:textId="77777777" w:rsidR="00AA0297" w:rsidRPr="00E13928" w:rsidRDefault="00B569E7"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5232EAD6" w14:textId="77777777" w:rsidR="00AA0297"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 xml:space="preserve">rovide sufficient </w:t>
      </w:r>
      <w:r w:rsidR="002F0696">
        <w:rPr>
          <w:rFonts w:asciiTheme="minorHAnsi" w:hAnsiTheme="minorHAnsi" w:cstheme="minorHAnsi"/>
          <w:szCs w:val="22"/>
        </w:rPr>
        <w:t xml:space="preserve">appropriately trained </w:t>
      </w:r>
      <w:r w:rsidR="00E37141" w:rsidRPr="00E13928">
        <w:rPr>
          <w:rFonts w:asciiTheme="minorHAnsi" w:hAnsiTheme="minorHAnsi" w:cstheme="minorHAnsi"/>
          <w:szCs w:val="22"/>
        </w:rPr>
        <w:t>staff to</w:t>
      </w:r>
      <w:r w:rsidR="00AA0297" w:rsidRPr="00E13928">
        <w:rPr>
          <w:rFonts w:asciiTheme="minorHAnsi" w:hAnsiTheme="minorHAnsi" w:cstheme="minorHAnsi"/>
          <w:szCs w:val="22"/>
        </w:rPr>
        <w:t xml:space="preserve"> deliver the Service;</w:t>
      </w:r>
    </w:p>
    <w:p w14:paraId="269331D0" w14:textId="77777777" w:rsidR="0082402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2BBD5B9D" w14:textId="77777777" w:rsidR="0082402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w:t>
      </w:r>
      <w:r w:rsidR="008F4958">
        <w:rPr>
          <w:rFonts w:asciiTheme="minorHAnsi" w:hAnsiTheme="minorHAnsi" w:cstheme="minorHAnsi"/>
          <w:szCs w:val="22"/>
        </w:rPr>
        <w:t xml:space="preserve"> per club</w:t>
      </w:r>
      <w:r w:rsidR="00824024" w:rsidRPr="00E13928">
        <w:rPr>
          <w:rFonts w:asciiTheme="minorHAnsi" w:hAnsiTheme="minorHAnsi" w:cstheme="minorHAnsi"/>
          <w:szCs w:val="22"/>
        </w:rPr>
        <w:t>, student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1BA64C3" w14:textId="77777777" w:rsidR="0082402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034BD0A0" w14:textId="77777777" w:rsidR="0082402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 xml:space="preserve">eal with disputes, complaints </w:t>
      </w:r>
      <w:r w:rsidR="002F0696">
        <w:rPr>
          <w:rFonts w:asciiTheme="minorHAnsi" w:hAnsiTheme="minorHAnsi" w:cstheme="minorHAnsi"/>
          <w:szCs w:val="22"/>
        </w:rPr>
        <w:t>and</w:t>
      </w:r>
      <w:r w:rsidR="00824024" w:rsidRPr="00E13928">
        <w:rPr>
          <w:rFonts w:asciiTheme="minorHAnsi" w:hAnsiTheme="minorHAnsi" w:cstheme="minorHAnsi"/>
          <w:szCs w:val="22"/>
        </w:rPr>
        <w:t xml:space="preserve"> concerns;</w:t>
      </w:r>
    </w:p>
    <w:p w14:paraId="4FAB6D43" w14:textId="77777777" w:rsidR="0082402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processes, areas and suggestions for improvement</w:t>
      </w:r>
      <w:r w:rsidR="002A620E" w:rsidRPr="00E13928">
        <w:rPr>
          <w:rFonts w:asciiTheme="minorHAnsi" w:hAnsiTheme="minorHAnsi" w:cstheme="minorHAnsi"/>
          <w:szCs w:val="22"/>
        </w:rPr>
        <w:t>;</w:t>
      </w:r>
    </w:p>
    <w:p w14:paraId="0417A86A" w14:textId="77777777" w:rsidR="00FD1C8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w:t>
      </w:r>
      <w:r w:rsidR="002F0696">
        <w:rPr>
          <w:rFonts w:asciiTheme="minorHAnsi" w:hAnsiTheme="minorHAnsi" w:cstheme="minorHAnsi"/>
          <w:szCs w:val="22"/>
        </w:rPr>
        <w:t xml:space="preserve">the </w:t>
      </w:r>
      <w:r w:rsidR="00824024" w:rsidRPr="00E13928">
        <w:rPr>
          <w:rFonts w:asciiTheme="minorHAnsi" w:hAnsiTheme="minorHAnsi" w:cstheme="minorHAnsi"/>
          <w:szCs w:val="22"/>
        </w:rPr>
        <w:t>service delivery in general</w:t>
      </w:r>
      <w:r w:rsidR="00FD1C84" w:rsidRPr="00E13928">
        <w:rPr>
          <w:rFonts w:asciiTheme="minorHAnsi" w:hAnsiTheme="minorHAnsi" w:cstheme="minorHAnsi"/>
          <w:szCs w:val="22"/>
        </w:rPr>
        <w:t>;</w:t>
      </w:r>
    </w:p>
    <w:p w14:paraId="625F1317" w14:textId="77777777" w:rsidR="00753BC1"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556C3310" w14:textId="77777777" w:rsidR="00974DF7" w:rsidRPr="00E13928" w:rsidRDefault="000D6C7D" w:rsidP="00034298">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uardian</w:t>
      </w:r>
      <w:r w:rsidR="002F0696">
        <w:rPr>
          <w:rFonts w:asciiTheme="minorHAnsi" w:hAnsiTheme="minorHAnsi" w:cstheme="minorHAnsi"/>
          <w:szCs w:val="22"/>
        </w:rPr>
        <w:t xml:space="preserve"> / school</w:t>
      </w:r>
      <w:r w:rsidRPr="00E13928">
        <w:rPr>
          <w:rFonts w:asciiTheme="minorHAnsi" w:hAnsiTheme="minorHAnsi" w:cstheme="minorHAnsi"/>
          <w:szCs w:val="22"/>
        </w:rPr>
        <w:t xml:space="preserve"> wishes to communicate with the successful Tenderer, in Irish, as per 9E of </w:t>
      </w:r>
      <w:r w:rsidRPr="005C6199">
        <w:t>Section 5 of the Official Languages (Amendment) Act 2021 Act.</w:t>
      </w:r>
    </w:p>
    <w:p w14:paraId="23F540E4" w14:textId="77777777"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C380014"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606BA719" w14:textId="77777777"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3206FC3"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00B560C5">
        <w:rPr>
          <w:rFonts w:asciiTheme="minorHAnsi" w:hAnsiTheme="minorHAnsi" w:cstheme="minorHAnsi"/>
          <w:szCs w:val="22"/>
        </w:rPr>
        <w:t xml:space="preserve">in </w:t>
      </w:r>
      <w:r w:rsidRPr="00824024">
        <w:rPr>
          <w:rFonts w:asciiTheme="minorHAnsi" w:hAnsiTheme="minorHAnsi" w:cstheme="minorHAnsi"/>
          <w:szCs w:val="22"/>
        </w:rPr>
        <w:t>relat</w:t>
      </w:r>
      <w:r w:rsidR="00B560C5">
        <w:rPr>
          <w:rFonts w:asciiTheme="minorHAnsi" w:hAnsiTheme="minorHAnsi" w:cstheme="minorHAnsi"/>
          <w:szCs w:val="22"/>
        </w:rPr>
        <w:t>ion</w:t>
      </w:r>
      <w:r w:rsidRPr="00824024">
        <w:rPr>
          <w:rFonts w:asciiTheme="minorHAnsi" w:hAnsiTheme="minorHAnsi" w:cstheme="minorHAnsi"/>
          <w:szCs w:val="22"/>
        </w:rPr>
        <w:t xml:space="preserve">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B560C5">
        <w:rPr>
          <w:rFonts w:asciiTheme="minorHAnsi" w:hAnsiTheme="minorHAnsi" w:cstheme="minorHAnsi"/>
          <w:szCs w:val="22"/>
        </w:rPr>
        <w:t xml:space="preserve"> who need to be on the school premises as part of the Service provision</w:t>
      </w:r>
      <w:r w:rsidRPr="00824024">
        <w:rPr>
          <w:rFonts w:asciiTheme="minorHAnsi" w:hAnsiTheme="minorHAnsi" w:cstheme="minorHAnsi"/>
          <w:szCs w:val="22"/>
        </w:rPr>
        <w:t>;</w:t>
      </w:r>
      <w:r w:rsidR="002B28E0" w:rsidRPr="00824024">
        <w:rPr>
          <w:rFonts w:asciiTheme="minorHAnsi" w:hAnsiTheme="minorHAnsi" w:cstheme="minorHAnsi"/>
          <w:szCs w:val="22"/>
        </w:rPr>
        <w:t xml:space="preserve"> such change to be subject to the written approval of the Contracting Authority.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0579D769" w14:textId="77777777" w:rsidR="00C22F1A" w:rsidRPr="002656DE" w:rsidRDefault="002E0800" w:rsidP="00EE6D3D">
      <w:pPr>
        <w:pStyle w:val="Heading3"/>
        <w:spacing w:after="120"/>
      </w:pPr>
      <w:bookmarkStart w:id="10" w:name="_Hlk202429282"/>
      <w:r>
        <w:t>6.</w:t>
      </w:r>
      <w:r w:rsidR="001B58F2">
        <w:t>6.3</w:t>
      </w:r>
      <w:r w:rsidR="00895A8A">
        <w:t>.</w:t>
      </w:r>
      <w:r w:rsidR="002E7D8E">
        <w:t xml:space="preserve"> </w:t>
      </w:r>
      <w:r w:rsidR="00C22F1A" w:rsidRPr="00FB00DC">
        <w:t>Garda Vetting</w:t>
      </w:r>
    </w:p>
    <w:p w14:paraId="29329AAF"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t>
      </w:r>
      <w:r w:rsidR="00B560C5">
        <w:rPr>
          <w:rFonts w:asciiTheme="minorHAnsi" w:hAnsiTheme="minorHAnsi" w:cstheme="minorHAnsi"/>
          <w:szCs w:val="22"/>
        </w:rPr>
        <w:t xml:space="preserve">attending </w:t>
      </w:r>
      <w:r w:rsidRPr="00824024">
        <w:rPr>
          <w:rFonts w:asciiTheme="minorHAnsi" w:hAnsiTheme="minorHAnsi" w:cstheme="minorHAnsi"/>
          <w:szCs w:val="22"/>
        </w:rPr>
        <w:t xml:space="preserve">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t>
      </w:r>
      <w:r w:rsidR="00B560C5">
        <w:rPr>
          <w:rFonts w:asciiTheme="minorHAnsi" w:hAnsiTheme="minorHAnsi" w:cstheme="minorHAnsi"/>
          <w:szCs w:val="22"/>
        </w:rPr>
        <w:t xml:space="preserve">attend </w:t>
      </w:r>
      <w:r w:rsidRPr="00824024">
        <w:rPr>
          <w:rFonts w:asciiTheme="minorHAnsi" w:hAnsiTheme="minorHAnsi" w:cstheme="minorHAnsi"/>
          <w:szCs w:val="22"/>
        </w:rPr>
        <w:t xml:space="preserve">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572F4E5D" w14:textId="77777777"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lastRenderedPageBreak/>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C1A94B2"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51D46C6E"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11795B6C"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20DD07E0" w14:textId="77777777"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47">
        <w:r w:rsidRPr="00824024">
          <w:rPr>
            <w:rStyle w:val="Hyperlink"/>
            <w:rFonts w:asciiTheme="minorHAnsi" w:hAnsiTheme="minorHAnsi" w:cstheme="minorHAnsi"/>
            <w:szCs w:val="22"/>
          </w:rPr>
          <w:t>Commencement Of Statutory Vetting - Department of Education &amp; Youth and Skills</w:t>
        </w:r>
      </w:hyperlink>
      <w:r w:rsidR="00D27B6F">
        <w:t>.</w:t>
      </w:r>
    </w:p>
    <w:p w14:paraId="63FBF0A0" w14:textId="77777777" w:rsidR="008D3329" w:rsidRPr="008D3329" w:rsidRDefault="002E0800" w:rsidP="00EE6D3D">
      <w:pPr>
        <w:pStyle w:val="Heading3"/>
        <w:spacing w:after="120"/>
        <w:rPr>
          <w:lang w:val="en-IE"/>
        </w:rPr>
      </w:pPr>
      <w:bookmarkStart w:id="11" w:name="_Toc201746313"/>
      <w:bookmarkStart w:id="12" w:name="_Toc673865744"/>
      <w:bookmarkEnd w:id="10"/>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154D78DA" w14:textId="77777777"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Tenderer must have in place appropriate child protection procedures and training for their staff</w:t>
      </w:r>
      <w:r w:rsidR="00162BDC">
        <w:rPr>
          <w:rFonts w:asciiTheme="minorHAnsi" w:hAnsiTheme="minorHAnsi" w:cstheme="minorHAnsi"/>
          <w:szCs w:val="22"/>
        </w:rPr>
        <w:t xml:space="preserve"> who attend on the school premises</w:t>
      </w:r>
      <w:r w:rsidR="008D3329" w:rsidRPr="008D3329">
        <w:rPr>
          <w:rFonts w:asciiTheme="minorHAnsi" w:hAnsiTheme="minorHAnsi" w:cstheme="minorHAnsi"/>
          <w:szCs w:val="22"/>
        </w:rPr>
        <w:t xml:space="preserve">. At a minimum this would include the completion of the </w:t>
      </w:r>
      <w:hyperlink r:id="rId48"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53CF94AF" w14:textId="77777777"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1"/>
      <w:bookmarkEnd w:id="12"/>
    </w:p>
    <w:p w14:paraId="388EE0A4"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65795277" w14:textId="77777777" w:rsidR="00824024" w:rsidRPr="00E13928" w:rsidRDefault="00824024" w:rsidP="00034298">
      <w:pPr>
        <w:pStyle w:val="ListParagraph"/>
        <w:numPr>
          <w:ilvl w:val="0"/>
          <w:numId w:val="59"/>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Numbers and breakdown of all students who avail of </w:t>
      </w:r>
      <w:r w:rsidR="00162BDC">
        <w:rPr>
          <w:rFonts w:asciiTheme="minorHAnsi" w:hAnsiTheme="minorHAnsi" w:cstheme="minorHAnsi"/>
          <w:szCs w:val="22"/>
        </w:rPr>
        <w:t xml:space="preserve">the </w:t>
      </w:r>
      <w:r w:rsidRPr="00E13928">
        <w:rPr>
          <w:rFonts w:asciiTheme="minorHAnsi" w:hAnsiTheme="minorHAnsi" w:cstheme="minorHAnsi"/>
          <w:szCs w:val="22"/>
        </w:rPr>
        <w:t>food</w:t>
      </w:r>
      <w:r w:rsidR="00162BDC">
        <w:rPr>
          <w:rFonts w:asciiTheme="minorHAnsi" w:hAnsiTheme="minorHAnsi" w:cstheme="minorHAnsi"/>
          <w:szCs w:val="22"/>
        </w:rPr>
        <w:t xml:space="preserve"> Club(s)</w:t>
      </w:r>
      <w:r w:rsidR="007027FA" w:rsidRPr="00E13928">
        <w:rPr>
          <w:rFonts w:asciiTheme="minorHAnsi" w:hAnsiTheme="minorHAnsi" w:cstheme="minorHAnsi"/>
          <w:szCs w:val="22"/>
        </w:rPr>
        <w:t xml:space="preserve"> and the types of food ordered</w:t>
      </w:r>
      <w:r w:rsidR="00162BDC">
        <w:rPr>
          <w:rFonts w:asciiTheme="minorHAnsi" w:hAnsiTheme="minorHAnsi" w:cstheme="minorHAnsi"/>
          <w:szCs w:val="22"/>
        </w:rPr>
        <w:t xml:space="preserve"> per club</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40D04678" w14:textId="77777777" w:rsidR="007027FA" w:rsidRPr="00E13928" w:rsidRDefault="007027FA" w:rsidP="00034298">
      <w:pPr>
        <w:pStyle w:val="ListParagraph"/>
        <w:numPr>
          <w:ilvl w:val="0"/>
          <w:numId w:val="59"/>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0F11807D" w14:textId="77777777" w:rsidR="00824024" w:rsidRPr="00E13928" w:rsidRDefault="00824024" w:rsidP="00034298">
      <w:pPr>
        <w:pStyle w:val="ListParagraph"/>
        <w:numPr>
          <w:ilvl w:val="0"/>
          <w:numId w:val="59"/>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3B16B99C" w14:textId="77777777" w:rsidR="00824024" w:rsidRPr="00E13928" w:rsidRDefault="00824024" w:rsidP="00034298">
      <w:pPr>
        <w:pStyle w:val="ListParagraph"/>
        <w:numPr>
          <w:ilvl w:val="0"/>
          <w:numId w:val="59"/>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E32BE42" w14:textId="77777777" w:rsidR="00824024" w:rsidRPr="00E13928" w:rsidRDefault="00824024" w:rsidP="00034298">
      <w:pPr>
        <w:pStyle w:val="ListParagraph"/>
        <w:numPr>
          <w:ilvl w:val="0"/>
          <w:numId w:val="59"/>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Measures being taken to facilitate food waste prevention</w:t>
      </w:r>
      <w:r w:rsidR="00162BDC">
        <w:rPr>
          <w:rFonts w:asciiTheme="minorHAnsi" w:hAnsiTheme="minorHAnsi" w:cstheme="minorHAnsi"/>
          <w:szCs w:val="22"/>
        </w:rPr>
        <w:t xml:space="preserve"> and improvement in packaging materials </w:t>
      </w:r>
      <w:r w:rsidR="00162BDC" w:rsidRPr="00CC1492">
        <w:rPr>
          <w:rFonts w:asciiTheme="minorHAnsi" w:hAnsiTheme="minorHAnsi" w:cstheme="minorHAnsi"/>
          <w:szCs w:val="22"/>
        </w:rPr>
        <w:t>in line with the Sectoral Target T4 from Buying Greener and Directive (EU) 2019/904</w:t>
      </w:r>
      <w:r w:rsidR="00162BDC">
        <w:rPr>
          <w:rFonts w:asciiTheme="minorHAnsi" w:hAnsiTheme="minorHAnsi" w:cstheme="minorHAnsi"/>
          <w:szCs w:val="22"/>
        </w:rPr>
        <w:t>;</w:t>
      </w:r>
    </w:p>
    <w:p w14:paraId="4B924C99" w14:textId="77777777" w:rsidR="00824024" w:rsidRDefault="00824024" w:rsidP="00034298">
      <w:pPr>
        <w:pStyle w:val="ListParagraph"/>
        <w:numPr>
          <w:ilvl w:val="0"/>
          <w:numId w:val="59"/>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64646F">
        <w:rPr>
          <w:rFonts w:asciiTheme="minorHAnsi" w:hAnsiTheme="minorHAnsi" w:cstheme="minorHAnsi"/>
          <w:szCs w:val="22"/>
        </w:rPr>
        <w:t xml:space="preserve"> as per </w:t>
      </w:r>
      <w:hyperlink r:id="rId49" w:history="1">
        <w:r w:rsidR="0064646F" w:rsidRPr="0064646F">
          <w:rPr>
            <w:rStyle w:val="Hyperlink"/>
            <w:rFonts w:asciiTheme="minorHAnsi" w:hAnsiTheme="minorHAnsi" w:cstheme="minorHAnsi"/>
            <w:szCs w:val="22"/>
          </w:rPr>
          <w:t>Green Public Procurement now includes 10% organic target</w:t>
        </w:r>
      </w:hyperlink>
      <w:r w:rsidRPr="00E13928">
        <w:rPr>
          <w:rFonts w:asciiTheme="minorHAnsi" w:hAnsiTheme="minorHAnsi" w:cstheme="minorHAnsi"/>
          <w:szCs w:val="22"/>
        </w:rPr>
        <w:t>.</w:t>
      </w:r>
    </w:p>
    <w:p w14:paraId="6ACC47F7" w14:textId="77777777" w:rsidR="00E37141" w:rsidRPr="00E37141" w:rsidRDefault="00E37141" w:rsidP="00E37141">
      <w:pPr>
        <w:jc w:val="both"/>
        <w:rPr>
          <w:rFonts w:hAnsiTheme="minorHAnsi" w:cstheme="minorBidi"/>
          <w:color w:val="000000" w:themeColor="text1"/>
          <w:lang w:eastAsia="en-GB"/>
        </w:rPr>
      </w:pPr>
      <w:r w:rsidRPr="00E37141">
        <w:rPr>
          <w:rFonts w:asciiTheme="minorHAnsi" w:hAnsiTheme="minorHAnsi" w:cstheme="minorBidi"/>
          <w:color w:val="FF0000"/>
        </w:rPr>
        <w:t xml:space="preserve"> </w:t>
      </w:r>
      <w:r w:rsidRPr="00E37141">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2DA55852"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lastRenderedPageBreak/>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1F59D9E1" w14:textId="77777777"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B96F1F">
        <w:rPr>
          <w:rFonts w:asciiTheme="minorHAnsi" w:hAnsiTheme="minorHAnsi" w:cstheme="minorHAnsi"/>
          <w:szCs w:val="22"/>
        </w:rPr>
        <w:t>c</w:t>
      </w:r>
      <w:r w:rsidR="00162BDC">
        <w:rPr>
          <w:rFonts w:asciiTheme="minorHAnsi" w:hAnsiTheme="minorHAnsi" w:cstheme="minorHAnsi"/>
          <w:szCs w:val="22"/>
        </w:rPr>
        <w:t>lub(s).</w:t>
      </w:r>
      <w:r w:rsidRPr="00824024">
        <w:rPr>
          <w:rFonts w:asciiTheme="minorHAnsi" w:hAnsiTheme="minorHAnsi" w:cstheme="minorHAnsi"/>
          <w:szCs w:val="22"/>
        </w:rPr>
        <w:t xml:space="preserve">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3" w:name="_Hlk202356310"/>
    </w:p>
    <w:p w14:paraId="68BE9E98" w14:textId="77777777" w:rsidR="00656F41" w:rsidRDefault="00656F41" w:rsidP="2FD26122">
      <w:pPr>
        <w:shd w:val="clear" w:color="auto" w:fill="FFFFFF" w:themeFill="background1"/>
        <w:jc w:val="both"/>
        <w:rPr>
          <w:b/>
          <w:bCs/>
        </w:rPr>
      </w:pPr>
      <w:r w:rsidRPr="2FD26122">
        <w:rPr>
          <w:b/>
          <w:bCs/>
          <w:caps/>
        </w:rPr>
        <w:t>I</w:t>
      </w:r>
      <w:r w:rsidRPr="2FD26122">
        <w:rPr>
          <w:b/>
          <w:bCs/>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1A5A8394" w14:textId="77777777"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bookmarkEnd w:id="13"/>
    <w:p w14:paraId="4F61989B" w14:textId="77777777" w:rsidR="003C0FB1" w:rsidRPr="00CB5B77" w:rsidRDefault="003C0FB1" w:rsidP="006832D4">
      <w:pPr>
        <w:pStyle w:val="Heading1"/>
        <w:spacing w:before="0" w:after="120"/>
        <w:jc w:val="both"/>
        <w:sectPr w:rsidR="003C0FB1" w:rsidRPr="00CB5B77" w:rsidSect="00926F67">
          <w:type w:val="continuous"/>
          <w:pgSz w:w="11907" w:h="16840" w:code="9"/>
          <w:pgMar w:top="1134" w:right="1418" w:bottom="851" w:left="1418" w:header="709" w:footer="709" w:gutter="0"/>
          <w:cols w:space="708"/>
          <w:docGrid w:linePitch="360"/>
        </w:sectPr>
      </w:pPr>
      <w:r w:rsidRPr="2D2C1F2C">
        <w:rPr>
          <w:rFonts w:ascii="Calibri" w:hAnsi="Calibri"/>
        </w:rPr>
        <w:lastRenderedPageBreak/>
        <w:t xml:space="preserve">Appendix 2: Pricing </w:t>
      </w:r>
      <w:r w:rsidR="000A0BCC" w:rsidRPr="2D2C1F2C">
        <w:rPr>
          <w:rFonts w:ascii="Calibri" w:hAnsi="Calibri"/>
        </w:rPr>
        <w:t>Schedule</w:t>
      </w:r>
    </w:p>
    <w:p w14:paraId="7D80B73D" w14:textId="77777777" w:rsidR="00244A93" w:rsidRDefault="00697023" w:rsidP="000A0BCC">
      <w:pPr>
        <w:jc w:val="both"/>
      </w:pPr>
      <w:r w:rsidRPr="00697023">
        <w:t xml:space="preserve">Subject to the terms of the Services Contract </w:t>
      </w:r>
      <w:r>
        <w:t>t</w:t>
      </w:r>
      <w:r w:rsidR="00BD500D" w:rsidRPr="00244A93">
        <w:t xml:space="preserve">he Contracting Authority shall pay the </w:t>
      </w:r>
      <w:r w:rsidR="00C81EDF">
        <w:t xml:space="preserve">fees as set out in table 1 above which are </w:t>
      </w:r>
      <w:r w:rsidR="00BD500D" w:rsidRPr="00244A93">
        <w:t>(VAT exempt)</w:t>
      </w:r>
      <w:r w:rsidR="000F416D" w:rsidRPr="00244A93">
        <w:t xml:space="preserve"> </w:t>
      </w:r>
      <w:r w:rsidR="00220BB7" w:rsidRPr="00244A93">
        <w:t xml:space="preserve">per student per day </w:t>
      </w:r>
      <w:r w:rsidR="00C81EDF">
        <w:t>per club</w:t>
      </w:r>
      <w:r w:rsidR="00BD500D" w:rsidRPr="00244A93">
        <w:t xml:space="preserve"> </w:t>
      </w:r>
      <w:r>
        <w:t xml:space="preserve">provided </w:t>
      </w:r>
      <w:r w:rsidR="00C81EDF">
        <w:t>(</w:t>
      </w:r>
      <w:r w:rsidR="000A0BCC">
        <w:t>The “Fees”</w:t>
      </w:r>
      <w:r w:rsidR="00C81EDF">
        <w:t xml:space="preserve">) </w:t>
      </w:r>
      <w:r w:rsidR="000A0BCC">
        <w:t>a</w:t>
      </w:r>
      <w:r>
        <w:t xml:space="preserve">nd </w:t>
      </w:r>
      <w:r w:rsidR="00BD500D" w:rsidRPr="00244A93">
        <w:t xml:space="preserve">delivered in accordance with the Department of Social Protections </w:t>
      </w:r>
      <w:r w:rsidR="00C81EDF">
        <w:t xml:space="preserve">School Meals </w:t>
      </w:r>
      <w:r w:rsidR="00BD500D" w:rsidRPr="00244A93">
        <w:t>Scheme</w:t>
      </w:r>
      <w:r>
        <w:t xml:space="preserve"> and the Services Contract</w:t>
      </w:r>
      <w:r w:rsidR="00BD500D" w:rsidRPr="00244A93">
        <w:t>.</w:t>
      </w:r>
    </w:p>
    <w:p w14:paraId="5D24C70C" w14:textId="7DC40988" w:rsidR="00C81EDF" w:rsidRDefault="00C81EDF" w:rsidP="00C81EDF">
      <w:pPr>
        <w:jc w:val="both"/>
      </w:pPr>
      <w:r w:rsidRPr="00A65666">
        <w:t>The Fee for each club shall be all-inclusive (including but not being limited to the provision and delivery of the Services, online ordering system, staff, food, ingredients, preparation, packaging, transportation, delivery,</w:t>
      </w:r>
      <w:r>
        <w:t xml:space="preserve"> </w:t>
      </w:r>
      <w:r w:rsidRPr="00A65666">
        <w:t>pest control, any required actions to comply with the department of Education’s Technical</w:t>
      </w:r>
      <w:r w:rsidRPr="00A65666">
        <w:rPr>
          <w:rFonts w:cstheme="minorBidi"/>
        </w:rPr>
        <w:t xml:space="preserve"> Note Guidance </w:t>
      </w:r>
      <w:hyperlink r:id="rId50">
        <w:r w:rsidRPr="00A65666">
          <w:rPr>
            <w:rStyle w:val="Hyperlink"/>
            <w:b/>
            <w:bCs/>
            <w:color w:val="auto"/>
          </w:rPr>
          <w:t>SDG02 TN-06</w:t>
        </w:r>
      </w:hyperlink>
      <w:r w:rsidRPr="00A65666">
        <w:t xml:space="preserve">, rates, taxes, ancillary costs and all other costs/expenses), and is expressed in Euro only. </w:t>
      </w:r>
      <w:r w:rsidRPr="00244A93">
        <w:t xml:space="preserve">No other fees, costs, expenses etc. shall be paid by the </w:t>
      </w:r>
      <w:r>
        <w:t xml:space="preserve">Client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w:t>
      </w:r>
    </w:p>
    <w:p w14:paraId="15B267F4"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0A4BC3C6" w14:textId="77777777"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C81EDF">
        <w:t>club(s)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98773FB" w14:textId="77777777" w:rsidR="00BE1A2A" w:rsidRPr="00BE1A2A" w:rsidRDefault="00BE1A2A" w:rsidP="00EE5E56">
      <w:pPr>
        <w:jc w:val="both"/>
        <w:rPr>
          <w:b/>
          <w:bCs/>
        </w:rPr>
      </w:pPr>
      <w:r w:rsidRPr="00BE1A2A">
        <w:rPr>
          <w:b/>
          <w:bCs/>
        </w:rPr>
        <w:t>Payment and invoicing</w:t>
      </w:r>
    </w:p>
    <w:p w14:paraId="1349E783"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56AD467E" w14:textId="7777777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1D7B270A" w14:textId="77777777" w:rsidR="003C0FB1" w:rsidRPr="00EE6D3D" w:rsidRDefault="003C0FB1" w:rsidP="00EE5E56">
      <w:pPr>
        <w:jc w:val="both"/>
      </w:pPr>
    </w:p>
    <w:p w14:paraId="4F904CB7" w14:textId="77777777" w:rsidR="00220BB7" w:rsidRPr="00EE6D3D" w:rsidRDefault="00220BB7"/>
    <w:p w14:paraId="01645383"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1EFA8A01"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06971CD3" w14:textId="77777777" w:rsidR="003C0FB1" w:rsidRDefault="003C0FB1" w:rsidP="00310ECE">
      <w:pPr>
        <w:keepLines/>
        <w:jc w:val="both"/>
      </w:pPr>
    </w:p>
    <w:p w14:paraId="5B6FABE5" w14:textId="77777777" w:rsidR="003C0FB1" w:rsidRDefault="003C0FB1" w:rsidP="00310ECE">
      <w:pPr>
        <w:keepLines/>
        <w:jc w:val="center"/>
        <w:rPr>
          <w:b/>
        </w:rPr>
      </w:pPr>
      <w:r w:rsidRPr="000E5DB7">
        <w:rPr>
          <w:b/>
        </w:rPr>
        <w:t>TENDERERS’ STATEMENT</w:t>
      </w:r>
    </w:p>
    <w:p w14:paraId="2A1F701D" w14:textId="77777777" w:rsidR="003C0FB1" w:rsidRDefault="003C0FB1" w:rsidP="00310ECE">
      <w:pPr>
        <w:keepLines/>
        <w:jc w:val="both"/>
        <w:rPr>
          <w:b/>
        </w:rPr>
      </w:pPr>
    </w:p>
    <w:p w14:paraId="549CDC58" w14:textId="77777777" w:rsidR="003C0FB1" w:rsidRPr="00557DED" w:rsidRDefault="003C0FB1" w:rsidP="00310ECE">
      <w:pPr>
        <w:jc w:val="both"/>
        <w:rPr>
          <w:szCs w:val="22"/>
        </w:rPr>
      </w:pPr>
      <w:r w:rsidRPr="00181E24">
        <w:rPr>
          <w:b/>
          <w:bCs/>
          <w:szCs w:val="22"/>
        </w:rPr>
        <w:t>TO:</w:t>
      </w:r>
      <w:r w:rsidRPr="00557DED">
        <w:rPr>
          <w:szCs w:val="22"/>
        </w:rPr>
        <w:t xml:space="preserve"> </w:t>
      </w:r>
      <w:r w:rsidR="004E47DF" w:rsidRPr="00E72DCD">
        <w:rPr>
          <w:b/>
          <w:szCs w:val="22"/>
          <w:highlight w:val="lightGray"/>
        </w:rPr>
        <w:t>Insert School Name</w:t>
      </w:r>
      <w:r w:rsidR="004E47DF">
        <w:rPr>
          <w:szCs w:val="22"/>
        </w:rPr>
        <w:t xml:space="preserve"> </w:t>
      </w:r>
      <w:r w:rsidR="003F3EE7" w:rsidRPr="00CC568F">
        <w:t>(the “Contracting Authority”)</w:t>
      </w:r>
    </w:p>
    <w:p w14:paraId="345B2EB0" w14:textId="77777777"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w:t>
      </w:r>
      <w:r w:rsidR="00BB0832">
        <w:rPr>
          <w:b/>
          <w:bCs/>
          <w:szCs w:val="22"/>
        </w:rPr>
        <w:t>School Meal Club(s)</w:t>
      </w:r>
    </w:p>
    <w:p w14:paraId="03EFCA41" w14:textId="77777777" w:rsidR="003C0FB1" w:rsidRDefault="003C0FB1" w:rsidP="00310ECE">
      <w:pPr>
        <w:keepLines/>
        <w:jc w:val="both"/>
      </w:pPr>
    </w:p>
    <w:p w14:paraId="5F96A722" w14:textId="77777777" w:rsidR="003C0FB1" w:rsidRDefault="003C0FB1" w:rsidP="00310ECE">
      <w:pPr>
        <w:keepLines/>
        <w:jc w:val="both"/>
      </w:pPr>
    </w:p>
    <w:p w14:paraId="25B8A188" w14:textId="77777777"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pPr w:leftFromText="180" w:rightFromText="180" w:vertAnchor="text" w:tblpY="1"/>
        <w:tblOverlap w:val="never"/>
        <w:tblW w:w="0" w:type="auto"/>
        <w:tblLook w:val="01E0" w:firstRow="1" w:lastRow="1" w:firstColumn="1" w:lastColumn="1" w:noHBand="0" w:noVBand="0"/>
      </w:tblPr>
      <w:tblGrid>
        <w:gridCol w:w="807"/>
        <w:gridCol w:w="8254"/>
      </w:tblGrid>
      <w:tr w:rsidR="00CD7E37" w:rsidRPr="00507FE4" w14:paraId="725C5E4F" w14:textId="77777777" w:rsidTr="00BB0832">
        <w:trPr>
          <w:trHeight w:val="636"/>
        </w:trPr>
        <w:tc>
          <w:tcPr>
            <w:tcW w:w="807" w:type="dxa"/>
          </w:tcPr>
          <w:p w14:paraId="0135CBF0" w14:textId="77777777" w:rsidR="00CD7E37" w:rsidRPr="00C22B2F" w:rsidRDefault="00CD7E37" w:rsidP="00BB0832">
            <w:pPr>
              <w:jc w:val="both"/>
              <w:rPr>
                <w:color w:val="0000FF"/>
              </w:rPr>
            </w:pPr>
            <w:r w:rsidRPr="00C22B2F">
              <w:rPr>
                <w:color w:val="0000FF"/>
              </w:rPr>
              <w:t>1.</w:t>
            </w:r>
          </w:p>
        </w:tc>
        <w:tc>
          <w:tcPr>
            <w:tcW w:w="8254" w:type="dxa"/>
          </w:tcPr>
          <w:p w14:paraId="1B01755B" w14:textId="77777777" w:rsidR="00CD7E37" w:rsidRPr="00507FE4" w:rsidRDefault="00CD7E37" w:rsidP="00BB0832">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298D2E6" w14:textId="77777777" w:rsidTr="00BB0832">
        <w:trPr>
          <w:trHeight w:val="1204"/>
        </w:trPr>
        <w:tc>
          <w:tcPr>
            <w:tcW w:w="807" w:type="dxa"/>
          </w:tcPr>
          <w:p w14:paraId="47886996" w14:textId="77777777" w:rsidR="00CD7E37" w:rsidRDefault="00CD7E37" w:rsidP="00BB0832">
            <w:pPr>
              <w:jc w:val="both"/>
              <w:rPr>
                <w:color w:val="0000FF"/>
              </w:rPr>
            </w:pPr>
            <w:r w:rsidRPr="00C22B2F">
              <w:rPr>
                <w:color w:val="0000FF"/>
              </w:rPr>
              <w:t>2.</w:t>
            </w:r>
          </w:p>
          <w:p w14:paraId="5B95CD12" w14:textId="77777777" w:rsidR="00CD7E37" w:rsidRDefault="00CD7E37" w:rsidP="00BB0832">
            <w:pPr>
              <w:jc w:val="both"/>
              <w:rPr>
                <w:color w:val="0000FF"/>
              </w:rPr>
            </w:pPr>
          </w:p>
          <w:p w14:paraId="5220BBB2" w14:textId="77777777" w:rsidR="00CD7E37" w:rsidRPr="00C22B2F" w:rsidRDefault="00CD7E37" w:rsidP="00BB0832">
            <w:pPr>
              <w:jc w:val="both"/>
              <w:rPr>
                <w:color w:val="0000FF"/>
              </w:rPr>
            </w:pPr>
          </w:p>
        </w:tc>
        <w:tc>
          <w:tcPr>
            <w:tcW w:w="8254" w:type="dxa"/>
          </w:tcPr>
          <w:p w14:paraId="7288026F" w14:textId="77777777" w:rsidR="00CD7E37" w:rsidRPr="00507FE4" w:rsidRDefault="00CD7E37" w:rsidP="00BB0832">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7D54AAB" w14:textId="77777777" w:rsidTr="00BB0832">
        <w:trPr>
          <w:trHeight w:val="390"/>
        </w:trPr>
        <w:tc>
          <w:tcPr>
            <w:tcW w:w="807" w:type="dxa"/>
          </w:tcPr>
          <w:p w14:paraId="1F75A9DD" w14:textId="77777777" w:rsidR="007D2CA5" w:rsidRPr="00C22B2F" w:rsidRDefault="007D2CA5" w:rsidP="00BB0832">
            <w:pPr>
              <w:jc w:val="both"/>
              <w:rPr>
                <w:color w:val="0000FF"/>
              </w:rPr>
            </w:pPr>
            <w:r>
              <w:rPr>
                <w:color w:val="0000FF"/>
              </w:rPr>
              <w:t>3.</w:t>
            </w:r>
          </w:p>
        </w:tc>
        <w:tc>
          <w:tcPr>
            <w:tcW w:w="8254" w:type="dxa"/>
          </w:tcPr>
          <w:p w14:paraId="0FF1A6FA" w14:textId="446E725D" w:rsidR="007D2CA5" w:rsidRPr="0023262A" w:rsidRDefault="00C1609E" w:rsidP="00BB0832">
            <w:pPr>
              <w:jc w:val="both"/>
              <w:rPr>
                <w:lang w:val="en-IE"/>
              </w:rPr>
            </w:pPr>
            <w:r w:rsidRPr="00C1609E">
              <w:rPr>
                <w:lang w:val="en-IE"/>
              </w:rPr>
              <w:t xml:space="preserve">We confirm compliance with the Department of Education Technical Note Guidance </w:t>
            </w:r>
            <w:hyperlink r:id="rId51"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1707DC7C" w14:textId="77777777" w:rsidTr="00BB0832">
        <w:trPr>
          <w:trHeight w:val="380"/>
        </w:trPr>
        <w:tc>
          <w:tcPr>
            <w:tcW w:w="807" w:type="dxa"/>
          </w:tcPr>
          <w:p w14:paraId="0F9ABB3F" w14:textId="77777777" w:rsidR="007D2CA5" w:rsidRDefault="00BB0832" w:rsidP="00BB0832">
            <w:pPr>
              <w:jc w:val="both"/>
              <w:rPr>
                <w:color w:val="0000FF"/>
              </w:rPr>
            </w:pPr>
            <w:r>
              <w:rPr>
                <w:color w:val="0000FF"/>
              </w:rPr>
              <w:t>4</w:t>
            </w:r>
            <w:r w:rsidR="007D2CA5">
              <w:rPr>
                <w:color w:val="0000FF"/>
              </w:rPr>
              <w:t>.</w:t>
            </w:r>
          </w:p>
        </w:tc>
        <w:tc>
          <w:tcPr>
            <w:tcW w:w="8254" w:type="dxa"/>
          </w:tcPr>
          <w:p w14:paraId="4E278D24" w14:textId="77777777" w:rsidR="007D2CA5" w:rsidRPr="00515753" w:rsidRDefault="007D2CA5" w:rsidP="00BB0832">
            <w:pPr>
              <w:jc w:val="both"/>
              <w:rPr>
                <w:lang w:val="en-US"/>
              </w:rPr>
            </w:pPr>
            <w:r w:rsidRPr="00C100B4">
              <w:t xml:space="preserve">We confirm compliance with all relevant </w:t>
            </w:r>
            <w:r>
              <w:t>food legislation.</w:t>
            </w:r>
          </w:p>
        </w:tc>
      </w:tr>
      <w:tr w:rsidR="007D2CA5" w:rsidRPr="00507FE4" w14:paraId="4B160175" w14:textId="77777777" w:rsidTr="00BB0832">
        <w:trPr>
          <w:trHeight w:val="643"/>
        </w:trPr>
        <w:tc>
          <w:tcPr>
            <w:tcW w:w="807" w:type="dxa"/>
          </w:tcPr>
          <w:p w14:paraId="56C72689" w14:textId="77777777" w:rsidR="00BA22EB" w:rsidRDefault="00BB0832" w:rsidP="00BB0832">
            <w:pPr>
              <w:jc w:val="both"/>
              <w:rPr>
                <w:color w:val="0000FF"/>
              </w:rPr>
            </w:pPr>
            <w:r>
              <w:rPr>
                <w:color w:val="0000FF"/>
              </w:rPr>
              <w:t>5</w:t>
            </w:r>
            <w:r w:rsidR="007D2CA5">
              <w:rPr>
                <w:color w:val="0000FF"/>
              </w:rPr>
              <w:t>.</w:t>
            </w:r>
          </w:p>
          <w:p w14:paraId="13CB595B" w14:textId="77777777" w:rsidR="00BA22EB" w:rsidRDefault="00BA22EB" w:rsidP="00BB0832">
            <w:pPr>
              <w:jc w:val="both"/>
              <w:rPr>
                <w:color w:val="0000FF"/>
              </w:rPr>
            </w:pPr>
          </w:p>
          <w:p w14:paraId="6D7F3110" w14:textId="77777777" w:rsidR="007D2CA5" w:rsidRDefault="00BA22EB" w:rsidP="00BB0832">
            <w:pPr>
              <w:jc w:val="both"/>
              <w:rPr>
                <w:color w:val="0000FF"/>
              </w:rPr>
            </w:pPr>
            <w:r>
              <w:rPr>
                <w:color w:val="0000FF"/>
              </w:rPr>
              <w:t>6.</w:t>
            </w:r>
            <w:r w:rsidR="007D2CA5">
              <w:rPr>
                <w:color w:val="0000FF"/>
              </w:rPr>
              <w:t xml:space="preserve"> </w:t>
            </w:r>
          </w:p>
        </w:tc>
        <w:tc>
          <w:tcPr>
            <w:tcW w:w="8254" w:type="dxa"/>
          </w:tcPr>
          <w:p w14:paraId="0B1E74C1" w14:textId="77777777" w:rsidR="00BA22EB" w:rsidRDefault="2BB2A946" w:rsidP="00BA22EB">
            <w:pPr>
              <w:jc w:val="both"/>
            </w:pPr>
            <w:r>
              <w:t>We confirm compliance with the Waste Management Packaging Regulations 2007 as amended.</w:t>
            </w:r>
            <w:r w:rsidR="00BA22EB">
              <w:t xml:space="preserve"> </w:t>
            </w:r>
          </w:p>
          <w:p w14:paraId="7E4A1903" w14:textId="77777777" w:rsidR="00BA22EB" w:rsidRPr="00C100B4" w:rsidRDefault="00BA22EB" w:rsidP="00BA22EB">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club food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Environmental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2715BE82" w14:textId="77777777" w:rsidTr="00BB0832">
        <w:trPr>
          <w:trHeight w:val="939"/>
        </w:trPr>
        <w:tc>
          <w:tcPr>
            <w:tcW w:w="807" w:type="dxa"/>
          </w:tcPr>
          <w:p w14:paraId="45CB103B" w14:textId="77777777" w:rsidR="007D2CA5" w:rsidRDefault="00BA22EB" w:rsidP="00BB0832">
            <w:pPr>
              <w:spacing w:after="0"/>
              <w:jc w:val="both"/>
              <w:rPr>
                <w:color w:val="0000FF"/>
              </w:rPr>
            </w:pPr>
            <w:r>
              <w:rPr>
                <w:color w:val="0000FF"/>
              </w:rPr>
              <w:t>7</w:t>
            </w:r>
            <w:r w:rsidR="007D2CA5">
              <w:rPr>
                <w:color w:val="0000FF"/>
              </w:rPr>
              <w:t>.</w:t>
            </w:r>
          </w:p>
        </w:tc>
        <w:tc>
          <w:tcPr>
            <w:tcW w:w="8254" w:type="dxa"/>
          </w:tcPr>
          <w:p w14:paraId="534B1243" w14:textId="77777777" w:rsidR="007D2CA5" w:rsidRPr="006A0D43" w:rsidRDefault="007D2CA5" w:rsidP="00BB0832">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0B91A7C0" w14:textId="77777777" w:rsidTr="00BB0832">
        <w:tc>
          <w:tcPr>
            <w:tcW w:w="807" w:type="dxa"/>
          </w:tcPr>
          <w:p w14:paraId="3DF6D3BA" w14:textId="77777777" w:rsidR="00CD7E37" w:rsidRPr="00C22B2F" w:rsidRDefault="00BA22EB" w:rsidP="00BB0832">
            <w:pPr>
              <w:jc w:val="both"/>
              <w:rPr>
                <w:color w:val="0000FF"/>
              </w:rPr>
            </w:pPr>
            <w:r>
              <w:rPr>
                <w:color w:val="0000FF"/>
              </w:rPr>
              <w:t>8</w:t>
            </w:r>
            <w:r w:rsidR="00CD7E37" w:rsidRPr="00C22B2F">
              <w:rPr>
                <w:color w:val="0000FF"/>
              </w:rPr>
              <w:t>.</w:t>
            </w:r>
          </w:p>
        </w:tc>
        <w:tc>
          <w:tcPr>
            <w:tcW w:w="8254" w:type="dxa"/>
          </w:tcPr>
          <w:p w14:paraId="7699C2E1" w14:textId="77777777" w:rsidR="00CD7E37" w:rsidRPr="00507FE4" w:rsidRDefault="00CD7E37" w:rsidP="00BB0832">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66BFAA7E" w14:textId="77777777" w:rsidTr="00BB0832">
        <w:tc>
          <w:tcPr>
            <w:tcW w:w="807" w:type="dxa"/>
          </w:tcPr>
          <w:p w14:paraId="0F57406D" w14:textId="77777777" w:rsidR="00CD7E37" w:rsidRPr="00C22B2F" w:rsidRDefault="00BA22EB" w:rsidP="00BB0832">
            <w:pPr>
              <w:jc w:val="both"/>
              <w:rPr>
                <w:color w:val="0000FF"/>
              </w:rPr>
            </w:pPr>
            <w:r>
              <w:rPr>
                <w:color w:val="0000FF"/>
              </w:rPr>
              <w:t>9</w:t>
            </w:r>
            <w:r w:rsidR="00CD7E37" w:rsidRPr="00C22B2F">
              <w:rPr>
                <w:color w:val="0000FF"/>
              </w:rPr>
              <w:t>.</w:t>
            </w:r>
          </w:p>
        </w:tc>
        <w:tc>
          <w:tcPr>
            <w:tcW w:w="8254" w:type="dxa"/>
          </w:tcPr>
          <w:p w14:paraId="7038C630" w14:textId="77777777" w:rsidR="00CD7E37" w:rsidRDefault="00CD7E37" w:rsidP="00BB0832">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2D55B13E" w14:textId="77777777" w:rsidTr="00BB0832">
        <w:tc>
          <w:tcPr>
            <w:tcW w:w="807" w:type="dxa"/>
          </w:tcPr>
          <w:p w14:paraId="5F682803" w14:textId="77777777" w:rsidR="00CD7E37" w:rsidRPr="00C22B2F" w:rsidRDefault="00BA22EB" w:rsidP="00BB0832">
            <w:pPr>
              <w:jc w:val="both"/>
              <w:rPr>
                <w:color w:val="0000FF"/>
              </w:rPr>
            </w:pPr>
            <w:r>
              <w:rPr>
                <w:color w:val="0000FF"/>
              </w:rPr>
              <w:t>10</w:t>
            </w:r>
            <w:r w:rsidR="00CD7E37" w:rsidRPr="00C22B2F">
              <w:rPr>
                <w:color w:val="0000FF"/>
              </w:rPr>
              <w:t>.</w:t>
            </w:r>
          </w:p>
        </w:tc>
        <w:tc>
          <w:tcPr>
            <w:tcW w:w="8254" w:type="dxa"/>
          </w:tcPr>
          <w:p w14:paraId="0C7ED50A" w14:textId="77777777" w:rsidR="00CD7E37" w:rsidRPr="00507FE4" w:rsidRDefault="00CD7E37" w:rsidP="00BB0832">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0167A737" w14:textId="77777777" w:rsidTr="00BB0832">
        <w:tc>
          <w:tcPr>
            <w:tcW w:w="807" w:type="dxa"/>
          </w:tcPr>
          <w:p w14:paraId="6B7135B9" w14:textId="77777777" w:rsidR="00CD7E37" w:rsidRPr="00C22B2F" w:rsidRDefault="00CD7E37" w:rsidP="00BB0832">
            <w:pPr>
              <w:jc w:val="both"/>
              <w:rPr>
                <w:color w:val="0000FF"/>
              </w:rPr>
            </w:pPr>
            <w:r>
              <w:rPr>
                <w:color w:val="0000FF"/>
              </w:rPr>
              <w:t>1</w:t>
            </w:r>
            <w:r w:rsidR="00BA22EB">
              <w:rPr>
                <w:color w:val="0000FF"/>
              </w:rPr>
              <w:t>1</w:t>
            </w:r>
            <w:r w:rsidRPr="00C22B2F">
              <w:rPr>
                <w:color w:val="0000FF"/>
              </w:rPr>
              <w:t>.</w:t>
            </w:r>
          </w:p>
        </w:tc>
        <w:tc>
          <w:tcPr>
            <w:tcW w:w="8254" w:type="dxa"/>
          </w:tcPr>
          <w:p w14:paraId="1D7E1017" w14:textId="77777777" w:rsidR="00CD7E37" w:rsidRDefault="00CD7E37" w:rsidP="00BB0832">
            <w:pPr>
              <w:jc w:val="both"/>
            </w:pPr>
            <w:r w:rsidRPr="000E5DB7">
              <w:t xml:space="preserve">We confirm that we have complied with all requirements as set out at Part 2 of the </w:t>
            </w:r>
            <w:r>
              <w:t>CFT</w:t>
            </w:r>
            <w:r w:rsidRPr="000E5DB7">
              <w:t>.</w:t>
            </w:r>
          </w:p>
        </w:tc>
      </w:tr>
      <w:tr w:rsidR="00CD7E37" w:rsidRPr="00CB5B77" w14:paraId="1C6BEF87" w14:textId="77777777" w:rsidTr="00BB0832">
        <w:tc>
          <w:tcPr>
            <w:tcW w:w="807" w:type="dxa"/>
          </w:tcPr>
          <w:p w14:paraId="6D6998CD" w14:textId="77777777" w:rsidR="00CD7E37" w:rsidRDefault="00CD7E37" w:rsidP="00BB0832">
            <w:pPr>
              <w:jc w:val="both"/>
              <w:rPr>
                <w:color w:val="000080"/>
              </w:rPr>
            </w:pPr>
            <w:r>
              <w:rPr>
                <w:color w:val="0000FF"/>
              </w:rPr>
              <w:lastRenderedPageBreak/>
              <w:t>1</w:t>
            </w:r>
            <w:r w:rsidR="00BA22EB">
              <w:rPr>
                <w:color w:val="0000FF"/>
              </w:rPr>
              <w:t>2</w:t>
            </w:r>
            <w:r w:rsidRPr="00C22B2F">
              <w:rPr>
                <w:color w:val="0000FF"/>
              </w:rPr>
              <w:t>.</w:t>
            </w:r>
          </w:p>
        </w:tc>
        <w:tc>
          <w:tcPr>
            <w:tcW w:w="8254" w:type="dxa"/>
          </w:tcPr>
          <w:p w14:paraId="5B4010FB" w14:textId="77777777" w:rsidR="00CD7E37" w:rsidRDefault="00CD7E37" w:rsidP="00BB0832">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B952CF6" w14:textId="77777777" w:rsidTr="00BB0832">
        <w:tc>
          <w:tcPr>
            <w:tcW w:w="807" w:type="dxa"/>
          </w:tcPr>
          <w:p w14:paraId="43ACE903" w14:textId="77777777" w:rsidR="00CD7E37" w:rsidRPr="00C22B2F" w:rsidRDefault="00CD7E37" w:rsidP="00BB0832">
            <w:pPr>
              <w:jc w:val="both"/>
              <w:rPr>
                <w:color w:val="0000FF"/>
              </w:rPr>
            </w:pPr>
            <w:r>
              <w:rPr>
                <w:color w:val="0000FF"/>
              </w:rPr>
              <w:t>1</w:t>
            </w:r>
            <w:r w:rsidR="00BA22EB">
              <w:rPr>
                <w:color w:val="0000FF"/>
              </w:rPr>
              <w:t>3</w:t>
            </w:r>
            <w:r w:rsidRPr="00C22B2F">
              <w:rPr>
                <w:color w:val="0000FF"/>
              </w:rPr>
              <w:t>.</w:t>
            </w:r>
          </w:p>
        </w:tc>
        <w:tc>
          <w:tcPr>
            <w:tcW w:w="8254" w:type="dxa"/>
          </w:tcPr>
          <w:p w14:paraId="44405BC1" w14:textId="77777777" w:rsidR="00CD7E37" w:rsidRDefault="00CD7E37" w:rsidP="00BB0832">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64482D33" w14:textId="77777777" w:rsidTr="00BB0832">
        <w:tc>
          <w:tcPr>
            <w:tcW w:w="807" w:type="dxa"/>
          </w:tcPr>
          <w:p w14:paraId="64FED937" w14:textId="77777777" w:rsidR="00CD7E37" w:rsidRPr="00904FCA" w:rsidRDefault="00CD7E37" w:rsidP="00BB0832">
            <w:pPr>
              <w:jc w:val="both"/>
              <w:rPr>
                <w:color w:val="0000FF"/>
              </w:rPr>
            </w:pPr>
            <w:r>
              <w:rPr>
                <w:color w:val="0000FF"/>
              </w:rPr>
              <w:t>1</w:t>
            </w:r>
            <w:r w:rsidR="00BA22EB">
              <w:rPr>
                <w:color w:val="0000FF"/>
              </w:rPr>
              <w:t>4</w:t>
            </w:r>
            <w:r w:rsidRPr="00904FCA">
              <w:rPr>
                <w:color w:val="0000FF"/>
              </w:rPr>
              <w:t>.</w:t>
            </w:r>
          </w:p>
        </w:tc>
        <w:tc>
          <w:tcPr>
            <w:tcW w:w="8254" w:type="dxa"/>
          </w:tcPr>
          <w:p w14:paraId="556ACBD4" w14:textId="77777777" w:rsidR="00CD7E37" w:rsidRPr="00904FCA" w:rsidRDefault="00CD7E37" w:rsidP="00BB0832">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4482A4FD" w14:textId="77777777" w:rsidTr="00BB0832">
        <w:tc>
          <w:tcPr>
            <w:tcW w:w="807" w:type="dxa"/>
          </w:tcPr>
          <w:p w14:paraId="00F6DC0A" w14:textId="77777777" w:rsidR="00CD7E37" w:rsidRPr="00904FCA" w:rsidRDefault="00CD7E37" w:rsidP="00BB0832">
            <w:pPr>
              <w:jc w:val="both"/>
              <w:rPr>
                <w:color w:val="0000FF"/>
              </w:rPr>
            </w:pPr>
            <w:r>
              <w:rPr>
                <w:color w:val="0000FF"/>
              </w:rPr>
              <w:t>1</w:t>
            </w:r>
            <w:r w:rsidR="00BA22EB">
              <w:rPr>
                <w:color w:val="0000FF"/>
              </w:rPr>
              <w:t>5</w:t>
            </w:r>
            <w:r>
              <w:rPr>
                <w:color w:val="0000FF"/>
              </w:rPr>
              <w:t>.</w:t>
            </w:r>
          </w:p>
        </w:tc>
        <w:tc>
          <w:tcPr>
            <w:tcW w:w="8254" w:type="dxa"/>
          </w:tcPr>
          <w:p w14:paraId="0F81BAE4" w14:textId="77777777" w:rsidR="00CD7E37" w:rsidRPr="00904FCA" w:rsidRDefault="00CD7E37" w:rsidP="00BB0832">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1DAED225" w14:textId="77777777" w:rsidTr="00BB0832">
        <w:tc>
          <w:tcPr>
            <w:tcW w:w="807" w:type="dxa"/>
          </w:tcPr>
          <w:p w14:paraId="77F06FB0" w14:textId="77777777" w:rsidR="00CD7E37" w:rsidRPr="00904FCA" w:rsidRDefault="00CD7E37" w:rsidP="00BB0832">
            <w:pPr>
              <w:jc w:val="both"/>
              <w:rPr>
                <w:color w:val="0000FF"/>
              </w:rPr>
            </w:pPr>
            <w:r>
              <w:rPr>
                <w:color w:val="0000FF"/>
              </w:rPr>
              <w:t>1</w:t>
            </w:r>
            <w:r w:rsidR="00BA22EB">
              <w:rPr>
                <w:color w:val="0000FF"/>
              </w:rPr>
              <w:t>6</w:t>
            </w:r>
            <w:r>
              <w:rPr>
                <w:color w:val="0000FF"/>
              </w:rPr>
              <w:t>.</w:t>
            </w:r>
          </w:p>
        </w:tc>
        <w:tc>
          <w:tcPr>
            <w:tcW w:w="8254" w:type="dxa"/>
          </w:tcPr>
          <w:p w14:paraId="17B18753" w14:textId="77777777" w:rsidR="00CD7E37" w:rsidRPr="00904FCA" w:rsidRDefault="00CD7E37" w:rsidP="00BB0832">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441A807E" w14:textId="77777777" w:rsidTr="00BB0832">
        <w:tc>
          <w:tcPr>
            <w:tcW w:w="807" w:type="dxa"/>
          </w:tcPr>
          <w:p w14:paraId="679B977D" w14:textId="77777777" w:rsidR="00CD7E37" w:rsidRPr="00904FCA" w:rsidRDefault="00CD7E37" w:rsidP="00BB0832">
            <w:pPr>
              <w:jc w:val="both"/>
              <w:rPr>
                <w:color w:val="0000FF"/>
              </w:rPr>
            </w:pPr>
            <w:r>
              <w:rPr>
                <w:color w:val="0000FF"/>
              </w:rPr>
              <w:t>1</w:t>
            </w:r>
            <w:r w:rsidR="00BA22EB">
              <w:rPr>
                <w:color w:val="0000FF"/>
              </w:rPr>
              <w:t>7</w:t>
            </w:r>
            <w:r>
              <w:rPr>
                <w:color w:val="0000FF"/>
              </w:rPr>
              <w:t>.</w:t>
            </w:r>
          </w:p>
        </w:tc>
        <w:tc>
          <w:tcPr>
            <w:tcW w:w="8254" w:type="dxa"/>
          </w:tcPr>
          <w:p w14:paraId="1118F346" w14:textId="77777777" w:rsidR="00CD7E37" w:rsidRPr="00904FCA" w:rsidRDefault="00CD7E37" w:rsidP="00BB0832">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6D9C8D39" w14:textId="77777777" w:rsidR="003C0FB1" w:rsidRDefault="00BB0832" w:rsidP="00310ECE">
      <w:pPr>
        <w:jc w:val="both"/>
      </w:pPr>
      <w:r>
        <w:br w:type="textWrapping" w:clear="all"/>
      </w: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40F07718" w14:textId="77777777" w:rsidTr="00503F93">
        <w:trPr>
          <w:trHeight w:val="940"/>
        </w:trPr>
        <w:tc>
          <w:tcPr>
            <w:tcW w:w="4208" w:type="dxa"/>
          </w:tcPr>
          <w:p w14:paraId="04AD7D65" w14:textId="77777777" w:rsidR="003C0FB1" w:rsidRDefault="00FD38B8" w:rsidP="00310ECE">
            <w:pPr>
              <w:jc w:val="both"/>
              <w:rPr>
                <w:b/>
                <w:color w:val="333399"/>
                <w:szCs w:val="22"/>
              </w:rPr>
            </w:pPr>
            <w:r>
              <w:br w:type="page"/>
            </w:r>
            <w:r w:rsidR="003C0FB1" w:rsidRPr="00830A49">
              <w:rPr>
                <w:b/>
                <w:color w:val="333399"/>
                <w:szCs w:val="22"/>
              </w:rPr>
              <w:t>SIGNED</w:t>
            </w:r>
          </w:p>
          <w:p w14:paraId="675E05EE" w14:textId="77777777" w:rsidR="003C0FB1" w:rsidRDefault="003C0FB1" w:rsidP="00310ECE">
            <w:pPr>
              <w:jc w:val="both"/>
              <w:rPr>
                <w:b/>
                <w:color w:val="333399"/>
                <w:szCs w:val="22"/>
              </w:rPr>
            </w:pPr>
          </w:p>
          <w:p w14:paraId="2FC17F8B" w14:textId="77777777" w:rsidR="003C0FB1" w:rsidRDefault="003C0FB1" w:rsidP="00310ECE">
            <w:pPr>
              <w:jc w:val="both"/>
              <w:rPr>
                <w:b/>
                <w:color w:val="333399"/>
                <w:szCs w:val="22"/>
              </w:rPr>
            </w:pPr>
          </w:p>
          <w:p w14:paraId="0A4F7224" w14:textId="77777777" w:rsidR="003C0FB1" w:rsidRDefault="003C0FB1" w:rsidP="00310ECE">
            <w:pPr>
              <w:jc w:val="both"/>
              <w:rPr>
                <w:b/>
                <w:color w:val="333399"/>
                <w:szCs w:val="22"/>
              </w:rPr>
            </w:pPr>
          </w:p>
          <w:p w14:paraId="68B1B618"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0594955B" w14:textId="77777777" w:rsidR="003C0FB1" w:rsidRDefault="003C0FB1" w:rsidP="00310ECE">
            <w:pPr>
              <w:jc w:val="both"/>
              <w:rPr>
                <w:b/>
                <w:color w:val="333399"/>
                <w:szCs w:val="22"/>
              </w:rPr>
            </w:pPr>
            <w:r w:rsidRPr="00830A49">
              <w:rPr>
                <w:b/>
                <w:color w:val="333399"/>
                <w:szCs w:val="22"/>
              </w:rPr>
              <w:t>Company</w:t>
            </w:r>
          </w:p>
          <w:p w14:paraId="5AE48A43" w14:textId="77777777" w:rsidR="003C0FB1" w:rsidRDefault="003C0FB1" w:rsidP="00310ECE">
            <w:pPr>
              <w:jc w:val="both"/>
              <w:rPr>
                <w:b/>
                <w:color w:val="333399"/>
                <w:szCs w:val="22"/>
              </w:rPr>
            </w:pPr>
          </w:p>
        </w:tc>
      </w:tr>
      <w:tr w:rsidR="003C0FB1" w:rsidRPr="00830A49" w14:paraId="3AE90361" w14:textId="77777777" w:rsidTr="00503F93">
        <w:trPr>
          <w:cantSplit/>
          <w:trHeight w:val="940"/>
        </w:trPr>
        <w:tc>
          <w:tcPr>
            <w:tcW w:w="4208" w:type="dxa"/>
          </w:tcPr>
          <w:p w14:paraId="564F6F8C"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47D2A083" w14:textId="77777777" w:rsidR="003C0FB1" w:rsidRDefault="003C0FB1" w:rsidP="00310ECE">
            <w:pPr>
              <w:jc w:val="both"/>
              <w:rPr>
                <w:b/>
                <w:color w:val="333399"/>
                <w:szCs w:val="22"/>
              </w:rPr>
            </w:pPr>
            <w:r w:rsidRPr="00830A49">
              <w:rPr>
                <w:b/>
                <w:color w:val="333399"/>
                <w:szCs w:val="22"/>
              </w:rPr>
              <w:t>Address</w:t>
            </w:r>
          </w:p>
        </w:tc>
      </w:tr>
      <w:tr w:rsidR="003C0FB1" w:rsidRPr="00830A49" w14:paraId="491072FA" w14:textId="77777777" w:rsidTr="00503F93">
        <w:trPr>
          <w:cantSplit/>
          <w:trHeight w:val="940"/>
        </w:trPr>
        <w:tc>
          <w:tcPr>
            <w:tcW w:w="4208" w:type="dxa"/>
          </w:tcPr>
          <w:p w14:paraId="5F3F821A"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50F40DEB" w14:textId="77777777" w:rsidR="003C0FB1" w:rsidRPr="00830A49" w:rsidRDefault="003C0FB1" w:rsidP="00310ECE">
            <w:pPr>
              <w:jc w:val="both"/>
              <w:rPr>
                <w:b/>
                <w:color w:val="333399"/>
                <w:szCs w:val="22"/>
              </w:rPr>
            </w:pPr>
          </w:p>
        </w:tc>
      </w:tr>
    </w:tbl>
    <w:p w14:paraId="77A52294" w14:textId="77777777" w:rsidR="003C0FB1" w:rsidRDefault="003C0FB1" w:rsidP="00310ECE">
      <w:pPr>
        <w:jc w:val="both"/>
      </w:pPr>
    </w:p>
    <w:p w14:paraId="007DCDA8" w14:textId="77777777" w:rsidR="007B120C" w:rsidRDefault="007B120C" w:rsidP="00310ECE"/>
    <w:p w14:paraId="450EA2D7" w14:textId="77777777" w:rsidR="00662F78" w:rsidRDefault="00662F78" w:rsidP="00EE6D3D">
      <w:pPr>
        <w:spacing w:line="259" w:lineRule="auto"/>
        <w:rPr>
          <w:szCs w:val="22"/>
          <w:highlight w:val="magenta"/>
        </w:rPr>
      </w:pPr>
      <w:r>
        <w:rPr>
          <w:szCs w:val="22"/>
          <w:highlight w:val="magenta"/>
        </w:rPr>
        <w:br w:type="page"/>
      </w:r>
    </w:p>
    <w:p w14:paraId="21694C30" w14:textId="77777777" w:rsidR="003C0FB1" w:rsidRDefault="003C0FB1" w:rsidP="00414B5B">
      <w:pPr>
        <w:pStyle w:val="Heading1"/>
        <w:spacing w:before="0" w:after="120"/>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100C5B58" w14:textId="77777777" w:rsidR="00441C1E" w:rsidRPr="00441C1E" w:rsidRDefault="00441C1E" w:rsidP="00441C1E">
      <w:pPr>
        <w:keepLines/>
        <w:jc w:val="both"/>
        <w:rPr>
          <w:i/>
          <w:iCs/>
          <w:color w:val="EE0000"/>
        </w:rPr>
      </w:pPr>
      <w:r w:rsidRPr="00441C1E">
        <w:rPr>
          <w:i/>
          <w:iCs/>
          <w:color w:val="EE0000"/>
        </w:rPr>
        <w:t xml:space="preserve"> </w:t>
      </w:r>
    </w:p>
    <w:p w14:paraId="4D3AAC3C"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 xml:space="preserve">Call for Tenders for the provision of </w:t>
      </w:r>
      <w:r w:rsidR="00D024DC">
        <w:rPr>
          <w:b/>
          <w:bCs/>
          <w:szCs w:val="22"/>
        </w:rPr>
        <w:t>Club Meals</w:t>
      </w:r>
    </w:p>
    <w:p w14:paraId="7AF1BE25" w14:textId="77777777"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4BAD89EF"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39698EA5" w14:textId="77777777"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540F5255" w14:textId="77777777" w:rsidR="00206CC8" w:rsidRDefault="00206CC8" w:rsidP="00D42C86">
      <w:pPr>
        <w:pStyle w:val="ListParagraph"/>
        <w:numPr>
          <w:ilvl w:val="0"/>
          <w:numId w:val="10"/>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3DD355C9" w14:textId="77777777" w:rsidR="00206CC8" w:rsidRPr="00675A93" w:rsidRDefault="00206CC8" w:rsidP="00D42C86">
      <w:pPr>
        <w:pStyle w:val="ListParagraph"/>
        <w:jc w:val="both"/>
        <w:rPr>
          <w:lang w:val="en-US"/>
        </w:rPr>
      </w:pPr>
    </w:p>
    <w:p w14:paraId="3C42DC71" w14:textId="77777777" w:rsidR="00206CC8" w:rsidRDefault="00206CC8" w:rsidP="00D42C86">
      <w:pPr>
        <w:pStyle w:val="ListParagraph"/>
        <w:numPr>
          <w:ilvl w:val="0"/>
          <w:numId w:val="10"/>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1A81F0B1" w14:textId="77777777" w:rsidR="00206CC8" w:rsidRPr="00206CC8" w:rsidRDefault="00206CC8" w:rsidP="00D42C86">
      <w:pPr>
        <w:pStyle w:val="ListParagraph"/>
        <w:ind w:left="1080"/>
        <w:jc w:val="both"/>
        <w:rPr>
          <w:lang w:val="en-US"/>
        </w:rPr>
      </w:pPr>
    </w:p>
    <w:p w14:paraId="6B4A563C" w14:textId="77777777" w:rsidR="00147DAB" w:rsidRDefault="00147DAB" w:rsidP="00D42C86">
      <w:pPr>
        <w:pStyle w:val="ListParagraph"/>
        <w:numPr>
          <w:ilvl w:val="0"/>
          <w:numId w:val="11"/>
        </w:numPr>
        <w:jc w:val="both"/>
        <w:rPr>
          <w:lang w:val="en-US"/>
        </w:rPr>
      </w:pPr>
      <w:r w:rsidRPr="000F5FE8">
        <w:rPr>
          <w:lang w:val="en-US"/>
        </w:rPr>
        <w:t>ever been the subject of a conviction for participation in a criminal organisation, as defined in Article 2 of Council Framework Decision 2008/841/JHA.</w:t>
      </w:r>
    </w:p>
    <w:p w14:paraId="7AB3A48C" w14:textId="77777777" w:rsidR="00147DAB" w:rsidRDefault="00147DAB" w:rsidP="00D42C86">
      <w:pPr>
        <w:pStyle w:val="ListParagraph"/>
        <w:numPr>
          <w:ilvl w:val="0"/>
          <w:numId w:val="11"/>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1EE44CF6" w14:textId="77777777" w:rsidR="00206CC8" w:rsidRDefault="00147DAB" w:rsidP="00D42C86">
      <w:pPr>
        <w:pStyle w:val="ListParagraph"/>
        <w:numPr>
          <w:ilvl w:val="0"/>
          <w:numId w:val="11"/>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44174C85" w14:textId="77777777" w:rsidR="00206CC8" w:rsidRPr="000F5FE8" w:rsidRDefault="00206CC8" w:rsidP="00D42C86">
      <w:pPr>
        <w:pStyle w:val="ListParagraph"/>
        <w:numPr>
          <w:ilvl w:val="0"/>
          <w:numId w:val="11"/>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BEA8289" w14:textId="77777777" w:rsidR="00206CC8" w:rsidRDefault="00206CC8" w:rsidP="00D42C86">
      <w:pPr>
        <w:pStyle w:val="ListParagraph"/>
        <w:numPr>
          <w:ilvl w:val="0"/>
          <w:numId w:val="11"/>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20F37A9A" w14:textId="77777777" w:rsidR="00206CC8" w:rsidRDefault="00206CC8" w:rsidP="00D42C86">
      <w:pPr>
        <w:pStyle w:val="ListParagraph"/>
        <w:numPr>
          <w:ilvl w:val="0"/>
          <w:numId w:val="11"/>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717AAFBA" w14:textId="77777777" w:rsidR="00206CC8" w:rsidRDefault="00206CC8" w:rsidP="00D42C86">
      <w:pPr>
        <w:pStyle w:val="ListParagraph"/>
        <w:ind w:left="1080"/>
        <w:jc w:val="both"/>
        <w:rPr>
          <w:lang w:val="en-US"/>
        </w:rPr>
      </w:pPr>
    </w:p>
    <w:p w14:paraId="10ED09A1" w14:textId="77777777" w:rsidR="00206CC8" w:rsidRDefault="00206CC8" w:rsidP="00D42C86">
      <w:pPr>
        <w:pStyle w:val="ListParagraph"/>
        <w:numPr>
          <w:ilvl w:val="0"/>
          <w:numId w:val="10"/>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56EE48EE" w14:textId="77777777" w:rsidR="00206CC8" w:rsidRDefault="00206CC8" w:rsidP="00D42C86">
      <w:pPr>
        <w:pStyle w:val="ListParagraph"/>
        <w:jc w:val="both"/>
        <w:rPr>
          <w:lang w:val="en-US"/>
        </w:rPr>
      </w:pPr>
    </w:p>
    <w:p w14:paraId="2CE53F73" w14:textId="77777777" w:rsidR="00206CC8" w:rsidRPr="006A0C51" w:rsidRDefault="00206CC8" w:rsidP="00D42C86">
      <w:pPr>
        <w:numPr>
          <w:ilvl w:val="0"/>
          <w:numId w:val="12"/>
        </w:numPr>
        <w:ind w:left="1134" w:right="47" w:hanging="283"/>
        <w:jc w:val="both"/>
      </w:pPr>
      <w:r>
        <w:t>i</w:t>
      </w:r>
      <w:r w:rsidRPr="006A0C51">
        <w:t>s not in breach and has not breached its obligations relating to the payment of taxes or social security contributions.</w:t>
      </w:r>
    </w:p>
    <w:p w14:paraId="1C6FB990" w14:textId="77777777" w:rsidR="00206CC8" w:rsidRPr="0073365D" w:rsidRDefault="00206CC8" w:rsidP="00D42C86">
      <w:pPr>
        <w:numPr>
          <w:ilvl w:val="0"/>
          <w:numId w:val="12"/>
        </w:numPr>
        <w:ind w:left="1134" w:right="47" w:hanging="283"/>
        <w:jc w:val="both"/>
      </w:pPr>
      <w:r>
        <w:t>has carried out the preparation of the Tender independently.</w:t>
      </w:r>
    </w:p>
    <w:p w14:paraId="2908EB2C" w14:textId="77777777" w:rsidR="00206CC8" w:rsidRPr="00E93F64" w:rsidRDefault="00206CC8" w:rsidP="00D42C86">
      <w:pPr>
        <w:pStyle w:val="ListParagraph"/>
        <w:jc w:val="both"/>
        <w:rPr>
          <w:lang w:val="en-US"/>
        </w:rPr>
      </w:pPr>
    </w:p>
    <w:p w14:paraId="23BC3D42" w14:textId="77777777" w:rsidR="00206CC8" w:rsidRDefault="00206CC8" w:rsidP="00D42C86">
      <w:pPr>
        <w:pStyle w:val="ListParagraph"/>
        <w:numPr>
          <w:ilvl w:val="0"/>
          <w:numId w:val="10"/>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121FD38A" w14:textId="77777777" w:rsidR="00206CC8" w:rsidRDefault="00206CC8" w:rsidP="00D42C86">
      <w:pPr>
        <w:pStyle w:val="ListParagraph"/>
        <w:jc w:val="both"/>
        <w:rPr>
          <w:lang w:val="en-US"/>
        </w:rPr>
      </w:pPr>
    </w:p>
    <w:p w14:paraId="1CD80A1D" w14:textId="77777777" w:rsidR="00206CC8" w:rsidRPr="00AE08B8" w:rsidRDefault="00206CC8" w:rsidP="00D42C86">
      <w:pPr>
        <w:pStyle w:val="ListParagraph"/>
        <w:numPr>
          <w:ilvl w:val="0"/>
          <w:numId w:val="13"/>
        </w:numPr>
        <w:jc w:val="both"/>
        <w:rPr>
          <w:lang w:val="en-US"/>
        </w:rPr>
      </w:pPr>
      <w:r w:rsidRPr="2D2C1F2C">
        <w:rPr>
          <w:lang w:val="en-US"/>
        </w:rPr>
        <w:t>has, in the performance of all public contracts, complied with applicable obligations in the field of environmental</w:t>
      </w:r>
      <w:r>
        <w:t xml:space="preserve"> </w:t>
      </w:r>
      <w:r w:rsidRPr="2D2C1F2C">
        <w:rPr>
          <w:lang w:val="en-US"/>
        </w:rPr>
        <w:t>social and labour law tha</w:t>
      </w:r>
      <w:r w:rsidR="00A130BD">
        <w:rPr>
          <w:lang w:val="en-US"/>
        </w:rPr>
        <w:t xml:space="preserve">t apply at the place where the </w:t>
      </w:r>
      <w:r w:rsidRPr="2D2C1F2C">
        <w:rPr>
          <w:lang w:val="en-US"/>
        </w:rPr>
        <w:t>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4C9858E8" w14:textId="77777777" w:rsidR="00206CC8" w:rsidRPr="005B41D5" w:rsidRDefault="00206CC8" w:rsidP="00D42C86">
      <w:pPr>
        <w:pStyle w:val="ListParagraph"/>
        <w:numPr>
          <w:ilvl w:val="0"/>
          <w:numId w:val="13"/>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21C21934" w14:textId="77777777" w:rsidR="00206CC8" w:rsidRPr="00C80436" w:rsidRDefault="00206CC8" w:rsidP="00D42C86">
      <w:pPr>
        <w:pStyle w:val="ListParagraph"/>
        <w:numPr>
          <w:ilvl w:val="0"/>
          <w:numId w:val="13"/>
        </w:numPr>
        <w:jc w:val="both"/>
        <w:rPr>
          <w:lang w:val="en-US"/>
        </w:rPr>
      </w:pPr>
      <w:r>
        <w:rPr>
          <w:lang w:val="en-US"/>
        </w:rPr>
        <w:t>i</w:t>
      </w:r>
      <w:r w:rsidRPr="00C80436">
        <w:rPr>
          <w:lang w:val="en-US"/>
        </w:rPr>
        <w:t>s not guilty of grave professional misconduct.</w:t>
      </w:r>
    </w:p>
    <w:p w14:paraId="4637C509" w14:textId="77777777" w:rsidR="00206CC8" w:rsidRPr="00C80436" w:rsidRDefault="00206CC8" w:rsidP="00D42C86">
      <w:pPr>
        <w:pStyle w:val="ListParagraph"/>
        <w:numPr>
          <w:ilvl w:val="0"/>
          <w:numId w:val="13"/>
        </w:numPr>
        <w:jc w:val="both"/>
        <w:rPr>
          <w:lang w:val="en-US"/>
        </w:rPr>
      </w:pPr>
      <w:r>
        <w:rPr>
          <w:lang w:val="en-US"/>
        </w:rPr>
        <w:t>h</w:t>
      </w:r>
      <w:r w:rsidRPr="00C80436">
        <w:rPr>
          <w:lang w:val="en-US"/>
        </w:rPr>
        <w:t>as not entered into agreements with other economic operators aimed at distorting competition.</w:t>
      </w:r>
    </w:p>
    <w:p w14:paraId="58FA3C79" w14:textId="77777777" w:rsidR="00206CC8" w:rsidRPr="00C80436" w:rsidRDefault="00206CC8" w:rsidP="00D42C86">
      <w:pPr>
        <w:pStyle w:val="ListParagraph"/>
        <w:numPr>
          <w:ilvl w:val="0"/>
          <w:numId w:val="13"/>
        </w:numPr>
        <w:jc w:val="both"/>
        <w:rPr>
          <w:lang w:val="en-US"/>
        </w:rPr>
      </w:pPr>
      <w:r>
        <w:rPr>
          <w:lang w:val="en-US"/>
        </w:rPr>
        <w:t>i</w:t>
      </w:r>
      <w:r w:rsidRPr="00C80436">
        <w:rPr>
          <w:lang w:val="en-US"/>
        </w:rPr>
        <w:t>s not aware of any conflict of interest due to its participation in the Competition;</w:t>
      </w:r>
    </w:p>
    <w:p w14:paraId="09BF505D" w14:textId="77777777" w:rsidR="00206CC8" w:rsidRPr="00C80436" w:rsidRDefault="00206CC8" w:rsidP="00D42C86">
      <w:pPr>
        <w:pStyle w:val="ListParagraph"/>
        <w:numPr>
          <w:ilvl w:val="0"/>
          <w:numId w:val="13"/>
        </w:numPr>
        <w:jc w:val="both"/>
        <w:rPr>
          <w:lang w:val="en-US"/>
        </w:rPr>
      </w:pPr>
      <w:r>
        <w:rPr>
          <w:lang w:val="en-US"/>
        </w:rPr>
        <w:t>h</w:t>
      </w:r>
      <w:r w:rsidRPr="00C80436">
        <w:rPr>
          <w:lang w:val="en-US"/>
        </w:rPr>
        <w:t>as not had any prior involvement in the preparation of the Competition;</w:t>
      </w:r>
    </w:p>
    <w:p w14:paraId="04D0EC0E" w14:textId="77777777" w:rsidR="00206CC8" w:rsidRPr="00C80436" w:rsidRDefault="00206CC8" w:rsidP="00D42C86">
      <w:pPr>
        <w:pStyle w:val="ListParagraph"/>
        <w:numPr>
          <w:ilvl w:val="0"/>
          <w:numId w:val="13"/>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0465802F" w14:textId="77777777" w:rsidR="00206CC8" w:rsidRPr="00C80436" w:rsidRDefault="00206CC8" w:rsidP="00D42C86">
      <w:pPr>
        <w:pStyle w:val="ListParagraph"/>
        <w:numPr>
          <w:ilvl w:val="0"/>
          <w:numId w:val="13"/>
        </w:numPr>
        <w:jc w:val="both"/>
        <w:rPr>
          <w:lang w:val="en-US"/>
        </w:rPr>
      </w:pPr>
      <w:r>
        <w:rPr>
          <w:lang w:val="en-US"/>
        </w:rPr>
        <w:t>i</w:t>
      </w:r>
      <w:r w:rsidRPr="00C80436">
        <w:rPr>
          <w:lang w:val="en-US"/>
        </w:rPr>
        <w:t>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w:t>
      </w:r>
      <w:r w:rsidR="00A130BD">
        <w:rPr>
          <w:lang w:val="en-US"/>
        </w:rPr>
        <w:t>atutory Instrument 284 of 2016)</w:t>
      </w:r>
      <w:r w:rsidRPr="00C80436">
        <w:rPr>
          <w:lang w:val="en-US"/>
        </w:rPr>
        <w:t xml:space="preserve">. </w:t>
      </w:r>
    </w:p>
    <w:p w14:paraId="2C2B533D" w14:textId="77777777" w:rsidR="00206CC8" w:rsidRDefault="00206CC8" w:rsidP="00D42C86">
      <w:pPr>
        <w:pStyle w:val="ListParagraph"/>
        <w:numPr>
          <w:ilvl w:val="0"/>
          <w:numId w:val="13"/>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1FE2DD96" w14:textId="77777777" w:rsidR="00206CC8" w:rsidRPr="00C80436" w:rsidRDefault="00206CC8" w:rsidP="00D42C86">
      <w:pPr>
        <w:pStyle w:val="ListParagraph"/>
        <w:ind w:left="1080"/>
        <w:jc w:val="both"/>
        <w:rPr>
          <w:lang w:val="en-US"/>
        </w:rPr>
      </w:pPr>
    </w:p>
    <w:p w14:paraId="1EF04E26" w14:textId="77777777" w:rsidR="00206CC8" w:rsidRDefault="00206CC8" w:rsidP="00D42C86">
      <w:pPr>
        <w:pStyle w:val="ListParagraph"/>
        <w:numPr>
          <w:ilvl w:val="0"/>
          <w:numId w:val="10"/>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27357532" w14:textId="77777777" w:rsidR="00206CC8" w:rsidRDefault="00206CC8" w:rsidP="00D42C86">
      <w:pPr>
        <w:pStyle w:val="ListParagraph"/>
        <w:jc w:val="both"/>
        <w:rPr>
          <w:lang w:val="en-US"/>
        </w:rPr>
      </w:pPr>
    </w:p>
    <w:p w14:paraId="04828C92" w14:textId="77777777" w:rsidR="00206CC8" w:rsidRPr="00337323" w:rsidRDefault="00206CC8" w:rsidP="00D42C86">
      <w:pPr>
        <w:pStyle w:val="ListParagraph"/>
        <w:numPr>
          <w:ilvl w:val="0"/>
          <w:numId w:val="10"/>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07F023C8" w14:textId="77777777" w:rsidR="00206CC8" w:rsidRPr="00C80436" w:rsidRDefault="00206CC8" w:rsidP="00D42C86">
      <w:pPr>
        <w:pStyle w:val="ListParagraph"/>
        <w:jc w:val="both"/>
        <w:rPr>
          <w:lang w:val="en-US"/>
        </w:rPr>
      </w:pPr>
    </w:p>
    <w:p w14:paraId="1695CC76" w14:textId="77777777" w:rsidR="00206CC8" w:rsidRDefault="00206CC8" w:rsidP="00D42C86">
      <w:pPr>
        <w:pStyle w:val="ListParagraph"/>
        <w:numPr>
          <w:ilvl w:val="0"/>
          <w:numId w:val="10"/>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90E621D"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4BDB5498"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0135FECE" w14:textId="77777777" w:rsidTr="00206CC8">
        <w:trPr>
          <w:gridAfter w:val="1"/>
          <w:wAfter w:w="4625" w:type="dxa"/>
          <w:trHeight w:val="707"/>
        </w:trPr>
        <w:tc>
          <w:tcPr>
            <w:tcW w:w="4371" w:type="dxa"/>
          </w:tcPr>
          <w:p w14:paraId="2916C19D" w14:textId="77777777" w:rsidR="00206CC8" w:rsidRPr="00AE08B8" w:rsidRDefault="00206CC8" w:rsidP="00EE6D3D">
            <w:pPr>
              <w:jc w:val="both"/>
              <w:rPr>
                <w:b/>
                <w:color w:val="333399"/>
              </w:rPr>
            </w:pPr>
            <w:r w:rsidRPr="00AE08B8">
              <w:rPr>
                <w:b/>
                <w:color w:val="333399"/>
              </w:rPr>
              <w:br w:type="page"/>
            </w:r>
          </w:p>
          <w:p w14:paraId="0CC1C81A" w14:textId="77777777" w:rsidR="00206CC8" w:rsidRPr="00AE08B8" w:rsidRDefault="00206CC8" w:rsidP="00EE6D3D">
            <w:pPr>
              <w:jc w:val="both"/>
              <w:rPr>
                <w:b/>
                <w:color w:val="333399"/>
              </w:rPr>
            </w:pPr>
            <w:r w:rsidRPr="00AE08B8">
              <w:rPr>
                <w:b/>
                <w:color w:val="333399"/>
              </w:rPr>
              <w:t>________________________</w:t>
            </w:r>
          </w:p>
          <w:p w14:paraId="6B23F380" w14:textId="77777777" w:rsidR="00206CC8" w:rsidRPr="00AE08B8" w:rsidRDefault="00206CC8" w:rsidP="00EE6D3D">
            <w:pPr>
              <w:jc w:val="both"/>
              <w:rPr>
                <w:b/>
                <w:color w:val="333399"/>
              </w:rPr>
            </w:pPr>
            <w:r w:rsidRPr="00AE08B8">
              <w:rPr>
                <w:b/>
                <w:color w:val="333399"/>
              </w:rPr>
              <w:t>Signature of Declarant</w:t>
            </w:r>
          </w:p>
        </w:tc>
      </w:tr>
      <w:tr w:rsidR="00206CC8" w:rsidRPr="00AE08B8" w14:paraId="462E8E7E" w14:textId="77777777" w:rsidTr="00206CC8">
        <w:trPr>
          <w:trHeight w:val="158"/>
        </w:trPr>
        <w:tc>
          <w:tcPr>
            <w:tcW w:w="8996" w:type="dxa"/>
            <w:gridSpan w:val="2"/>
          </w:tcPr>
          <w:p w14:paraId="3D103004"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70E4EB03"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39213400" w14:textId="77777777"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74869460" w14:textId="77777777" w:rsidR="00206CC8" w:rsidRPr="00AE08B8" w:rsidRDefault="00206CC8" w:rsidP="00EE6D3D">
            <w:pPr>
              <w:spacing w:line="280" w:lineRule="exact"/>
              <w:jc w:val="both"/>
              <w:rPr>
                <w:b/>
                <w:color w:val="333399"/>
              </w:rPr>
            </w:pPr>
          </w:p>
          <w:p w14:paraId="70D3CCD3"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2B0CF0F7"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51FE7A2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187F57B8" w14:textId="77777777" w:rsidR="00206CC8" w:rsidRPr="00AE08B8" w:rsidRDefault="00206CC8" w:rsidP="00EE6D3D">
      <w:pPr>
        <w:rPr>
          <w:b/>
          <w:i/>
          <w:lang w:val="en-US"/>
        </w:rPr>
      </w:pPr>
    </w:p>
    <w:p w14:paraId="54738AF4" w14:textId="77777777" w:rsidR="00206CC8" w:rsidRDefault="00206CC8" w:rsidP="00310ECE">
      <w:pPr>
        <w:pStyle w:val="ListParagraph"/>
        <w:ind w:left="1116" w:right="47"/>
        <w:jc w:val="both"/>
        <w:rPr>
          <w:szCs w:val="22"/>
        </w:rPr>
      </w:pPr>
    </w:p>
    <w:p w14:paraId="673AD670"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46ABBD8F" w14:textId="77777777" w:rsidR="003C0FB1" w:rsidRDefault="003C0FB1" w:rsidP="00220BB7">
      <w:pPr>
        <w:jc w:val="both"/>
      </w:pPr>
    </w:p>
    <w:p w14:paraId="06BBA33E" w14:textId="77777777" w:rsidR="00440C1E" w:rsidRDefault="00440C1E" w:rsidP="00440C1E">
      <w:pPr>
        <w:jc w:val="center"/>
        <w:rPr>
          <w:rFonts w:eastAsia="Arial" w:hAnsiTheme="minorHAnsi" w:cstheme="minorHAnsi"/>
          <w:b/>
          <w:i/>
          <w:noProof/>
          <w:color w:val="333399"/>
          <w:sz w:val="24"/>
          <w:highlight w:val="yellow"/>
          <w:u w:val="single"/>
        </w:rPr>
      </w:pPr>
    </w:p>
    <w:p w14:paraId="47E326DA" w14:textId="77777777" w:rsidR="00440C1E" w:rsidRPr="00440C1E" w:rsidRDefault="00440C1E" w:rsidP="00440C1E">
      <w:pPr>
        <w:jc w:val="center"/>
        <w:rPr>
          <w:rFonts w:hAnsiTheme="minorHAnsi" w:cstheme="minorHAnsi"/>
          <w:b/>
          <w:i/>
          <w:color w:val="333399"/>
          <w:sz w:val="24"/>
          <w:szCs w:val="22"/>
          <w:highlight w:val="yellow"/>
          <w:u w:val="single"/>
        </w:rPr>
      </w:pPr>
      <w:r w:rsidRPr="00440C1E">
        <w:rPr>
          <w:rFonts w:hAnsiTheme="minorHAnsi" w:cstheme="minorHAnsi"/>
          <w:b/>
          <w:i/>
          <w:color w:val="333399"/>
          <w:sz w:val="24"/>
          <w:szCs w:val="22"/>
          <w:highlight w:val="yellow"/>
          <w:u w:val="single"/>
        </w:rPr>
        <w:t>Insert School Logo</w:t>
      </w:r>
    </w:p>
    <w:p w14:paraId="464FCBC1" w14:textId="77777777" w:rsidR="00440C1E" w:rsidRPr="00440C1E" w:rsidRDefault="00440C1E" w:rsidP="00440C1E">
      <w:pPr>
        <w:jc w:val="center"/>
        <w:rPr>
          <w:rFonts w:hAnsiTheme="minorHAnsi" w:cstheme="minorHAnsi"/>
          <w:b/>
          <w:i/>
          <w:color w:val="333399"/>
          <w:sz w:val="24"/>
          <w:szCs w:val="22"/>
          <w:highlight w:val="yellow"/>
        </w:rPr>
      </w:pPr>
    </w:p>
    <w:p w14:paraId="5C8C6B09" w14:textId="77777777" w:rsidR="00440C1E" w:rsidRPr="00440C1E" w:rsidRDefault="00440C1E" w:rsidP="00440C1E">
      <w:pPr>
        <w:jc w:val="center"/>
        <w:rPr>
          <w:rFonts w:hAnsiTheme="minorHAnsi" w:cstheme="minorHAnsi"/>
          <w:b/>
          <w:i/>
          <w:color w:val="333399"/>
          <w:sz w:val="24"/>
          <w:szCs w:val="22"/>
          <w:highlight w:val="yellow"/>
        </w:rPr>
      </w:pPr>
    </w:p>
    <w:p w14:paraId="3382A365" w14:textId="77777777" w:rsidR="00440C1E" w:rsidRPr="00440C1E" w:rsidRDefault="00440C1E" w:rsidP="00440C1E">
      <w:pPr>
        <w:jc w:val="center"/>
        <w:rPr>
          <w:rFonts w:hAnsiTheme="minorHAnsi" w:cstheme="minorHAnsi"/>
          <w:b/>
          <w:i/>
          <w:color w:val="333399"/>
          <w:sz w:val="24"/>
          <w:szCs w:val="22"/>
          <w:highlight w:val="yellow"/>
        </w:rPr>
      </w:pPr>
    </w:p>
    <w:p w14:paraId="7EE14770" w14:textId="77777777" w:rsidR="00440C1E" w:rsidRPr="00440C1E" w:rsidRDefault="00440C1E" w:rsidP="00440C1E">
      <w:pPr>
        <w:jc w:val="center"/>
        <w:rPr>
          <w:rFonts w:hAnsiTheme="minorHAnsi" w:cstheme="minorHAnsi"/>
          <w:b/>
          <w:i/>
          <w:color w:val="333399"/>
          <w:sz w:val="24"/>
          <w:szCs w:val="22"/>
          <w:highlight w:val="yellow"/>
        </w:rPr>
      </w:pPr>
      <w:r w:rsidRPr="00440C1E">
        <w:rPr>
          <w:rFonts w:hAnsiTheme="minorHAnsi" w:cstheme="minorHAnsi"/>
          <w:b/>
          <w:i/>
          <w:color w:val="333399"/>
          <w:sz w:val="24"/>
          <w:szCs w:val="22"/>
          <w:highlight w:val="yellow"/>
        </w:rPr>
        <w:t xml:space="preserve">Insert School Name </w:t>
      </w:r>
    </w:p>
    <w:p w14:paraId="3C69DF32" w14:textId="77777777" w:rsidR="00440C1E" w:rsidRPr="00440C1E" w:rsidRDefault="00440C1E" w:rsidP="00440C1E">
      <w:pPr>
        <w:jc w:val="center"/>
        <w:rPr>
          <w:rFonts w:hAnsiTheme="minorHAnsi" w:cstheme="minorHAnsi"/>
          <w:b/>
          <w:i/>
          <w:color w:val="333399"/>
          <w:sz w:val="24"/>
          <w:szCs w:val="22"/>
        </w:rPr>
      </w:pPr>
      <w:r w:rsidRPr="00440C1E">
        <w:rPr>
          <w:rFonts w:hAnsiTheme="minorHAnsi" w:cstheme="minorHAnsi"/>
          <w:b/>
          <w:i/>
          <w:color w:val="333399"/>
          <w:sz w:val="24"/>
          <w:szCs w:val="22"/>
          <w:highlight w:val="yellow"/>
        </w:rPr>
        <w:t>School Roll Number:</w:t>
      </w:r>
      <w:r w:rsidRPr="00440C1E">
        <w:rPr>
          <w:rFonts w:hAnsiTheme="minorHAnsi" w:cstheme="minorHAnsi"/>
          <w:b/>
          <w:i/>
          <w:color w:val="333399"/>
          <w:sz w:val="24"/>
          <w:szCs w:val="22"/>
        </w:rPr>
        <w:t xml:space="preserve"> </w:t>
      </w:r>
    </w:p>
    <w:p w14:paraId="5C71F136" w14:textId="77777777" w:rsidR="00AF038B" w:rsidRPr="00414B5B" w:rsidRDefault="00AF038B" w:rsidP="00AF038B">
      <w:pPr>
        <w:jc w:val="center"/>
        <w:rPr>
          <w:rFonts w:hAnsiTheme="minorHAnsi" w:cstheme="minorHAnsi"/>
          <w:color w:val="333399"/>
          <w:sz w:val="28"/>
        </w:rPr>
      </w:pPr>
    </w:p>
    <w:p w14:paraId="201911F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62199465" w14:textId="77777777" w:rsidR="00AF038B" w:rsidRPr="0057000B" w:rsidRDefault="00AF038B" w:rsidP="00AF038B">
      <w:pPr>
        <w:jc w:val="center"/>
        <w:rPr>
          <w:rFonts w:hAnsiTheme="minorHAnsi" w:cstheme="minorHAnsi"/>
          <w:color w:val="323E4F" w:themeColor="text2" w:themeShade="BF"/>
        </w:rPr>
      </w:pPr>
    </w:p>
    <w:p w14:paraId="0DA123B1" w14:textId="77777777" w:rsidR="00AF038B" w:rsidRPr="0057000B" w:rsidRDefault="00AF038B" w:rsidP="00AF038B">
      <w:pPr>
        <w:jc w:val="center"/>
        <w:rPr>
          <w:rFonts w:hAnsiTheme="minorHAnsi" w:cstheme="minorHAnsi"/>
          <w:b/>
          <w:color w:val="323E4F" w:themeColor="text2" w:themeShade="BF"/>
        </w:rPr>
      </w:pPr>
    </w:p>
    <w:p w14:paraId="4C4CEA3D" w14:textId="77777777" w:rsidR="00AF038B" w:rsidRPr="0057000B" w:rsidRDefault="00AF038B" w:rsidP="00AF038B">
      <w:pPr>
        <w:jc w:val="center"/>
        <w:rPr>
          <w:rFonts w:hAnsiTheme="minorHAnsi" w:cstheme="minorHAnsi"/>
          <w:color w:val="323E4F" w:themeColor="text2" w:themeShade="BF"/>
        </w:rPr>
      </w:pPr>
    </w:p>
    <w:p w14:paraId="50895670" w14:textId="77777777" w:rsidR="00AF038B" w:rsidRPr="0057000B" w:rsidRDefault="00AF038B" w:rsidP="00AF038B">
      <w:pPr>
        <w:jc w:val="center"/>
        <w:rPr>
          <w:rFonts w:hAnsiTheme="minorHAnsi" w:cstheme="minorHAnsi"/>
        </w:rPr>
      </w:pPr>
    </w:p>
    <w:p w14:paraId="436598AA"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38C1F859" w14:textId="77777777" w:rsidR="00AF038B" w:rsidRPr="0057000B" w:rsidRDefault="00AF038B" w:rsidP="00AF038B">
      <w:pPr>
        <w:jc w:val="center"/>
        <w:rPr>
          <w:rFonts w:hAnsiTheme="minorHAnsi" w:cstheme="minorHAnsi"/>
        </w:rPr>
      </w:pPr>
    </w:p>
    <w:p w14:paraId="7708531C" w14:textId="77777777"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024DC">
        <w:rPr>
          <w:rFonts w:hAnsiTheme="minorHAnsi" w:cstheme="minorHAnsi"/>
        </w:rPr>
        <w:t>Club Meals</w:t>
      </w:r>
    </w:p>
    <w:p w14:paraId="0C8FE7CE" w14:textId="77777777" w:rsidR="00AF038B" w:rsidRPr="0057000B" w:rsidRDefault="00AF038B" w:rsidP="00AF038B">
      <w:pPr>
        <w:jc w:val="center"/>
        <w:rPr>
          <w:rFonts w:hAnsiTheme="minorHAnsi" w:cstheme="minorHAnsi"/>
        </w:rPr>
      </w:pPr>
    </w:p>
    <w:p w14:paraId="41004F19" w14:textId="77777777" w:rsidR="00AF038B" w:rsidRPr="00B22CAA" w:rsidRDefault="00AF038B" w:rsidP="00AF038B">
      <w:pPr>
        <w:jc w:val="center"/>
        <w:rPr>
          <w:rFonts w:hAnsiTheme="minorHAnsi" w:cstheme="minorHAnsi"/>
          <w:b/>
          <w:highlight w:val="yellow"/>
        </w:rPr>
      </w:pPr>
    </w:p>
    <w:p w14:paraId="67C0C651"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1C5E27BE"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43259C41"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02C55AE2"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5E37947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0FDBA18E"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6110628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0BC90DCA"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7A25E2E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1B8B05D3"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6581268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122B098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4F8487F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7E65846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445575D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417321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137FFFC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78A17B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784166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5430588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4B72720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36CBA534"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760AF1F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3F1AEC3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396E13B4"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6649A8A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239CF95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14A255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0C98EB9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27E8CC90"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05D82FCC"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5645A5E2"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19F55052" w14:textId="77777777"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6F0F7146" w14:textId="77777777"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308D56CC" w14:textId="77777777" w:rsidR="005279AC" w:rsidRDefault="005279AC" w:rsidP="00AF038B">
          <w:pPr>
            <w:rPr>
              <w:rFonts w:hAnsiTheme="minorHAnsi" w:cstheme="minorHAnsi"/>
              <w:b/>
              <w:bCs/>
              <w:noProof/>
            </w:rPr>
          </w:pPr>
        </w:p>
        <w:p w14:paraId="797E50C6" w14:textId="77777777" w:rsidR="005279AC" w:rsidRDefault="005279AC" w:rsidP="00AF038B">
          <w:pPr>
            <w:rPr>
              <w:rFonts w:hAnsiTheme="minorHAnsi" w:cstheme="minorHAnsi"/>
              <w:b/>
              <w:bCs/>
              <w:noProof/>
            </w:rPr>
          </w:pPr>
        </w:p>
        <w:p w14:paraId="7B04FA47" w14:textId="77777777"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568C698B" w14:textId="77777777" w:rsidR="00AF038B" w:rsidRDefault="00AF038B" w:rsidP="00AF038B">
      <w:pPr>
        <w:jc w:val="both"/>
        <w:rPr>
          <w:rFonts w:hAnsiTheme="minorHAnsi" w:cstheme="minorHAnsi"/>
        </w:rPr>
      </w:pPr>
    </w:p>
    <w:p w14:paraId="5B90770F" w14:textId="77777777"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258D02F" w14:textId="77777777"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14"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14"/>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0FE18F9F" w14:textId="77777777" w:rsidR="00AF038B" w:rsidRDefault="00AF038B" w:rsidP="00AF038B">
      <w:pPr>
        <w:jc w:val="both"/>
        <w:rPr>
          <w:rFonts w:hAnsiTheme="minorHAnsi" w:cstheme="minorHAnsi"/>
        </w:rPr>
      </w:pPr>
      <w:r w:rsidRPr="0057000B">
        <w:rPr>
          <w:rFonts w:hAnsiTheme="minorHAnsi" w:cstheme="minorHAnsi"/>
        </w:rPr>
        <w:t>And</w:t>
      </w:r>
    </w:p>
    <w:p w14:paraId="154D8EBD" w14:textId="77777777"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55415237"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325049C8"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083561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52"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53" w:history="1">
        <w:r w:rsidRPr="0057000B">
          <w:rPr>
            <w:rStyle w:val="Hyperlink"/>
            <w:rFonts w:hAnsiTheme="minorHAnsi" w:cstheme="minorHAnsi"/>
          </w:rPr>
          <w:t>www.etenders.gov.ie</w:t>
        </w:r>
      </w:hyperlink>
      <w:r w:rsidRPr="0057000B">
        <w:rPr>
          <w:rFonts w:hAnsiTheme="minorHAnsi" w:cstheme="minorHAnsi"/>
        </w:rPr>
        <w:t xml:space="preserve"> </w:t>
      </w:r>
      <w:bookmarkStart w:id="15"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15"/>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34568FE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16"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16"/>
    </w:p>
    <w:p w14:paraId="57E9ED67"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tbl>
      <w:tblPr>
        <w:tblW w:w="5000" w:type="pct"/>
        <w:tblLook w:val="01E0" w:firstRow="1" w:lastRow="1" w:firstColumn="1" w:lastColumn="1" w:noHBand="0" w:noVBand="0"/>
      </w:tblPr>
      <w:tblGrid>
        <w:gridCol w:w="552"/>
        <w:gridCol w:w="8519"/>
      </w:tblGrid>
      <w:tr w:rsidR="00AF038B" w:rsidRPr="00431AA7" w14:paraId="23CA8541" w14:textId="77777777" w:rsidTr="4879B8FC">
        <w:tc>
          <w:tcPr>
            <w:tcW w:w="304" w:type="pct"/>
          </w:tcPr>
          <w:p w14:paraId="175E3939" w14:textId="77777777" w:rsidR="00AF038B" w:rsidRPr="00431AA7" w:rsidRDefault="00AF038B" w:rsidP="003A382E">
            <w:pPr>
              <w:jc w:val="both"/>
              <w:rPr>
                <w:rFonts w:hAnsiTheme="minorHAnsi" w:cstheme="minorHAnsi"/>
              </w:rPr>
            </w:pPr>
            <w:r>
              <w:rPr>
                <w:rFonts w:hAnsiTheme="minorHAnsi" w:cstheme="minorHAnsi"/>
              </w:rPr>
              <w:t>1.1.</w:t>
            </w:r>
          </w:p>
        </w:tc>
        <w:tc>
          <w:tcPr>
            <w:tcW w:w="4696" w:type="pct"/>
          </w:tcPr>
          <w:p w14:paraId="76FAEAB4" w14:textId="77777777" w:rsidR="00AF038B" w:rsidRPr="00431AA7" w:rsidRDefault="55DF9CE5" w:rsidP="4879B8FC">
            <w:pPr>
              <w:jc w:val="both"/>
              <w:rPr>
                <w:rFonts w:eastAsia="Calibri" w:cs="Calibri"/>
                <w:szCs w:val="22"/>
              </w:rPr>
            </w:pPr>
            <w:r w:rsidRPr="4879B8FC">
              <w:rPr>
                <w:rFonts w:eastAsia="Calibri" w:cs="Calibri"/>
                <w:szCs w:val="22"/>
              </w:rPr>
              <w:t>It is a pre-condition to the commencement of the Services Contract that the successful Tenderer, as the Food Business Operator, shall not provide meals to the school unless and until it has notified the name of the food business and the address of the premises and nature of the food business activity operated therein with the HSE.</w:t>
            </w:r>
          </w:p>
        </w:tc>
      </w:tr>
    </w:tbl>
    <w:p w14:paraId="6AA258D8" w14:textId="77777777" w:rsidR="00AF038B" w:rsidRDefault="00AF038B" w:rsidP="00AF038B">
      <w:pPr>
        <w:ind w:left="567" w:hanging="567"/>
        <w:jc w:val="both"/>
        <w:rPr>
          <w:rFonts w:hAnsiTheme="minorHAnsi" w:cstheme="minorHAnsi"/>
        </w:rPr>
      </w:pPr>
    </w:p>
    <w:p w14:paraId="3D950FE0" w14:textId="77777777" w:rsidR="00AF038B" w:rsidRPr="0057000B" w:rsidRDefault="00AF038B" w:rsidP="00AF038B">
      <w:pPr>
        <w:ind w:left="567" w:hanging="567"/>
        <w:jc w:val="both"/>
        <w:rPr>
          <w:rFonts w:hAnsiTheme="minorHAnsi" w:cstheme="minorHAnsi"/>
        </w:rPr>
      </w:pPr>
      <w:r>
        <w:rPr>
          <w:rFonts w:hAnsiTheme="minorHAnsi" w:cstheme="minorHAnsi"/>
        </w:rPr>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76C72690" w14:textId="77777777" w:rsidR="00AF038B" w:rsidRPr="0057000B" w:rsidRDefault="00AF038B" w:rsidP="00AF038B">
      <w:pPr>
        <w:jc w:val="both"/>
        <w:rPr>
          <w:rFonts w:hAnsiTheme="minorHAnsi" w:cstheme="minorHAnsi"/>
        </w:rPr>
      </w:pPr>
      <w:bookmarkStart w:id="17"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59225B57"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22975417"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17"/>
    <w:p w14:paraId="2AB6BBA4" w14:textId="77777777"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69ECF3E4" w14:textId="6964C661" w:rsidR="00AF038B" w:rsidRDefault="00AF038B" w:rsidP="2D2C1F2C">
      <w:pPr>
        <w:ind w:left="567" w:hanging="567"/>
        <w:jc w:val="both"/>
        <w:rPr>
          <w:rFonts w:hAnsiTheme="minorHAnsi" w:cstheme="minorBidi"/>
        </w:rPr>
      </w:pPr>
      <w:r w:rsidRPr="2D2C1F2C">
        <w:rPr>
          <w:rFonts w:hAnsiTheme="minorHAnsi" w:cstheme="minorBidi"/>
        </w:rPr>
        <w:t>2.2.</w:t>
      </w:r>
      <w:r>
        <w:tab/>
      </w:r>
      <w:r w:rsidRPr="2D2C1F2C">
        <w:rPr>
          <w:rFonts w:hAnsiTheme="minorHAnsi" w:cstheme="minorBidi"/>
        </w:rPr>
        <w:t xml:space="preserve">Subject to the terms and conditions of this Agreement, the </w:t>
      </w:r>
      <w:r w:rsidR="001E5D2D" w:rsidRPr="2D2C1F2C">
        <w:rPr>
          <w:rFonts w:hAnsiTheme="minorHAnsi" w:cstheme="minorBidi"/>
        </w:rPr>
        <w:t>Client</w:t>
      </w:r>
      <w:r w:rsidRPr="2D2C1F2C">
        <w:rPr>
          <w:rFonts w:hAnsiTheme="minorHAnsi" w:cstheme="minorBidi"/>
        </w:rPr>
        <w:t xml:space="preserve"> agrees to pay to the Contractor the charges as stipulated in Schedule C (“the Charges”). The Charges are </w:t>
      </w:r>
      <w:r w:rsidR="00AC20E4">
        <w:rPr>
          <w:rFonts w:hAnsiTheme="minorHAnsi" w:cstheme="minorBidi"/>
        </w:rPr>
        <w:t>exempt</w:t>
      </w:r>
      <w:r w:rsidRPr="2D2C1F2C">
        <w:rPr>
          <w:rFonts w:hAnsiTheme="minorHAnsi" w:cstheme="minorBidi"/>
        </w:rPr>
        <w:t xml:space="preserve"> of VAT which shall be due at the rate applicable on the date of the VAT invoice. </w:t>
      </w:r>
    </w:p>
    <w:p w14:paraId="3741F4EC" w14:textId="2DEDFF38"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sidRPr="008E4921">
        <w:rPr>
          <w:rFonts w:hAnsiTheme="minorHAnsi" w:cstheme="minorHAnsi"/>
          <w:highlight w:val="yellow"/>
        </w:rPr>
        <w:t>[</w:t>
      </w:r>
      <w:r w:rsidR="00BF5134" w:rsidRPr="008E4921">
        <w:rPr>
          <w:rFonts w:hAnsiTheme="minorHAnsi" w:cstheme="minorHAnsi"/>
          <w:color w:val="EE0000"/>
          <w:highlight w:val="yellow"/>
        </w:rPr>
        <w:t>Siobhan Lysaght</w:t>
      </w:r>
      <w:r w:rsidR="00B17D04" w:rsidRPr="008E4921">
        <w:rPr>
          <w:rFonts w:hAnsiTheme="minorHAnsi" w:cstheme="minorHAnsi"/>
          <w:highlight w:val="yellow"/>
        </w:rPr>
        <w:t>]</w:t>
      </w:r>
      <w:r w:rsidRPr="008E4921">
        <w:rPr>
          <w:rFonts w:hAnsiTheme="minorHAnsi" w:cstheme="minorHAnsi"/>
          <w:highlight w:val="yellow"/>
        </w:rPr>
        <w:t>;</w:t>
      </w:r>
      <w:r w:rsidRPr="0057000B">
        <w:rPr>
          <w:rFonts w:hAnsiTheme="minorHAnsi" w:cstheme="minorHAnsi"/>
        </w:rPr>
        <w:t xml:space="preserve"> the Contractor’s Contact is [] of [</w:t>
      </w:r>
      <w:r w:rsidRPr="001509AE">
        <w:rPr>
          <w:rFonts w:hAnsiTheme="minorHAnsi" w:cstheme="minorHAnsi"/>
          <w:color w:val="FF0000"/>
          <w:highlight w:val="yellow"/>
        </w:rPr>
        <w:t>Contractor contact address</w:t>
      </w:r>
      <w:r w:rsidRPr="0057000B">
        <w:rPr>
          <w:rFonts w:hAnsiTheme="minorHAnsi" w:cstheme="minorHAnsi"/>
        </w:rPr>
        <w:t>].</w:t>
      </w:r>
    </w:p>
    <w:p w14:paraId="16B83540" w14:textId="78880F3C"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00BF5134">
        <w:rPr>
          <w:rFonts w:hAnsiTheme="minorHAnsi" w:cstheme="minorHAnsi"/>
          <w:color w:val="FF0000"/>
        </w:rPr>
        <w:t>June 2029</w:t>
      </w:r>
      <w:r w:rsidRPr="0057000B">
        <w:rPr>
          <w:rFonts w:hAnsiTheme="minorHAnsi" w:cstheme="minorHAnsi"/>
        </w:rPr>
        <w:t xml:space="preserve">], unless it is otherwise terminated in accordance with the provisions of this </w:t>
      </w:r>
      <w:r w:rsidRPr="0057000B">
        <w:rPr>
          <w:rFonts w:hAnsiTheme="minorHAnsi" w:cstheme="minorHAnsi"/>
        </w:rPr>
        <w:lastRenderedPageBreak/>
        <w:t>Agreement or otherwise lawfully terminated or otherwise lawfully extended as agreed between the Parties (“the Term”).</w:t>
      </w:r>
    </w:p>
    <w:p w14:paraId="2FF250C6" w14:textId="77777777"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68497351"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0C4435B8"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65019C7F"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2DDBF092" w14:textId="77777777" w:rsidR="00D42C86" w:rsidRDefault="00AF038B" w:rsidP="00D42C86">
      <w:pPr>
        <w:ind w:left="567" w:hanging="567"/>
        <w:jc w:val="both"/>
        <w:rPr>
          <w:rFonts w:hAnsiTheme="minorHAnsi" w:cstheme="minorHAnsi"/>
        </w:rPr>
      </w:pPr>
      <w:r w:rsidRPr="0057000B">
        <w:rPr>
          <w:rFonts w:hAnsiTheme="minorHAnsi" w:cstheme="minorHAnsi"/>
        </w:rPr>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77AB62C6" w14:textId="77777777"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4D710F">
        <w:rPr>
          <w:rFonts w:hAnsiTheme="minorHAnsi" w:cstheme="minorHAnsi"/>
        </w:rPr>
        <w:t>.</w:t>
      </w:r>
    </w:p>
    <w:p w14:paraId="6FFBD3EC"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9F1594E"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D6BA4B0" w14:textId="77777777"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30DCCCAD" w14:textId="77777777" w:rsidR="00AF038B" w:rsidRDefault="00AF038B" w:rsidP="003A382E">
            <w:pPr>
              <w:jc w:val="both"/>
              <w:rPr>
                <w:rFonts w:hAnsiTheme="minorHAnsi" w:cstheme="minorHAnsi"/>
              </w:rPr>
            </w:pPr>
          </w:p>
          <w:p w14:paraId="36AF6883" w14:textId="77777777" w:rsidR="00AE109E" w:rsidRPr="0057000B" w:rsidRDefault="00AE109E" w:rsidP="003A382E">
            <w:pPr>
              <w:jc w:val="both"/>
              <w:rPr>
                <w:rFonts w:hAnsiTheme="minorHAnsi" w:cstheme="minorHAnsi"/>
              </w:rPr>
            </w:pPr>
          </w:p>
          <w:p w14:paraId="7C887C9F"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72094356"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B53B782" w14:textId="77777777"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4C529ED" w14:textId="77777777" w:rsidR="00AF038B" w:rsidRDefault="00AF038B" w:rsidP="003A382E">
            <w:pPr>
              <w:jc w:val="both"/>
              <w:rPr>
                <w:rFonts w:hAnsiTheme="minorHAnsi" w:cstheme="minorHAnsi"/>
              </w:rPr>
            </w:pPr>
          </w:p>
          <w:p w14:paraId="1C0157D6" w14:textId="77777777" w:rsidR="00AF038B" w:rsidRPr="0057000B" w:rsidRDefault="00AF038B" w:rsidP="003A382E">
            <w:pPr>
              <w:jc w:val="both"/>
              <w:rPr>
                <w:rFonts w:hAnsiTheme="minorHAnsi" w:cstheme="minorHAnsi"/>
              </w:rPr>
            </w:pPr>
          </w:p>
          <w:p w14:paraId="737C408D"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0D4AE92B"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3691E7B2" w14:textId="77777777" w:rsidR="00AF038B" w:rsidRPr="0057000B" w:rsidRDefault="00AF038B" w:rsidP="003A382E">
            <w:pPr>
              <w:jc w:val="both"/>
              <w:rPr>
                <w:rFonts w:hAnsiTheme="minorHAnsi" w:cstheme="minorHAnsi"/>
              </w:rPr>
            </w:pPr>
          </w:p>
        </w:tc>
      </w:tr>
      <w:tr w:rsidR="00AF038B" w:rsidRPr="0057000B" w14:paraId="4205FAA3"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2D6D4C90"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7E6D58F5"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526770CE"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3BD0699C" w14:textId="77777777" w:rsidR="00AF038B" w:rsidRPr="0057000B" w:rsidRDefault="00AF038B" w:rsidP="00AF038B">
      <w:pPr>
        <w:pStyle w:val="Heading1"/>
        <w:jc w:val="both"/>
        <w:rPr>
          <w:rFonts w:asciiTheme="minorHAnsi" w:hAnsiTheme="minorHAnsi" w:cstheme="minorHAnsi"/>
        </w:rPr>
      </w:pPr>
      <w:bookmarkStart w:id="18" w:name="_Toc177720935"/>
      <w:r w:rsidRPr="0057000B">
        <w:rPr>
          <w:rFonts w:asciiTheme="minorHAnsi" w:hAnsiTheme="minorHAnsi" w:cstheme="minorHAnsi"/>
        </w:rPr>
        <w:lastRenderedPageBreak/>
        <w:t>Schedule A: Terms and Conditions</w:t>
      </w:r>
      <w:bookmarkEnd w:id="18"/>
    </w:p>
    <w:p w14:paraId="6F55F7D3" w14:textId="77777777" w:rsidR="00AF038B" w:rsidRPr="00630721" w:rsidRDefault="00AF038B" w:rsidP="00630721">
      <w:pPr>
        <w:pStyle w:val="Heading2"/>
      </w:pPr>
      <w:bookmarkStart w:id="19" w:name="_Toc177720936"/>
      <w:r w:rsidRPr="00630721">
        <w:t>1.</w:t>
      </w:r>
      <w:r w:rsidRPr="00630721">
        <w:tab/>
        <w:t>CONTRACTOR’S OBLIGATIONS</w:t>
      </w:r>
      <w:bookmarkEnd w:id="19"/>
    </w:p>
    <w:p w14:paraId="2546FEC0"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53EAA21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62167E2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p>
    <w:p w14:paraId="218AB3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2DB782BF"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D13FB6C" w14:textId="12698DCE"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54"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194488F8" w14:textId="77777777"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0" w:name="_Hlk491159751"/>
      <w:r w:rsidRPr="0057000B">
        <w:rPr>
          <w:rFonts w:hAnsiTheme="minorHAnsi" w:cstheme="minorHAnsi"/>
        </w:rPr>
        <w:t xml:space="preserve"> </w:t>
      </w:r>
    </w:p>
    <w:bookmarkEnd w:id="20"/>
    <w:p w14:paraId="0E726A9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46831C77"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1" w:name="_Hlk491159818"/>
      <w:r w:rsidRPr="0057000B">
        <w:rPr>
          <w:rFonts w:hAnsiTheme="minorHAnsi" w:cstheme="minorHAnsi"/>
        </w:rPr>
        <w:t>or any of the circumstances set forth in Regulation 73 of the Regulations</w:t>
      </w:r>
      <w:bookmarkEnd w:id="21"/>
      <w:r w:rsidRPr="0057000B">
        <w:rPr>
          <w:rFonts w:hAnsiTheme="minorHAnsi" w:cstheme="minorHAnsi"/>
        </w:rPr>
        <w:t xml:space="preserve"> apply to the subcontractor and a requirement that the subcontractor, in turn, includes a provision having the same effect in any sub-contract which it awards.</w:t>
      </w:r>
    </w:p>
    <w:p w14:paraId="4988D61C"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389254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756639CB" w14:textId="77777777" w:rsidR="00165B17" w:rsidRPr="00C312EB" w:rsidRDefault="00AF038B" w:rsidP="00165B17">
      <w:pPr>
        <w:shd w:val="clear" w:color="auto" w:fill="FFFFFF" w:themeFill="background1"/>
        <w:ind w:left="567" w:hanging="567"/>
        <w:jc w:val="both"/>
        <w:rPr>
          <w:rFonts w:hAnsiTheme="minorHAnsi" w:cstheme="minorHAnsi"/>
          <w:color w:val="FF0000"/>
        </w:rPr>
      </w:pPr>
      <w:r w:rsidRPr="0057000B">
        <w:rPr>
          <w:rFonts w:hAnsiTheme="minorHAnsi" w:cstheme="minorHAnsi"/>
        </w:rPr>
        <w:t>G.</w:t>
      </w:r>
      <w:r w:rsidRPr="0057000B">
        <w:rPr>
          <w:rFonts w:hAnsiTheme="minorHAnsi" w:cstheme="minorHAnsi"/>
        </w:rPr>
        <w:tab/>
      </w:r>
      <w:r w:rsidR="00165B17" w:rsidRPr="00AC20E4">
        <w:rPr>
          <w:rFonts w:hAnsiTheme="minorHAnsi" w:cstheme="minorHAnsi"/>
          <w:color w:val="000000" w:themeColor="text1"/>
        </w:rPr>
        <w:t>The successful Tenderer agrees that any information relating to this Agreement and / or the performance of this Agreement may be passed by the Contracting Authority to the Department of Education and Youth (“DEY”), Department of Health (</w:t>
      </w:r>
      <w:r w:rsidR="008B0735" w:rsidRPr="00AC20E4">
        <w:rPr>
          <w:rFonts w:hAnsiTheme="minorHAnsi" w:cstheme="minorHAnsi"/>
          <w:color w:val="000000" w:themeColor="text1"/>
        </w:rPr>
        <w:t>“</w:t>
      </w:r>
      <w:r w:rsidR="00165B17" w:rsidRPr="00AC20E4">
        <w:rPr>
          <w:rFonts w:hAnsiTheme="minorHAnsi" w:cstheme="minorHAnsi"/>
          <w:color w:val="000000" w:themeColor="text1"/>
        </w:rPr>
        <w:t>DOH</w:t>
      </w:r>
      <w:r w:rsidR="008B0735" w:rsidRPr="00AC20E4">
        <w:rPr>
          <w:rFonts w:hAnsiTheme="minorHAnsi" w:cstheme="minorHAnsi"/>
          <w:color w:val="000000" w:themeColor="text1"/>
        </w:rPr>
        <w:t>”</w:t>
      </w:r>
      <w:r w:rsidR="00165B17" w:rsidRPr="00AC20E4">
        <w:rPr>
          <w:rFonts w:hAnsiTheme="minorHAnsi" w:cstheme="minorHAnsi"/>
          <w:color w:val="000000" w:themeColor="text1"/>
        </w:rPr>
        <w:t>) or the Department of Social Protection (“DSP”) and that DEY, DOH or DSP may use this information in the analysis and reporting of the provision of the Services and the food provided, including for the preparation and publishing of reports and guidelines.</w:t>
      </w:r>
    </w:p>
    <w:p w14:paraId="0BEBF510" w14:textId="77777777"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4832A24E" w14:textId="77777777" w:rsidR="00AF038B" w:rsidRPr="00630721" w:rsidRDefault="00AF038B" w:rsidP="00630721">
      <w:pPr>
        <w:pStyle w:val="Heading2"/>
      </w:pPr>
      <w:bookmarkStart w:id="22" w:name="_Toc177720937"/>
      <w:r w:rsidRPr="00630721">
        <w:t>2.</w:t>
      </w:r>
      <w:r w:rsidRPr="00630721">
        <w:tab/>
        <w:t>KEY PERSONNEL</w:t>
      </w:r>
      <w:bookmarkEnd w:id="22"/>
      <w:r w:rsidRPr="00630721">
        <w:t xml:space="preserve"> </w:t>
      </w:r>
    </w:p>
    <w:p w14:paraId="4FC97B12" w14:textId="77777777"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7CBEED82" w14:textId="77777777" w:rsidR="00AF038B" w:rsidRDefault="00AF038B" w:rsidP="00AF038B">
      <w:pPr>
        <w:jc w:val="both"/>
        <w:rPr>
          <w:rFonts w:hAnsiTheme="minorHAnsi" w:cstheme="minorHAnsi"/>
        </w:rPr>
      </w:pPr>
    </w:p>
    <w:p w14:paraId="6E36661F" w14:textId="77777777" w:rsidR="00AF038B" w:rsidRDefault="00AF038B" w:rsidP="00AF038B">
      <w:pPr>
        <w:jc w:val="both"/>
        <w:rPr>
          <w:rFonts w:hAnsiTheme="minorHAnsi" w:cstheme="minorHAnsi"/>
        </w:rPr>
      </w:pPr>
    </w:p>
    <w:p w14:paraId="38645DC7" w14:textId="77777777" w:rsidR="00AF038B" w:rsidRDefault="00AF038B" w:rsidP="00AF038B">
      <w:pPr>
        <w:jc w:val="both"/>
        <w:rPr>
          <w:rFonts w:hAnsiTheme="minorHAnsi" w:cstheme="minorHAnsi"/>
        </w:rPr>
      </w:pPr>
    </w:p>
    <w:p w14:paraId="135E58C4" w14:textId="77777777" w:rsidR="00AF038B" w:rsidRPr="0057000B" w:rsidRDefault="00AF038B" w:rsidP="00AF038B">
      <w:pPr>
        <w:jc w:val="both"/>
        <w:rPr>
          <w:rFonts w:hAnsiTheme="minorHAnsi" w:cstheme="minorHAnsi"/>
        </w:rPr>
      </w:pPr>
    </w:p>
    <w:p w14:paraId="3B899D08" w14:textId="77777777" w:rsidR="00AF038B" w:rsidRPr="00630721" w:rsidRDefault="00AF038B" w:rsidP="00630721">
      <w:pPr>
        <w:pStyle w:val="Heading2"/>
      </w:pPr>
      <w:bookmarkStart w:id="23" w:name="_Toc177720938"/>
      <w:r w:rsidRPr="00630721">
        <w:lastRenderedPageBreak/>
        <w:t>3.</w:t>
      </w:r>
      <w:r w:rsidRPr="00630721">
        <w:tab/>
        <w:t>PAYMENT</w:t>
      </w:r>
      <w:bookmarkEnd w:id="23"/>
    </w:p>
    <w:p w14:paraId="230A49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0C16D52A"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3B32744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15D4805D"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351D253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62603AD5" w14:textId="77777777"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0CCB38C8"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095CBB7"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otherwise, shall be a sum of money recoverable by the Party who made the overpayment from the Party in receipt of the overpayment.</w:t>
      </w:r>
    </w:p>
    <w:p w14:paraId="474B75E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72269F1C" w14:textId="77777777"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132D8B86" w14:textId="77777777"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0B9C8BCC" w14:textId="77777777" w:rsidR="00AF038B" w:rsidRPr="00630721" w:rsidRDefault="00AF038B" w:rsidP="00630721">
      <w:pPr>
        <w:pStyle w:val="Heading2"/>
      </w:pPr>
      <w:bookmarkStart w:id="24" w:name="_Toc177720939"/>
      <w:r w:rsidRPr="00630721">
        <w:lastRenderedPageBreak/>
        <w:t>4.</w:t>
      </w:r>
      <w:r w:rsidRPr="00630721">
        <w:tab/>
        <w:t>WARRANTIES, REPRESENTATIONS AND UNDERTAKINGS</w:t>
      </w:r>
      <w:bookmarkEnd w:id="24"/>
    </w:p>
    <w:p w14:paraId="163A7E6E"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41A9013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75D799F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6C6971A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092A7D0F" w14:textId="5B349C96"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55"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08E3CAA5"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4D4685C4"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66E3D83A" w14:textId="77777777"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4C4D3D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36894540"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1CC548F6"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6D449157" w14:textId="7777777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63FED89E" w14:textId="77777777" w:rsidR="00AF038B" w:rsidRDefault="00AF038B" w:rsidP="00AF038B">
      <w:pPr>
        <w:ind w:left="1134" w:hanging="567"/>
        <w:jc w:val="both"/>
        <w:rPr>
          <w:rFonts w:hAnsiTheme="minorHAnsi" w:cstheme="minorHAnsi"/>
        </w:rPr>
      </w:pPr>
      <w:r>
        <w:rPr>
          <w:rFonts w:hAnsiTheme="minorHAnsi" w:cstheme="minorHAnsi"/>
        </w:rPr>
        <w:t>1</w:t>
      </w:r>
      <w:r w:rsidR="00AC20E4">
        <w:rPr>
          <w:rFonts w:hAnsiTheme="minorHAnsi" w:cstheme="minorHAnsi"/>
        </w:rPr>
        <w:t>2</w:t>
      </w:r>
      <w:r>
        <w:rPr>
          <w:rFonts w:hAnsiTheme="minorHAnsi" w:cstheme="minorHAnsi"/>
        </w:rPr>
        <w:t>.</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5642037B" w14:textId="77777777" w:rsidR="00AF038B" w:rsidRPr="0057000B" w:rsidRDefault="00AF038B" w:rsidP="00AF038B">
      <w:pPr>
        <w:ind w:left="1134" w:hanging="567"/>
        <w:jc w:val="both"/>
        <w:rPr>
          <w:rFonts w:hAnsiTheme="minorHAnsi" w:cstheme="minorHAnsi"/>
        </w:rPr>
      </w:pPr>
      <w:r>
        <w:rPr>
          <w:rFonts w:hAnsiTheme="minorHAnsi" w:cstheme="minorHAnsi"/>
        </w:rPr>
        <w:lastRenderedPageBreak/>
        <w:t>1</w:t>
      </w:r>
      <w:r w:rsidR="00AC20E4">
        <w:rPr>
          <w:rFonts w:hAnsiTheme="minorHAnsi" w:cstheme="minorHAnsi"/>
        </w:rPr>
        <w:t>3</w:t>
      </w:r>
      <w:r>
        <w:rPr>
          <w:rFonts w:hAnsiTheme="minorHAnsi" w:cstheme="minorHAnsi"/>
        </w:rPr>
        <w:t>.</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1327D078"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3BD38A8B" w14:textId="77777777" w:rsidR="00AF038B" w:rsidRPr="00630721" w:rsidRDefault="00AF038B" w:rsidP="00630721">
      <w:pPr>
        <w:pStyle w:val="Heading2"/>
      </w:pPr>
      <w:bookmarkStart w:id="25" w:name="_Toc177720940"/>
      <w:r w:rsidRPr="00630721">
        <w:t>5.</w:t>
      </w:r>
      <w:r w:rsidRPr="00630721">
        <w:tab/>
        <w:t>REMEDIES</w:t>
      </w:r>
      <w:bookmarkEnd w:id="25"/>
      <w:r w:rsidRPr="00630721">
        <w:t xml:space="preserve"> </w:t>
      </w:r>
    </w:p>
    <w:p w14:paraId="27CB2A9D"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60A4E17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6B19D206"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40F55B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263ED9CA"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6CC1F3BE"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4006EFEA"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77C2967F" w14:textId="77777777"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62EBF9A1" w14:textId="77777777" w:rsidR="00AF038B" w:rsidRPr="0057000B" w:rsidRDefault="00AF038B" w:rsidP="00AF038B">
      <w:pPr>
        <w:spacing w:after="0"/>
        <w:jc w:val="both"/>
        <w:rPr>
          <w:rFonts w:hAnsiTheme="minorHAnsi" w:cstheme="minorHAnsi"/>
        </w:rPr>
      </w:pPr>
    </w:p>
    <w:p w14:paraId="05FCE893" w14:textId="77777777"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identify the Services with which it is dissatisfied together with the reasons for such dissatisfaction. Payment of the Retention Amount will be made upon replacement and/or remedy of the said Services as 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hold the Retention Amount on behalf of the Contractor but without any obligation to invest. The terms of this clause </w:t>
      </w:r>
      <w:r w:rsidRPr="0057000B">
        <w:rPr>
          <w:rFonts w:hAnsiTheme="minorHAnsi" w:cstheme="minorHAnsi"/>
        </w:rPr>
        <w:lastRenderedPageBreak/>
        <w:t>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52CD9992" w14:textId="77777777"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08B94BCA" w14:textId="77777777" w:rsidR="00AF038B" w:rsidRPr="00630721" w:rsidRDefault="00AF038B" w:rsidP="00630721">
      <w:pPr>
        <w:pStyle w:val="Heading2"/>
      </w:pPr>
      <w:bookmarkStart w:id="26" w:name="_Toc177720941"/>
      <w:r w:rsidRPr="00630721">
        <w:t>6.</w:t>
      </w:r>
      <w:r w:rsidRPr="00630721">
        <w:tab/>
        <w:t>INTELLECTUAL PROPERTY</w:t>
      </w:r>
      <w:bookmarkEnd w:id="26"/>
      <w:r w:rsidRPr="00630721">
        <w:t xml:space="preserve"> </w:t>
      </w:r>
    </w:p>
    <w:p w14:paraId="54E6DB99"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2D7EE128"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13BE4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7FD706BA"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0BC200FD"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5BBCB3C6"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2F4FBD31"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vested with all 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lastRenderedPageBreak/>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07C814B4" w14:textId="77777777"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02A2CE6F" w14:textId="77777777"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1145B617"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42020FE3"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CF870E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19D76821" w14:textId="77777777"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6F1C951A" w14:textId="77777777" w:rsidR="00AF038B" w:rsidRPr="00630721" w:rsidRDefault="00AF038B" w:rsidP="00630721">
      <w:pPr>
        <w:pStyle w:val="Heading2"/>
      </w:pPr>
      <w:bookmarkStart w:id="27" w:name="_Toc177720942"/>
      <w:r w:rsidRPr="00630721">
        <w:t>7.</w:t>
      </w:r>
      <w:r w:rsidRPr="00630721">
        <w:tab/>
        <w:t>CONFIDENTIALITY</w:t>
      </w:r>
      <w:bookmarkEnd w:id="27"/>
    </w:p>
    <w:p w14:paraId="122442F8"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20FE6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6CF8CDAA"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77A32C38"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5CF91524"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437E092C"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43A81A27"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69AFEEC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44FD860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which is or becomes public knowledge other than by breach of this clause; or</w:t>
      </w:r>
    </w:p>
    <w:p w14:paraId="1B691172"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3.</w:t>
      </w:r>
      <w:r w:rsidRPr="0057000B">
        <w:rPr>
          <w:rFonts w:hAnsiTheme="minorHAnsi" w:cstheme="minorHAnsi"/>
        </w:rPr>
        <w:tab/>
        <w:t>is independently developed by the disclosing Party without access to or use of the Confidential Information; or</w:t>
      </w:r>
    </w:p>
    <w:p w14:paraId="70D24C1D"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76778B7C"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FBE3AC0"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35A78518"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67CB8B34" w14:textId="77777777" w:rsidR="00AF038B" w:rsidRPr="00630721" w:rsidRDefault="00AF038B" w:rsidP="00630721">
      <w:pPr>
        <w:pStyle w:val="Heading2"/>
      </w:pPr>
      <w:bookmarkStart w:id="28" w:name="_Toc177720943"/>
      <w:r w:rsidRPr="00630721">
        <w:t>8.</w:t>
      </w:r>
      <w:r w:rsidRPr="00630721">
        <w:tab/>
        <w:t>FORCE MAJEURE</w:t>
      </w:r>
      <w:bookmarkEnd w:id="28"/>
    </w:p>
    <w:p w14:paraId="1A4559E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4BDBB019"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1E419527"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69CBDF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75F8D54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09093C80"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59F7975"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0F9BDFE3"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1471E2F2" w14:textId="77777777" w:rsidR="00AF038B" w:rsidRPr="00630721" w:rsidRDefault="00AF038B" w:rsidP="00630721">
      <w:pPr>
        <w:pStyle w:val="Heading2"/>
      </w:pPr>
      <w:bookmarkStart w:id="29" w:name="_Toc177720944"/>
      <w:r w:rsidRPr="00630721">
        <w:t>9.</w:t>
      </w:r>
      <w:r w:rsidRPr="00630721">
        <w:tab/>
        <w:t>TERMINATION</w:t>
      </w:r>
      <w:bookmarkEnd w:id="29"/>
    </w:p>
    <w:p w14:paraId="20B91020"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6E022A7"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14AE0D16" w14:textId="77777777" w:rsidR="00AF038B" w:rsidRPr="00450A3A" w:rsidRDefault="0087243A" w:rsidP="00034298">
      <w:pPr>
        <w:pStyle w:val="ListParagraph"/>
        <w:numPr>
          <w:ilvl w:val="0"/>
          <w:numId w:val="44"/>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072567EE" w14:textId="5E5A6F88" w:rsidR="00AF038B" w:rsidRPr="002B215B" w:rsidRDefault="00AF038B" w:rsidP="00034298">
      <w:pPr>
        <w:pStyle w:val="pf0"/>
        <w:numPr>
          <w:ilvl w:val="0"/>
          <w:numId w:val="44"/>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56"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3A29F2CD" w14:textId="77777777" w:rsidR="00AF038B" w:rsidRPr="00F42691" w:rsidRDefault="0087243A" w:rsidP="00034298">
      <w:pPr>
        <w:pStyle w:val="pf0"/>
        <w:numPr>
          <w:ilvl w:val="0"/>
          <w:numId w:val="44"/>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0435EED9" w14:textId="77777777" w:rsidR="00F42691" w:rsidRPr="00F42691" w:rsidRDefault="0087243A" w:rsidP="00034298">
      <w:pPr>
        <w:pStyle w:val="pf0"/>
        <w:numPr>
          <w:ilvl w:val="0"/>
          <w:numId w:val="44"/>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3B253A4F" w14:textId="77777777" w:rsidR="00F42691" w:rsidRPr="00F42691" w:rsidRDefault="0087243A" w:rsidP="00034298">
      <w:pPr>
        <w:pStyle w:val="pf0"/>
        <w:numPr>
          <w:ilvl w:val="0"/>
          <w:numId w:val="44"/>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r w:rsidR="00AC20E4">
        <w:rPr>
          <w:rFonts w:asciiTheme="minorHAnsi" w:hAnsiTheme="minorHAnsi" w:cstheme="minorHAnsi"/>
          <w:sz w:val="22"/>
          <w:szCs w:val="22"/>
        </w:rPr>
        <w:t xml:space="preserve"> and</w:t>
      </w:r>
    </w:p>
    <w:p w14:paraId="6741784B" w14:textId="77777777" w:rsidR="00AF038B" w:rsidRPr="00F42691" w:rsidRDefault="0087243A" w:rsidP="00034298">
      <w:pPr>
        <w:pStyle w:val="pf0"/>
        <w:numPr>
          <w:ilvl w:val="0"/>
          <w:numId w:val="44"/>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w:t>
      </w:r>
      <w:r w:rsidR="00AC20E4">
        <w:rPr>
          <w:rFonts w:asciiTheme="minorHAnsi" w:hAnsiTheme="minorHAnsi" w:cstheme="minorHAnsi"/>
          <w:sz w:val="22"/>
          <w:szCs w:val="22"/>
        </w:rPr>
        <w:t>.</w:t>
      </w:r>
    </w:p>
    <w:p w14:paraId="5263B8B2" w14:textId="77777777"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that the Contractor (or its subcontractor(s), if any) falls within the category of prohibited economic operators identified in Regulation (EU) No 833/2014 of 31 July 2014 (as amended by EU Regulation 2022/576 or any subsequent amendments to same)</w:t>
      </w:r>
      <w:r>
        <w:t>.</w:t>
      </w:r>
    </w:p>
    <w:p w14:paraId="71A4FFD6" w14:textId="77777777"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D.</w:t>
      </w:r>
      <w:r w:rsidRPr="0057000B">
        <w:rPr>
          <w:rFonts w:hAnsiTheme="minorHAnsi" w:cstheme="minorHAnsi"/>
        </w:rPr>
        <w:tab/>
      </w:r>
      <w:r w:rsidR="00C81EDF">
        <w:rPr>
          <w:rFonts w:hAnsiTheme="minorHAnsi" w:cstheme="minorHAnsi"/>
        </w:rPr>
        <w:t>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2008962B" w14:textId="77777777" w:rsidR="00AF038B" w:rsidRDefault="00AF038B" w:rsidP="4879B8FC">
      <w:pPr>
        <w:ind w:left="567" w:hanging="567"/>
        <w:jc w:val="both"/>
        <w:rPr>
          <w:rFonts w:hAnsiTheme="minorHAnsi" w:cstheme="minorBidi"/>
        </w:rPr>
      </w:pPr>
      <w:r w:rsidRPr="4879B8FC">
        <w:rPr>
          <w:rFonts w:hAnsiTheme="minorHAnsi" w:cstheme="minorBidi"/>
        </w:rPr>
        <w:t>E.</w:t>
      </w:r>
      <w:r>
        <w:tab/>
      </w:r>
      <w:r w:rsidRPr="4879B8FC">
        <w:rPr>
          <w:rFonts w:hAnsiTheme="minorHAnsi" w:cstheme="minorBidi"/>
        </w:rPr>
        <w:t xml:space="preserve">The Contractor is solely responsible for making good any damage caused by the Contractor or any of its employees or subcontractors to the </w:t>
      </w:r>
      <w:r w:rsidR="001E5D2D" w:rsidRPr="4879B8FC">
        <w:rPr>
          <w:rFonts w:hAnsiTheme="minorHAnsi" w:cstheme="minorBidi"/>
        </w:rPr>
        <w:t>Client</w:t>
      </w:r>
      <w:r w:rsidRPr="4879B8FC">
        <w:rPr>
          <w:rFonts w:hAnsiTheme="minorHAnsi" w:cstheme="minorBidi"/>
        </w:rPr>
        <w:t>’s premises or any equipment or objects contained therein, fair wear and tear expected.</w:t>
      </w:r>
    </w:p>
    <w:p w14:paraId="111AF2C4" w14:textId="77777777" w:rsidR="00AF038B" w:rsidRPr="0057000B" w:rsidRDefault="00AF038B" w:rsidP="006764E9">
      <w:pPr>
        <w:ind w:left="567" w:hanging="567"/>
        <w:jc w:val="both"/>
        <w:rPr>
          <w:rFonts w:hAnsiTheme="minorHAnsi" w:cstheme="minorBidi"/>
        </w:rPr>
      </w:pPr>
      <w:r w:rsidRPr="4879B8FC">
        <w:rPr>
          <w:rFonts w:hAnsiTheme="minorHAnsi" w:cstheme="minorBidi"/>
        </w:rPr>
        <w:t>F.</w:t>
      </w:r>
      <w:r>
        <w:tab/>
      </w:r>
      <w:r w:rsidRPr="4879B8FC">
        <w:rPr>
          <w:rFonts w:hAnsiTheme="minorHAnsi" w:cstheme="minorBidi"/>
        </w:rPr>
        <w:t xml:space="preserve">On completion or termination of this Agreement, howsoever arising, the Contractor shall immediately return all Confidential Information, records, papers, materials, media and other property of the </w:t>
      </w:r>
      <w:r w:rsidR="001E5D2D" w:rsidRPr="4879B8FC">
        <w:rPr>
          <w:rFonts w:hAnsiTheme="minorHAnsi" w:cstheme="minorBidi"/>
        </w:rPr>
        <w:t>Client</w:t>
      </w:r>
      <w:r w:rsidRPr="4879B8FC">
        <w:rPr>
          <w:rFonts w:hAnsiTheme="minorHAnsi" w:cstheme="minorBidi"/>
        </w:rPr>
        <w:t xml:space="preserve"> which is in its possession. </w:t>
      </w:r>
    </w:p>
    <w:p w14:paraId="796104D4" w14:textId="77777777"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1AEFD7F1" w14:textId="77777777" w:rsidR="00AF038B" w:rsidRPr="00630721" w:rsidRDefault="00AF038B" w:rsidP="00630721">
      <w:pPr>
        <w:pStyle w:val="Heading2"/>
      </w:pPr>
      <w:bookmarkStart w:id="30" w:name="_Toc177720945"/>
      <w:r w:rsidRPr="00630721">
        <w:t xml:space="preserve">10. </w:t>
      </w:r>
      <w:r w:rsidRPr="00630721">
        <w:tab/>
        <w:t>CONTRACT MANAGEMENT</w:t>
      </w:r>
      <w:bookmarkEnd w:id="30"/>
      <w:r w:rsidRPr="00630721">
        <w:t xml:space="preserve"> </w:t>
      </w:r>
    </w:p>
    <w:p w14:paraId="2CEE3BD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3025CBCA"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1D05A099"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722673FE"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43A5C67"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64BD07BF"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69333024"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6E7D1F0C" w14:textId="77777777" w:rsidR="00AF038B" w:rsidRPr="00630721" w:rsidRDefault="00AF038B" w:rsidP="00630721">
      <w:pPr>
        <w:pStyle w:val="Heading2"/>
      </w:pPr>
      <w:bookmarkStart w:id="31" w:name="_Toc177720946"/>
      <w:r w:rsidRPr="00630721">
        <w:t>11.</w:t>
      </w:r>
      <w:r w:rsidRPr="00630721">
        <w:tab/>
        <w:t>DISPUTES</w:t>
      </w:r>
      <w:bookmarkEnd w:id="31"/>
    </w:p>
    <w:p w14:paraId="23FDF393"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10169D2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1ADC7C6F"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Dispute has not been resolved within fifteen (15) Business Days (being days other than weekends or public holidays in Ireland) (or such longer period as may be agreed in writing by </w:t>
      </w:r>
      <w:r w:rsidRPr="0057000B">
        <w:rPr>
          <w:rFonts w:hAnsiTheme="minorHAnsi" w:cstheme="minorHAnsi"/>
        </w:rPr>
        <w:lastRenderedPageBreak/>
        <w:t>the Parties) of being referred to the nominated representatives, then either Party may refer the Dispute to an independent mediator, the identity of whom shall be agreed in advance by the Parties.</w:t>
      </w:r>
    </w:p>
    <w:p w14:paraId="40BC6E10"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46E8D04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6B25572F"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35453A8D"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0DB9FD90" w14:textId="77777777" w:rsidR="00AF038B" w:rsidRPr="00630721" w:rsidRDefault="00AF038B" w:rsidP="00630721">
      <w:pPr>
        <w:pStyle w:val="Heading2"/>
      </w:pPr>
      <w:bookmarkStart w:id="32" w:name="_Toc177720947"/>
      <w:r w:rsidRPr="00630721">
        <w:t>12.</w:t>
      </w:r>
      <w:r w:rsidRPr="00630721">
        <w:tab/>
        <w:t>GOVERNING LAW, CHOICE OF JURISDICTION AND EXECUTION</w:t>
      </w:r>
      <w:bookmarkEnd w:id="32"/>
    </w:p>
    <w:p w14:paraId="0747A65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022EAF03"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5C06BE2"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46D44A43" w14:textId="77777777" w:rsidR="00AF038B" w:rsidRPr="00630721" w:rsidRDefault="00AF038B" w:rsidP="00630721">
      <w:pPr>
        <w:pStyle w:val="Heading2"/>
      </w:pPr>
      <w:bookmarkStart w:id="33" w:name="_Toc177720948"/>
      <w:r w:rsidRPr="00630721">
        <w:t>13.</w:t>
      </w:r>
      <w:r w:rsidRPr="00630721">
        <w:tab/>
        <w:t>NOTICES</w:t>
      </w:r>
      <w:bookmarkEnd w:id="33"/>
      <w:r w:rsidRPr="00630721">
        <w:t xml:space="preserve"> </w:t>
      </w:r>
    </w:p>
    <w:p w14:paraId="096530C0"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78155096"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3FBD56B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521AB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3C9C3D4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203B88B5" w14:textId="77777777" w:rsidR="00AF038B" w:rsidRPr="00630721" w:rsidRDefault="00AF038B" w:rsidP="00630721">
      <w:pPr>
        <w:pStyle w:val="Heading2"/>
      </w:pPr>
      <w:bookmarkStart w:id="34" w:name="_Toc177720949"/>
      <w:r w:rsidRPr="00630721">
        <w:lastRenderedPageBreak/>
        <w:t>14.</w:t>
      </w:r>
      <w:r w:rsidRPr="00630721">
        <w:tab/>
        <w:t>ASSIGNMENT AND SUBCONTRACT</w:t>
      </w:r>
      <w:bookmarkEnd w:id="34"/>
    </w:p>
    <w:p w14:paraId="416CF2E0"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21B125D8" w14:textId="77777777"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C6C2CD5" w14:textId="77777777" w:rsidR="00AF038B" w:rsidRPr="0057000B" w:rsidRDefault="00AF038B" w:rsidP="00AF038B">
      <w:pPr>
        <w:jc w:val="both"/>
        <w:rPr>
          <w:rFonts w:hAnsiTheme="minorHAnsi" w:cstheme="minorHAnsi"/>
        </w:rPr>
      </w:pPr>
    </w:p>
    <w:p w14:paraId="5B2B150A" w14:textId="77777777" w:rsidR="00AF038B" w:rsidRPr="00630721" w:rsidRDefault="00AF038B" w:rsidP="00630721">
      <w:pPr>
        <w:pStyle w:val="Heading2"/>
      </w:pPr>
      <w:bookmarkStart w:id="35" w:name="_Toc177720950"/>
      <w:r w:rsidRPr="00630721">
        <w:t>15.</w:t>
      </w:r>
      <w:r w:rsidRPr="00630721">
        <w:tab/>
        <w:t>ENTIRE AGREEMENT</w:t>
      </w:r>
      <w:bookmarkEnd w:id="35"/>
    </w:p>
    <w:p w14:paraId="5E27F4B9"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45E00245" w14:textId="77777777" w:rsidR="00AF038B" w:rsidRPr="00630721" w:rsidRDefault="00AF038B" w:rsidP="00630721">
      <w:pPr>
        <w:pStyle w:val="Heading2"/>
      </w:pPr>
      <w:bookmarkStart w:id="36" w:name="_Toc177720951"/>
      <w:r w:rsidRPr="00630721">
        <w:t>16.</w:t>
      </w:r>
      <w:r w:rsidRPr="00630721">
        <w:tab/>
        <w:t>SEVERABILITY</w:t>
      </w:r>
      <w:bookmarkEnd w:id="36"/>
      <w:r w:rsidRPr="00630721">
        <w:t xml:space="preserve"> </w:t>
      </w:r>
    </w:p>
    <w:p w14:paraId="099F6B89"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32C01934" w14:textId="77777777" w:rsidR="00AF038B" w:rsidRPr="00630721" w:rsidRDefault="00AF038B" w:rsidP="00630721">
      <w:pPr>
        <w:pStyle w:val="Heading2"/>
      </w:pPr>
      <w:bookmarkStart w:id="37" w:name="_Toc177720952"/>
      <w:r w:rsidRPr="00630721">
        <w:t>17.</w:t>
      </w:r>
      <w:r w:rsidRPr="00630721">
        <w:tab/>
        <w:t>WAIVER</w:t>
      </w:r>
      <w:bookmarkEnd w:id="37"/>
    </w:p>
    <w:p w14:paraId="66E7AB3E" w14:textId="77777777"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6723374F" w14:textId="77777777" w:rsidR="00AF038B" w:rsidRPr="00630721" w:rsidRDefault="00AF038B" w:rsidP="00630721">
      <w:pPr>
        <w:pStyle w:val="Heading2"/>
      </w:pPr>
      <w:bookmarkStart w:id="38" w:name="_Toc177720953"/>
      <w:r w:rsidRPr="00630721">
        <w:t>18.</w:t>
      </w:r>
      <w:r w:rsidRPr="00630721">
        <w:tab/>
        <w:t>NON-EXCLUSIVITY</w:t>
      </w:r>
      <w:bookmarkEnd w:id="38"/>
    </w:p>
    <w:p w14:paraId="7B8B3712" w14:textId="77777777"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633BF947" w14:textId="77777777" w:rsidR="00AF038B" w:rsidRPr="00630721" w:rsidRDefault="00AF038B" w:rsidP="00630721">
      <w:pPr>
        <w:pStyle w:val="Heading2"/>
      </w:pPr>
      <w:bookmarkStart w:id="39" w:name="_Toc177720954"/>
      <w:r w:rsidRPr="00630721">
        <w:t>19.</w:t>
      </w:r>
      <w:r w:rsidRPr="00630721">
        <w:tab/>
        <w:t>MEDIA</w:t>
      </w:r>
      <w:bookmarkEnd w:id="39"/>
    </w:p>
    <w:p w14:paraId="297CA1FA" w14:textId="77777777"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53CD63" w14:textId="77777777" w:rsidR="00AF038B" w:rsidRPr="00630721" w:rsidRDefault="00AF038B" w:rsidP="00630721">
      <w:pPr>
        <w:pStyle w:val="Heading2"/>
      </w:pPr>
      <w:bookmarkStart w:id="40" w:name="_Toc177720955"/>
      <w:r w:rsidRPr="00630721">
        <w:lastRenderedPageBreak/>
        <w:t>20.</w:t>
      </w:r>
      <w:r w:rsidRPr="00630721">
        <w:tab/>
        <w:t>CONFLICTS, REGISTRABLE INTERESTS AND CORRUPT GIFTS</w:t>
      </w:r>
      <w:bookmarkEnd w:id="40"/>
    </w:p>
    <w:p w14:paraId="001EDEA1"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71A1E770"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50779DAB" w14:textId="77777777"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709E88E4" w14:textId="77777777" w:rsidR="00AF038B" w:rsidRDefault="00AF038B" w:rsidP="00AF038B">
      <w:pPr>
        <w:ind w:left="567" w:hanging="567"/>
        <w:jc w:val="both"/>
        <w:rPr>
          <w:rFonts w:hAnsiTheme="minorHAnsi" w:cstheme="minorHAnsi"/>
        </w:rPr>
      </w:pPr>
    </w:p>
    <w:p w14:paraId="2D45E4A9" w14:textId="77777777" w:rsidR="00AF038B" w:rsidRPr="00630721" w:rsidRDefault="00AF038B" w:rsidP="00630721">
      <w:pPr>
        <w:pStyle w:val="Heading2"/>
      </w:pPr>
      <w:bookmarkStart w:id="41" w:name="_Toc177720956"/>
      <w:r w:rsidRPr="00630721">
        <w:t>21.</w:t>
      </w:r>
      <w:r w:rsidRPr="00630721">
        <w:tab/>
        <w:t>ACCESS TO PREMISES</w:t>
      </w:r>
      <w:bookmarkEnd w:id="41"/>
    </w:p>
    <w:p w14:paraId="11D7D9CD" w14:textId="77777777"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091344BA" w14:textId="77777777"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7733CABC" w14:textId="77777777" w:rsidR="00AF038B" w:rsidRPr="00630721" w:rsidRDefault="00AF038B" w:rsidP="00630721">
      <w:pPr>
        <w:pStyle w:val="Heading2"/>
      </w:pPr>
      <w:bookmarkStart w:id="42" w:name="_Toc177720957"/>
      <w:r w:rsidRPr="00630721">
        <w:t>22.</w:t>
      </w:r>
      <w:r w:rsidRPr="00630721">
        <w:tab/>
        <w:t>EQUIPMENT</w:t>
      </w:r>
      <w:bookmarkEnd w:id="42"/>
    </w:p>
    <w:p w14:paraId="6A3B5597" w14:textId="77777777" w:rsidR="00AF038B" w:rsidRPr="001418D8" w:rsidRDefault="7A222103" w:rsidP="6F640DBF">
      <w:pPr>
        <w:ind w:left="567" w:hanging="567"/>
        <w:jc w:val="both"/>
        <w:rPr>
          <w:rFonts w:hAnsiTheme="minorHAnsi" w:cstheme="minorBidi"/>
          <w:highlight w:val="yellow"/>
        </w:rPr>
      </w:pPr>
      <w:r w:rsidRPr="6F640DBF">
        <w:rPr>
          <w:rFonts w:hAnsiTheme="minorHAnsi" w:cstheme="minorBidi"/>
        </w:rPr>
        <w:t>A.</w:t>
      </w:r>
      <w:r>
        <w:tab/>
      </w:r>
      <w:r w:rsidR="00C81EDF" w:rsidRPr="001418D8">
        <w:t>T</w:t>
      </w:r>
      <w:r w:rsidRPr="001418D8">
        <w:rPr>
          <w:rFonts w:hAnsiTheme="minorHAnsi" w:cstheme="minorBidi"/>
        </w:rPr>
        <w:t>he Contractor shall provide all equipment and material necessary for the provision of the Services.</w:t>
      </w:r>
      <w:r w:rsidR="002B5102" w:rsidRPr="001418D8">
        <w:rPr>
          <w:rFonts w:hAnsiTheme="minorHAnsi" w:cstheme="minorBidi"/>
        </w:rPr>
        <w:t xml:space="preserve"> </w:t>
      </w:r>
      <w:r w:rsidR="002B5102" w:rsidRPr="001418D8">
        <w:t>For the avoidance of doubt no food handling activities should take place on the school premises, therefore no installation of equipment should be required.</w:t>
      </w:r>
    </w:p>
    <w:p w14:paraId="52676191" w14:textId="22FC4D17" w:rsidR="00AF038B" w:rsidRPr="0057000B" w:rsidRDefault="7A222103" w:rsidP="6F640DBF">
      <w:pPr>
        <w:ind w:left="567" w:hanging="567"/>
        <w:jc w:val="both"/>
        <w:rPr>
          <w:rFonts w:hAnsiTheme="minorHAnsi" w:cstheme="minorBidi"/>
        </w:rPr>
      </w:pPr>
      <w:r w:rsidRPr="6F640DBF">
        <w:rPr>
          <w:rFonts w:hAnsiTheme="minorHAnsi" w:cstheme="minorBidi"/>
        </w:rPr>
        <w:lastRenderedPageBreak/>
        <w:t>B.</w:t>
      </w:r>
      <w:r>
        <w:tab/>
      </w:r>
      <w:r w:rsidR="00AF038B" w:rsidRPr="6F640DBF">
        <w:rPr>
          <w:rFonts w:hAnsiTheme="minorHAnsi" w:cstheme="minorBidi"/>
        </w:rPr>
        <w:t xml:space="preserve">The Contractor shall maintain and store all items of Equipment within the </w:t>
      </w:r>
      <w:r w:rsidR="001E5D2D" w:rsidRPr="6F640DBF">
        <w:rPr>
          <w:rFonts w:hAnsiTheme="minorHAnsi" w:cstheme="minorBidi"/>
        </w:rPr>
        <w:t>Client</w:t>
      </w:r>
      <w:r w:rsidR="00AF038B" w:rsidRPr="6F640DBF">
        <w:rPr>
          <w:rFonts w:hAnsiTheme="minorHAnsi" w:cstheme="minorBidi"/>
        </w:rPr>
        <w:t>’s premises in a safe, serviceable and clean condition.</w:t>
      </w:r>
    </w:p>
    <w:p w14:paraId="0AA77A70"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7F6C9FE6" w14:textId="77777777" w:rsidR="00AF038B" w:rsidRPr="0057000B" w:rsidRDefault="00C81EDF" w:rsidP="00AF038B">
      <w:pPr>
        <w:ind w:left="567" w:hanging="567"/>
        <w:jc w:val="both"/>
        <w:rPr>
          <w:rFonts w:hAnsiTheme="minorHAnsi" w:cstheme="minorHAnsi"/>
        </w:rPr>
      </w:pPr>
      <w:r>
        <w:rPr>
          <w:rFonts w:hAnsiTheme="minorHAnsi" w:cstheme="minorHAnsi"/>
        </w:rPr>
        <w:t>D.</w:t>
      </w:r>
      <w:r w:rsidR="00AF038B" w:rsidRPr="0057000B">
        <w:rPr>
          <w:rFonts w:hAnsiTheme="minorHAnsi" w:cstheme="minorHAnsi"/>
        </w:rPr>
        <w:tab/>
        <w:t>The Contractor shall, at the</w:t>
      </w:r>
      <w:r w:rsidR="00AF038B">
        <w:rPr>
          <w:rFonts w:hAnsiTheme="minorHAnsi" w:cstheme="minorHAnsi"/>
        </w:rPr>
        <w:t xml:space="preserve"> </w:t>
      </w:r>
      <w:r w:rsidR="001E5D2D">
        <w:rPr>
          <w:rFonts w:hAnsiTheme="minorHAnsi" w:cstheme="minorHAnsi"/>
        </w:rPr>
        <w:t>Client</w:t>
      </w:r>
      <w:r w:rsidR="00AF038B" w:rsidRPr="0057000B">
        <w:rPr>
          <w:rFonts w:hAnsiTheme="minorHAnsi" w:cstheme="minorHAnsi"/>
        </w:rPr>
        <w:t>’s written request, at its own expense and as soon as reasonably practicable:</w:t>
      </w:r>
    </w:p>
    <w:p w14:paraId="04914178" w14:textId="77777777"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F15399E"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5179EF3E" w14:textId="77777777" w:rsidR="00AF038B" w:rsidRPr="0057000B" w:rsidRDefault="00C81EDF" w:rsidP="00AF038B">
      <w:pPr>
        <w:ind w:left="567" w:hanging="567"/>
        <w:jc w:val="both"/>
        <w:rPr>
          <w:rFonts w:hAnsiTheme="minorHAnsi" w:cstheme="minorHAnsi"/>
        </w:rPr>
      </w:pPr>
      <w:r>
        <w:rPr>
          <w:rFonts w:hAnsiTheme="minorHAnsi" w:cstheme="minorHAnsi"/>
        </w:rPr>
        <w:t>E</w:t>
      </w:r>
      <w:r w:rsidR="00AF038B" w:rsidRPr="0057000B">
        <w:rPr>
          <w:rFonts w:hAnsiTheme="minorHAnsi" w:cstheme="minorHAnsi"/>
        </w:rPr>
        <w:t>.</w:t>
      </w:r>
      <w:r w:rsidR="00AF038B" w:rsidRPr="0057000B">
        <w:rPr>
          <w:rFonts w:hAnsiTheme="minorHAnsi" w:cstheme="minorHAnsi"/>
        </w:rPr>
        <w:tab/>
        <w:t>All Equipment brought onto the</w:t>
      </w:r>
      <w:r w:rsidR="00AF038B">
        <w:rPr>
          <w:rFonts w:hAnsiTheme="minorHAnsi" w:cstheme="minorHAnsi"/>
        </w:rPr>
        <w:t xml:space="preserve"> </w:t>
      </w:r>
      <w:r w:rsidR="001E5D2D">
        <w:rPr>
          <w:rFonts w:hAnsiTheme="minorHAnsi" w:cstheme="minorHAnsi"/>
        </w:rPr>
        <w:t>Client</w:t>
      </w:r>
      <w:r w:rsidR="00AF038B" w:rsidRPr="0057000B">
        <w:rPr>
          <w:rFonts w:hAnsiTheme="minorHAnsi" w:cstheme="minorHAnsi"/>
        </w:rPr>
        <w:t>’s premises shall be at the Contractor’s own risk and the</w:t>
      </w:r>
      <w:r w:rsidR="00AF038B">
        <w:rPr>
          <w:rFonts w:hAnsiTheme="minorHAnsi" w:cstheme="minorHAnsi"/>
        </w:rPr>
        <w:t xml:space="preserve"> </w:t>
      </w:r>
      <w:r w:rsidR="001E5D2D">
        <w:rPr>
          <w:rFonts w:hAnsiTheme="minorHAnsi" w:cstheme="minorHAnsi"/>
        </w:rPr>
        <w:t>Client</w:t>
      </w:r>
      <w:r w:rsidR="00AF038B">
        <w:rPr>
          <w:rFonts w:hAnsiTheme="minorHAnsi" w:cstheme="minorHAnsi"/>
        </w:rPr>
        <w:t xml:space="preserve"> </w:t>
      </w:r>
      <w:r w:rsidR="00AF038B" w:rsidRPr="0057000B">
        <w:rPr>
          <w:rFonts w:hAnsiTheme="minorHAnsi" w:cstheme="minorHAnsi"/>
        </w:rPr>
        <w:t>shall have no liability for any loss of, caused by or damage to any Equipment. The Contractor shall provide for the haulage or carriage thereof to the</w:t>
      </w:r>
      <w:r w:rsidR="00AF038B">
        <w:rPr>
          <w:rFonts w:hAnsiTheme="minorHAnsi" w:cstheme="minorHAnsi"/>
        </w:rPr>
        <w:t xml:space="preserve"> </w:t>
      </w:r>
      <w:r w:rsidR="001E5D2D">
        <w:rPr>
          <w:rFonts w:hAnsiTheme="minorHAnsi" w:cstheme="minorHAnsi"/>
        </w:rPr>
        <w:t>Client</w:t>
      </w:r>
      <w:r w:rsidR="00AF038B"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763D12FE" w14:textId="77777777" w:rsidR="00AF038B" w:rsidRDefault="00C81EDF" w:rsidP="00AE44E9">
      <w:pPr>
        <w:ind w:left="567" w:hanging="567"/>
        <w:jc w:val="both"/>
        <w:rPr>
          <w:rFonts w:hAnsiTheme="minorHAnsi" w:cstheme="minorHAnsi"/>
        </w:rPr>
      </w:pPr>
      <w:r>
        <w:rPr>
          <w:rFonts w:hAnsiTheme="minorHAnsi" w:cstheme="minorHAnsi"/>
        </w:rPr>
        <w:t xml:space="preserve">F.        </w:t>
      </w:r>
      <w:r w:rsidR="00AE44E9">
        <w:rPr>
          <w:rFonts w:hAnsiTheme="minorHAnsi" w:cstheme="minorHAnsi"/>
        </w:rPr>
        <w:t xml:space="preserve"> </w:t>
      </w:r>
      <w:r w:rsidR="00AF038B" w:rsidRPr="0057000B">
        <w:rPr>
          <w:rFonts w:hAnsiTheme="minorHAnsi" w:cstheme="minorHAnsi"/>
        </w:rPr>
        <w:t>On completion of the Services the Contractor shall</w:t>
      </w:r>
      <w:r>
        <w:rPr>
          <w:rFonts w:hAnsiTheme="minorHAnsi" w:cstheme="minorHAnsi"/>
        </w:rPr>
        <w:t xml:space="preserve"> </w:t>
      </w:r>
      <w:r w:rsidR="00AF038B" w:rsidRPr="00544023">
        <w:rPr>
          <w:rFonts w:hAnsiTheme="minorHAnsi" w:cstheme="minorHAnsi"/>
        </w:rPr>
        <w:t xml:space="preserve">remove the Equipment used by the Contractor </w:t>
      </w:r>
      <w:r>
        <w:rPr>
          <w:rFonts w:hAnsiTheme="minorHAnsi" w:cstheme="minorHAnsi"/>
        </w:rPr>
        <w:t xml:space="preserve"> </w:t>
      </w:r>
      <w:r w:rsidR="00AF038B" w:rsidRPr="00544023">
        <w:rPr>
          <w:rFonts w:hAnsiTheme="minorHAnsi" w:cstheme="minorHAnsi"/>
        </w:rPr>
        <w:t xml:space="preserve">to provide the Services and shall leave the </w:t>
      </w:r>
      <w:r w:rsidR="001E5D2D">
        <w:rPr>
          <w:rFonts w:hAnsiTheme="minorHAnsi" w:cstheme="minorHAnsi"/>
        </w:rPr>
        <w:t>Client</w:t>
      </w:r>
      <w:r w:rsidR="00AF038B"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00AF038B"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w:t>
      </w:r>
    </w:p>
    <w:p w14:paraId="508C98E9" w14:textId="77777777" w:rsidR="00C40F4A" w:rsidRPr="00544023" w:rsidRDefault="00C40F4A" w:rsidP="00C40F4A">
      <w:pPr>
        <w:pStyle w:val="ListParagraph"/>
        <w:spacing w:after="160" w:line="259" w:lineRule="auto"/>
        <w:ind w:left="1287"/>
        <w:jc w:val="both"/>
        <w:rPr>
          <w:rFonts w:hAnsiTheme="minorHAnsi" w:cstheme="minorHAnsi"/>
        </w:rPr>
      </w:pPr>
    </w:p>
    <w:p w14:paraId="0463BB99" w14:textId="77777777" w:rsidR="00AF038B" w:rsidRPr="00630721" w:rsidRDefault="00AF038B" w:rsidP="00630721">
      <w:pPr>
        <w:pStyle w:val="Heading2"/>
      </w:pPr>
      <w:bookmarkStart w:id="43" w:name="_Toc177720958"/>
      <w:r w:rsidRPr="00630721">
        <w:t>23.</w:t>
      </w:r>
      <w:r w:rsidRPr="00630721">
        <w:tab/>
        <w:t>NON-SOLICITATION</w:t>
      </w:r>
      <w:bookmarkEnd w:id="43"/>
    </w:p>
    <w:p w14:paraId="64499904"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667BCE6B" w14:textId="77777777" w:rsidR="00AF038B" w:rsidRPr="00630721" w:rsidRDefault="00AF038B" w:rsidP="00630721">
      <w:pPr>
        <w:pStyle w:val="Heading2"/>
      </w:pPr>
      <w:bookmarkStart w:id="44" w:name="_Toc177720959"/>
      <w:r w:rsidRPr="00630721">
        <w:t>24.</w:t>
      </w:r>
      <w:r w:rsidRPr="00630721">
        <w:tab/>
        <w:t>CHANGE CONTROL PROCEDURE</w:t>
      </w:r>
      <w:bookmarkEnd w:id="44"/>
    </w:p>
    <w:p w14:paraId="71AA6BAD"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35CFB4E1"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444E2B96"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4B953AFE"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792D624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 xml:space="preserve">The Parties must indicate their acceptance or rejection of the change control request and/or Impact Assessment within a reasonable timeframe of its completion and </w:t>
      </w:r>
      <w:r w:rsidR="00A130BD" w:rsidRPr="0057000B">
        <w:rPr>
          <w:rFonts w:hAnsiTheme="minorHAnsi" w:cstheme="minorHAnsi"/>
        </w:rPr>
        <w:t>it’s</w:t>
      </w:r>
      <w:r w:rsidRPr="0057000B">
        <w:rPr>
          <w:rFonts w:hAnsiTheme="minorHAnsi" w:cstheme="minorHAnsi"/>
        </w:rPr>
        <w:t xml:space="preserve"> Tender for review, </w:t>
      </w:r>
      <w:r w:rsidRPr="0057000B">
        <w:rPr>
          <w:rFonts w:hAnsiTheme="minorHAnsi" w:cstheme="minorHAnsi"/>
        </w:rPr>
        <w:lastRenderedPageBreak/>
        <w:t>subject to a maximum of twenty (20) calendar days or such other period agreed between the Parties.</w:t>
      </w:r>
    </w:p>
    <w:p w14:paraId="70708CE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38164F23"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54A300AB" w14:textId="77777777"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36A7D422" w14:textId="77777777" w:rsidR="00AF038B" w:rsidRPr="00630721" w:rsidRDefault="00AF038B" w:rsidP="00630721">
      <w:pPr>
        <w:pStyle w:val="Heading2"/>
      </w:pPr>
      <w:bookmarkStart w:id="45" w:name="_Toc177720960"/>
      <w:bookmarkStart w:id="46" w:name="_Hlk22478011"/>
      <w:r w:rsidRPr="00630721">
        <w:t>25.</w:t>
      </w:r>
      <w:r w:rsidRPr="00630721">
        <w:tab/>
        <w:t>DATA PROTECTION AND SECURITY</w:t>
      </w:r>
      <w:bookmarkEnd w:id="45"/>
    </w:p>
    <w:bookmarkEnd w:id="46"/>
    <w:p w14:paraId="184F9794" w14:textId="77777777"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0B3A82">
        <w:rPr>
          <w:rFonts w:hAnsiTheme="minorHAnsi" w:cstheme="minorHAnsi"/>
        </w:rPr>
        <w:t xml:space="preserve">7 </w:t>
      </w:r>
      <w:r>
        <w:rPr>
          <w:rFonts w:hAnsiTheme="minorHAnsi" w:cstheme="minorHAnsi"/>
        </w:rPr>
        <w:t>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019AA702" w14:textId="77777777" w:rsidR="00AF038B" w:rsidRPr="00F42691" w:rsidRDefault="00AF038B" w:rsidP="00034298">
      <w:pPr>
        <w:pStyle w:val="ListParagraph"/>
        <w:numPr>
          <w:ilvl w:val="0"/>
          <w:numId w:val="39"/>
        </w:numPr>
        <w:spacing w:after="160" w:line="259" w:lineRule="auto"/>
        <w:ind w:left="284"/>
      </w:pPr>
      <w:r w:rsidRPr="00F9037D">
        <w:t>The provisions of this clause 25 shall survive termination and or expiry of this Agreement for any reason.</w:t>
      </w:r>
    </w:p>
    <w:p w14:paraId="1B75E87C" w14:textId="77777777" w:rsidR="00AF038B" w:rsidRPr="00630721" w:rsidRDefault="00AF038B" w:rsidP="00630721">
      <w:pPr>
        <w:pStyle w:val="Heading2"/>
      </w:pPr>
      <w:bookmarkStart w:id="47" w:name="_Toc177720961"/>
      <w:r w:rsidRPr="00630721">
        <w:t>26. ADDITIONAL CONDITION(S)</w:t>
      </w:r>
      <w:bookmarkEnd w:id="47"/>
    </w:p>
    <w:p w14:paraId="779F8E76" w14:textId="77777777" w:rsidR="00CD0440" w:rsidRDefault="00CD0440" w:rsidP="2D2C1F2C"/>
    <w:p w14:paraId="7818863E" w14:textId="77777777"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28F9480E" w14:textId="77777777"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4F69B9A"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71B4C0CA" w14:textId="77777777" w:rsidR="00636EB7" w:rsidRDefault="00636EB7" w:rsidP="00636EB7">
      <w:pPr>
        <w:spacing w:after="200"/>
        <w:jc w:val="both"/>
        <w:rPr>
          <w:rFonts w:hAnsiTheme="minorHAnsi" w:cstheme="minorHAnsi"/>
        </w:rPr>
      </w:pPr>
      <w:r w:rsidRPr="004924A8">
        <w:t xml:space="preserve">The provision of catering services to provide </w:t>
      </w:r>
      <w:r w:rsidR="00D024DC">
        <w:rPr>
          <w:b/>
          <w:bCs/>
          <w:u w:val="single"/>
        </w:rPr>
        <w:t>club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4C94A80C" w14:textId="77777777"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0AC901AA" w14:textId="77777777" w:rsidR="00F74C3C" w:rsidRPr="00A94E06" w:rsidRDefault="00A94E06" w:rsidP="00034298">
      <w:pPr>
        <w:pStyle w:val="ListParagraph"/>
        <w:numPr>
          <w:ilvl w:val="0"/>
          <w:numId w:val="29"/>
        </w:numPr>
        <w:rPr>
          <w:szCs w:val="22"/>
        </w:rPr>
      </w:pPr>
      <w:r>
        <w:rPr>
          <w:szCs w:val="22"/>
        </w:rPr>
        <w:t xml:space="preserve">Provision of </w:t>
      </w:r>
      <w:r w:rsidR="00680FC4">
        <w:rPr>
          <w:szCs w:val="22"/>
        </w:rPr>
        <w:t>c</w:t>
      </w:r>
      <w:r w:rsidR="00D024DC">
        <w:rPr>
          <w:szCs w:val="22"/>
        </w:rPr>
        <w:t>lub meals as set out in table 1 above</w:t>
      </w:r>
      <w:r w:rsidR="00F74C3C" w:rsidRPr="00A94E06">
        <w:rPr>
          <w:szCs w:val="22"/>
        </w:rPr>
        <w:t>;</w:t>
      </w:r>
    </w:p>
    <w:p w14:paraId="292C7ADB" w14:textId="77777777" w:rsidR="00A94E06" w:rsidRDefault="00A94E06" w:rsidP="00A130BD">
      <w:pPr>
        <w:pStyle w:val="ListParagraph"/>
        <w:numPr>
          <w:ilvl w:val="0"/>
          <w:numId w:val="17"/>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r w:rsidR="00AE44E9">
        <w:t xml:space="preserve">. </w:t>
      </w:r>
      <w:r>
        <w:t xml:space="preserve">FSAI Guidelines on food hygiene training are available on </w:t>
      </w:r>
      <w:hyperlink r:id="rId57" w:history="1">
        <w:r w:rsidRPr="008B651E">
          <w:rPr>
            <w:rStyle w:val="Hyperlink"/>
          </w:rPr>
          <w:t>FSAI.ie</w:t>
        </w:r>
      </w:hyperlink>
      <w:r>
        <w:t xml:space="preserve">; </w:t>
      </w:r>
    </w:p>
    <w:p w14:paraId="2DF3A675" w14:textId="77777777" w:rsidR="00A94E06" w:rsidRDefault="00A94E06" w:rsidP="00034298">
      <w:pPr>
        <w:pStyle w:val="ListParagraph"/>
        <w:numPr>
          <w:ilvl w:val="0"/>
          <w:numId w:val="17"/>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FBD8A5D" w14:textId="3292CC8F" w:rsidR="00A94E06" w:rsidRDefault="00A94E06" w:rsidP="00034298">
      <w:pPr>
        <w:pStyle w:val="ListParagraph"/>
        <w:numPr>
          <w:ilvl w:val="0"/>
          <w:numId w:val="17"/>
        </w:numPr>
        <w:jc w:val="both"/>
      </w:pPr>
      <w:r>
        <w:t xml:space="preserve">compliance with the Department of Education Technical Note Guidance </w:t>
      </w:r>
      <w:hyperlink r:id="rId58" w:history="1">
        <w:r w:rsidR="00623AF4" w:rsidRPr="002B215B">
          <w:rPr>
            <w:rStyle w:val="Hyperlink"/>
            <w:rFonts w:asciiTheme="minorHAnsi" w:hAnsiTheme="minorHAnsi" w:cstheme="minorHAnsi"/>
            <w:b/>
            <w:bCs/>
            <w:szCs w:val="22"/>
            <w:lang w:val="en-IE"/>
          </w:rPr>
          <w:t>SDG02 TN-06</w:t>
        </w:r>
      </w:hyperlink>
      <w:r>
        <w:t>;</w:t>
      </w:r>
    </w:p>
    <w:p w14:paraId="1027257E" w14:textId="77777777" w:rsidR="00A94E06" w:rsidRPr="00FD7449" w:rsidRDefault="22A77391" w:rsidP="773E8C3F">
      <w:pPr>
        <w:pStyle w:val="ListParagraph"/>
        <w:numPr>
          <w:ilvl w:val="0"/>
          <w:numId w:val="17"/>
        </w:numPr>
        <w:jc w:val="both"/>
      </w:pPr>
      <w:r w:rsidRPr="00FD7449">
        <w:t>the supply, operation and maintenance of all necessary delivery equipment</w:t>
      </w:r>
      <w:r w:rsidR="00D024DC" w:rsidRPr="00FD7449">
        <w:t xml:space="preserve"> as required</w:t>
      </w:r>
      <w:r w:rsidRPr="00FD7449">
        <w:t xml:space="preserve">; </w:t>
      </w:r>
    </w:p>
    <w:p w14:paraId="68854FF1" w14:textId="77777777" w:rsidR="00A94E06" w:rsidRDefault="7940E199" w:rsidP="00034298">
      <w:pPr>
        <w:pStyle w:val="ListParagraph"/>
        <w:numPr>
          <w:ilvl w:val="0"/>
          <w:numId w:val="17"/>
        </w:numPr>
        <w:jc w:val="both"/>
      </w:pPr>
      <w:r>
        <w:t xml:space="preserve">providing a healthy, nutritionally balanced comprehensive menu. It is preferable that food items are </w:t>
      </w:r>
      <w:r w:rsidRPr="00BB4D25">
        <w:t xml:space="preserve">prepared </w:t>
      </w:r>
      <w:r w:rsidR="264EE99E" w:rsidRPr="00BB4D25">
        <w:t xml:space="preserve">from </w:t>
      </w:r>
      <w:r w:rsidRPr="00BB4D25">
        <w:t>fresh ingredients;</w:t>
      </w:r>
    </w:p>
    <w:p w14:paraId="2FEE9C64" w14:textId="77777777" w:rsidR="00A94E06" w:rsidRDefault="00A94E06" w:rsidP="00034298">
      <w:pPr>
        <w:pStyle w:val="ListParagraph"/>
        <w:numPr>
          <w:ilvl w:val="0"/>
          <w:numId w:val="17"/>
        </w:numPr>
        <w:jc w:val="both"/>
      </w:pPr>
      <w:r>
        <w:t xml:space="preserve">ensuring the correct food temperature in compliance with food legislation, from the point of delivery up to the time of </w:t>
      </w:r>
      <w:r w:rsidR="00D024DC">
        <w:t>consumption</w:t>
      </w:r>
      <w:r>
        <w:t>;</w:t>
      </w:r>
    </w:p>
    <w:p w14:paraId="31E540F0" w14:textId="77777777" w:rsidR="00A94E06" w:rsidRDefault="00A94E06" w:rsidP="00034298">
      <w:pPr>
        <w:pStyle w:val="ListParagraph"/>
        <w:numPr>
          <w:ilvl w:val="0"/>
          <w:numId w:val="17"/>
        </w:numPr>
        <w:jc w:val="both"/>
      </w:pPr>
      <w:r>
        <w:t>the delivery</w:t>
      </w:r>
      <w:r w:rsidR="00D024DC">
        <w:t xml:space="preserve"> of meals</w:t>
      </w:r>
      <w:r>
        <w:t xml:space="preserve"> </w:t>
      </w:r>
      <w:r w:rsidR="00D024DC">
        <w:t>to the identified drop off point(s)</w:t>
      </w:r>
      <w:r w:rsidR="6C48C93B">
        <w:t xml:space="preserve"> on the Clients premises</w:t>
      </w:r>
      <w:r>
        <w:t>;</w:t>
      </w:r>
      <w:r w:rsidRPr="4879B8FC">
        <w:rPr>
          <w:b/>
          <w:bCs/>
        </w:rPr>
        <w:t xml:space="preserve"> </w:t>
      </w:r>
    </w:p>
    <w:p w14:paraId="4FD170D2" w14:textId="77777777" w:rsidR="00A94E06" w:rsidRDefault="00A94E06" w:rsidP="00034298">
      <w:pPr>
        <w:pStyle w:val="ListParagraph"/>
        <w:numPr>
          <w:ilvl w:val="0"/>
          <w:numId w:val="17"/>
        </w:numPr>
        <w:jc w:val="both"/>
      </w:pPr>
      <w:r>
        <w:t xml:space="preserve">compliance with all </w:t>
      </w:r>
      <w:r w:rsidR="1DCA7FF4">
        <w:t xml:space="preserve">relevant </w:t>
      </w:r>
      <w:r>
        <w:t xml:space="preserve">food legislation; </w:t>
      </w:r>
    </w:p>
    <w:p w14:paraId="786C97E0" w14:textId="77777777" w:rsidR="0019531D" w:rsidRPr="0019531D" w:rsidRDefault="4D076F84">
      <w:pPr>
        <w:pStyle w:val="ListParagraph"/>
        <w:numPr>
          <w:ilvl w:val="0"/>
          <w:numId w:val="18"/>
        </w:numPr>
        <w:jc w:val="both"/>
        <w:rPr>
          <w:b/>
          <w:bCs/>
        </w:rPr>
      </w:pPr>
      <w:r w:rsidRPr="4879B8FC">
        <w:t>cleaning and disinfection of all storage and delivery equipment including insulated boxes/ containers and transport vehicles to the relevant standards of hygiene required by food legislation.</w:t>
      </w:r>
    </w:p>
    <w:p w14:paraId="0D8D5225" w14:textId="77777777" w:rsidR="00A94E06" w:rsidRPr="00C36D29" w:rsidRDefault="00196222">
      <w:pPr>
        <w:pStyle w:val="ListParagraph"/>
        <w:numPr>
          <w:ilvl w:val="0"/>
          <w:numId w:val="18"/>
        </w:numPr>
        <w:jc w:val="both"/>
        <w:rPr>
          <w:b/>
          <w:bCs/>
        </w:rPr>
      </w:pPr>
      <w:r>
        <w:t>W</w:t>
      </w:r>
      <w:r w:rsidR="00A94E06">
        <w:t>aste</w:t>
      </w:r>
      <w:r>
        <w:t xml:space="preserve"> prevention and </w:t>
      </w:r>
      <w:r w:rsidR="00D024DC">
        <w:t>minimisation</w:t>
      </w:r>
      <w:r w:rsidR="00A94E06">
        <w:t xml:space="preserve">; </w:t>
      </w:r>
    </w:p>
    <w:p w14:paraId="5F07D11E"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F9B3CC3" w14:textId="77777777"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41508A3C"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4787CC4D" w14:textId="77777777"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w:t>
      </w:r>
      <w:r w:rsidR="00A65666">
        <w:rPr>
          <w:rFonts w:hAnsiTheme="minorHAnsi" w:cstheme="minorHAnsi"/>
        </w:rPr>
        <w:t xml:space="preserve">the fees set out in table 1 above </w:t>
      </w:r>
      <w:r>
        <w:rPr>
          <w:rFonts w:hAnsiTheme="minorHAnsi" w:cstheme="minorHAnsi"/>
        </w:rPr>
        <w:t xml:space="preserve">(VAT exempt) (“the Fees”) for each </w:t>
      </w:r>
      <w:r w:rsidR="00A65666">
        <w:rPr>
          <w:rFonts w:hAnsiTheme="minorHAnsi" w:cstheme="minorHAnsi"/>
        </w:rPr>
        <w:t>club meal</w:t>
      </w:r>
      <w:r>
        <w:rPr>
          <w:rFonts w:hAnsiTheme="minorHAnsi" w:cstheme="minorHAnsi"/>
        </w:rPr>
        <w:t xml:space="preserve"> ordered and delivered to the </w:t>
      </w:r>
      <w:r w:rsidR="001E5D2D">
        <w:rPr>
          <w:rFonts w:hAnsiTheme="minorHAnsi" w:cstheme="minorHAnsi"/>
        </w:rPr>
        <w:t>Client</w:t>
      </w:r>
      <w:r>
        <w:rPr>
          <w:rFonts w:hAnsiTheme="minorHAnsi" w:cstheme="minorHAnsi"/>
        </w:rPr>
        <w:t xml:space="preserve">’s </w:t>
      </w:r>
      <w:r w:rsidR="00A130BD">
        <w:rPr>
          <w:rFonts w:hAnsiTheme="minorHAnsi" w:cstheme="minorHAnsi"/>
        </w:rPr>
        <w:t>i</w:t>
      </w:r>
      <w:r w:rsidR="00A65666">
        <w:rPr>
          <w:rFonts w:hAnsiTheme="minorHAnsi" w:cstheme="minorHAnsi"/>
        </w:rPr>
        <w:t xml:space="preserve">dentified drop off location(s) </w:t>
      </w:r>
      <w:r>
        <w:rPr>
          <w:rFonts w:hAnsiTheme="minorHAnsi" w:cstheme="minorHAnsi"/>
        </w:rPr>
        <w:t>as part of the Services set out under Schedule B and in accordance with the terms and conditions of this Agreement, and in compliance with Department of Social Protection School Meals Scheme.</w:t>
      </w:r>
    </w:p>
    <w:p w14:paraId="4CC6E5CF" w14:textId="6F7F7BFF" w:rsidR="00A65666" w:rsidRDefault="00A65666" w:rsidP="00A65666">
      <w:pPr>
        <w:jc w:val="both"/>
      </w:pPr>
      <w:r w:rsidRPr="00A65666">
        <w:t>The Fee for each club shall be all-inclusive (including but not being limited to the provision and delivery of the Services, online ordering system, staff, food, ingredients, preparation, packaging, transportation, delivery,</w:t>
      </w:r>
      <w:r>
        <w:t xml:space="preserve"> </w:t>
      </w:r>
      <w:r w:rsidRPr="00A65666">
        <w:t>pest control, any required actions to comply with the department of Education’s Technical</w:t>
      </w:r>
      <w:r w:rsidRPr="00A65666">
        <w:rPr>
          <w:rFonts w:cstheme="minorBidi"/>
        </w:rPr>
        <w:t xml:space="preserve"> Note Guidance </w:t>
      </w:r>
      <w:hyperlink r:id="rId59">
        <w:r w:rsidRPr="00A65666">
          <w:rPr>
            <w:rStyle w:val="Hyperlink"/>
            <w:b/>
            <w:bCs/>
            <w:color w:val="auto"/>
          </w:rPr>
          <w:t>SDG02 TN-06</w:t>
        </w:r>
      </w:hyperlink>
      <w:r w:rsidRPr="00A65666">
        <w:t xml:space="preserve">, rates, taxes, ancillary costs and all other costs/expenses), and is expressed in Euro only. </w:t>
      </w:r>
      <w:r w:rsidRPr="00244A93">
        <w:t xml:space="preserve">No other fees, costs, expenses etc. shall be paid by the </w:t>
      </w:r>
      <w:r>
        <w:t xml:space="preserve">Client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w:t>
      </w:r>
    </w:p>
    <w:p w14:paraId="05DF6353" w14:textId="77777777" w:rsidR="00AF73CC" w:rsidRPr="00244A93" w:rsidRDefault="00AF73CC" w:rsidP="00AF73CC">
      <w:pPr>
        <w:jc w:val="both"/>
      </w:pPr>
      <w:r w:rsidRPr="00244A93">
        <w:t xml:space="preserve">For the avoidance of doubt the </w:t>
      </w:r>
      <w:r>
        <w:t xml:space="preserve">Contractor </w:t>
      </w:r>
      <w:r w:rsidRPr="00244A93">
        <w:t xml:space="preserve">shall not charge nor seek any contribution from students, parents, guardians or any other person or entity towards the cost of the </w:t>
      </w:r>
      <w:r w:rsidR="00A65666">
        <w:t>club(s)</w:t>
      </w:r>
      <w:r w:rsidRPr="00244A93">
        <w:t xml:space="preserve"> or the provision of the Services.</w:t>
      </w:r>
    </w:p>
    <w:p w14:paraId="3152196D" w14:textId="77777777"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A65666">
        <w:t>club(s)</w:t>
      </w:r>
      <w:r>
        <w:t xml:space="preserve"> on any </w:t>
      </w:r>
      <w:r w:rsidRPr="00244A93">
        <w:t>given</w:t>
      </w:r>
      <w:r>
        <w:t xml:space="preserve"> day or at all </w:t>
      </w:r>
      <w:r w:rsidRPr="00244A93">
        <w:t xml:space="preserve">and that </w:t>
      </w:r>
      <w:r>
        <w:t xml:space="preserve">the Contractor </w:t>
      </w:r>
      <w:r w:rsidRPr="00244A93">
        <w:t xml:space="preserve">will only be paid for </w:t>
      </w:r>
      <w:r w:rsidR="00A65666">
        <w:t xml:space="preserve">club </w:t>
      </w:r>
      <w:r w:rsidRPr="00244A93">
        <w:t>meals requested</w:t>
      </w:r>
      <w:r w:rsidRPr="00A25DC6">
        <w:t xml:space="preserve"> by parents/guardians.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w:t>
      </w:r>
      <w:r w:rsidR="00A65666">
        <w:t xml:space="preserve">club </w:t>
      </w:r>
      <w:r w:rsidRPr="00244A93">
        <w:t xml:space="preserve">meals will vary on a week-to-week basis. </w:t>
      </w:r>
    </w:p>
    <w:p w14:paraId="1D061BC6" w14:textId="77777777" w:rsidR="00AF73CC" w:rsidRPr="00BE1A2A" w:rsidRDefault="00AF73CC" w:rsidP="00AF73CC">
      <w:pPr>
        <w:jc w:val="both"/>
        <w:rPr>
          <w:b/>
          <w:bCs/>
        </w:rPr>
      </w:pPr>
      <w:r w:rsidRPr="00BE1A2A">
        <w:rPr>
          <w:b/>
          <w:bCs/>
        </w:rPr>
        <w:t>Payment and invoicing</w:t>
      </w:r>
    </w:p>
    <w:p w14:paraId="52C85FAB" w14:textId="77777777"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3B3FE9B2" w14:textId="77777777" w:rsidR="00AF73CC"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w:t>
      </w:r>
      <w:r w:rsidR="00A65666">
        <w:t xml:space="preserve">club </w:t>
      </w:r>
      <w:r w:rsidRPr="00471E1E">
        <w:t xml:space="preserve">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43D6B1D6" w14:textId="77777777" w:rsidR="00A65666" w:rsidRDefault="00A65666" w:rsidP="00AF73CC">
      <w:pPr>
        <w:jc w:val="both"/>
        <w:rPr>
          <w:rFonts w:hAnsiTheme="minorHAnsi" w:cstheme="minorHAnsi"/>
        </w:rPr>
      </w:pPr>
    </w:p>
    <w:p w14:paraId="17DBC151" w14:textId="77777777" w:rsidR="00A65666" w:rsidRPr="0057000B" w:rsidRDefault="00A65666" w:rsidP="00AF73CC">
      <w:pPr>
        <w:jc w:val="both"/>
        <w:rPr>
          <w:rFonts w:hAnsiTheme="minorHAnsi" w:cstheme="minorHAnsi"/>
        </w:rPr>
      </w:pPr>
    </w:p>
    <w:p w14:paraId="6F8BD81B" w14:textId="77777777" w:rsidR="007712DD" w:rsidRPr="00AF73CC" w:rsidRDefault="007712DD" w:rsidP="00EE6D3D">
      <w:pPr>
        <w:rPr>
          <w:szCs w:val="22"/>
        </w:rPr>
      </w:pPr>
    </w:p>
    <w:p w14:paraId="2613E9C1" w14:textId="77777777" w:rsidR="007712DD" w:rsidRDefault="007712DD" w:rsidP="00220BB7">
      <w:pPr>
        <w:rPr>
          <w:szCs w:val="22"/>
          <w:highlight w:val="yellow"/>
        </w:rPr>
      </w:pPr>
    </w:p>
    <w:p w14:paraId="1037B8A3"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2641152F" w14:textId="77777777"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57157CE2" w14:textId="77777777" w:rsidR="00AF73CC" w:rsidRPr="00EE4AB7" w:rsidRDefault="00EE4AB7" w:rsidP="00EE4AB7">
      <w:pPr>
        <w:pStyle w:val="Heading2"/>
      </w:pPr>
      <w:r>
        <w:t xml:space="preserve">1. </w:t>
      </w:r>
      <w:r w:rsidR="00AF73CC" w:rsidRPr="00EE4AB7">
        <w:t>ADDITIONAL DEFINITIONS</w:t>
      </w:r>
    </w:p>
    <w:p w14:paraId="7B051909"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05D93BDB" w14:textId="77777777" w:rsidTr="004B6490">
        <w:trPr>
          <w:trHeight w:val="20"/>
        </w:trPr>
        <w:tc>
          <w:tcPr>
            <w:tcW w:w="1985" w:type="dxa"/>
            <w:noWrap/>
            <w:hideMark/>
          </w:tcPr>
          <w:p w14:paraId="312768E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4A0E84A4"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6D2B5588" w14:textId="77777777" w:rsidTr="004B6490">
        <w:trPr>
          <w:trHeight w:val="20"/>
        </w:trPr>
        <w:tc>
          <w:tcPr>
            <w:tcW w:w="1985" w:type="dxa"/>
            <w:noWrap/>
            <w:hideMark/>
          </w:tcPr>
          <w:p w14:paraId="0632C46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3A2354E8"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BD3A4B0" w14:textId="77777777" w:rsidTr="004B6490">
        <w:trPr>
          <w:trHeight w:val="20"/>
        </w:trPr>
        <w:tc>
          <w:tcPr>
            <w:tcW w:w="1985" w:type="dxa"/>
            <w:noWrap/>
            <w:hideMark/>
          </w:tcPr>
          <w:p w14:paraId="5196A33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5146A0FF" w14:textId="77777777"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3A02C7A0" w14:textId="77777777" w:rsidTr="004B6490">
        <w:trPr>
          <w:trHeight w:val="20"/>
        </w:trPr>
        <w:tc>
          <w:tcPr>
            <w:tcW w:w="1985" w:type="dxa"/>
            <w:noWrap/>
            <w:hideMark/>
          </w:tcPr>
          <w:p w14:paraId="7F31EAD1" w14:textId="77777777" w:rsidR="00D875BF" w:rsidRPr="00D875BF" w:rsidRDefault="00D875BF" w:rsidP="00DF01C8">
            <w:pPr>
              <w:rPr>
                <w:rFonts w:cs="Calibri"/>
                <w:b/>
                <w:bCs/>
                <w:szCs w:val="22"/>
                <w:lang w:val="en-IE"/>
              </w:rPr>
            </w:pPr>
            <w:r w:rsidRPr="00D875BF">
              <w:rPr>
                <w:rFonts w:cs="Calibri"/>
                <w:b/>
                <w:bCs/>
                <w:szCs w:val="22"/>
              </w:rPr>
              <w:t xml:space="preserve">“Normal Support </w:t>
            </w:r>
            <w:r w:rsidR="00AE44E9">
              <w:rPr>
                <w:rFonts w:cs="Calibri"/>
                <w:b/>
                <w:bCs/>
                <w:szCs w:val="22"/>
              </w:rPr>
              <w:t xml:space="preserve"> </w:t>
            </w:r>
            <w:r w:rsidRPr="00D875BF">
              <w:rPr>
                <w:rFonts w:cs="Calibri"/>
                <w:b/>
                <w:bCs/>
                <w:szCs w:val="22"/>
              </w:rPr>
              <w:t>Time</w:t>
            </w:r>
            <w:r w:rsidRPr="00D875BF">
              <w:rPr>
                <w:rFonts w:cs="Calibri"/>
                <w:szCs w:val="22"/>
              </w:rPr>
              <w:t xml:space="preserve">” </w:t>
            </w:r>
          </w:p>
        </w:tc>
        <w:tc>
          <w:tcPr>
            <w:tcW w:w="7031" w:type="dxa"/>
            <w:noWrap/>
            <w:hideMark/>
          </w:tcPr>
          <w:p w14:paraId="3D222960"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23108DC" w14:textId="77777777" w:rsidTr="004B6490">
        <w:trPr>
          <w:trHeight w:val="20"/>
        </w:trPr>
        <w:tc>
          <w:tcPr>
            <w:tcW w:w="1985" w:type="dxa"/>
            <w:noWrap/>
            <w:hideMark/>
          </w:tcPr>
          <w:p w14:paraId="61BA66FD" w14:textId="7777777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7B6C0EE2"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39F40401" w14:textId="77777777" w:rsidTr="004B6490">
        <w:trPr>
          <w:trHeight w:val="20"/>
        </w:trPr>
        <w:tc>
          <w:tcPr>
            <w:tcW w:w="1985" w:type="dxa"/>
            <w:noWrap/>
            <w:hideMark/>
          </w:tcPr>
          <w:p w14:paraId="59825D4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005A8325"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3247C7CF" w14:textId="77777777" w:rsidTr="004B6490">
        <w:trPr>
          <w:trHeight w:val="20"/>
        </w:trPr>
        <w:tc>
          <w:tcPr>
            <w:tcW w:w="1985" w:type="dxa"/>
            <w:noWrap/>
            <w:hideMark/>
          </w:tcPr>
          <w:p w14:paraId="0C43C8D4"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ECE5511"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1B51154F" w14:textId="77777777" w:rsidTr="004B6490">
        <w:trPr>
          <w:trHeight w:val="20"/>
        </w:trPr>
        <w:tc>
          <w:tcPr>
            <w:tcW w:w="1985" w:type="dxa"/>
            <w:noWrap/>
            <w:hideMark/>
          </w:tcPr>
          <w:p w14:paraId="56C3097F"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2240266"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35179EBF" w14:textId="77777777" w:rsidTr="004B6490">
        <w:trPr>
          <w:trHeight w:val="20"/>
        </w:trPr>
        <w:tc>
          <w:tcPr>
            <w:tcW w:w="1985" w:type="dxa"/>
            <w:noWrap/>
            <w:hideMark/>
          </w:tcPr>
          <w:p w14:paraId="414427F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3DD39EE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01C2625A" w14:textId="77777777" w:rsidTr="004B6490">
        <w:trPr>
          <w:trHeight w:val="20"/>
        </w:trPr>
        <w:tc>
          <w:tcPr>
            <w:tcW w:w="1985" w:type="dxa"/>
            <w:noWrap/>
            <w:hideMark/>
          </w:tcPr>
          <w:p w14:paraId="313AA82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16801299" w14:textId="77777777"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A4C23F6" w14:textId="77777777" w:rsidTr="004B6490">
        <w:trPr>
          <w:trHeight w:val="20"/>
        </w:trPr>
        <w:tc>
          <w:tcPr>
            <w:tcW w:w="1985" w:type="dxa"/>
            <w:noWrap/>
            <w:hideMark/>
          </w:tcPr>
          <w:p w14:paraId="1016A70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3F3FC316"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4C0E7F9" w14:textId="77777777" w:rsidTr="004B6490">
        <w:trPr>
          <w:trHeight w:val="20"/>
        </w:trPr>
        <w:tc>
          <w:tcPr>
            <w:tcW w:w="1985" w:type="dxa"/>
            <w:noWrap/>
            <w:hideMark/>
          </w:tcPr>
          <w:p w14:paraId="75C0E730"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79A96A59" w14:textId="77777777" w:rsid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p w14:paraId="0955AD32" w14:textId="77777777" w:rsidR="00C31F9B" w:rsidRDefault="00C31F9B" w:rsidP="00DF01C8">
            <w:pPr>
              <w:jc w:val="both"/>
              <w:rPr>
                <w:rFonts w:cs="Calibri"/>
                <w:szCs w:val="22"/>
                <w:lang w:val="en-IE"/>
              </w:rPr>
            </w:pPr>
          </w:p>
          <w:p w14:paraId="2FC4A071" w14:textId="77777777" w:rsidR="006764E9" w:rsidRDefault="006764E9" w:rsidP="00DF01C8">
            <w:pPr>
              <w:jc w:val="both"/>
              <w:rPr>
                <w:rFonts w:cs="Calibri"/>
                <w:szCs w:val="22"/>
                <w:lang w:val="en-IE"/>
              </w:rPr>
            </w:pPr>
          </w:p>
          <w:p w14:paraId="3437C411" w14:textId="77777777" w:rsidR="00C31F9B" w:rsidRPr="00D875BF" w:rsidRDefault="00C31F9B" w:rsidP="00DF01C8">
            <w:pPr>
              <w:jc w:val="both"/>
              <w:rPr>
                <w:rFonts w:cs="Calibri"/>
                <w:szCs w:val="22"/>
                <w:lang w:val="en-IE"/>
              </w:rPr>
            </w:pPr>
          </w:p>
        </w:tc>
      </w:tr>
    </w:tbl>
    <w:p w14:paraId="7EFCEE09" w14:textId="77777777" w:rsidR="00AF73CC" w:rsidRPr="00EE4AB7" w:rsidRDefault="00EE4AB7" w:rsidP="00EE4AB7">
      <w:pPr>
        <w:pStyle w:val="Heading2"/>
      </w:pPr>
      <w:r>
        <w:lastRenderedPageBreak/>
        <w:t xml:space="preserve">2. </w:t>
      </w:r>
      <w:r w:rsidR="00AF73CC" w:rsidRPr="00EE4AB7">
        <w:t>OVERVIEW OF SUPPORT SERVICE</w:t>
      </w:r>
    </w:p>
    <w:p w14:paraId="610B2503"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Service, the Contractor shall at all times provide:</w:t>
      </w:r>
    </w:p>
    <w:p w14:paraId="662820C3" w14:textId="77777777" w:rsidR="00AF73CC" w:rsidRPr="0097131E" w:rsidRDefault="00AF73CC" w:rsidP="00034298">
      <w:pPr>
        <w:numPr>
          <w:ilvl w:val="0"/>
          <w:numId w:val="30"/>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3BC25C8A" w14:textId="77777777" w:rsidR="00AF73CC" w:rsidRPr="0097131E" w:rsidRDefault="00AF73CC" w:rsidP="00034298">
      <w:pPr>
        <w:numPr>
          <w:ilvl w:val="0"/>
          <w:numId w:val="30"/>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7C88FCAE" w14:textId="77777777" w:rsidR="00AF73CC" w:rsidRPr="0097131E" w:rsidRDefault="00AF73CC" w:rsidP="00034298">
      <w:pPr>
        <w:numPr>
          <w:ilvl w:val="0"/>
          <w:numId w:val="30"/>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A service that is easy to use;</w:t>
      </w:r>
    </w:p>
    <w:p w14:paraId="75B0B7DC" w14:textId="77777777" w:rsidR="00AF73CC" w:rsidRPr="0097131E" w:rsidRDefault="00AF73CC" w:rsidP="00034298">
      <w:pPr>
        <w:numPr>
          <w:ilvl w:val="0"/>
          <w:numId w:val="30"/>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29701B7" w14:textId="77777777" w:rsidR="00AF73CC" w:rsidRPr="0097131E" w:rsidRDefault="00AF73CC" w:rsidP="00034298">
      <w:pPr>
        <w:numPr>
          <w:ilvl w:val="0"/>
          <w:numId w:val="30"/>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and service KPIs (as defined below); </w:t>
      </w:r>
    </w:p>
    <w:p w14:paraId="43CB2CD4" w14:textId="77777777" w:rsidR="00AF73CC" w:rsidRPr="0097131E" w:rsidRDefault="00AF73CC" w:rsidP="00034298">
      <w:pPr>
        <w:numPr>
          <w:ilvl w:val="0"/>
          <w:numId w:val="30"/>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2205F3A5" w14:textId="77777777" w:rsidR="00AF73CC" w:rsidRPr="00EE4AB7" w:rsidRDefault="00EE4AB7" w:rsidP="00EE4AB7">
      <w:pPr>
        <w:pStyle w:val="Heading2"/>
      </w:pPr>
      <w:r>
        <w:t xml:space="preserve">3. </w:t>
      </w:r>
      <w:r w:rsidR="00AF73CC" w:rsidRPr="00EE4AB7">
        <w:t>KEY ACCOUNT MANAGER (KAM)</w:t>
      </w:r>
    </w:p>
    <w:p w14:paraId="303CE0D5"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237F7199" w14:textId="77777777" w:rsidR="00AF73CC" w:rsidRPr="0097131E" w:rsidRDefault="00AF73CC" w:rsidP="00034298">
      <w:pPr>
        <w:numPr>
          <w:ilvl w:val="0"/>
          <w:numId w:val="36"/>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3B36A325" w14:textId="77777777" w:rsidR="00AF73CC" w:rsidRPr="0097131E" w:rsidRDefault="00AF73CC" w:rsidP="00034298">
      <w:pPr>
        <w:numPr>
          <w:ilvl w:val="0"/>
          <w:numId w:val="36"/>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5C296B64" w14:textId="77777777" w:rsidR="00AF73CC" w:rsidRPr="0097131E" w:rsidRDefault="00AF73CC" w:rsidP="00034298">
      <w:pPr>
        <w:numPr>
          <w:ilvl w:val="0"/>
          <w:numId w:val="36"/>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53391CA2" w14:textId="77777777" w:rsidR="00AF73CC" w:rsidRPr="0097131E" w:rsidRDefault="00AF73CC" w:rsidP="00034298">
      <w:pPr>
        <w:numPr>
          <w:ilvl w:val="0"/>
          <w:numId w:val="36"/>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7C27E2" w14:textId="77777777" w:rsidR="00AF73CC" w:rsidRPr="0097131E" w:rsidRDefault="00AF73CC" w:rsidP="00034298">
      <w:pPr>
        <w:numPr>
          <w:ilvl w:val="0"/>
          <w:numId w:val="36"/>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 feedback (informally and formally) on the relationship, processes, areas and suggestions for improvement and:</w:t>
      </w:r>
    </w:p>
    <w:p w14:paraId="5E739124" w14:textId="77777777" w:rsidR="00AF73CC" w:rsidRPr="00AF73CC" w:rsidRDefault="00AF73CC" w:rsidP="00034298">
      <w:pPr>
        <w:pStyle w:val="ListParagraph"/>
        <w:numPr>
          <w:ilvl w:val="0"/>
          <w:numId w:val="36"/>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5658FBC"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3ADCDA6C" w14:textId="77777777" w:rsidR="00AF73CC" w:rsidRPr="00EE4AB7" w:rsidRDefault="00EE4AB7" w:rsidP="00EE4AB7">
      <w:pPr>
        <w:pStyle w:val="Heading2"/>
      </w:pPr>
      <w:r>
        <w:t xml:space="preserve">4. </w:t>
      </w:r>
      <w:r w:rsidR="00AF73CC" w:rsidRPr="00EE4AB7">
        <w:t>SERVICE LEVELS</w:t>
      </w:r>
    </w:p>
    <w:p w14:paraId="380DD836" w14:textId="77777777" w:rsidR="00AF73CC" w:rsidRPr="0097131E" w:rsidRDefault="00AF73CC" w:rsidP="4879B8FC">
      <w:pPr>
        <w:jc w:val="both"/>
        <w:rPr>
          <w:rFonts w:hAnsiTheme="minorHAnsi" w:cstheme="minorBidi"/>
          <w:b/>
          <w:bCs/>
        </w:rPr>
      </w:pPr>
      <w:r w:rsidRPr="4879B8FC">
        <w:rPr>
          <w:rFonts w:hAnsiTheme="minorHAnsi" w:cstheme="minorBidi"/>
          <w:b/>
          <w:bCs/>
        </w:rPr>
        <w:t>INCIDENT RESOLUTION TIMES</w:t>
      </w:r>
    </w:p>
    <w:p w14:paraId="25D462EC" w14:textId="77777777" w:rsidR="00AF73CC" w:rsidRPr="0097131E" w:rsidRDefault="61E13F3B" w:rsidP="0019531D">
      <w:pPr>
        <w:jc w:val="both"/>
        <w:rPr>
          <w:rFonts w:hAnsiTheme="minorHAnsi" w:cstheme="minorBidi"/>
          <w:b/>
          <w:bCs/>
        </w:rPr>
      </w:pPr>
      <w:r w:rsidRPr="4879B8FC">
        <w:rPr>
          <w:rFonts w:eastAsia="Calibri" w:cs="Calibri"/>
          <w:b/>
          <w:bCs/>
          <w:szCs w:val="22"/>
        </w:rPr>
        <w:t>In the case of any food safety incident or enforcement action the successful Tenderer must immediately notify the relevant competent authority in accordance with their legal obligations under Regulation 178/2002 and notify the School Principal, within 24 hours at the latest.</w:t>
      </w:r>
      <w:r w:rsidR="00AF73CC" w:rsidRPr="4879B8FC">
        <w:rPr>
          <w:rFonts w:hAnsiTheme="minorHAnsi" w:cstheme="minorBidi"/>
          <w:b/>
          <w:bCs/>
        </w:rPr>
        <w:t xml:space="preserve"> </w:t>
      </w:r>
    </w:p>
    <w:p w14:paraId="19817361"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712BE7A"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66CAD181"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57CA6AB0"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240BA8AF"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485711AA" w14:textId="77777777"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11A4E6DD"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649841B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4CAD717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A82748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78DC052E"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2C67B510"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18F999B5"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1F6B97B0"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765F9F3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3E47C59"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30B29C4E"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5FCD5EC4"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2EB19B27"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3FFB1FEE"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381336B7"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687C6DE0" w14:textId="77777777" w:rsidR="00AF73CC" w:rsidRPr="0097131E" w:rsidRDefault="00AF73CC" w:rsidP="00AF73CC">
      <w:pPr>
        <w:spacing w:after="212" w:line="249" w:lineRule="auto"/>
        <w:rPr>
          <w:rFonts w:hAnsiTheme="minorHAnsi" w:cstheme="minorHAnsi"/>
          <w:lang w:eastAsia="en-GB"/>
        </w:rPr>
      </w:pPr>
    </w:p>
    <w:p w14:paraId="12F40E89"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5B2F9378"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8E6DD4E"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7D3BEE8F"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3B88899E"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9E2BB2B"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57C0D796"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26F0A203"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lastRenderedPageBreak/>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2364B270" w14:textId="77777777" w:rsidR="00AF73CC" w:rsidRPr="0097131E" w:rsidRDefault="00AF73CC" w:rsidP="00034298">
      <w:pPr>
        <w:pStyle w:val="ListParagraph"/>
        <w:numPr>
          <w:ilvl w:val="0"/>
          <w:numId w:val="35"/>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0E1D27E1" w14:textId="77777777" w:rsidR="00AF73CC" w:rsidRPr="0097131E" w:rsidRDefault="00AF73CC" w:rsidP="00034298">
      <w:pPr>
        <w:numPr>
          <w:ilvl w:val="0"/>
          <w:numId w:val="35"/>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 xml:space="preserve">A protocol for dealing with Priority 1 Incidents will at a minimum include the appointment of an Incident Manager, the establishment of a conference call for all updates and a list of the key contacts who need to be regularly updated. </w:t>
      </w:r>
    </w:p>
    <w:p w14:paraId="7A114629" w14:textId="77777777" w:rsidR="00AF73CC" w:rsidRPr="0097131E" w:rsidRDefault="00AF73CC" w:rsidP="00034298">
      <w:pPr>
        <w:numPr>
          <w:ilvl w:val="0"/>
          <w:numId w:val="35"/>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226A75EA" w14:textId="77777777" w:rsidR="00AF73CC" w:rsidRPr="00EE4AB7" w:rsidRDefault="00EE4AB7" w:rsidP="00EE4AB7">
      <w:pPr>
        <w:pStyle w:val="Heading2"/>
      </w:pPr>
      <w:r>
        <w:t xml:space="preserve">5. </w:t>
      </w:r>
      <w:r w:rsidR="00AF73CC" w:rsidRPr="00EE4AB7">
        <w:t>MANAGEMENT AND RESOLUTION OF INCIDENTS AND PROBLEMS</w:t>
      </w:r>
    </w:p>
    <w:p w14:paraId="7EDACAD5" w14:textId="77777777" w:rsidR="00AF73CC" w:rsidRPr="00721BBA" w:rsidRDefault="00AF73CC" w:rsidP="00034298">
      <w:pPr>
        <w:numPr>
          <w:ilvl w:val="0"/>
          <w:numId w:val="33"/>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17AA741B" w14:textId="77777777" w:rsidR="00AF73CC" w:rsidRPr="00721BBA" w:rsidRDefault="00AF73CC" w:rsidP="00034298">
      <w:pPr>
        <w:numPr>
          <w:ilvl w:val="0"/>
          <w:numId w:val="33"/>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65AEFC82" w14:textId="77777777" w:rsidR="00AF73CC" w:rsidRPr="00721BBA" w:rsidRDefault="00AF73CC" w:rsidP="00034298">
      <w:pPr>
        <w:numPr>
          <w:ilvl w:val="0"/>
          <w:numId w:val="33"/>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 xml:space="preserve">The Contractor shall ensure the use </w:t>
      </w:r>
      <w:r w:rsidR="00567B5F">
        <w:rPr>
          <w:rFonts w:hAnsiTheme="minorHAnsi" w:cstheme="minorHAnsi"/>
        </w:rPr>
        <w:t xml:space="preserve">of </w:t>
      </w:r>
      <w:r w:rsidRPr="0097131E">
        <w:rPr>
          <w:rFonts w:hAnsiTheme="minorHAnsi" w:cstheme="minorHAnsi"/>
        </w:rPr>
        <w:t>an issue tracking system to maintain a comprehensive record of all Incidents, including the Priority of each Incident and the actions taken to achieve their Resolution.</w:t>
      </w:r>
    </w:p>
    <w:p w14:paraId="637557DC" w14:textId="77777777" w:rsidR="00AF73CC" w:rsidRPr="001E5D2D" w:rsidRDefault="00AF73CC" w:rsidP="00034298">
      <w:pPr>
        <w:numPr>
          <w:ilvl w:val="0"/>
          <w:numId w:val="33"/>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D142F6F"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7E8C0BD9" w14:textId="77777777" w:rsidR="00AF73CC" w:rsidRPr="00EE4AB7" w:rsidRDefault="00EE4AB7" w:rsidP="00EE4AB7">
      <w:pPr>
        <w:pStyle w:val="Heading2"/>
      </w:pPr>
      <w:r>
        <w:t xml:space="preserve">6. </w:t>
      </w:r>
      <w:r w:rsidR="00AF73CC" w:rsidRPr="00EE4AB7">
        <w:t>ESCALATION PROCESS FOR INCIDENTS</w:t>
      </w:r>
    </w:p>
    <w:p w14:paraId="494E0E3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4390907B"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656C9A2B" w14:textId="77777777" w:rsidR="00AF73CC" w:rsidRPr="00C31F9B" w:rsidRDefault="00AF73CC" w:rsidP="00034298">
      <w:pPr>
        <w:numPr>
          <w:ilvl w:val="0"/>
          <w:numId w:val="34"/>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p w14:paraId="19AABCA6" w14:textId="77777777" w:rsidR="00C31F9B" w:rsidRDefault="00C31F9B" w:rsidP="00C31F9B">
      <w:pPr>
        <w:suppressAutoHyphens/>
        <w:autoSpaceDN w:val="0"/>
        <w:spacing w:after="212" w:line="249" w:lineRule="auto"/>
        <w:jc w:val="both"/>
        <w:textAlignment w:val="baseline"/>
        <w:rPr>
          <w:rFonts w:hAnsiTheme="minorHAnsi" w:cstheme="minorHAnsi"/>
          <w:b/>
          <w:lang w:eastAsia="en-GB"/>
        </w:rPr>
      </w:pPr>
    </w:p>
    <w:p w14:paraId="3CA9AD29" w14:textId="77777777" w:rsidR="00C31F9B" w:rsidRPr="0097131E" w:rsidRDefault="00C31F9B" w:rsidP="00C31F9B">
      <w:pPr>
        <w:suppressAutoHyphens/>
        <w:autoSpaceDN w:val="0"/>
        <w:spacing w:after="212" w:line="249" w:lineRule="auto"/>
        <w:jc w:val="both"/>
        <w:textAlignment w:val="baseline"/>
        <w:rPr>
          <w:rFonts w:hAnsiTheme="minorHAnsi" w:cstheme="minorHAnsi"/>
          <w:b/>
          <w:lang w:eastAsia="en-GB"/>
        </w:rPr>
      </w:pP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7787D2D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2CDF3D92"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63609F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19048E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34FBC54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1562D545"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56B20A0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25AF334E"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5A05CE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36ADA17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B629929"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144751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3D22914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3166212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3787EC5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2BF75B7"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0B778152"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498E925D"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7DB21617"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1930245"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4475AD14" w14:textId="77777777" w:rsidR="00AF73CC" w:rsidRPr="0097131E" w:rsidRDefault="00AF73CC" w:rsidP="00AF73CC">
      <w:pPr>
        <w:rPr>
          <w:rFonts w:hAnsiTheme="minorHAnsi" w:cstheme="minorHAnsi"/>
        </w:rPr>
      </w:pPr>
    </w:p>
    <w:p w14:paraId="120C4E94" w14:textId="77777777" w:rsidR="00AF73CC" w:rsidRPr="0097131E" w:rsidRDefault="00AF73CC" w:rsidP="00AF73CC">
      <w:pPr>
        <w:rPr>
          <w:rFonts w:hAnsiTheme="minorHAnsi" w:cstheme="minorHAnsi"/>
        </w:rPr>
      </w:pPr>
    </w:p>
    <w:p w14:paraId="42AFC42D" w14:textId="77777777" w:rsidR="00AF73CC" w:rsidRPr="0097131E" w:rsidRDefault="00AF73CC" w:rsidP="00AF73CC">
      <w:pPr>
        <w:rPr>
          <w:rFonts w:hAnsiTheme="minorHAnsi" w:cstheme="minorHAnsi"/>
        </w:rPr>
      </w:pPr>
    </w:p>
    <w:p w14:paraId="271CA723" w14:textId="77777777" w:rsidR="00AF73CC" w:rsidRPr="0097131E" w:rsidRDefault="00AF73CC" w:rsidP="00AF73CC">
      <w:pPr>
        <w:rPr>
          <w:rFonts w:hAnsiTheme="minorHAnsi" w:cstheme="minorHAnsi"/>
        </w:rPr>
      </w:pPr>
    </w:p>
    <w:p w14:paraId="4ACCB757" w14:textId="77777777" w:rsidR="00CB1BA1" w:rsidRDefault="00CB1BA1" w:rsidP="00CB1BA1"/>
    <w:p w14:paraId="33FF56B7" w14:textId="77777777" w:rsidR="00CB1BA1" w:rsidRPr="00CB1BA1" w:rsidRDefault="00CB1BA1" w:rsidP="00CB1BA1"/>
    <w:p w14:paraId="3108CF8E" w14:textId="6A3C299B" w:rsidR="00AF73CC" w:rsidRPr="00EE4AB7" w:rsidRDefault="00EE4AB7" w:rsidP="00CB1BA1">
      <w:pPr>
        <w:pStyle w:val="Heading2"/>
        <w:ind w:firstLine="0"/>
      </w:pPr>
      <w:r>
        <w:t xml:space="preserve">7. </w:t>
      </w:r>
      <w:r w:rsidR="00AF73CC" w:rsidRPr="00EE4AB7">
        <w:t xml:space="preserve">REMEDIES </w:t>
      </w:r>
    </w:p>
    <w:p w14:paraId="73323ED4" w14:textId="77777777" w:rsidR="00AF73CC" w:rsidRPr="0097131E" w:rsidRDefault="00AF73CC" w:rsidP="00034298">
      <w:pPr>
        <w:numPr>
          <w:ilvl w:val="0"/>
          <w:numId w:val="31"/>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75FBE423"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71A76BEF"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070AB717"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19F49E83" w14:textId="77777777"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4A146726"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511C87AF"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3070029E"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249FAAB8"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22D43400"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6AA67B8F"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78E884CA"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211FE6B4"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09E66D40"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40F12E1E" w14:textId="77777777"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02DA3B44" w14:textId="77777777"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78BD17DF" w14:textId="77777777"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2046EF3B" w14:textId="77777777" w:rsidR="00AF73CC" w:rsidRPr="00EE4AB7" w:rsidRDefault="00EE4AB7" w:rsidP="00EE4AB7">
      <w:pPr>
        <w:pStyle w:val="Heading2"/>
      </w:pPr>
      <w:r>
        <w:t xml:space="preserve">8. </w:t>
      </w:r>
      <w:r w:rsidR="00AF73CC">
        <w:t xml:space="preserve">SERVICE REPORTS </w:t>
      </w:r>
    </w:p>
    <w:p w14:paraId="06D5574D" w14:textId="77777777" w:rsidR="00AF73CC" w:rsidRDefault="00AF73CC" w:rsidP="00034298">
      <w:pPr>
        <w:numPr>
          <w:ilvl w:val="0"/>
          <w:numId w:val="46"/>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7B5EBA5F"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4EB31CA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lastRenderedPageBreak/>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461A4C5F"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4CD5B471"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55EF9A22"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3CB648E9" w14:textId="77777777" w:rsidR="00AF73CC" w:rsidRPr="0097131E" w:rsidRDefault="00AF73CC" w:rsidP="003A382E">
            <w:pPr>
              <w:jc w:val="both"/>
              <w:rPr>
                <w:rFonts w:asciiTheme="minorHAnsi" w:hAnsiTheme="minorHAnsi" w:cstheme="minorHAnsi"/>
                <w:lang w:val="en-IE"/>
              </w:rPr>
            </w:pPr>
          </w:p>
        </w:tc>
      </w:tr>
      <w:tr w:rsidR="00AF73CC" w:rsidRPr="0097131E" w14:paraId="5A210673"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C5D664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630A3BD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7D0F96AA"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796602A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AE359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1A0DBCC"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4A63B9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35237C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FA21BB7"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46F29AFC"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F393A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4ACA94F3"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661D1D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C178E9E" w14:textId="77777777" w:rsidR="00AF73CC" w:rsidRPr="000A2EC6" w:rsidRDefault="00AF73CC" w:rsidP="00D51867">
            <w:pPr>
              <w:rPr>
                <w:rFonts w:asciiTheme="minorHAnsi" w:hAnsiTheme="minorHAnsi" w:cstheme="minorHAnsi"/>
                <w:b/>
                <w:bCs/>
                <w:lang w:val="en-IE"/>
              </w:rPr>
            </w:pPr>
          </w:p>
        </w:tc>
      </w:tr>
      <w:tr w:rsidR="00AF73CC" w:rsidRPr="0097131E" w14:paraId="6F39B0CA"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6DACD659"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C374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7B1F86FC"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77A5E085" w14:textId="77777777" w:rsidR="00A65666" w:rsidRPr="00C94F03" w:rsidRDefault="00A65666" w:rsidP="003A382E">
            <w:pPr>
              <w:rPr>
                <w:rFonts w:asciiTheme="minorHAnsi" w:hAnsiTheme="minorHAnsi" w:cstheme="minorHAnsi"/>
                <w:lang w:val="en-IE"/>
              </w:rPr>
            </w:pPr>
            <w:r w:rsidRPr="0019531D">
              <w:rPr>
                <w:lang w:val="en-IE"/>
              </w:rPr>
              <w:t xml:space="preserve">Food must be delivered to designated area at the agreed time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812572C"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10C6A01E"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B3EB434"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3C0395D3" w14:textId="77777777" w:rsidR="00AF73CC" w:rsidRPr="0097131E" w:rsidRDefault="00AF73CC" w:rsidP="00D51867">
            <w:pPr>
              <w:rPr>
                <w:rFonts w:asciiTheme="minorHAnsi" w:hAnsiTheme="minorHAnsi" w:cstheme="minorHAnsi"/>
                <w:lang w:val="en-IE"/>
              </w:rPr>
            </w:pPr>
          </w:p>
        </w:tc>
      </w:tr>
      <w:tr w:rsidR="00AF73CC" w:rsidRPr="0097131E" w14:paraId="5B3532E5"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2D4C4EC3"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B7AE7F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DE44930"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061266C1" w14:textId="77777777" w:rsidR="00AF73CC" w:rsidRPr="0097131E" w:rsidRDefault="00AF73CC" w:rsidP="00F63DB6">
            <w:pPr>
              <w:spacing w:after="0" w:line="240" w:lineRule="auto"/>
              <w:rPr>
                <w:rFonts w:asciiTheme="minorHAnsi" w:hAnsiTheme="minorHAnsi" w:cstheme="minorHAnsi"/>
                <w:lang w:val="en-IE"/>
              </w:rPr>
            </w:pPr>
            <w:r w:rsidRPr="0097131E">
              <w:rPr>
                <w:rFonts w:asciiTheme="minorHAnsi" w:hAnsiTheme="minorHAnsi" w:cstheme="minorHAnsi"/>
                <w:lang w:val="en-IE"/>
              </w:rPr>
              <w:t xml:space="preserve">Staff garda vetted prior to commencing work in school – </w:t>
            </w:r>
            <w:r w:rsidR="00F10D34">
              <w:rPr>
                <w:rFonts w:asciiTheme="minorHAnsi" w:hAnsiTheme="minorHAnsi" w:cstheme="minorHAnsi"/>
                <w:lang w:val="en-IE"/>
              </w:rPr>
              <w:t>Contractor</w:t>
            </w:r>
            <w:r w:rsidRPr="0097131E">
              <w:rPr>
                <w:rFonts w:asciiTheme="minorHAnsi" w:hAnsiTheme="minorHAnsi" w:cstheme="minorHAnsi"/>
                <w:lang w:val="en-IE"/>
              </w:rPr>
              <w:t xml:space="preserve">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E2B4EAC"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CE710ED"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4DBA7439" w14:textId="77777777" w:rsidR="00AF73CC" w:rsidRPr="0097131E" w:rsidRDefault="00AF73CC" w:rsidP="00F63DB6">
            <w:pPr>
              <w:spacing w:after="0" w:line="240" w:lineRule="auto"/>
              <w:rPr>
                <w:rFonts w:asciiTheme="minorHAnsi" w:hAnsiTheme="minorHAnsi" w:cstheme="minorHAnsi"/>
                <w:lang w:val="en-IE"/>
              </w:rPr>
            </w:pPr>
            <w:r w:rsidRPr="0097131E">
              <w:rPr>
                <w:rFonts w:asciiTheme="minorHAnsi" w:hAnsiTheme="minorHAnsi" w:cstheme="minorHAnsi"/>
                <w:lang w:val="en-IE"/>
              </w:rPr>
              <w:t xml:space="preserve">Garda vetting and photo of regular staff (for staff who will work on school site) shared with school in advance of implementation of </w:t>
            </w:r>
            <w:r w:rsidR="003C5A16">
              <w:rPr>
                <w:rFonts w:asciiTheme="minorHAnsi" w:hAnsiTheme="minorHAnsi" w:cstheme="minorHAnsi"/>
                <w:lang w:val="en-IE"/>
              </w:rPr>
              <w:t>club</w:t>
            </w:r>
            <w:r w:rsidRPr="0097131E">
              <w:rPr>
                <w:rFonts w:asciiTheme="minorHAnsi" w:hAnsiTheme="minorHAnsi" w:cstheme="minorHAnsi"/>
                <w:lang w:val="en-IE"/>
              </w:rPr>
              <w:t xml:space="preserve"> meals service – </w:t>
            </w:r>
            <w:r w:rsidR="00F10D34">
              <w:rPr>
                <w:rFonts w:asciiTheme="minorHAnsi" w:hAnsiTheme="minorHAnsi" w:cstheme="minorHAnsi"/>
                <w:lang w:val="en-IE"/>
              </w:rPr>
              <w:t>Contractor</w:t>
            </w:r>
            <w:r w:rsidRPr="0097131E">
              <w:rPr>
                <w:rFonts w:asciiTheme="minorHAnsi" w:hAnsiTheme="minorHAnsi" w:cstheme="minorHAnsi"/>
                <w:lang w:val="en-IE"/>
              </w:rPr>
              <w:t xml:space="preserve">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3284A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96E89B"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18993DB3" w14:textId="77777777" w:rsidR="00AF73CC" w:rsidRPr="0097131E" w:rsidRDefault="00AF73CC" w:rsidP="00F63DB6">
            <w:pPr>
              <w:spacing w:after="0" w:line="240" w:lineRule="auto"/>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9D59C2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9232A05"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32EAC89A" w14:textId="77777777" w:rsidR="00AF73CC" w:rsidRPr="0097131E" w:rsidRDefault="00AF73CC" w:rsidP="00F63DB6">
            <w:pPr>
              <w:spacing w:after="0" w:line="240" w:lineRule="auto"/>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r w:rsidR="00C64C8B">
              <w:rPr>
                <w:rFonts w:asciiTheme="minorHAnsi" w:hAnsiTheme="minorHAnsi" w:cstheme="minorHAnsi"/>
                <w:lang w:val="en-IE"/>
              </w:rPr>
              <w:t>.</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3D8A5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3A1E0FC"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3EED08" w14:textId="77777777" w:rsidR="00AF73CC" w:rsidRPr="0097131E" w:rsidRDefault="301FB4A4" w:rsidP="773E8C3F">
            <w:pPr>
              <w:rPr>
                <w:rFonts w:asciiTheme="minorHAnsi" w:hAnsiTheme="minorHAnsi" w:cstheme="minorBidi"/>
                <w:b/>
                <w:bCs/>
                <w:lang w:val="en-IE"/>
              </w:rPr>
            </w:pPr>
            <w:r w:rsidRPr="00F10D34">
              <w:rPr>
                <w:rFonts w:asciiTheme="minorHAnsi" w:hAnsiTheme="minorHAnsi" w:cstheme="minorBidi"/>
                <w:b/>
                <w:bCs/>
                <w:lang w:val="en-IE"/>
              </w:rPr>
              <w:t>Cleaning and</w:t>
            </w:r>
            <w:r w:rsidRPr="773E8C3F">
              <w:rPr>
                <w:rFonts w:asciiTheme="minorHAnsi" w:hAnsiTheme="minorHAnsi" w:cstheme="minorBidi"/>
                <w:b/>
                <w:bCs/>
                <w:lang w:val="en-IE"/>
              </w:rPr>
              <w:t xml:space="preserve">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3254BC2F" w14:textId="77777777" w:rsidR="00AF73CC" w:rsidRPr="0097131E" w:rsidRDefault="00AF73CC" w:rsidP="003A382E">
            <w:pPr>
              <w:jc w:val="both"/>
              <w:rPr>
                <w:rFonts w:asciiTheme="minorHAnsi" w:hAnsiTheme="minorHAnsi" w:cstheme="minorHAnsi"/>
                <w:b/>
                <w:bCs/>
                <w:lang w:val="en-IE"/>
              </w:rPr>
            </w:pPr>
          </w:p>
        </w:tc>
      </w:tr>
      <w:tr w:rsidR="00AF73CC" w:rsidRPr="0097131E" w14:paraId="6512DB2A" w14:textId="77777777" w:rsidTr="00C64C8B">
        <w:trPr>
          <w:trHeight w:val="441"/>
          <w:jc w:val="right"/>
        </w:trPr>
        <w:tc>
          <w:tcPr>
            <w:tcW w:w="6238" w:type="dxa"/>
            <w:tcBorders>
              <w:top w:val="single" w:sz="4" w:space="0" w:color="auto"/>
              <w:left w:val="single" w:sz="4" w:space="0" w:color="auto"/>
              <w:bottom w:val="single" w:sz="4" w:space="0" w:color="auto"/>
              <w:right w:val="single" w:sz="4" w:space="0" w:color="auto"/>
            </w:tcBorders>
          </w:tcPr>
          <w:p w14:paraId="005F0FDD" w14:textId="77777777" w:rsidR="00AF73CC" w:rsidRPr="003C5A16" w:rsidRDefault="365105C5" w:rsidP="00C64C8B">
            <w:pPr>
              <w:spacing w:after="0" w:line="240" w:lineRule="auto"/>
              <w:rPr>
                <w:rFonts w:asciiTheme="minorHAnsi" w:hAnsiTheme="minorHAnsi" w:cstheme="minorBidi"/>
                <w:highlight w:val="yellow"/>
                <w:lang w:val="en-IE"/>
              </w:rPr>
            </w:pPr>
            <w:r w:rsidRPr="0019531D">
              <w:t>All transport, transport containers / storage devices must be cleaned and where applicable disinfected on an ongoing basis</w:t>
            </w:r>
            <w:r w:rsidR="00C94F03" w:rsidRPr="0019531D">
              <w:t>.</w:t>
            </w:r>
          </w:p>
        </w:tc>
        <w:tc>
          <w:tcPr>
            <w:tcW w:w="1701" w:type="dxa"/>
            <w:tcBorders>
              <w:top w:val="single" w:sz="4" w:space="0" w:color="auto"/>
              <w:left w:val="single" w:sz="4" w:space="0" w:color="auto"/>
              <w:bottom w:val="single" w:sz="4" w:space="0" w:color="auto"/>
              <w:right w:val="single" w:sz="4" w:space="0" w:color="auto"/>
            </w:tcBorders>
            <w:vAlign w:val="center"/>
          </w:tcPr>
          <w:p w14:paraId="025B507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956F9D4"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1AD51A3"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51E9592" w14:textId="77777777" w:rsidR="00AF73CC" w:rsidRPr="0097131E" w:rsidRDefault="00AF73CC" w:rsidP="00D51867">
            <w:pPr>
              <w:rPr>
                <w:rFonts w:asciiTheme="minorHAnsi" w:hAnsiTheme="minorHAnsi" w:cstheme="minorHAnsi"/>
                <w:lang w:val="en-IE"/>
              </w:rPr>
            </w:pPr>
          </w:p>
        </w:tc>
      </w:tr>
      <w:tr w:rsidR="00AF73CC" w:rsidRPr="0097131E" w14:paraId="1CFD4A64"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316829D3"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58FD41"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C027796"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1938B6F5" w14:textId="77777777" w:rsidR="00794246" w:rsidRPr="0097131E" w:rsidRDefault="5EBE8496" w:rsidP="33FB6EEF">
            <w:pPr>
              <w:rPr>
                <w:rFonts w:asciiTheme="minorHAnsi" w:hAnsiTheme="minorHAnsi" w:cstheme="minorBidi"/>
                <w:lang w:val="en-IE"/>
              </w:rPr>
            </w:pPr>
            <w:r w:rsidRPr="33FB6EEF">
              <w:rPr>
                <w:rFonts w:asciiTheme="minorHAnsi" w:hAnsiTheme="minorHAnsi" w:cstheme="minorBidi"/>
                <w:lang w:val="en-IE"/>
              </w:rPr>
              <w:t>Organic ingredient</w:t>
            </w:r>
            <w:r w:rsidR="218B0221" w:rsidRPr="33FB6EEF">
              <w:rPr>
                <w:rFonts w:asciiTheme="minorHAnsi" w:hAnsiTheme="minorHAnsi" w:cstheme="minorBidi"/>
                <w:lang w:val="en-IE"/>
              </w:rPr>
              <w:t>s</w:t>
            </w:r>
            <w:r w:rsidR="69FFDDF0" w:rsidRPr="33FB6EEF">
              <w:rPr>
                <w:rFonts w:asciiTheme="minorHAnsi" w:hAnsiTheme="minorHAnsi" w:cstheme="minorBidi"/>
                <w:lang w:val="en-IE"/>
              </w:rPr>
              <w:t xml:space="preserve"> in line with </w:t>
            </w:r>
            <w:r w:rsidR="00BF2A0A">
              <w:rPr>
                <w:rFonts w:asciiTheme="minorHAnsi" w:hAnsiTheme="minorHAnsi" w:cstheme="minorBidi"/>
                <w:lang w:val="en-IE"/>
              </w:rPr>
              <w:t xml:space="preserve">a minimum of </w:t>
            </w:r>
            <w:r w:rsidR="00794246">
              <w:rPr>
                <w:rFonts w:asciiTheme="minorHAnsi" w:hAnsiTheme="minorHAnsi" w:cstheme="minorBidi"/>
                <w:lang w:val="en-IE"/>
              </w:rPr>
              <w:t xml:space="preserve">10% organic </w:t>
            </w:r>
            <w:hyperlink r:id="rId60" w:history="1">
              <w:r w:rsidR="00794246" w:rsidRPr="00794246">
                <w:rPr>
                  <w:rStyle w:val="Hyperlink"/>
                  <w:rFonts w:asciiTheme="minorHAnsi" w:hAnsiTheme="minorHAnsi" w:cstheme="minorBidi"/>
                </w:rPr>
                <w:t>buying-greener-green-public-procurement-strategy-and-action-plan-2024-2027.pdf</w:t>
              </w:r>
            </w:hyperlink>
            <w:r w:rsidR="00794246">
              <w:rPr>
                <w:rFonts w:asciiTheme="minorHAnsi" w:hAnsiTheme="minorHAnsi" w:cstheme="minorBidi"/>
              </w:rPr>
              <w:t xml:space="preserve">  </w:t>
            </w:r>
            <w:r w:rsidR="00BF2A0A" w:rsidRPr="00BF2A0A">
              <w:rPr>
                <w:rFonts w:asciiTheme="minorHAnsi" w:hAnsiTheme="minorHAnsi" w:cstheme="minorBidi"/>
              </w:rPr>
              <w:t>where possible.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2E722EC" w14:textId="77777777" w:rsidR="00AF73CC" w:rsidRPr="0097131E" w:rsidRDefault="00F10D34" w:rsidP="00D51867">
            <w:pPr>
              <w:rPr>
                <w:rFonts w:asciiTheme="minorHAnsi" w:hAnsiTheme="minorHAnsi" w:cstheme="minorHAnsi"/>
                <w:lang w:val="en-IE"/>
              </w:rPr>
            </w:pPr>
            <w:r>
              <w:rPr>
                <w:rFonts w:asciiTheme="minorHAnsi" w:hAnsiTheme="minorHAnsi" w:cstheme="minorHAnsi"/>
                <w:lang w:val="en-IE"/>
              </w:rPr>
              <w:t>&gt;</w:t>
            </w:r>
            <w:r w:rsidR="00AF73CC" w:rsidRPr="0097131E">
              <w:rPr>
                <w:rFonts w:asciiTheme="minorHAnsi" w:hAnsiTheme="minorHAnsi" w:cstheme="minorHAnsi"/>
                <w:lang w:val="en-IE"/>
              </w:rPr>
              <w:t>10%</w:t>
            </w:r>
          </w:p>
        </w:tc>
      </w:tr>
      <w:tr w:rsidR="00AF73CC" w:rsidRPr="0097131E" w14:paraId="4291CDA3"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tcPr>
          <w:p w14:paraId="1DACC2EC" w14:textId="77777777" w:rsidR="003C5A16" w:rsidRPr="00F10D34" w:rsidRDefault="00F10D34" w:rsidP="2FD26122">
            <w:pPr>
              <w:spacing w:after="0" w:line="240" w:lineRule="auto"/>
              <w:rPr>
                <w:rFonts w:asciiTheme="minorHAnsi" w:hAnsiTheme="minorHAnsi" w:cstheme="minorBidi"/>
                <w:b/>
                <w:bCs/>
              </w:rPr>
            </w:pPr>
            <w:r>
              <w:rPr>
                <w:rFonts w:asciiTheme="minorHAnsi" w:hAnsiTheme="minorHAnsi" w:cstheme="minorBidi"/>
                <w:b/>
                <w:bCs/>
              </w:rPr>
              <w:t xml:space="preserve">Lunch </w:t>
            </w:r>
            <w:r w:rsidR="326737CB" w:rsidRPr="00F10D34">
              <w:rPr>
                <w:rFonts w:asciiTheme="minorHAnsi" w:hAnsiTheme="minorHAnsi" w:cstheme="minorBidi"/>
                <w:b/>
                <w:bCs/>
              </w:rPr>
              <w:t xml:space="preserve">Club with drink </w:t>
            </w:r>
          </w:p>
          <w:p w14:paraId="269E314A" w14:textId="77777777" w:rsidR="003C5A16" w:rsidRDefault="003C5A16" w:rsidP="33FB6EEF">
            <w:pPr>
              <w:spacing w:after="0" w:line="240" w:lineRule="auto"/>
              <w:rPr>
                <w:rFonts w:asciiTheme="minorHAnsi" w:hAnsiTheme="minorHAnsi" w:cstheme="minorBidi"/>
              </w:rPr>
            </w:pPr>
          </w:p>
          <w:p w14:paraId="1E9DB372" w14:textId="77777777" w:rsidR="00F10D34" w:rsidRDefault="00F10D34" w:rsidP="00F10D34">
            <w:pPr>
              <w:spacing w:after="0" w:line="240" w:lineRule="auto"/>
              <w:rPr>
                <w:rFonts w:asciiTheme="minorHAnsi" w:hAnsiTheme="minorHAnsi" w:cstheme="minorBidi"/>
              </w:rPr>
            </w:pPr>
            <w:r w:rsidRPr="33FB6EEF">
              <w:rPr>
                <w:rFonts w:asciiTheme="minorHAnsi" w:hAnsiTheme="minorHAnsi" w:cstheme="minorBidi"/>
              </w:rPr>
              <w:t>4 items, plus drink:</w:t>
            </w:r>
          </w:p>
          <w:p w14:paraId="47341341" w14:textId="77777777" w:rsidR="00F10D34" w:rsidRDefault="00F10D34" w:rsidP="00F10D34">
            <w:pPr>
              <w:spacing w:after="0" w:line="240" w:lineRule="auto"/>
              <w:rPr>
                <w:rFonts w:asciiTheme="minorHAnsi" w:hAnsiTheme="minorHAnsi" w:cstheme="minorHAnsi"/>
              </w:rPr>
            </w:pPr>
          </w:p>
          <w:p w14:paraId="3335E1DD" w14:textId="77777777" w:rsidR="00F10D34" w:rsidRDefault="00F10D34" w:rsidP="00F10D34">
            <w:pPr>
              <w:spacing w:after="0" w:line="240" w:lineRule="auto"/>
              <w:rPr>
                <w:rFonts w:asciiTheme="minorHAnsi" w:hAnsiTheme="minorHAnsi" w:cstheme="minorBidi"/>
              </w:rPr>
            </w:pPr>
            <w:r w:rsidRPr="33FB6EEF">
              <w:rPr>
                <w:rFonts w:asciiTheme="minorHAnsi" w:hAnsiTheme="minorHAnsi" w:cstheme="minorBidi"/>
              </w:rPr>
              <w:t xml:space="preserve"> 2 servings vegetables, salad or fruit, and 1 serving wholemeal or wholegrain cereals or breads, and 1 serving meat, poultry, fish, egg, beans, nuts, or cheese</w:t>
            </w:r>
          </w:p>
          <w:p w14:paraId="42EF2083" w14:textId="77777777" w:rsidR="00F10D34" w:rsidRDefault="00F10D34" w:rsidP="00F10D34">
            <w:pPr>
              <w:spacing w:after="0" w:line="240" w:lineRule="auto"/>
              <w:rPr>
                <w:rFonts w:asciiTheme="minorHAnsi" w:hAnsiTheme="minorHAnsi" w:cstheme="minorHAnsi"/>
              </w:rPr>
            </w:pPr>
          </w:p>
          <w:p w14:paraId="36A65436" w14:textId="77777777" w:rsidR="00AF73CC" w:rsidRPr="0097131E" w:rsidRDefault="00F10D34" w:rsidP="00F10D34">
            <w:pPr>
              <w:rPr>
                <w:rFonts w:asciiTheme="minorHAnsi" w:hAnsiTheme="minorHAnsi" w:cstheme="minorBidi"/>
                <w:lang w:val="en-IE"/>
              </w:rPr>
            </w:pPr>
            <w:r w:rsidRPr="33FB6EEF">
              <w:rPr>
                <w:rFonts w:asciiTheme="minorHAnsi" w:hAnsiTheme="minorHAnsi" w:cstheme="minorBidi"/>
              </w:rPr>
              <w:t>Only drinks available should be water, milk (200ml) or unsweetened juice (150ml)</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7114E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281E1FC1"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tcPr>
          <w:p w14:paraId="1B17EC17" w14:textId="77777777" w:rsidR="006D0377" w:rsidRPr="00F10D34" w:rsidRDefault="006D0377" w:rsidP="006D0377">
            <w:pPr>
              <w:spacing w:after="0" w:line="240" w:lineRule="auto"/>
              <w:rPr>
                <w:rFonts w:asciiTheme="minorHAnsi" w:hAnsiTheme="minorHAnsi" w:cstheme="minorBidi"/>
                <w:b/>
                <w:bCs/>
              </w:rPr>
            </w:pPr>
            <w:r>
              <w:rPr>
                <w:rFonts w:asciiTheme="minorHAnsi" w:hAnsiTheme="minorHAnsi" w:cstheme="minorBidi"/>
                <w:b/>
                <w:bCs/>
              </w:rPr>
              <w:t xml:space="preserve">Lunch </w:t>
            </w:r>
            <w:r w:rsidRPr="00F10D34">
              <w:rPr>
                <w:rFonts w:asciiTheme="minorHAnsi" w:hAnsiTheme="minorHAnsi" w:cstheme="minorBidi"/>
                <w:b/>
                <w:bCs/>
              </w:rPr>
              <w:t xml:space="preserve">Club </w:t>
            </w:r>
            <w:r>
              <w:rPr>
                <w:rFonts w:asciiTheme="minorHAnsi" w:hAnsiTheme="minorHAnsi" w:cstheme="minorBidi"/>
                <w:b/>
                <w:bCs/>
              </w:rPr>
              <w:t>no</w:t>
            </w:r>
            <w:r w:rsidRPr="00F10D34">
              <w:rPr>
                <w:rFonts w:asciiTheme="minorHAnsi" w:hAnsiTheme="minorHAnsi" w:cstheme="minorBidi"/>
                <w:b/>
                <w:bCs/>
              </w:rPr>
              <w:t xml:space="preserve"> drink </w:t>
            </w:r>
          </w:p>
          <w:p w14:paraId="7B40C951" w14:textId="77777777" w:rsidR="006D0377" w:rsidRDefault="006D0377" w:rsidP="006D0377">
            <w:pPr>
              <w:spacing w:after="0" w:line="240" w:lineRule="auto"/>
              <w:rPr>
                <w:rFonts w:asciiTheme="minorHAnsi" w:hAnsiTheme="minorHAnsi" w:cstheme="minorBidi"/>
              </w:rPr>
            </w:pPr>
          </w:p>
          <w:p w14:paraId="087FF6CC" w14:textId="77777777" w:rsidR="006D0377" w:rsidRPr="006D0377" w:rsidRDefault="006D0377" w:rsidP="006D0377">
            <w:pPr>
              <w:spacing w:after="0" w:line="240" w:lineRule="auto"/>
              <w:rPr>
                <w:rFonts w:asciiTheme="minorHAnsi" w:hAnsiTheme="minorHAnsi" w:cstheme="minorBidi"/>
              </w:rPr>
            </w:pPr>
            <w:r>
              <w:rPr>
                <w:rFonts w:asciiTheme="minorHAnsi" w:hAnsiTheme="minorHAnsi" w:cstheme="minorBidi"/>
              </w:rPr>
              <w:t xml:space="preserve">4 </w:t>
            </w:r>
            <w:r w:rsidRPr="006D0377">
              <w:rPr>
                <w:rFonts w:asciiTheme="minorHAnsi" w:hAnsiTheme="minorHAnsi" w:cstheme="minorBidi"/>
              </w:rPr>
              <w:t>items:</w:t>
            </w:r>
          </w:p>
          <w:p w14:paraId="4B4D7232" w14:textId="77777777" w:rsidR="006D0377" w:rsidRDefault="006D0377" w:rsidP="006D0377">
            <w:pPr>
              <w:pStyle w:val="ListParagraph"/>
              <w:spacing w:after="0" w:line="240" w:lineRule="auto"/>
              <w:ind w:left="390"/>
              <w:rPr>
                <w:rFonts w:asciiTheme="minorHAnsi" w:hAnsiTheme="minorHAnsi" w:cstheme="minorBidi"/>
              </w:rPr>
            </w:pPr>
          </w:p>
          <w:p w14:paraId="14BAC1BB" w14:textId="77777777" w:rsidR="006D0377" w:rsidRPr="0097131E" w:rsidRDefault="006D0377" w:rsidP="006D0377">
            <w:pPr>
              <w:spacing w:after="0" w:line="240" w:lineRule="auto"/>
              <w:rPr>
                <w:rFonts w:asciiTheme="minorHAnsi" w:hAnsiTheme="minorHAnsi" w:cstheme="minorBidi"/>
                <w:lang w:val="en-IE"/>
              </w:rPr>
            </w:pPr>
            <w:r w:rsidRPr="00F63F51">
              <w:rPr>
                <w:rFonts w:asciiTheme="minorHAnsi" w:hAnsiTheme="minorHAnsi" w:cstheme="minorBidi"/>
              </w:rPr>
              <w:t>2 servings vegetables, salad or fruit, and 1 serving wholemeal or wholegrain cereals or breads, and 1 serving meat, poultry, fish, egg, beans, nuts, or cheese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E83EA88"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53DFFAB9"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tcPr>
          <w:p w14:paraId="5BD0F6AE" w14:textId="77777777" w:rsidR="006D0377" w:rsidRDefault="006D0377" w:rsidP="006D0377">
            <w:pPr>
              <w:rPr>
                <w:rFonts w:asciiTheme="minorHAnsi" w:hAnsiTheme="minorHAnsi" w:cstheme="minorHAnsi"/>
                <w:b/>
              </w:rPr>
            </w:pPr>
            <w:r>
              <w:rPr>
                <w:rFonts w:asciiTheme="minorHAnsi" w:hAnsiTheme="minorHAnsi" w:cstheme="minorHAnsi"/>
                <w:b/>
              </w:rPr>
              <w:lastRenderedPageBreak/>
              <w:t>Afterschool with drink</w:t>
            </w:r>
          </w:p>
          <w:p w14:paraId="669E6733" w14:textId="77777777" w:rsidR="006D0377" w:rsidRDefault="006D0377" w:rsidP="006D0377">
            <w:pPr>
              <w:spacing w:after="0" w:line="240" w:lineRule="auto"/>
              <w:rPr>
                <w:rFonts w:asciiTheme="minorHAnsi" w:hAnsiTheme="minorHAnsi" w:cstheme="minorBidi"/>
              </w:rPr>
            </w:pPr>
            <w:r w:rsidRPr="33FB6EEF">
              <w:rPr>
                <w:rFonts w:asciiTheme="minorHAnsi" w:hAnsiTheme="minorHAnsi" w:cstheme="minorBidi"/>
              </w:rPr>
              <w:t>4 items, plus drink:</w:t>
            </w:r>
          </w:p>
          <w:p w14:paraId="2093CA67" w14:textId="77777777" w:rsidR="006D0377" w:rsidRDefault="006D0377" w:rsidP="006D0377">
            <w:pPr>
              <w:spacing w:after="0" w:line="240" w:lineRule="auto"/>
              <w:rPr>
                <w:rFonts w:asciiTheme="minorHAnsi" w:hAnsiTheme="minorHAnsi" w:cstheme="minorBidi"/>
              </w:rPr>
            </w:pPr>
          </w:p>
          <w:p w14:paraId="6EB9865B" w14:textId="77777777" w:rsidR="006D0377" w:rsidRDefault="006D0377" w:rsidP="006D0377">
            <w:pPr>
              <w:spacing w:after="0" w:line="240" w:lineRule="auto"/>
              <w:rPr>
                <w:rFonts w:asciiTheme="minorHAnsi" w:hAnsiTheme="minorHAnsi" w:cstheme="minorBidi"/>
              </w:rPr>
            </w:pPr>
            <w:r w:rsidRPr="33FB6EEF">
              <w:rPr>
                <w:rFonts w:asciiTheme="minorHAnsi" w:hAnsiTheme="minorHAnsi" w:cstheme="minorBidi"/>
              </w:rPr>
              <w:t>2 servings vegetables, salad or fruit, and 1 serving wholemeal or wholegrain cereals or breads, and 1 serving meat, poultry, fish, egg, beans, nuts, or cheese</w:t>
            </w:r>
          </w:p>
          <w:p w14:paraId="2503B197" w14:textId="77777777" w:rsidR="006D0377" w:rsidRDefault="006D0377" w:rsidP="006D0377">
            <w:pPr>
              <w:spacing w:after="0" w:line="240" w:lineRule="auto"/>
              <w:rPr>
                <w:rFonts w:asciiTheme="minorHAnsi" w:hAnsiTheme="minorHAnsi" w:cstheme="minorHAnsi"/>
              </w:rPr>
            </w:pPr>
          </w:p>
          <w:p w14:paraId="1DF65D4F" w14:textId="77777777" w:rsidR="006D0377" w:rsidRPr="0097131E" w:rsidRDefault="006D0377" w:rsidP="006D0377">
            <w:pPr>
              <w:rPr>
                <w:rFonts w:asciiTheme="minorHAnsi" w:hAnsiTheme="minorHAnsi" w:cstheme="minorHAnsi"/>
                <w:lang w:val="en-IE"/>
              </w:rPr>
            </w:pPr>
            <w:r w:rsidRPr="33FB6EEF">
              <w:rPr>
                <w:rFonts w:asciiTheme="minorHAnsi" w:hAnsiTheme="minorHAnsi" w:cstheme="minorBidi"/>
              </w:rPr>
              <w:t>Only drinks available should be water, milk(200ml) or unsweetened juice (150ml</w:t>
            </w:r>
            <w:r>
              <w:rPr>
                <w:rFonts w:asciiTheme="minorHAnsi" w:hAnsiTheme="minorHAnsi" w:cstheme="minorBidi"/>
              </w:rPr>
              <w:t>)</w:t>
            </w:r>
          </w:p>
        </w:tc>
        <w:tc>
          <w:tcPr>
            <w:tcW w:w="1701" w:type="dxa"/>
            <w:tcBorders>
              <w:top w:val="single" w:sz="4" w:space="0" w:color="auto"/>
              <w:left w:val="single" w:sz="4" w:space="0" w:color="auto"/>
              <w:bottom w:val="single" w:sz="4" w:space="0" w:color="auto"/>
              <w:right w:val="single" w:sz="4" w:space="0" w:color="auto"/>
            </w:tcBorders>
            <w:vAlign w:val="center"/>
          </w:tcPr>
          <w:p w14:paraId="38288749" w14:textId="77777777" w:rsidR="006D0377" w:rsidRPr="0097131E" w:rsidRDefault="006D0377" w:rsidP="006D0377">
            <w:pPr>
              <w:rPr>
                <w:rFonts w:asciiTheme="minorHAnsi" w:hAnsiTheme="minorHAnsi" w:cstheme="minorHAnsi"/>
                <w:lang w:val="en-IE"/>
              </w:rPr>
            </w:pPr>
          </w:p>
        </w:tc>
      </w:tr>
      <w:tr w:rsidR="006D0377" w:rsidRPr="0097131E" w14:paraId="71B87DA6"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tcPr>
          <w:p w14:paraId="76780D05" w14:textId="77777777" w:rsidR="006D0377" w:rsidRDefault="006D0377" w:rsidP="006D0377">
            <w:pPr>
              <w:rPr>
                <w:rFonts w:asciiTheme="minorHAnsi" w:hAnsiTheme="minorHAnsi" w:cstheme="minorHAnsi"/>
                <w:b/>
              </w:rPr>
            </w:pPr>
            <w:r>
              <w:rPr>
                <w:rFonts w:asciiTheme="minorHAnsi" w:hAnsiTheme="minorHAnsi" w:cstheme="minorHAnsi"/>
                <w:b/>
              </w:rPr>
              <w:t>Afterschool no drink</w:t>
            </w:r>
          </w:p>
          <w:p w14:paraId="3E12222F" w14:textId="77777777" w:rsidR="006D0377" w:rsidRDefault="006D0377" w:rsidP="006D0377">
            <w:pPr>
              <w:spacing w:after="0" w:line="240" w:lineRule="auto"/>
              <w:rPr>
                <w:rFonts w:asciiTheme="minorHAnsi" w:hAnsiTheme="minorHAnsi" w:cstheme="minorBidi"/>
              </w:rPr>
            </w:pPr>
            <w:r w:rsidRPr="33FB6EEF">
              <w:rPr>
                <w:rFonts w:asciiTheme="minorHAnsi" w:hAnsiTheme="minorHAnsi" w:cstheme="minorBidi"/>
              </w:rPr>
              <w:t>4 items:</w:t>
            </w:r>
          </w:p>
          <w:p w14:paraId="20BD9A1A" w14:textId="77777777" w:rsidR="006D0377" w:rsidRDefault="006D0377" w:rsidP="006D0377">
            <w:pPr>
              <w:spacing w:after="0" w:line="240" w:lineRule="auto"/>
              <w:rPr>
                <w:rFonts w:asciiTheme="minorHAnsi" w:hAnsiTheme="minorHAnsi" w:cstheme="minorHAnsi"/>
              </w:rPr>
            </w:pPr>
          </w:p>
          <w:p w14:paraId="30A57D35" w14:textId="77777777" w:rsidR="006D0377" w:rsidRPr="0097131E" w:rsidRDefault="006D0377" w:rsidP="00C64C8B">
            <w:pPr>
              <w:spacing w:after="0" w:line="240" w:lineRule="auto"/>
              <w:rPr>
                <w:rFonts w:asciiTheme="minorHAnsi" w:hAnsiTheme="minorHAnsi" w:cstheme="minorHAnsi"/>
                <w:lang w:val="en-IE"/>
              </w:rPr>
            </w:pPr>
            <w:r w:rsidRPr="33FB6EEF">
              <w:rPr>
                <w:rFonts w:asciiTheme="minorHAnsi" w:hAnsiTheme="minorHAnsi" w:cstheme="minorBidi"/>
              </w:rPr>
              <w:t>2 servings vegetables, salad or fruit, and 1 serving wholemeal or wholegrain cereals or breads, and 1 serving meat, poultry, fish, egg, beans, nuts, or cheese</w:t>
            </w:r>
          </w:p>
        </w:tc>
        <w:tc>
          <w:tcPr>
            <w:tcW w:w="1701" w:type="dxa"/>
            <w:tcBorders>
              <w:top w:val="single" w:sz="4" w:space="0" w:color="auto"/>
              <w:left w:val="single" w:sz="4" w:space="0" w:color="auto"/>
              <w:bottom w:val="single" w:sz="4" w:space="0" w:color="auto"/>
              <w:right w:val="single" w:sz="4" w:space="0" w:color="auto"/>
            </w:tcBorders>
            <w:vAlign w:val="center"/>
          </w:tcPr>
          <w:p w14:paraId="0C136CF1" w14:textId="77777777" w:rsidR="006D0377" w:rsidRPr="0097131E" w:rsidRDefault="006D0377" w:rsidP="006D0377">
            <w:pPr>
              <w:rPr>
                <w:rFonts w:asciiTheme="minorHAnsi" w:hAnsiTheme="minorHAnsi" w:cstheme="minorHAnsi"/>
                <w:lang w:val="en-IE"/>
              </w:rPr>
            </w:pPr>
          </w:p>
        </w:tc>
      </w:tr>
      <w:tr w:rsidR="006D0377" w:rsidRPr="0097131E" w14:paraId="0FA4751C"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63AC00CF" w14:textId="77777777" w:rsidR="006D0377" w:rsidRPr="0097131E" w:rsidRDefault="006D0377" w:rsidP="00C64C8B">
            <w:pPr>
              <w:spacing w:after="0" w:line="240" w:lineRule="auto"/>
              <w:rPr>
                <w:rFonts w:asciiTheme="minorHAnsi" w:hAnsiTheme="minorHAnsi" w:cstheme="minorHAnsi"/>
                <w:lang w:val="en-IE"/>
              </w:rPr>
            </w:pPr>
            <w:r w:rsidRPr="0097131E">
              <w:rPr>
                <w:rFonts w:asciiTheme="minorHAnsi" w:hAnsiTheme="minorHAnsi" w:cstheme="minorHAnsi"/>
                <w:lang w:val="en-IE"/>
              </w:rPr>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BC29B0B"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74CBA05D"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3C1C36B2" w14:textId="77777777" w:rsidR="006D0377" w:rsidRPr="0097131E" w:rsidRDefault="006D0377" w:rsidP="00C64C8B">
            <w:pPr>
              <w:spacing w:after="0" w:line="240" w:lineRule="auto"/>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CD34E3B"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6DEA022C"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60CEBB5A"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00509FFE" w14:textId="77777777" w:rsidR="006D0377" w:rsidRPr="0097131E" w:rsidRDefault="006D0377" w:rsidP="006D0377">
            <w:pPr>
              <w:jc w:val="both"/>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3A9E3341"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220B7421" w14:textId="77777777" w:rsidR="006D0377" w:rsidRPr="0097131E" w:rsidRDefault="006D0377" w:rsidP="00C64C8B">
            <w:pPr>
              <w:spacing w:after="0" w:line="240" w:lineRule="auto"/>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5B16EF0A" w14:textId="77777777" w:rsidR="006D0377" w:rsidRPr="0097131E" w:rsidRDefault="006D0377" w:rsidP="006D0377">
            <w:pPr>
              <w:jc w:val="both"/>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19760777"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A4813E9" w14:textId="77777777" w:rsidR="006D0377" w:rsidRPr="0097131E" w:rsidRDefault="006D0377" w:rsidP="006D0377">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A392C6A" w14:textId="77777777" w:rsidR="006D0377" w:rsidRPr="0097131E" w:rsidRDefault="006D0377" w:rsidP="006D0377">
            <w:pPr>
              <w:jc w:val="both"/>
              <w:rPr>
                <w:rFonts w:asciiTheme="minorHAnsi" w:hAnsiTheme="minorHAnsi" w:cstheme="minorHAnsi"/>
                <w:lang w:val="en-IE"/>
              </w:rPr>
            </w:pPr>
          </w:p>
        </w:tc>
      </w:tr>
      <w:tr w:rsidR="006D0377" w:rsidRPr="0097131E" w14:paraId="32A56993"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4AE90A74" w14:textId="77777777" w:rsidR="006D0377" w:rsidRPr="0097131E" w:rsidRDefault="006D0377" w:rsidP="006D0377">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7F0F5EB9" w14:textId="77777777" w:rsidR="006D0377" w:rsidRPr="0097131E" w:rsidRDefault="006D0377" w:rsidP="006D0377">
            <w:pPr>
              <w:jc w:val="both"/>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4499D711"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378C79F0"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35FF7EF4" w14:textId="77777777" w:rsidR="006D0377" w:rsidRPr="0097131E" w:rsidRDefault="006D0377" w:rsidP="006D0377">
            <w:pPr>
              <w:jc w:val="both"/>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64297DA1"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16A18726" w14:textId="23CA62A5"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Department of Education Technical Note Guidance</w:t>
            </w:r>
            <w:r w:rsidRPr="00FA7902">
              <w:rPr>
                <w:rFonts w:asciiTheme="minorHAnsi" w:hAnsiTheme="minorHAnsi" w:cstheme="minorHAnsi"/>
                <w:lang w:val="en-IE"/>
              </w:rPr>
              <w:t xml:space="preserve"> </w:t>
            </w:r>
            <w:hyperlink r:id="rId61">
              <w:r w:rsidRPr="00FA7902">
                <w:rPr>
                  <w:rStyle w:val="Hyperlink"/>
                  <w:b/>
                  <w:bCs/>
                  <w:color w:val="auto"/>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5E00D1D0" w14:textId="77777777" w:rsidR="006D0377" w:rsidRPr="0097131E" w:rsidRDefault="006D0377" w:rsidP="006D0377">
            <w:pPr>
              <w:jc w:val="both"/>
              <w:rPr>
                <w:rFonts w:asciiTheme="minorHAnsi" w:hAnsiTheme="minorHAnsi" w:cstheme="minorHAnsi"/>
                <w:lang w:val="en-IE"/>
              </w:rPr>
            </w:pPr>
            <w:r w:rsidRPr="0097131E">
              <w:rPr>
                <w:rFonts w:asciiTheme="minorHAnsi" w:hAnsiTheme="minorHAnsi" w:cstheme="minorHAnsi"/>
                <w:lang w:val="en-IE"/>
              </w:rPr>
              <w:t>100%</w:t>
            </w:r>
          </w:p>
        </w:tc>
      </w:tr>
    </w:tbl>
    <w:p w14:paraId="290583F9"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1CF43167"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47530F61"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7EFBD86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636423D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3A1B8916"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7066BE0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1A698D0"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2BCCA8B"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396E91D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737C5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215FBCB"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5E3CCF8E"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60853C66"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17D9CF53"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07A42E95"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EBB194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273076BE"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3120097D"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7F9D10B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5000C49E"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5C0171AD"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DE01243"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AA7EEB5"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62EE5081"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A893822"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B42E45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68F21D90"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7A79C8C3" w14:textId="77777777"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3E3D2F56" w14:textId="77777777" w:rsidR="00AF73CC" w:rsidRPr="0097131E" w:rsidRDefault="00AF73CC" w:rsidP="00034298">
      <w:pPr>
        <w:numPr>
          <w:ilvl w:val="0"/>
          <w:numId w:val="32"/>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lastRenderedPageBreak/>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0D66C161" w14:textId="77777777" w:rsidR="00AF73CC" w:rsidRPr="0097131E" w:rsidRDefault="00AF73CC" w:rsidP="00034298">
      <w:pPr>
        <w:numPr>
          <w:ilvl w:val="1"/>
          <w:numId w:val="32"/>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2E111C14" w14:textId="77777777" w:rsidR="00AF73CC" w:rsidRPr="0097131E" w:rsidRDefault="00AF73CC" w:rsidP="00034298">
      <w:pPr>
        <w:numPr>
          <w:ilvl w:val="1"/>
          <w:numId w:val="32"/>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607BA87" w14:textId="77777777" w:rsidR="00AF73CC" w:rsidRPr="0097131E" w:rsidRDefault="00AF73CC" w:rsidP="00034298">
      <w:pPr>
        <w:numPr>
          <w:ilvl w:val="1"/>
          <w:numId w:val="32"/>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4FF48753" w14:textId="77777777" w:rsidR="00AF73CC" w:rsidRPr="0097131E" w:rsidRDefault="00AF73CC" w:rsidP="00034298">
      <w:pPr>
        <w:numPr>
          <w:ilvl w:val="1"/>
          <w:numId w:val="32"/>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2343F310" w14:textId="77777777" w:rsidR="00AF73CC" w:rsidRPr="0097131E" w:rsidRDefault="00AF73CC" w:rsidP="00034298">
      <w:pPr>
        <w:numPr>
          <w:ilvl w:val="1"/>
          <w:numId w:val="32"/>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4134389A" w14:textId="77777777" w:rsidR="00AF73CC" w:rsidRPr="0097131E" w:rsidRDefault="00AF73CC" w:rsidP="00034298">
      <w:pPr>
        <w:numPr>
          <w:ilvl w:val="1"/>
          <w:numId w:val="32"/>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42867E01" w14:textId="77777777" w:rsidR="00AF73CC" w:rsidRDefault="00AF73CC" w:rsidP="00034298">
      <w:pPr>
        <w:numPr>
          <w:ilvl w:val="0"/>
          <w:numId w:val="32"/>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0DF582A4" w14:textId="77777777" w:rsidR="00AF73CC" w:rsidRPr="00721BBA" w:rsidRDefault="00721BBA" w:rsidP="00721BBA">
      <w:pPr>
        <w:pStyle w:val="Heading2"/>
      </w:pPr>
      <w:r>
        <w:t xml:space="preserve">9. </w:t>
      </w:r>
      <w:r w:rsidR="00AF73CC" w:rsidRPr="00721BBA">
        <w:t>MANAGEMENT REPORTING</w:t>
      </w:r>
    </w:p>
    <w:p w14:paraId="13C326F3" w14:textId="77777777" w:rsidR="00AF73CC" w:rsidRPr="0097131E" w:rsidRDefault="00AF73CC" w:rsidP="00AF73CC">
      <w:pPr>
        <w:pStyle w:val="Default"/>
        <w:rPr>
          <w:rFonts w:asciiTheme="minorHAnsi" w:hAnsiTheme="minorHAnsi" w:cstheme="minorHAnsi"/>
          <w:color w:val="auto"/>
          <w:sz w:val="22"/>
          <w:szCs w:val="22"/>
        </w:rPr>
      </w:pPr>
    </w:p>
    <w:p w14:paraId="62DB9893" w14:textId="77777777"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4853B841" w14:textId="77777777" w:rsidR="00AF73CC" w:rsidRPr="0097131E" w:rsidRDefault="00AF73CC" w:rsidP="00AF73CC">
      <w:pPr>
        <w:pStyle w:val="Default"/>
        <w:rPr>
          <w:rFonts w:asciiTheme="minorHAnsi" w:hAnsiTheme="minorHAnsi" w:cstheme="minorHAnsi"/>
          <w:color w:val="auto"/>
          <w:sz w:val="22"/>
          <w:szCs w:val="22"/>
        </w:rPr>
      </w:pPr>
    </w:p>
    <w:p w14:paraId="2C5CFAE1" w14:textId="77777777" w:rsidR="00567B5F" w:rsidRPr="00E13928" w:rsidRDefault="00567B5F" w:rsidP="00567B5F">
      <w:pPr>
        <w:pStyle w:val="ListParagraph"/>
        <w:numPr>
          <w:ilvl w:val="0"/>
          <w:numId w:val="45"/>
        </w:numPr>
        <w:pBdr>
          <w:top w:val="nil"/>
          <w:left w:val="nil"/>
          <w:bottom w:val="nil"/>
          <w:right w:val="nil"/>
          <w:between w:val="nil"/>
        </w:pBdr>
        <w:spacing w:after="0"/>
        <w:ind w:hanging="360"/>
        <w:jc w:val="both"/>
        <w:rPr>
          <w:rFonts w:asciiTheme="minorHAnsi" w:hAnsiTheme="minorHAnsi" w:cstheme="minorHAnsi"/>
          <w:szCs w:val="22"/>
        </w:rPr>
      </w:pPr>
      <w:r w:rsidRPr="00E13928">
        <w:rPr>
          <w:rFonts w:asciiTheme="minorHAnsi" w:hAnsiTheme="minorHAnsi" w:cstheme="minorHAnsi"/>
          <w:szCs w:val="22"/>
        </w:rPr>
        <w:t xml:space="preserve">Numbers and breakdown of all students who avail of </w:t>
      </w:r>
      <w:r>
        <w:rPr>
          <w:rFonts w:asciiTheme="minorHAnsi" w:hAnsiTheme="minorHAnsi" w:cstheme="minorHAnsi"/>
          <w:szCs w:val="22"/>
        </w:rPr>
        <w:t xml:space="preserve">the </w:t>
      </w:r>
      <w:r w:rsidRPr="00E13928">
        <w:rPr>
          <w:rFonts w:asciiTheme="minorHAnsi" w:hAnsiTheme="minorHAnsi" w:cstheme="minorHAnsi"/>
          <w:szCs w:val="22"/>
        </w:rPr>
        <w:t>food</w:t>
      </w:r>
      <w:r>
        <w:rPr>
          <w:rFonts w:asciiTheme="minorHAnsi" w:hAnsiTheme="minorHAnsi" w:cstheme="minorHAnsi"/>
          <w:szCs w:val="22"/>
        </w:rPr>
        <w:t xml:space="preserve"> Club(s)</w:t>
      </w:r>
      <w:r w:rsidRPr="00E13928">
        <w:rPr>
          <w:rFonts w:asciiTheme="minorHAnsi" w:hAnsiTheme="minorHAnsi" w:cstheme="minorHAnsi"/>
          <w:szCs w:val="22"/>
        </w:rPr>
        <w:t xml:space="preserve"> and the types of food ordered</w:t>
      </w:r>
      <w:r>
        <w:rPr>
          <w:rFonts w:asciiTheme="minorHAnsi" w:hAnsiTheme="minorHAnsi" w:cstheme="minorHAnsi"/>
          <w:szCs w:val="22"/>
        </w:rPr>
        <w:t xml:space="preserve"> per club</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p>
    <w:p w14:paraId="5243E09F" w14:textId="77777777" w:rsidR="00AF73CC" w:rsidRPr="0097131E" w:rsidRDefault="00AF73CC" w:rsidP="00034298">
      <w:pPr>
        <w:numPr>
          <w:ilvl w:val="0"/>
          <w:numId w:val="45"/>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w:t>
      </w:r>
      <w:r w:rsidR="00567B5F">
        <w:rPr>
          <w:rFonts w:hAnsiTheme="minorHAnsi" w:cstheme="minorHAnsi"/>
          <w:lang w:eastAsia="en-GB"/>
        </w:rPr>
        <w:t xml:space="preserve"> per club</w:t>
      </w:r>
      <w:r w:rsidRPr="0097131E">
        <w:rPr>
          <w:rFonts w:hAnsiTheme="minorHAnsi" w:cstheme="minorHAnsi"/>
          <w:lang w:eastAsia="en-GB"/>
        </w:rPr>
        <w:t xml:space="preserve"> in a Month and Quarterly.</w:t>
      </w:r>
    </w:p>
    <w:p w14:paraId="1D23DBAA" w14:textId="77777777" w:rsidR="00AF73CC" w:rsidRPr="0097131E" w:rsidRDefault="00AF73CC" w:rsidP="00034298">
      <w:pPr>
        <w:numPr>
          <w:ilvl w:val="0"/>
          <w:numId w:val="45"/>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17A502E9" w14:textId="77777777" w:rsidR="00567B5F" w:rsidRPr="00E13928" w:rsidRDefault="00567B5F" w:rsidP="00567B5F">
      <w:pPr>
        <w:pStyle w:val="ListParagraph"/>
        <w:numPr>
          <w:ilvl w:val="0"/>
          <w:numId w:val="45"/>
        </w:numPr>
        <w:pBdr>
          <w:top w:val="nil"/>
          <w:left w:val="nil"/>
          <w:bottom w:val="nil"/>
          <w:right w:val="nil"/>
          <w:between w:val="nil"/>
        </w:pBdr>
        <w:spacing w:after="0"/>
        <w:ind w:hanging="360"/>
        <w:jc w:val="both"/>
        <w:rPr>
          <w:rFonts w:asciiTheme="minorHAnsi" w:hAnsiTheme="minorHAnsi" w:cstheme="minorHAnsi"/>
          <w:szCs w:val="22"/>
        </w:rPr>
      </w:pPr>
      <w:r w:rsidRPr="00E13928">
        <w:rPr>
          <w:rFonts w:asciiTheme="minorHAnsi" w:hAnsiTheme="minorHAnsi" w:cstheme="minorHAnsi"/>
          <w:szCs w:val="22"/>
        </w:rPr>
        <w:t>Measures being taken to facilitate food waste prevention</w:t>
      </w:r>
      <w:r>
        <w:rPr>
          <w:rFonts w:asciiTheme="minorHAnsi" w:hAnsiTheme="minorHAnsi" w:cstheme="minorHAnsi"/>
          <w:szCs w:val="22"/>
        </w:rPr>
        <w:t xml:space="preserve"> and improvement in packaging materials </w:t>
      </w:r>
      <w:r w:rsidRPr="00CC1492">
        <w:rPr>
          <w:rFonts w:asciiTheme="minorHAnsi" w:hAnsiTheme="minorHAnsi" w:cstheme="minorHAnsi"/>
          <w:szCs w:val="22"/>
        </w:rPr>
        <w:t>in line with the Sectoral Target T4 from Buying Greener and Directive (EU) 2019/904</w:t>
      </w:r>
      <w:r>
        <w:rPr>
          <w:rFonts w:asciiTheme="minorHAnsi" w:hAnsiTheme="minorHAnsi" w:cstheme="minorHAnsi"/>
          <w:szCs w:val="22"/>
        </w:rPr>
        <w:t>;</w:t>
      </w:r>
    </w:p>
    <w:p w14:paraId="3DE58EEA" w14:textId="77777777" w:rsidR="00AF73CC" w:rsidRPr="00721BBA" w:rsidRDefault="00AF73CC" w:rsidP="00034298">
      <w:pPr>
        <w:numPr>
          <w:ilvl w:val="0"/>
          <w:numId w:val="45"/>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1AEAC35B" w14:textId="77777777" w:rsidR="00AF73CC" w:rsidRDefault="00AF73CC" w:rsidP="00034298">
      <w:pPr>
        <w:numPr>
          <w:ilvl w:val="0"/>
          <w:numId w:val="45"/>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58EA93AA" w14:textId="77777777" w:rsidR="00567B5F" w:rsidRPr="00E37141" w:rsidRDefault="52D8702B" w:rsidP="33FB6EEF">
      <w:pPr>
        <w:jc w:val="both"/>
        <w:rPr>
          <w:rFonts w:hAnsiTheme="minorHAnsi" w:cstheme="minorBidi"/>
          <w:color w:val="000000" w:themeColor="text1"/>
          <w:lang w:eastAsia="en-GB"/>
        </w:rPr>
      </w:pPr>
      <w:r w:rsidRPr="00E37141">
        <w:rPr>
          <w:rFonts w:asciiTheme="minorHAnsi" w:hAnsiTheme="minorHAnsi" w:cstheme="minorBidi"/>
          <w:color w:val="000000" w:themeColor="text1"/>
        </w:rPr>
        <w:t xml:space="preserve">For the avoidance of doubt, the successful Tenderer on request from </w:t>
      </w:r>
      <w:r w:rsidR="406DAA36" w:rsidRPr="00E37141">
        <w:rPr>
          <w:rFonts w:asciiTheme="minorHAnsi" w:hAnsiTheme="minorHAnsi" w:cstheme="minorBidi"/>
          <w:color w:val="000000" w:themeColor="text1"/>
        </w:rPr>
        <w:t>Department of Social Protection as the funding body</w:t>
      </w:r>
      <w:r w:rsidRPr="00E37141">
        <w:rPr>
          <w:rFonts w:asciiTheme="minorHAnsi" w:hAnsiTheme="minorHAnsi" w:cstheme="minorBidi"/>
          <w:color w:val="000000" w:themeColor="text1"/>
        </w:rPr>
        <w:t>, must provide information related to meal offerings including but not limited to menus, recipes, suppliers etc. within two business days following the request.</w:t>
      </w:r>
      <w:r w:rsidR="4CA15077" w:rsidRPr="00E37141">
        <w:rPr>
          <w:rFonts w:asciiTheme="minorHAnsi" w:hAnsiTheme="minorHAnsi" w:cstheme="minorBidi"/>
          <w:color w:val="000000" w:themeColor="text1"/>
        </w:rPr>
        <w:t xml:space="preserve"> </w:t>
      </w:r>
    </w:p>
    <w:p w14:paraId="199CA1D5" w14:textId="77777777" w:rsidR="00AF73CC" w:rsidRPr="0097131E" w:rsidRDefault="00AF73CC" w:rsidP="00AF73CC">
      <w:pPr>
        <w:pBdr>
          <w:top w:val="nil"/>
          <w:left w:val="nil"/>
          <w:bottom w:val="nil"/>
          <w:right w:val="nil"/>
          <w:between w:val="nil"/>
        </w:pBdr>
        <w:jc w:val="both"/>
        <w:rPr>
          <w:rFonts w:hAnsiTheme="minorHAnsi" w:cstheme="minorHAnsi"/>
          <w:lang w:eastAsia="en-GB"/>
        </w:rPr>
      </w:pPr>
      <w:r w:rsidRPr="00E37141">
        <w:rPr>
          <w:rFonts w:hAnsiTheme="minorHAnsi" w:cstheme="minorHAnsi"/>
          <w:color w:val="000000" w:themeColor="text1"/>
          <w:lang w:eastAsia="en-GB"/>
        </w:rPr>
        <w:t xml:space="preserve">The format of such reporting and report timing will be agreed between the </w:t>
      </w:r>
      <w:r w:rsidR="001E5D2D" w:rsidRPr="00E37141">
        <w:rPr>
          <w:rFonts w:hAnsiTheme="minorHAnsi" w:cstheme="minorHAnsi"/>
          <w:color w:val="000000" w:themeColor="text1"/>
          <w:lang w:eastAsia="en-GB"/>
        </w:rPr>
        <w:t>Client</w:t>
      </w:r>
      <w:r w:rsidRPr="00E37141">
        <w:rPr>
          <w:rFonts w:hAnsiTheme="minorHAnsi" w:cstheme="minorHAnsi"/>
          <w:color w:val="000000" w:themeColor="text1"/>
          <w:lang w:eastAsia="en-GB"/>
        </w:rPr>
        <w:t xml:space="preserve"> </w:t>
      </w:r>
      <w:r w:rsidRPr="0097131E">
        <w:rPr>
          <w:rFonts w:hAnsiTheme="minorHAnsi" w:cstheme="minorHAnsi"/>
          <w:lang w:eastAsia="en-GB"/>
        </w:rPr>
        <w:t>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5CEE452C" w14:textId="77777777"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w:t>
      </w:r>
      <w:r w:rsidR="00567B5F">
        <w:rPr>
          <w:rFonts w:hAnsiTheme="minorHAnsi" w:cstheme="minorHAnsi"/>
          <w:lang w:eastAsia="en-GB"/>
        </w:rPr>
        <w:t xml:space="preserve"> per club</w:t>
      </w:r>
      <w:r w:rsidRPr="0097131E">
        <w:rPr>
          <w:rFonts w:hAnsiTheme="minorHAnsi" w:cstheme="minorHAnsi"/>
          <w:lang w:eastAsia="en-GB"/>
        </w:rPr>
        <w:t>. Orders are made on an individual student basis so the information should be easily retrieved. It is preferable that information is to be provided in electronic format, and in a manner that can be accessed/interpreted easily by the school.</w:t>
      </w:r>
    </w:p>
    <w:p w14:paraId="50125231" w14:textId="77777777" w:rsidR="007712DD" w:rsidRPr="00514373" w:rsidRDefault="007712DD" w:rsidP="00EE6D3D">
      <w:pPr>
        <w:rPr>
          <w:szCs w:val="22"/>
        </w:rPr>
      </w:pPr>
    </w:p>
    <w:p w14:paraId="5A25747A" w14:textId="77777777" w:rsidR="007712DD" w:rsidRDefault="007712DD" w:rsidP="00EE6D3D">
      <w:pPr>
        <w:rPr>
          <w:szCs w:val="22"/>
        </w:rPr>
      </w:pPr>
    </w:p>
    <w:p w14:paraId="5476B6B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7E04ECF1"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09B8D95D" w14:textId="77777777" w:rsidR="00E522D6" w:rsidRPr="00630721" w:rsidRDefault="00E522D6" w:rsidP="00E522D6">
      <w:pPr>
        <w:jc w:val="both"/>
        <w:rPr>
          <w:rFonts w:asciiTheme="minorHAnsi" w:hAnsiTheme="minorHAnsi" w:cstheme="minorHAnsi"/>
          <w:b/>
          <w:szCs w:val="22"/>
          <w:lang w:val="en-US"/>
        </w:rPr>
      </w:pPr>
    </w:p>
    <w:p w14:paraId="1529B9AD" w14:textId="77777777" w:rsidR="00E522D6" w:rsidRPr="00630721" w:rsidRDefault="00E522D6" w:rsidP="00E522D6">
      <w:pPr>
        <w:jc w:val="both"/>
        <w:rPr>
          <w:rFonts w:asciiTheme="minorHAnsi" w:hAnsiTheme="minorHAnsi" w:cstheme="minorBidi"/>
          <w:b/>
          <w:bCs/>
        </w:rPr>
      </w:pPr>
      <w:r w:rsidRPr="4468B8D5">
        <w:rPr>
          <w:rFonts w:asciiTheme="minorHAnsi" w:hAnsiTheme="minorHAnsi" w:cstheme="minorBidi"/>
          <w:b/>
          <w:bCs/>
        </w:rPr>
        <w:t>______________________________(insert school name), hereafter referred to as the Controller</w:t>
      </w:r>
    </w:p>
    <w:p w14:paraId="78BEFD2A" w14:textId="77777777" w:rsidR="00E522D6" w:rsidRPr="00630721" w:rsidRDefault="00E522D6" w:rsidP="00E522D6">
      <w:pPr>
        <w:jc w:val="both"/>
        <w:rPr>
          <w:rFonts w:asciiTheme="minorHAnsi" w:hAnsiTheme="minorHAnsi" w:cstheme="minorHAnsi"/>
          <w:b/>
          <w:bCs/>
          <w:szCs w:val="22"/>
          <w:lang w:val="en-US"/>
        </w:rPr>
      </w:pPr>
    </w:p>
    <w:p w14:paraId="61FF0FBE" w14:textId="77777777" w:rsidR="00E522D6" w:rsidRPr="00630721" w:rsidRDefault="00E522D6" w:rsidP="00E522D6">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7A76422" w14:textId="77777777" w:rsidR="00E522D6" w:rsidRPr="00630721" w:rsidRDefault="00E522D6" w:rsidP="00E522D6">
      <w:pPr>
        <w:jc w:val="both"/>
        <w:rPr>
          <w:rFonts w:asciiTheme="minorHAnsi" w:hAnsiTheme="minorHAnsi" w:cstheme="minorHAnsi"/>
          <w:b/>
          <w:bCs/>
          <w:szCs w:val="22"/>
          <w:lang w:val="en-US"/>
        </w:rPr>
      </w:pPr>
    </w:p>
    <w:p w14:paraId="18D2D475" w14:textId="77777777" w:rsidR="00E522D6" w:rsidRPr="00630721" w:rsidRDefault="00E522D6" w:rsidP="00E522D6">
      <w:pPr>
        <w:jc w:val="both"/>
        <w:rPr>
          <w:rFonts w:asciiTheme="minorHAnsi" w:hAnsiTheme="minorHAnsi" w:cstheme="minorBidi"/>
          <w:b/>
          <w:bCs/>
        </w:rPr>
      </w:pPr>
      <w:r w:rsidRPr="4468B8D5">
        <w:rPr>
          <w:rFonts w:asciiTheme="minorHAnsi" w:hAnsiTheme="minorHAnsi" w:cstheme="minorBidi"/>
          <w:b/>
          <w:bCs/>
        </w:rPr>
        <w:t>______________________________(insert provider name), hereafter referred to as the Processor</w:t>
      </w:r>
    </w:p>
    <w:p w14:paraId="49206A88" w14:textId="77777777" w:rsidR="00E522D6" w:rsidRPr="00630721" w:rsidRDefault="00E522D6" w:rsidP="00E522D6">
      <w:pPr>
        <w:jc w:val="both"/>
        <w:rPr>
          <w:rFonts w:asciiTheme="minorHAnsi" w:hAnsiTheme="minorHAnsi" w:cstheme="minorHAnsi"/>
          <w:b/>
          <w:szCs w:val="22"/>
          <w:lang w:val="en-US"/>
        </w:rPr>
      </w:pPr>
    </w:p>
    <w:p w14:paraId="6A8FAA04" w14:textId="77777777" w:rsidR="00E522D6" w:rsidRPr="00630721" w:rsidRDefault="00E522D6" w:rsidP="00E522D6">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67B7A70C" w14:textId="77777777" w:rsidR="00E522D6" w:rsidRPr="00630721" w:rsidRDefault="00E522D6" w:rsidP="00E522D6">
      <w:pPr>
        <w:jc w:val="both"/>
        <w:rPr>
          <w:rFonts w:asciiTheme="minorHAnsi" w:hAnsiTheme="minorHAnsi" w:cstheme="minorHAnsi"/>
          <w:b/>
          <w:szCs w:val="22"/>
          <w:lang w:val="en-US"/>
        </w:rPr>
      </w:pPr>
    </w:p>
    <w:p w14:paraId="1CB16857" w14:textId="77777777" w:rsidR="00E522D6" w:rsidRPr="00630721" w:rsidRDefault="00E522D6" w:rsidP="00E522D6">
      <w:pPr>
        <w:jc w:val="both"/>
        <w:rPr>
          <w:rFonts w:asciiTheme="minorHAnsi" w:hAnsiTheme="minorHAnsi" w:cstheme="minorHAnsi"/>
          <w:b/>
          <w:szCs w:val="22"/>
        </w:rPr>
      </w:pPr>
      <w:r w:rsidRPr="00630721">
        <w:rPr>
          <w:rFonts w:asciiTheme="minorHAnsi" w:hAnsiTheme="minorHAnsi" w:cstheme="minorHAnsi"/>
          <w:b/>
          <w:szCs w:val="22"/>
        </w:rPr>
        <w:t>SECTION I</w:t>
      </w:r>
    </w:p>
    <w:p w14:paraId="71887C79" w14:textId="77777777" w:rsidR="00E522D6" w:rsidRPr="00630721" w:rsidRDefault="00E522D6" w:rsidP="00E522D6">
      <w:pPr>
        <w:jc w:val="both"/>
        <w:rPr>
          <w:rFonts w:asciiTheme="minorHAnsi" w:hAnsiTheme="minorHAnsi" w:cstheme="minorHAnsi"/>
          <w:b/>
          <w:szCs w:val="22"/>
          <w:u w:val="single"/>
        </w:rPr>
      </w:pPr>
    </w:p>
    <w:p w14:paraId="1752A1B9" w14:textId="77777777" w:rsidR="00E522D6" w:rsidRPr="002312B1"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1</w:t>
      </w:r>
      <w:r>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0E0A7751" w14:textId="77777777" w:rsidR="00E522D6"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4D7CFCD5" w14:textId="77777777" w:rsidR="00E522D6"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3B72ACD7" w14:textId="77777777" w:rsidR="00E522D6"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Pr>
          <w:rFonts w:asciiTheme="minorHAnsi" w:hAnsiTheme="minorHAnsi" w:cstheme="minorHAnsi"/>
          <w:bCs/>
          <w:szCs w:val="22"/>
        </w:rPr>
        <w:t>.</w:t>
      </w:r>
    </w:p>
    <w:p w14:paraId="2FFA395D" w14:textId="77777777" w:rsidR="00E522D6"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75A005DA" w14:textId="77777777" w:rsidR="00E522D6"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 virtue of Regulation (EU) 2016/679.</w:t>
      </w:r>
    </w:p>
    <w:p w14:paraId="36A85611" w14:textId="77777777" w:rsidR="00E522D6" w:rsidRPr="006931CE"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 international transfers in accordance with Chapter V of Regulation (EU) 2016/679.</w:t>
      </w:r>
    </w:p>
    <w:p w14:paraId="3B7FD67C" w14:textId="77777777" w:rsidR="00E522D6" w:rsidRPr="006931CE" w:rsidRDefault="00E522D6" w:rsidP="00E522D6">
      <w:pPr>
        <w:jc w:val="both"/>
        <w:rPr>
          <w:rFonts w:asciiTheme="minorHAnsi" w:hAnsiTheme="minorHAnsi" w:cstheme="minorHAnsi"/>
          <w:b/>
          <w:iCs/>
          <w:szCs w:val="22"/>
        </w:rPr>
      </w:pPr>
    </w:p>
    <w:p w14:paraId="38D6B9B6" w14:textId="77777777" w:rsidR="00E522D6" w:rsidRPr="00630721" w:rsidRDefault="00E522D6" w:rsidP="00E522D6">
      <w:pPr>
        <w:jc w:val="both"/>
        <w:rPr>
          <w:rFonts w:asciiTheme="minorHAnsi" w:hAnsiTheme="minorHAnsi" w:cstheme="minorHAnsi"/>
          <w:b/>
          <w:szCs w:val="22"/>
        </w:rPr>
      </w:pPr>
    </w:p>
    <w:p w14:paraId="4F5B1B2C" w14:textId="77777777" w:rsidR="00E522D6" w:rsidRPr="006931CE"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2</w:t>
      </w:r>
      <w:r>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05E3C201" w14:textId="77777777" w:rsidR="00E522D6" w:rsidRPr="006931CE" w:rsidRDefault="00E522D6" w:rsidP="00E522D6">
      <w:pPr>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 Parties undertake not to modify the Clauses, except for adding information to the</w:t>
      </w:r>
      <w:r w:rsidR="005E7DB4">
        <w:rPr>
          <w:rFonts w:asciiTheme="minorHAnsi" w:hAnsiTheme="minorHAnsi" w:cstheme="minorHAnsi"/>
          <w:bCs/>
          <w:szCs w:val="22"/>
        </w:rPr>
        <w:t xml:space="preserve"> </w:t>
      </w:r>
      <w:r w:rsidRPr="006931CE">
        <w:rPr>
          <w:rFonts w:asciiTheme="minorHAnsi" w:hAnsiTheme="minorHAnsi" w:cstheme="minorHAnsi"/>
          <w:bCs/>
          <w:szCs w:val="22"/>
        </w:rPr>
        <w:t xml:space="preserve">Annexes or updating information in them. </w:t>
      </w:r>
    </w:p>
    <w:p w14:paraId="14EE05D5" w14:textId="77777777" w:rsidR="00E522D6" w:rsidRPr="006931CE" w:rsidRDefault="00E522D6" w:rsidP="00E522D6">
      <w:pPr>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2F860BB" w14:textId="77777777" w:rsidR="00E522D6" w:rsidRPr="00630721" w:rsidRDefault="00E522D6" w:rsidP="00E522D6">
      <w:pPr>
        <w:jc w:val="both"/>
        <w:rPr>
          <w:rFonts w:asciiTheme="minorHAnsi" w:hAnsiTheme="minorHAnsi" w:cstheme="minorHAnsi"/>
          <w:b/>
          <w:i/>
          <w:szCs w:val="22"/>
        </w:rPr>
      </w:pPr>
    </w:p>
    <w:p w14:paraId="60B846C7" w14:textId="77777777" w:rsidR="00E522D6" w:rsidRPr="006931CE"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3</w:t>
      </w:r>
      <w:r>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37C6DFA3" w14:textId="77777777" w:rsidR="00E522D6" w:rsidRPr="006931CE" w:rsidRDefault="00E522D6" w:rsidP="00E522D6">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305F7BC8" w14:textId="77777777" w:rsidR="00E522D6" w:rsidRPr="006931CE" w:rsidRDefault="00E522D6" w:rsidP="00E522D6">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5C45EAD1" w14:textId="77777777" w:rsidR="00E522D6" w:rsidRPr="006931CE" w:rsidRDefault="00E522D6" w:rsidP="00E522D6">
      <w:pPr>
        <w:pStyle w:val="ListParagraph"/>
        <w:numPr>
          <w:ilvl w:val="0"/>
          <w:numId w:val="62"/>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698536F5" w14:textId="77777777" w:rsidR="00E522D6" w:rsidRPr="00630721" w:rsidRDefault="00E522D6" w:rsidP="00E522D6">
      <w:pPr>
        <w:jc w:val="both"/>
        <w:rPr>
          <w:rFonts w:asciiTheme="minorHAnsi" w:hAnsiTheme="minorHAnsi" w:cstheme="minorHAnsi"/>
          <w:b/>
          <w:i/>
          <w:szCs w:val="22"/>
        </w:rPr>
      </w:pPr>
    </w:p>
    <w:p w14:paraId="75873265" w14:textId="77777777" w:rsidR="00E522D6" w:rsidRPr="00630721"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4</w:t>
      </w:r>
      <w:r>
        <w:rPr>
          <w:rFonts w:asciiTheme="minorHAnsi" w:hAnsiTheme="minorHAnsi" w:cstheme="minorHAnsi"/>
          <w:b/>
          <w:i/>
          <w:szCs w:val="22"/>
        </w:rPr>
        <w:t>.</w:t>
      </w:r>
      <w:r w:rsidRPr="00630721">
        <w:rPr>
          <w:rFonts w:asciiTheme="minorHAnsi" w:hAnsiTheme="minorHAnsi" w:cstheme="minorHAnsi"/>
          <w:b/>
          <w:i/>
          <w:szCs w:val="22"/>
        </w:rPr>
        <w:t xml:space="preserve"> Hierarchy</w:t>
      </w:r>
    </w:p>
    <w:p w14:paraId="44FD3EC9"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BC1BAF2" w14:textId="77777777" w:rsidR="00E522D6" w:rsidRPr="00630721" w:rsidRDefault="00E522D6" w:rsidP="00E522D6">
      <w:pPr>
        <w:jc w:val="both"/>
        <w:rPr>
          <w:rFonts w:asciiTheme="minorHAnsi" w:hAnsiTheme="minorHAnsi" w:cstheme="minorHAnsi"/>
          <w:b/>
          <w:i/>
          <w:szCs w:val="22"/>
        </w:rPr>
      </w:pPr>
    </w:p>
    <w:p w14:paraId="73CFEC12" w14:textId="77777777" w:rsidR="00E522D6" w:rsidRPr="00630721"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5</w:t>
      </w:r>
      <w:r>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384EA2" w14:textId="77777777" w:rsidR="00E522D6" w:rsidRPr="00C01185" w:rsidRDefault="00E522D6" w:rsidP="00E522D6">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5E9E7466" w14:textId="77777777" w:rsidR="00E522D6" w:rsidRPr="00630721" w:rsidRDefault="00E522D6" w:rsidP="00E522D6">
      <w:pPr>
        <w:numPr>
          <w:ilvl w:val="0"/>
          <w:numId w:val="63"/>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36EAB8DD" w14:textId="77777777" w:rsidR="00E522D6" w:rsidRPr="00C01185" w:rsidRDefault="00E522D6" w:rsidP="00E522D6">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61C988F9" w14:textId="77777777" w:rsidR="00E522D6" w:rsidRPr="00630721" w:rsidRDefault="00E522D6" w:rsidP="00E522D6">
      <w:pPr>
        <w:jc w:val="both"/>
        <w:rPr>
          <w:rFonts w:asciiTheme="minorHAnsi" w:hAnsiTheme="minorHAnsi" w:cstheme="minorHAnsi"/>
          <w:b/>
          <w:szCs w:val="22"/>
          <w:lang w:val="en-US"/>
        </w:rPr>
      </w:pPr>
    </w:p>
    <w:p w14:paraId="3B22BB7D" w14:textId="77777777" w:rsidR="00E522D6" w:rsidRPr="00630721" w:rsidRDefault="00E522D6" w:rsidP="00E522D6">
      <w:pPr>
        <w:jc w:val="both"/>
        <w:rPr>
          <w:rFonts w:asciiTheme="minorHAnsi" w:hAnsiTheme="minorHAnsi" w:cstheme="minorHAnsi"/>
          <w:b/>
          <w:szCs w:val="22"/>
          <w:lang w:val="en-US"/>
        </w:rPr>
      </w:pPr>
    </w:p>
    <w:p w14:paraId="17B246DD" w14:textId="77777777" w:rsidR="00E522D6" w:rsidRDefault="00E522D6" w:rsidP="00E522D6">
      <w:pPr>
        <w:jc w:val="both"/>
        <w:rPr>
          <w:rFonts w:asciiTheme="minorHAnsi" w:hAnsiTheme="minorHAnsi" w:cstheme="minorHAnsi"/>
          <w:b/>
          <w:szCs w:val="22"/>
          <w:lang w:val="en-US"/>
        </w:rPr>
      </w:pPr>
    </w:p>
    <w:p w14:paraId="6BF89DA3" w14:textId="77777777" w:rsidR="00E522D6" w:rsidRDefault="00E522D6" w:rsidP="00E522D6">
      <w:pPr>
        <w:jc w:val="both"/>
        <w:rPr>
          <w:rFonts w:asciiTheme="minorHAnsi" w:hAnsiTheme="minorHAnsi" w:cstheme="minorHAnsi"/>
          <w:b/>
          <w:szCs w:val="22"/>
          <w:lang w:val="en-US"/>
        </w:rPr>
      </w:pPr>
    </w:p>
    <w:p w14:paraId="5C3E0E74" w14:textId="77777777" w:rsidR="00E522D6" w:rsidRDefault="00E522D6" w:rsidP="00E522D6">
      <w:pPr>
        <w:jc w:val="both"/>
        <w:rPr>
          <w:rFonts w:asciiTheme="minorHAnsi" w:hAnsiTheme="minorHAnsi" w:cstheme="minorHAnsi"/>
          <w:b/>
          <w:szCs w:val="22"/>
          <w:lang w:val="en-US"/>
        </w:rPr>
      </w:pPr>
    </w:p>
    <w:p w14:paraId="66A1FAB9" w14:textId="77777777" w:rsidR="00E522D6" w:rsidRDefault="00E522D6" w:rsidP="00E522D6">
      <w:pPr>
        <w:jc w:val="both"/>
        <w:rPr>
          <w:rFonts w:asciiTheme="minorHAnsi" w:hAnsiTheme="minorHAnsi" w:cstheme="minorHAnsi"/>
          <w:b/>
          <w:szCs w:val="22"/>
          <w:lang w:val="en-US"/>
        </w:rPr>
      </w:pPr>
    </w:p>
    <w:p w14:paraId="76BB753C" w14:textId="77777777" w:rsidR="00E522D6" w:rsidRDefault="00E522D6" w:rsidP="00E522D6">
      <w:pPr>
        <w:jc w:val="both"/>
        <w:rPr>
          <w:rFonts w:asciiTheme="minorHAnsi" w:hAnsiTheme="minorHAnsi" w:cstheme="minorHAnsi"/>
          <w:b/>
          <w:szCs w:val="22"/>
          <w:lang w:val="en-US"/>
        </w:rPr>
      </w:pPr>
    </w:p>
    <w:p w14:paraId="513DA1E0" w14:textId="77777777" w:rsidR="00E522D6" w:rsidRDefault="00E522D6" w:rsidP="00E522D6">
      <w:pPr>
        <w:jc w:val="both"/>
        <w:rPr>
          <w:rFonts w:asciiTheme="minorHAnsi" w:hAnsiTheme="minorHAnsi" w:cstheme="minorHAnsi"/>
          <w:b/>
          <w:szCs w:val="22"/>
          <w:lang w:val="en-US"/>
        </w:rPr>
      </w:pPr>
    </w:p>
    <w:p w14:paraId="75CAC6F5" w14:textId="77777777" w:rsidR="00E522D6" w:rsidRDefault="00E522D6" w:rsidP="00E522D6">
      <w:pPr>
        <w:jc w:val="both"/>
        <w:rPr>
          <w:rFonts w:asciiTheme="minorHAnsi" w:hAnsiTheme="minorHAnsi" w:cstheme="minorHAnsi"/>
          <w:b/>
          <w:szCs w:val="22"/>
          <w:lang w:val="en-US"/>
        </w:rPr>
      </w:pPr>
    </w:p>
    <w:p w14:paraId="66060428" w14:textId="77777777" w:rsidR="00E522D6" w:rsidRDefault="00E522D6" w:rsidP="00E522D6">
      <w:pPr>
        <w:jc w:val="both"/>
        <w:rPr>
          <w:rFonts w:asciiTheme="minorHAnsi" w:hAnsiTheme="minorHAnsi" w:cstheme="minorHAnsi"/>
          <w:b/>
          <w:szCs w:val="22"/>
          <w:lang w:val="en-US"/>
        </w:rPr>
      </w:pPr>
    </w:p>
    <w:p w14:paraId="1D0656FE" w14:textId="77777777" w:rsidR="00E522D6" w:rsidRDefault="00E522D6" w:rsidP="00E522D6">
      <w:pPr>
        <w:jc w:val="both"/>
        <w:rPr>
          <w:rFonts w:asciiTheme="minorHAnsi" w:hAnsiTheme="minorHAnsi" w:cstheme="minorHAnsi"/>
          <w:b/>
          <w:szCs w:val="22"/>
          <w:lang w:val="en-US"/>
        </w:rPr>
      </w:pPr>
    </w:p>
    <w:p w14:paraId="7B37605A" w14:textId="77777777" w:rsidR="00E522D6" w:rsidRDefault="00E522D6" w:rsidP="00E522D6">
      <w:pPr>
        <w:jc w:val="both"/>
        <w:rPr>
          <w:rFonts w:asciiTheme="minorHAnsi" w:hAnsiTheme="minorHAnsi" w:cstheme="minorHAnsi"/>
          <w:b/>
          <w:szCs w:val="22"/>
          <w:lang w:val="en-US"/>
        </w:rPr>
      </w:pPr>
    </w:p>
    <w:p w14:paraId="394798F2" w14:textId="77777777" w:rsidR="00E522D6" w:rsidRPr="00630721" w:rsidRDefault="00E522D6" w:rsidP="00E522D6">
      <w:pPr>
        <w:jc w:val="both"/>
        <w:rPr>
          <w:rFonts w:asciiTheme="minorHAnsi" w:hAnsiTheme="minorHAnsi" w:cstheme="minorHAnsi"/>
          <w:b/>
          <w:szCs w:val="22"/>
          <w:lang w:val="en-US"/>
        </w:rPr>
      </w:pPr>
    </w:p>
    <w:p w14:paraId="3D47CC67"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3889A505" w14:textId="77777777" w:rsidR="00E522D6" w:rsidRPr="00630721" w:rsidRDefault="00E522D6" w:rsidP="00E522D6">
      <w:pPr>
        <w:jc w:val="both"/>
        <w:rPr>
          <w:rFonts w:asciiTheme="minorHAnsi" w:hAnsiTheme="minorHAnsi" w:cstheme="minorHAnsi"/>
          <w:b/>
          <w:szCs w:val="22"/>
          <w:u w:val="single"/>
        </w:rPr>
      </w:pPr>
    </w:p>
    <w:p w14:paraId="0E209F2F" w14:textId="77777777" w:rsidR="00E522D6" w:rsidRPr="00C01185"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6</w:t>
      </w:r>
      <w:r>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20F43232"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29079D35" w14:textId="77777777" w:rsidR="00E522D6" w:rsidRPr="00630721" w:rsidRDefault="00E522D6" w:rsidP="00E522D6">
      <w:pPr>
        <w:jc w:val="both"/>
        <w:rPr>
          <w:rFonts w:asciiTheme="minorHAnsi" w:hAnsiTheme="minorHAnsi" w:cstheme="minorHAnsi"/>
          <w:b/>
          <w:i/>
          <w:szCs w:val="22"/>
        </w:rPr>
      </w:pPr>
    </w:p>
    <w:p w14:paraId="4C18E7D5" w14:textId="77777777" w:rsidR="00E522D6" w:rsidRPr="00C01185"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7</w:t>
      </w:r>
      <w:r>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4A39998D" w14:textId="77777777" w:rsidR="00E522D6" w:rsidRPr="00C01185"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0F8E4406" w14:textId="77777777" w:rsidR="00E522D6" w:rsidRPr="00C01185" w:rsidRDefault="00E522D6" w:rsidP="00E522D6">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2792E87E" w14:textId="77777777" w:rsidR="00E522D6" w:rsidRPr="00C01185" w:rsidRDefault="00E522D6" w:rsidP="00E522D6">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17686DC7" w14:textId="77777777" w:rsidR="00E522D6" w:rsidRPr="00630721" w:rsidRDefault="00E522D6" w:rsidP="00E522D6">
      <w:pPr>
        <w:jc w:val="both"/>
        <w:rPr>
          <w:rFonts w:asciiTheme="minorHAnsi" w:hAnsiTheme="minorHAnsi" w:cstheme="minorHAnsi"/>
          <w:b/>
          <w:szCs w:val="22"/>
          <w:lang w:val="en-US"/>
        </w:rPr>
      </w:pPr>
    </w:p>
    <w:p w14:paraId="5BA60FBA"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66C7E616"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53BD644D" w14:textId="77777777" w:rsidR="00E522D6" w:rsidRPr="00630721" w:rsidRDefault="00E522D6" w:rsidP="00E522D6">
      <w:pPr>
        <w:jc w:val="both"/>
        <w:rPr>
          <w:rFonts w:asciiTheme="minorHAnsi" w:hAnsiTheme="minorHAnsi" w:cstheme="minorHAnsi"/>
          <w:b/>
          <w:szCs w:val="22"/>
          <w:lang w:val="en-US"/>
        </w:rPr>
      </w:pPr>
    </w:p>
    <w:p w14:paraId="1C66BD4E"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4534F491"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1A3FAC43" w14:textId="77777777" w:rsidR="00E522D6" w:rsidRPr="00630721" w:rsidRDefault="00E522D6" w:rsidP="00E522D6">
      <w:pPr>
        <w:jc w:val="both"/>
        <w:rPr>
          <w:rFonts w:asciiTheme="minorHAnsi" w:hAnsiTheme="minorHAnsi" w:cstheme="minorHAnsi"/>
          <w:b/>
          <w:szCs w:val="22"/>
          <w:lang w:val="en-US"/>
        </w:rPr>
      </w:pPr>
    </w:p>
    <w:p w14:paraId="65651B26" w14:textId="77777777" w:rsidR="00E522D6" w:rsidRPr="00C01185"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4AC23725" w14:textId="77777777" w:rsidR="00E522D6" w:rsidRPr="00630721" w:rsidRDefault="00E522D6" w:rsidP="00E522D6">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9B73801" w14:textId="77777777" w:rsidR="00E522D6" w:rsidRPr="00C01185" w:rsidRDefault="00E522D6" w:rsidP="00E522D6">
      <w:pPr>
        <w:numPr>
          <w:ilvl w:val="0"/>
          <w:numId w:val="65"/>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0E5BCABB"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7.5. Sensitive data</w:t>
      </w:r>
    </w:p>
    <w:p w14:paraId="1D69DCD7"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5854DE7F" w14:textId="77777777" w:rsidR="00E522D6" w:rsidRPr="00630721" w:rsidRDefault="00E522D6" w:rsidP="00E522D6">
      <w:pPr>
        <w:jc w:val="both"/>
        <w:rPr>
          <w:rFonts w:asciiTheme="minorHAnsi" w:hAnsiTheme="minorHAnsi" w:cstheme="minorHAnsi"/>
          <w:b/>
          <w:szCs w:val="22"/>
          <w:lang w:val="en-US"/>
        </w:rPr>
      </w:pPr>
    </w:p>
    <w:p w14:paraId="14CD9BF7" w14:textId="77777777" w:rsidR="00E522D6" w:rsidRPr="00B166C0"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2BE2F7F3" w14:textId="77777777" w:rsidR="00E522D6" w:rsidRPr="00C01185" w:rsidRDefault="00E522D6" w:rsidP="00E522D6">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78E8C822" w14:textId="77777777" w:rsidR="00E522D6" w:rsidRPr="004E3EC9" w:rsidRDefault="00E522D6" w:rsidP="00E522D6">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780D5052" w14:textId="77777777" w:rsidR="00E522D6" w:rsidRPr="004E3EC9" w:rsidRDefault="00E522D6" w:rsidP="00E522D6">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 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11E44399" w14:textId="77777777" w:rsidR="00E522D6" w:rsidRPr="004E3EC9" w:rsidRDefault="00E522D6" w:rsidP="00E522D6">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77D064D6" w14:textId="77777777" w:rsidR="00E522D6" w:rsidRPr="00630721" w:rsidRDefault="00E522D6" w:rsidP="00E522D6">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w:t>
      </w:r>
      <w:r w:rsidR="005E7DB4">
        <w:rPr>
          <w:rFonts w:asciiTheme="minorHAnsi" w:hAnsiTheme="minorHAnsi" w:cstheme="minorHAnsi"/>
          <w:bCs/>
          <w:szCs w:val="22"/>
        </w:rPr>
        <w:t>’</w:t>
      </w:r>
      <w:r w:rsidRPr="00630721">
        <w:rPr>
          <w:rFonts w:asciiTheme="minorHAnsi" w:hAnsiTheme="minorHAnsi" w:cstheme="minorHAnsi"/>
          <w:bCs/>
          <w:szCs w:val="22"/>
        </w:rPr>
        <w:t>s on request.</w:t>
      </w:r>
    </w:p>
    <w:p w14:paraId="2CA7ADD4" w14:textId="77777777" w:rsidR="00E522D6" w:rsidRPr="005E7DB4" w:rsidRDefault="00E522D6" w:rsidP="00E522D6">
      <w:pPr>
        <w:jc w:val="both"/>
        <w:rPr>
          <w:rFonts w:asciiTheme="minorHAnsi" w:hAnsiTheme="minorHAnsi" w:cstheme="minorHAnsi"/>
          <w:bCs/>
          <w:szCs w:val="22"/>
        </w:rPr>
      </w:pPr>
    </w:p>
    <w:p w14:paraId="38A13BE9" w14:textId="77777777" w:rsidR="00E522D6" w:rsidRPr="002C675D"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7B6C16F7" w14:textId="77777777" w:rsidR="00E522D6" w:rsidRPr="00B166C0" w:rsidRDefault="00E522D6" w:rsidP="00E522D6">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218ED8D7" w14:textId="77777777" w:rsidR="00E522D6" w:rsidRDefault="00E522D6" w:rsidP="00E522D6">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14E172C2" w14:textId="77777777" w:rsidR="00E522D6" w:rsidRPr="00B166C0" w:rsidRDefault="00E522D6" w:rsidP="00E522D6">
      <w:pPr>
        <w:numPr>
          <w:ilvl w:val="0"/>
          <w:numId w:val="67"/>
        </w:numPr>
        <w:jc w:val="both"/>
        <w:rPr>
          <w:rFonts w:asciiTheme="minorHAnsi" w:hAnsiTheme="minorHAnsi" w:cstheme="minorHAnsi"/>
          <w:bCs/>
          <w:szCs w:val="22"/>
        </w:rPr>
      </w:pPr>
      <w:r w:rsidRPr="00B166C0">
        <w:rPr>
          <w:rFonts w:asciiTheme="minorHAnsi" w:hAnsiTheme="minorHAnsi" w:cstheme="minorHAnsi"/>
          <w:bCs/>
          <w:szCs w:val="22"/>
        </w:rPr>
        <w:t>At the controller’s request, the processor shall provide a copy of such a sub-processor agreement and any subsequent amendments to the controller. To the extent necessary to protect business secret or other confidential information, including personal data, the processor may redact the text of the agreement prior to sharing the copy.</w:t>
      </w:r>
    </w:p>
    <w:p w14:paraId="075832C1" w14:textId="77777777" w:rsidR="00E522D6" w:rsidRPr="00B166C0" w:rsidRDefault="00E522D6" w:rsidP="00E522D6">
      <w:pPr>
        <w:numPr>
          <w:ilvl w:val="0"/>
          <w:numId w:val="67"/>
        </w:numPr>
        <w:jc w:val="both"/>
        <w:rPr>
          <w:rFonts w:asciiTheme="minorHAnsi" w:hAnsiTheme="minorHAnsi" w:cstheme="minorHAnsi"/>
          <w:bCs/>
          <w:szCs w:val="22"/>
        </w:rPr>
      </w:pPr>
      <w:r w:rsidRPr="00B166C0">
        <w:rPr>
          <w:rFonts w:asciiTheme="minorHAnsi" w:hAnsiTheme="minorHAnsi" w:cstheme="minorHAnsi"/>
          <w:bCs/>
          <w:szCs w:val="22"/>
        </w:rPr>
        <w:lastRenderedPageBreak/>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1DE3F361" w14:textId="77777777" w:rsidR="00E522D6" w:rsidRPr="00B166C0" w:rsidRDefault="00E522D6" w:rsidP="00E522D6">
      <w:pPr>
        <w:numPr>
          <w:ilvl w:val="0"/>
          <w:numId w:val="67"/>
        </w:numPr>
        <w:jc w:val="both"/>
        <w:rPr>
          <w:rFonts w:asciiTheme="minorHAnsi" w:hAnsiTheme="minorHAnsi" w:cstheme="minorHAnsi"/>
          <w:bCs/>
          <w:szCs w:val="22"/>
        </w:rPr>
      </w:pPr>
      <w:r w:rsidRPr="00B166C0">
        <w:rPr>
          <w:rFonts w:asciiTheme="minorHAnsi" w:hAnsiTheme="minorHAnsi" w:cstheme="minorHAnsi"/>
          <w:bCs/>
          <w:szCs w:val="22"/>
        </w:rPr>
        <w:t>The processor shall agree a third-party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314EE24A" w14:textId="77777777" w:rsidR="00E522D6" w:rsidRPr="00630721" w:rsidRDefault="00E522D6" w:rsidP="00E522D6">
      <w:pPr>
        <w:jc w:val="both"/>
        <w:rPr>
          <w:rFonts w:asciiTheme="minorHAnsi" w:hAnsiTheme="minorHAnsi" w:cstheme="minorHAnsi"/>
          <w:b/>
          <w:szCs w:val="22"/>
          <w:lang w:val="en-US"/>
        </w:rPr>
      </w:pPr>
    </w:p>
    <w:p w14:paraId="0B66C9CA"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56394940" w14:textId="77777777" w:rsidR="00E522D6" w:rsidRPr="00F71616" w:rsidRDefault="00E522D6" w:rsidP="00E522D6">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3C88291F" w14:textId="77777777" w:rsidR="00E522D6" w:rsidRPr="00630721" w:rsidRDefault="00E522D6" w:rsidP="00E522D6">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76614669" w14:textId="77777777" w:rsidR="00E522D6" w:rsidRPr="00630721" w:rsidRDefault="00E522D6" w:rsidP="00E522D6">
      <w:pPr>
        <w:jc w:val="both"/>
        <w:rPr>
          <w:rFonts w:asciiTheme="minorHAnsi" w:hAnsiTheme="minorHAnsi" w:cstheme="minorHAnsi"/>
          <w:b/>
          <w:szCs w:val="22"/>
        </w:rPr>
      </w:pPr>
    </w:p>
    <w:p w14:paraId="2FB197F7" w14:textId="77777777" w:rsidR="00E522D6" w:rsidRPr="00630721" w:rsidRDefault="00E522D6" w:rsidP="00E522D6">
      <w:pPr>
        <w:jc w:val="both"/>
        <w:rPr>
          <w:rFonts w:asciiTheme="minorHAnsi" w:hAnsiTheme="minorHAnsi" w:cstheme="minorHAnsi"/>
          <w:b/>
          <w:szCs w:val="22"/>
        </w:rPr>
      </w:pPr>
      <w:r w:rsidRPr="00630721">
        <w:rPr>
          <w:rFonts w:asciiTheme="minorHAnsi" w:hAnsiTheme="minorHAnsi" w:cstheme="minorHAnsi"/>
          <w:b/>
          <w:szCs w:val="22"/>
        </w:rPr>
        <w:t>7.9</w:t>
      </w:r>
      <w:r>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166DF9F6"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7590049" w14:textId="77777777" w:rsidR="00E522D6" w:rsidRPr="00630721" w:rsidRDefault="00E522D6" w:rsidP="00E522D6">
      <w:pPr>
        <w:jc w:val="both"/>
        <w:rPr>
          <w:rFonts w:asciiTheme="minorHAnsi" w:hAnsiTheme="minorHAnsi" w:cstheme="minorHAnsi"/>
          <w:b/>
          <w:i/>
          <w:szCs w:val="22"/>
        </w:rPr>
      </w:pPr>
    </w:p>
    <w:p w14:paraId="011FE3BE" w14:textId="77777777" w:rsidR="00E522D6" w:rsidRPr="00F71616"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8</w:t>
      </w:r>
      <w:r>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47457BD4" w14:textId="77777777" w:rsidR="00E522D6" w:rsidRPr="00630721" w:rsidRDefault="00E522D6" w:rsidP="00E522D6">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0D445BD" w14:textId="77777777" w:rsidR="00E522D6" w:rsidRPr="00F71616" w:rsidRDefault="00E522D6" w:rsidP="00E522D6">
      <w:pPr>
        <w:numPr>
          <w:ilvl w:val="0"/>
          <w:numId w:val="69"/>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Pr>
          <w:rFonts w:asciiTheme="minorHAnsi" w:hAnsiTheme="minorHAnsi" w:cstheme="minorHAnsi"/>
          <w:bCs/>
          <w:szCs w:val="22"/>
        </w:rPr>
        <w:t>.</w:t>
      </w:r>
    </w:p>
    <w:p w14:paraId="02D10DE6" w14:textId="77777777" w:rsidR="00E522D6" w:rsidRDefault="00E522D6" w:rsidP="00E522D6">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7E624407" w14:textId="77777777" w:rsidR="00E522D6" w:rsidRDefault="00E522D6" w:rsidP="00E522D6">
      <w:pPr>
        <w:numPr>
          <w:ilvl w:val="1"/>
          <w:numId w:val="69"/>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an assessment of the impact of the envisaged processing operations on the protection of personal data (a ‘data protection impact assessment’) where a type of processing is likely to result in a high risk to the rights and freedoms of natural persons;</w:t>
      </w:r>
    </w:p>
    <w:p w14:paraId="76754D7E" w14:textId="77777777" w:rsidR="00E522D6" w:rsidRDefault="00E522D6" w:rsidP="00E522D6">
      <w:pPr>
        <w:numPr>
          <w:ilvl w:val="1"/>
          <w:numId w:val="69"/>
        </w:numPr>
        <w:jc w:val="both"/>
        <w:rPr>
          <w:rFonts w:asciiTheme="minorHAnsi" w:hAnsiTheme="minorHAnsi" w:cstheme="minorHAnsi"/>
          <w:bCs/>
          <w:szCs w:val="22"/>
        </w:rPr>
      </w:pPr>
      <w:r w:rsidRPr="00A0367E">
        <w:rPr>
          <w:rFonts w:asciiTheme="minorHAnsi" w:hAnsiTheme="minorHAnsi" w:cstheme="minorHAnsi"/>
          <w:bCs/>
          <w:szCs w:val="22"/>
        </w:rPr>
        <w:lastRenderedPageBreak/>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1BEC43EF" w14:textId="77777777" w:rsidR="00E522D6" w:rsidRDefault="00E522D6" w:rsidP="00E522D6">
      <w:pPr>
        <w:numPr>
          <w:ilvl w:val="1"/>
          <w:numId w:val="69"/>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55D51C70" w14:textId="77777777" w:rsidR="00E522D6" w:rsidRPr="00A0367E" w:rsidRDefault="00E522D6" w:rsidP="00E522D6">
      <w:pPr>
        <w:numPr>
          <w:ilvl w:val="1"/>
          <w:numId w:val="69"/>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6906655A" w14:textId="77777777" w:rsidR="00E522D6" w:rsidRPr="00F71616" w:rsidRDefault="00E522D6" w:rsidP="00E522D6">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0C5B615A" w14:textId="77777777" w:rsidR="00E522D6" w:rsidRPr="00630721" w:rsidRDefault="00E522D6" w:rsidP="00E522D6">
      <w:pPr>
        <w:jc w:val="both"/>
        <w:rPr>
          <w:rFonts w:asciiTheme="minorHAnsi" w:hAnsiTheme="minorHAnsi" w:cstheme="minorHAnsi"/>
          <w:b/>
          <w:i/>
          <w:szCs w:val="22"/>
        </w:rPr>
      </w:pPr>
    </w:p>
    <w:p w14:paraId="3727D3EC" w14:textId="77777777" w:rsidR="00E522D6" w:rsidRPr="00F71616"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9</w:t>
      </w:r>
      <w:r>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0C629C94"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92F1AA2" w14:textId="77777777" w:rsidR="00E522D6" w:rsidRPr="00630721" w:rsidRDefault="00E522D6" w:rsidP="00E522D6">
      <w:pPr>
        <w:jc w:val="both"/>
        <w:rPr>
          <w:rFonts w:asciiTheme="minorHAnsi" w:hAnsiTheme="minorHAnsi" w:cstheme="minorHAnsi"/>
          <w:b/>
          <w:szCs w:val="22"/>
          <w:lang w:val="en-US"/>
        </w:rPr>
      </w:pPr>
    </w:p>
    <w:p w14:paraId="13601E1D"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06C13C2A" w14:textId="77777777" w:rsidR="00E522D6" w:rsidRPr="00EB6F9A"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18F27053" w14:textId="77777777" w:rsidR="00E522D6" w:rsidRPr="00630721" w:rsidRDefault="00E522D6" w:rsidP="00E522D6">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in notifying the personal data breach to the competent supervisory authority/ies, without undue delay after the controller has become aware of it, where relevant</w:t>
      </w:r>
      <w:r w:rsidR="005E7DB4">
        <w:rPr>
          <w:rFonts w:asciiTheme="minorHAnsi" w:hAnsiTheme="minorHAnsi" w:cstheme="minorHAnsi"/>
          <w:bCs/>
          <w:szCs w:val="22"/>
        </w:rPr>
        <w:t xml:space="preserve"> </w:t>
      </w:r>
      <w:r w:rsidRPr="00630721">
        <w:rPr>
          <w:rFonts w:asciiTheme="minorHAnsi" w:hAnsiTheme="minorHAnsi" w:cstheme="minorHAnsi"/>
          <w:bCs/>
          <w:szCs w:val="22"/>
        </w:rPr>
        <w:t>/</w:t>
      </w:r>
      <w:r w:rsidR="005E7DB4">
        <w:rPr>
          <w:rFonts w:asciiTheme="minorHAnsi" w:hAnsiTheme="minorHAnsi" w:cstheme="minorHAnsi"/>
          <w:bCs/>
          <w:szCs w:val="22"/>
        </w:rPr>
        <w:t xml:space="preserve"> </w:t>
      </w:r>
      <w:r w:rsidRPr="00630721">
        <w:rPr>
          <w:rFonts w:asciiTheme="minorHAnsi" w:hAnsiTheme="minorHAnsi" w:cstheme="minorHAnsi"/>
          <w:bCs/>
          <w:szCs w:val="22"/>
        </w:rPr>
        <w:t xml:space="preserve">(unless the personal data breach is unlikely to result in a risk to the rights and freedoms of natural persons); </w:t>
      </w:r>
    </w:p>
    <w:p w14:paraId="31FB7312" w14:textId="77777777" w:rsidR="00E522D6" w:rsidRPr="00F71616" w:rsidRDefault="00E522D6" w:rsidP="00E522D6">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193C1AE5" w14:textId="77777777" w:rsidR="00E522D6" w:rsidRPr="00630721" w:rsidRDefault="00E522D6" w:rsidP="00E522D6">
      <w:pPr>
        <w:numPr>
          <w:ilvl w:val="1"/>
          <w:numId w:val="70"/>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7C46A3AA" w14:textId="77777777" w:rsidR="00E522D6" w:rsidRPr="00630721" w:rsidRDefault="00E522D6" w:rsidP="00E522D6">
      <w:pPr>
        <w:numPr>
          <w:ilvl w:val="1"/>
          <w:numId w:val="70"/>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11DE6B3E" w14:textId="77777777" w:rsidR="00E522D6" w:rsidRPr="00EB6F9A" w:rsidRDefault="00E522D6" w:rsidP="00E522D6">
      <w:pPr>
        <w:numPr>
          <w:ilvl w:val="1"/>
          <w:numId w:val="70"/>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010C1CF6" w14:textId="77777777" w:rsidR="00E522D6" w:rsidRPr="00EB6F9A" w:rsidRDefault="00E522D6" w:rsidP="00E522D6">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7AC75C11" w14:textId="77777777" w:rsidR="00E522D6" w:rsidRDefault="00E522D6" w:rsidP="00E522D6">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68F669BE" w14:textId="77777777" w:rsidR="006764E9" w:rsidRPr="00630721" w:rsidRDefault="006764E9" w:rsidP="006764E9">
      <w:pPr>
        <w:ind w:left="720"/>
        <w:jc w:val="both"/>
        <w:rPr>
          <w:rFonts w:asciiTheme="minorHAnsi" w:hAnsiTheme="minorHAnsi" w:cstheme="minorHAnsi"/>
          <w:bCs/>
          <w:szCs w:val="22"/>
        </w:rPr>
      </w:pPr>
    </w:p>
    <w:p w14:paraId="1A499DFC" w14:textId="77777777" w:rsidR="00E522D6" w:rsidRPr="00630721" w:rsidRDefault="00E522D6" w:rsidP="00E522D6">
      <w:pPr>
        <w:jc w:val="both"/>
        <w:rPr>
          <w:rFonts w:asciiTheme="minorHAnsi" w:hAnsiTheme="minorHAnsi" w:cstheme="minorHAnsi"/>
          <w:b/>
          <w:szCs w:val="22"/>
          <w:lang w:val="en-US"/>
        </w:rPr>
      </w:pPr>
    </w:p>
    <w:p w14:paraId="2584FBA5"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9.2</w:t>
      </w:r>
      <w:r>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B8975E3" w14:textId="77777777" w:rsidR="00E522D6" w:rsidRPr="00F71616"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5794F895" w14:textId="77777777" w:rsidR="00E522D6" w:rsidRPr="00630721" w:rsidRDefault="00E522D6" w:rsidP="00E522D6">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5E46D8EE" w14:textId="77777777" w:rsidR="00E522D6" w:rsidRPr="00630721" w:rsidRDefault="00E522D6" w:rsidP="00E522D6">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30C22789" w14:textId="77777777" w:rsidR="00E522D6" w:rsidRPr="00F71616" w:rsidRDefault="00E522D6" w:rsidP="00E522D6">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6EEC1C93" w14:textId="77777777" w:rsidR="00E522D6" w:rsidRPr="00F71616"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215E0FDF"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7EAED1C2" w14:textId="77777777" w:rsidR="00E522D6" w:rsidRPr="00630721" w:rsidRDefault="00E522D6" w:rsidP="00E522D6">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5E7E3C41" w14:textId="77777777" w:rsidR="00E522D6" w:rsidRPr="00630721" w:rsidRDefault="00E522D6" w:rsidP="00E522D6">
      <w:pPr>
        <w:jc w:val="both"/>
        <w:rPr>
          <w:rFonts w:asciiTheme="minorHAnsi" w:hAnsiTheme="minorHAnsi" w:cstheme="minorHAnsi"/>
          <w:b/>
          <w:i/>
          <w:szCs w:val="22"/>
        </w:rPr>
      </w:pPr>
    </w:p>
    <w:p w14:paraId="247AAE85" w14:textId="77777777" w:rsidR="00E522D6" w:rsidRPr="00EB6F9A"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10</w:t>
      </w:r>
      <w:r>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45C3DDE2" w14:textId="77777777" w:rsidR="00E522D6" w:rsidRPr="00EB6F9A" w:rsidRDefault="00E522D6" w:rsidP="00E522D6">
      <w:pPr>
        <w:numPr>
          <w:ilvl w:val="0"/>
          <w:numId w:val="72"/>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056508F7" w14:textId="77777777" w:rsidR="00E522D6" w:rsidRPr="00EB6F9A" w:rsidRDefault="00E522D6" w:rsidP="00E522D6">
      <w:pPr>
        <w:numPr>
          <w:ilvl w:val="0"/>
          <w:numId w:val="72"/>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448036D6" w14:textId="77777777" w:rsidR="00E522D6" w:rsidRPr="00630721" w:rsidRDefault="00E522D6" w:rsidP="00E522D6">
      <w:pPr>
        <w:numPr>
          <w:ilvl w:val="1"/>
          <w:numId w:val="72"/>
        </w:numPr>
        <w:jc w:val="both"/>
        <w:rPr>
          <w:rFonts w:asciiTheme="minorHAnsi" w:hAnsiTheme="minorHAnsi" w:cstheme="minorHAnsi"/>
          <w:bCs/>
          <w:szCs w:val="22"/>
        </w:rPr>
      </w:pPr>
      <w:r w:rsidRPr="00630721">
        <w:rPr>
          <w:rFonts w:asciiTheme="minorHAnsi" w:hAnsiTheme="minorHAnsi" w:cstheme="minorHAnsi"/>
          <w:bCs/>
          <w:szCs w:val="22"/>
        </w:rPr>
        <w:t>the processing of personal data by the processor has been suspended by the controller pursuant to point (a) and if compliance with these Clauses is not restored within a reasonable time and in any event within one month following suspension;</w:t>
      </w:r>
    </w:p>
    <w:p w14:paraId="07411417" w14:textId="77777777" w:rsidR="00E522D6" w:rsidRPr="00630721" w:rsidRDefault="00E522D6" w:rsidP="00E522D6">
      <w:pPr>
        <w:numPr>
          <w:ilvl w:val="1"/>
          <w:numId w:val="72"/>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5B8EE963" w14:textId="77777777" w:rsidR="00E522D6" w:rsidRPr="00EB6F9A" w:rsidRDefault="00E522D6" w:rsidP="00E522D6">
      <w:pPr>
        <w:numPr>
          <w:ilvl w:val="1"/>
          <w:numId w:val="72"/>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1F75F6D8" w14:textId="77777777" w:rsidR="00E522D6" w:rsidRPr="00EB6F9A" w:rsidRDefault="00E522D6" w:rsidP="00E522D6">
      <w:pPr>
        <w:numPr>
          <w:ilvl w:val="0"/>
          <w:numId w:val="72"/>
        </w:numPr>
        <w:jc w:val="both"/>
        <w:rPr>
          <w:rFonts w:asciiTheme="minorHAnsi" w:hAnsiTheme="minorHAnsi" w:cstheme="minorHAnsi"/>
          <w:bCs/>
          <w:szCs w:val="22"/>
        </w:rPr>
      </w:pPr>
      <w:r w:rsidRPr="00630721">
        <w:rPr>
          <w:rFonts w:asciiTheme="minorHAnsi" w:hAnsiTheme="minorHAnsi" w:cstheme="minorHAnsi"/>
          <w:bCs/>
          <w:szCs w:val="22"/>
        </w:rPr>
        <w:t>The processor shall be entitled to terminate the contract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F9BE0D1" w14:textId="77777777" w:rsidR="00E522D6" w:rsidRPr="00630721" w:rsidRDefault="00E522D6" w:rsidP="00E522D6">
      <w:pPr>
        <w:numPr>
          <w:ilvl w:val="0"/>
          <w:numId w:val="72"/>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or return all the personal data to the controller and delete existing copies unless Union or Member State law requires storage of the personal data. Until the data is deleted or returned, the processor shall continue to ensure compliance with these Clauses. </w:t>
      </w:r>
    </w:p>
    <w:p w14:paraId="03F828E4" w14:textId="77777777" w:rsidR="00E522D6" w:rsidRPr="00630721" w:rsidRDefault="00E522D6" w:rsidP="00E522D6">
      <w:pPr>
        <w:jc w:val="both"/>
        <w:rPr>
          <w:rFonts w:asciiTheme="minorHAnsi" w:hAnsiTheme="minorHAnsi" w:cstheme="minorHAnsi"/>
          <w:b/>
          <w:szCs w:val="22"/>
          <w:lang w:val="en-US"/>
        </w:rPr>
      </w:pPr>
    </w:p>
    <w:p w14:paraId="2AC57CB0" w14:textId="77777777" w:rsidR="00E522D6" w:rsidRPr="00630721" w:rsidRDefault="00E522D6" w:rsidP="00E522D6">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5E0175BC"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186B13D" w14:textId="77777777" w:rsidR="00E522D6" w:rsidRDefault="00E522D6" w:rsidP="00E522D6">
      <w:pPr>
        <w:rPr>
          <w:rFonts w:asciiTheme="minorHAnsi" w:hAnsiTheme="minorHAnsi" w:cstheme="minorHAnsi"/>
          <w:b/>
          <w:szCs w:val="22"/>
          <w:lang w:val="en-US"/>
        </w:rPr>
      </w:pPr>
    </w:p>
    <w:p w14:paraId="575F0E6A"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67A0C42D"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E522D6" w:rsidRPr="00630721" w14:paraId="5ED90B35"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0871540E"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C57C439" w14:textId="77777777" w:rsidR="00E522D6" w:rsidRPr="00630721" w:rsidRDefault="00E522D6" w:rsidP="00A130BD">
            <w:pPr>
              <w:rPr>
                <w:rFonts w:asciiTheme="minorHAnsi" w:hAnsiTheme="minorHAnsi" w:cstheme="minorHAnsi"/>
                <w:b/>
                <w:sz w:val="22"/>
                <w:szCs w:val="22"/>
                <w:lang w:val="en-IE"/>
              </w:rPr>
            </w:pPr>
          </w:p>
        </w:tc>
      </w:tr>
      <w:tr w:rsidR="00E522D6" w:rsidRPr="00630721" w14:paraId="385E5CC6"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2702B4C6"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3D404BC9" w14:textId="77777777" w:rsidR="00E522D6" w:rsidRPr="00630721" w:rsidRDefault="00E522D6" w:rsidP="00A130BD">
            <w:pPr>
              <w:rPr>
                <w:rFonts w:asciiTheme="minorHAnsi" w:hAnsiTheme="minorHAnsi" w:cstheme="minorHAnsi"/>
                <w:b/>
                <w:sz w:val="22"/>
                <w:szCs w:val="22"/>
                <w:lang w:val="en-IE"/>
              </w:rPr>
            </w:pPr>
          </w:p>
        </w:tc>
      </w:tr>
      <w:tr w:rsidR="00E522D6" w:rsidRPr="00630721" w14:paraId="14B15D89"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6D87ACD9"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61319B8A" w14:textId="77777777" w:rsidR="00E522D6" w:rsidRPr="00630721" w:rsidRDefault="00E522D6" w:rsidP="00A130BD">
            <w:pPr>
              <w:rPr>
                <w:rFonts w:asciiTheme="minorHAnsi" w:hAnsiTheme="minorHAnsi" w:cstheme="minorHAnsi"/>
                <w:b/>
                <w:sz w:val="22"/>
                <w:szCs w:val="22"/>
                <w:lang w:val="en-IE"/>
              </w:rPr>
            </w:pPr>
          </w:p>
        </w:tc>
      </w:tr>
      <w:tr w:rsidR="00E522D6" w:rsidRPr="00630721" w14:paraId="3F6D6C16"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46032B70"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31A560F4" w14:textId="77777777" w:rsidR="00E522D6" w:rsidRPr="00630721" w:rsidRDefault="00E522D6" w:rsidP="00A130BD">
            <w:pPr>
              <w:rPr>
                <w:rFonts w:asciiTheme="minorHAnsi" w:hAnsiTheme="minorHAnsi" w:cstheme="minorHAnsi"/>
                <w:b/>
                <w:sz w:val="22"/>
                <w:szCs w:val="22"/>
                <w:lang w:val="en-IE"/>
              </w:rPr>
            </w:pPr>
          </w:p>
        </w:tc>
      </w:tr>
      <w:tr w:rsidR="00E522D6" w:rsidRPr="00630721" w14:paraId="3101716D"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5D4EC514"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DF735C" w14:textId="77777777" w:rsidR="00E522D6" w:rsidRPr="00630721" w:rsidRDefault="00E522D6" w:rsidP="00A130BD">
            <w:pPr>
              <w:rPr>
                <w:rFonts w:asciiTheme="minorHAnsi" w:hAnsiTheme="minorHAnsi" w:cstheme="minorHAnsi"/>
                <w:b/>
                <w:sz w:val="22"/>
                <w:szCs w:val="22"/>
                <w:lang w:val="en-IE"/>
              </w:rPr>
            </w:pPr>
          </w:p>
        </w:tc>
      </w:tr>
    </w:tbl>
    <w:p w14:paraId="3A413BF6" w14:textId="77777777" w:rsidR="00E522D6" w:rsidRPr="00630721" w:rsidRDefault="00E522D6" w:rsidP="00E522D6">
      <w:pPr>
        <w:rPr>
          <w:rFonts w:asciiTheme="minorHAnsi" w:hAnsiTheme="minorHAnsi" w:cstheme="minorHAnsi"/>
          <w:b/>
          <w:szCs w:val="22"/>
          <w:lang w:val="en-US"/>
        </w:rPr>
      </w:pPr>
    </w:p>
    <w:p w14:paraId="33D28B4B" w14:textId="77777777" w:rsidR="00E522D6" w:rsidRDefault="00E522D6" w:rsidP="00E522D6">
      <w:pPr>
        <w:rPr>
          <w:rFonts w:asciiTheme="minorHAnsi" w:hAnsiTheme="minorHAnsi" w:cstheme="minorHAnsi"/>
          <w:b/>
          <w:szCs w:val="22"/>
          <w:lang w:val="en-US"/>
        </w:rPr>
      </w:pPr>
    </w:p>
    <w:p w14:paraId="6964637C"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303E8AE" w14:textId="77777777" w:rsidR="00E522D6" w:rsidRPr="00C05DD5"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E522D6" w:rsidRPr="00630721" w14:paraId="3A313396"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4A51B968"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37EFA3E3" w14:textId="77777777" w:rsidR="00E522D6" w:rsidRPr="00630721" w:rsidRDefault="00E522D6" w:rsidP="00A130BD">
            <w:pPr>
              <w:rPr>
                <w:rFonts w:asciiTheme="minorHAnsi" w:hAnsiTheme="minorHAnsi" w:cstheme="minorHAnsi"/>
                <w:b/>
                <w:sz w:val="22"/>
                <w:szCs w:val="22"/>
                <w:lang w:val="en-IE"/>
              </w:rPr>
            </w:pPr>
          </w:p>
        </w:tc>
      </w:tr>
      <w:tr w:rsidR="00E522D6" w:rsidRPr="00630721" w14:paraId="69693910"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3E58A5B0"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41C6AC2A" w14:textId="77777777" w:rsidR="00E522D6" w:rsidRPr="00630721" w:rsidRDefault="00E522D6" w:rsidP="00A130BD">
            <w:pPr>
              <w:rPr>
                <w:rFonts w:asciiTheme="minorHAnsi" w:hAnsiTheme="minorHAnsi" w:cstheme="minorHAnsi"/>
                <w:b/>
                <w:sz w:val="22"/>
                <w:szCs w:val="22"/>
                <w:lang w:val="en-IE"/>
              </w:rPr>
            </w:pPr>
          </w:p>
        </w:tc>
      </w:tr>
      <w:tr w:rsidR="00E522D6" w:rsidRPr="00630721" w14:paraId="7FEF7E30"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07584EEE"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DC44586" w14:textId="77777777" w:rsidR="00E522D6" w:rsidRPr="00630721" w:rsidRDefault="00E522D6" w:rsidP="00A130BD">
            <w:pPr>
              <w:rPr>
                <w:rFonts w:asciiTheme="minorHAnsi" w:hAnsiTheme="minorHAnsi" w:cstheme="minorHAnsi"/>
                <w:b/>
                <w:sz w:val="22"/>
                <w:szCs w:val="22"/>
                <w:lang w:val="en-IE"/>
              </w:rPr>
            </w:pPr>
          </w:p>
        </w:tc>
      </w:tr>
      <w:tr w:rsidR="00E522D6" w:rsidRPr="00630721" w14:paraId="2B2D34AA"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16B397E5"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4FFCBC07" w14:textId="77777777" w:rsidR="00E522D6" w:rsidRPr="00630721" w:rsidRDefault="00E522D6" w:rsidP="00A130BD">
            <w:pPr>
              <w:rPr>
                <w:rFonts w:asciiTheme="minorHAnsi" w:hAnsiTheme="minorHAnsi" w:cstheme="minorHAnsi"/>
                <w:b/>
                <w:sz w:val="22"/>
                <w:szCs w:val="22"/>
                <w:lang w:val="en-IE"/>
              </w:rPr>
            </w:pPr>
          </w:p>
        </w:tc>
      </w:tr>
      <w:tr w:rsidR="00E522D6" w:rsidRPr="00630721" w14:paraId="006817C5"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3BAE554E"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1728B4D0" w14:textId="77777777" w:rsidR="00E522D6" w:rsidRPr="00630721" w:rsidRDefault="00E522D6" w:rsidP="00A130BD">
            <w:pPr>
              <w:rPr>
                <w:rFonts w:asciiTheme="minorHAnsi" w:hAnsiTheme="minorHAnsi" w:cstheme="minorHAnsi"/>
                <w:b/>
                <w:sz w:val="22"/>
                <w:szCs w:val="22"/>
                <w:lang w:val="en-IE"/>
              </w:rPr>
            </w:pPr>
          </w:p>
        </w:tc>
      </w:tr>
    </w:tbl>
    <w:p w14:paraId="39148B42" w14:textId="77777777" w:rsidR="00E522D6" w:rsidRPr="00C05DD5" w:rsidRDefault="00E522D6" w:rsidP="00E522D6">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E522D6" w:rsidRPr="00C05DD5" w14:paraId="111C1B41" w14:textId="77777777" w:rsidTr="00A130BD">
        <w:tc>
          <w:tcPr>
            <w:tcW w:w="3686" w:type="dxa"/>
            <w:tcBorders>
              <w:top w:val="single" w:sz="4" w:space="0" w:color="auto"/>
              <w:left w:val="single" w:sz="4" w:space="0" w:color="auto"/>
              <w:bottom w:val="single" w:sz="4" w:space="0" w:color="auto"/>
              <w:right w:val="single" w:sz="4" w:space="0" w:color="auto"/>
            </w:tcBorders>
            <w:shd w:val="clear" w:color="auto" w:fill="333399"/>
          </w:tcPr>
          <w:p w14:paraId="273A7002" w14:textId="77777777" w:rsidR="00E522D6" w:rsidRPr="00C05DD5" w:rsidRDefault="00E522D6" w:rsidP="00A130BD">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779A72B3" w14:textId="77777777" w:rsidR="00E522D6" w:rsidRPr="00C05DD5" w:rsidRDefault="00E522D6" w:rsidP="00A130BD">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Students of the school and their parents / guardians</w:t>
            </w:r>
          </w:p>
        </w:tc>
      </w:tr>
      <w:tr w:rsidR="00E522D6" w:rsidRPr="00630721" w14:paraId="0F1D26A6" w14:textId="77777777" w:rsidTr="00A130BD">
        <w:tc>
          <w:tcPr>
            <w:tcW w:w="3686" w:type="dxa"/>
            <w:tcBorders>
              <w:top w:val="single" w:sz="4" w:space="0" w:color="auto"/>
              <w:left w:val="single" w:sz="4" w:space="0" w:color="auto"/>
              <w:bottom w:val="single" w:sz="4" w:space="0" w:color="auto"/>
              <w:right w:val="single" w:sz="4" w:space="0" w:color="auto"/>
            </w:tcBorders>
          </w:tcPr>
          <w:p w14:paraId="39798DAF"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34959D4B" w14:textId="77777777" w:rsidR="00E522D6" w:rsidRPr="00630721" w:rsidRDefault="00E522D6" w:rsidP="00A130BD">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6AE9867"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dietary requirements of the Student:</w:t>
            </w:r>
          </w:p>
          <w:p w14:paraId="7BD58BA2" w14:textId="77777777" w:rsidR="00E522D6" w:rsidRPr="00630721" w:rsidRDefault="00E522D6" w:rsidP="00A130BD">
            <w:pPr>
              <w:rPr>
                <w:rFonts w:asciiTheme="minorHAnsi" w:hAnsiTheme="minorHAnsi" w:cstheme="minorHAnsi"/>
                <w:b/>
                <w:bCs/>
                <w:sz w:val="22"/>
                <w:szCs w:val="22"/>
                <w:lang w:val="en-IE"/>
              </w:rPr>
            </w:pPr>
          </w:p>
          <w:p w14:paraId="0FB6B4DE" w14:textId="77777777" w:rsidR="00E522D6" w:rsidRPr="00630721" w:rsidRDefault="00E522D6" w:rsidP="00A130BD">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 name</w:t>
            </w:r>
          </w:p>
          <w:p w14:paraId="737CB3D4" w14:textId="77777777" w:rsidR="00E522D6" w:rsidRPr="00630721" w:rsidRDefault="00E522D6" w:rsidP="00A130BD">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 school</w:t>
            </w:r>
          </w:p>
          <w:p w14:paraId="283AF36F" w14:textId="77777777" w:rsidR="00E522D6" w:rsidRPr="00630721" w:rsidRDefault="00E522D6" w:rsidP="00A130BD">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 class</w:t>
            </w:r>
          </w:p>
          <w:p w14:paraId="041B8803" w14:textId="77777777" w:rsidR="00E522D6" w:rsidRPr="00630721" w:rsidRDefault="00E522D6" w:rsidP="00A130BD">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 meal choice</w:t>
            </w:r>
            <w:r>
              <w:rPr>
                <w:rFonts w:asciiTheme="minorHAnsi" w:hAnsiTheme="minorHAnsi" w:cstheme="minorHAnsi"/>
                <w:b/>
                <w:bCs/>
                <w:sz w:val="22"/>
                <w:szCs w:val="22"/>
                <w:lang w:val="en-IE"/>
              </w:rPr>
              <w:t xml:space="preserve"> per club</w:t>
            </w:r>
          </w:p>
          <w:p w14:paraId="3DC095C4" w14:textId="77777777" w:rsidR="00E522D6" w:rsidRPr="00630721" w:rsidRDefault="00E522D6" w:rsidP="00A130BD">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 dietary requirements (e.g. allergies, medical conditions that impact dietary requirements etc)</w:t>
            </w:r>
          </w:p>
          <w:p w14:paraId="4357A966" w14:textId="77777777" w:rsidR="00E522D6" w:rsidRPr="00630721" w:rsidRDefault="00E522D6" w:rsidP="00A130BD">
            <w:pPr>
              <w:rPr>
                <w:rFonts w:asciiTheme="minorHAnsi" w:hAnsiTheme="minorHAnsi" w:cstheme="minorHAnsi"/>
                <w:b/>
                <w:bCs/>
                <w:sz w:val="22"/>
                <w:szCs w:val="22"/>
                <w:lang w:val="en-IE"/>
              </w:rPr>
            </w:pPr>
          </w:p>
          <w:p w14:paraId="2C9D9FBE"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106FDB56" w14:textId="77777777" w:rsidR="00E522D6" w:rsidRPr="00630721" w:rsidRDefault="00E522D6" w:rsidP="00A130BD">
            <w:pPr>
              <w:numPr>
                <w:ilvl w:val="0"/>
                <w:numId w:val="42"/>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F2D9EA4" w14:textId="77777777" w:rsidR="00E522D6" w:rsidRPr="00630721" w:rsidRDefault="00E522D6" w:rsidP="00A130BD">
            <w:pPr>
              <w:numPr>
                <w:ilvl w:val="0"/>
                <w:numId w:val="42"/>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E522D6" w:rsidRPr="00630721" w14:paraId="7F95083A" w14:textId="77777777" w:rsidTr="00A130BD">
        <w:tc>
          <w:tcPr>
            <w:tcW w:w="3686" w:type="dxa"/>
            <w:tcBorders>
              <w:top w:val="single" w:sz="4" w:space="0" w:color="auto"/>
              <w:left w:val="single" w:sz="4" w:space="0" w:color="auto"/>
              <w:bottom w:val="single" w:sz="4" w:space="0" w:color="auto"/>
              <w:right w:val="single" w:sz="4" w:space="0" w:color="auto"/>
            </w:tcBorders>
          </w:tcPr>
          <w:p w14:paraId="7D7C6B96" w14:textId="77777777" w:rsidR="00E522D6" w:rsidRPr="00C05DD5"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74041EC4"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Health data if the Student has food allergies</w:t>
            </w:r>
          </w:p>
          <w:p w14:paraId="44690661" w14:textId="77777777" w:rsidR="00E522D6" w:rsidRPr="00630721" w:rsidRDefault="00E522D6" w:rsidP="00A130BD">
            <w:pPr>
              <w:rPr>
                <w:rFonts w:asciiTheme="minorHAnsi" w:hAnsiTheme="minorHAnsi" w:cstheme="minorHAnsi"/>
                <w:b/>
                <w:bCs/>
                <w:sz w:val="22"/>
                <w:szCs w:val="22"/>
                <w:lang w:val="en-IE"/>
              </w:rPr>
            </w:pPr>
          </w:p>
          <w:p w14:paraId="03D7CCE5"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74539910" w14:textId="77777777" w:rsidR="00E522D6" w:rsidRPr="00630721" w:rsidRDefault="00E522D6" w:rsidP="00A130BD">
            <w:pPr>
              <w:rPr>
                <w:rFonts w:asciiTheme="minorHAnsi" w:hAnsiTheme="minorHAnsi" w:cstheme="minorHAnsi"/>
                <w:b/>
                <w:sz w:val="22"/>
                <w:szCs w:val="22"/>
                <w:u w:val="single"/>
                <w:lang w:val="en-IE"/>
              </w:rPr>
            </w:pPr>
          </w:p>
          <w:p w14:paraId="3DFE0D0D"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E522D6" w:rsidRPr="00630721" w14:paraId="3CBBFDCF" w14:textId="77777777" w:rsidTr="00A130BD">
        <w:tc>
          <w:tcPr>
            <w:tcW w:w="3686" w:type="dxa"/>
            <w:tcBorders>
              <w:top w:val="single" w:sz="4" w:space="0" w:color="auto"/>
              <w:left w:val="single" w:sz="4" w:space="0" w:color="auto"/>
              <w:bottom w:val="single" w:sz="4" w:space="0" w:color="auto"/>
              <w:right w:val="single" w:sz="4" w:space="0" w:color="auto"/>
            </w:tcBorders>
          </w:tcPr>
          <w:p w14:paraId="74703B51"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5A7E0CF2" w14:textId="77777777" w:rsidR="00E522D6" w:rsidRPr="00630721" w:rsidRDefault="00E522D6" w:rsidP="00A130BD">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321EFDF9"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of personal data listed by the school and provider for the provision of school meals as part of the scheme that the Student has been signed up for</w:t>
            </w:r>
          </w:p>
        </w:tc>
      </w:tr>
      <w:tr w:rsidR="00E522D6" w:rsidRPr="00630721" w14:paraId="3893060C" w14:textId="77777777" w:rsidTr="00A130BD">
        <w:tc>
          <w:tcPr>
            <w:tcW w:w="3686" w:type="dxa"/>
            <w:tcBorders>
              <w:top w:val="single" w:sz="4" w:space="0" w:color="auto"/>
              <w:left w:val="single" w:sz="4" w:space="0" w:color="auto"/>
              <w:bottom w:val="single" w:sz="4" w:space="0" w:color="auto"/>
              <w:right w:val="single" w:sz="4" w:space="0" w:color="auto"/>
            </w:tcBorders>
          </w:tcPr>
          <w:p w14:paraId="2EF6F3F5" w14:textId="77777777" w:rsidR="00E522D6" w:rsidRPr="00C05DD5"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34CDD4A1" w14:textId="77777777" w:rsidR="00E522D6" w:rsidRPr="00630721" w:rsidRDefault="00E522D6" w:rsidP="00A130BD">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E522D6" w:rsidRPr="00630721" w14:paraId="0EBCF4DA" w14:textId="77777777" w:rsidTr="00A130BD">
        <w:tc>
          <w:tcPr>
            <w:tcW w:w="3686" w:type="dxa"/>
            <w:tcBorders>
              <w:top w:val="single" w:sz="4" w:space="0" w:color="auto"/>
              <w:left w:val="single" w:sz="4" w:space="0" w:color="auto"/>
              <w:bottom w:val="single" w:sz="4" w:space="0" w:color="auto"/>
              <w:right w:val="single" w:sz="4" w:space="0" w:color="auto"/>
            </w:tcBorders>
          </w:tcPr>
          <w:p w14:paraId="5A67DBAD"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60FA6563" w14:textId="77777777" w:rsidR="00E522D6" w:rsidRPr="00630721" w:rsidRDefault="00E522D6" w:rsidP="00A130BD">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1831ABA1"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Student leaves the school </w:t>
            </w:r>
          </w:p>
        </w:tc>
      </w:tr>
    </w:tbl>
    <w:p w14:paraId="38F9CCC8"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7E0DF4FB"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45E2779D"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16A63C56"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5F0AD57C"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CD23616"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3B3C41A5"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342DC7F1"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6CE1C114"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05677535"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155F0E23"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2C864CB5"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8A7E0F3"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Measures for ensuring data </w:t>
      </w:r>
      <w:r w:rsidR="005E7DB4" w:rsidRPr="00630721">
        <w:rPr>
          <w:rFonts w:asciiTheme="minorHAnsi" w:hAnsiTheme="minorHAnsi" w:cstheme="minorHAnsi"/>
          <w:bCs/>
          <w:szCs w:val="22"/>
          <w:lang w:val="en-US"/>
        </w:rPr>
        <w:t>Minimisation</w:t>
      </w:r>
    </w:p>
    <w:p w14:paraId="4E7AB974"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71E098F7"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763D80A2"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411DCB41"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1C52B8E2"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710D0A18"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4E35AF67"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0684AF61"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528E613"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33ABCAD3"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29C131E5" w14:textId="77777777" w:rsidR="00E522D6" w:rsidRPr="00630721" w:rsidRDefault="00E522D6" w:rsidP="00E522D6">
      <w:pPr>
        <w:numPr>
          <w:ilvl w:val="0"/>
          <w:numId w:val="43"/>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1AC5CDBE" w14:textId="77777777" w:rsidR="00E522D6" w:rsidRPr="00630721" w:rsidRDefault="00E522D6" w:rsidP="00E522D6">
      <w:pPr>
        <w:jc w:val="both"/>
        <w:rPr>
          <w:rFonts w:asciiTheme="minorHAnsi" w:hAnsiTheme="minorHAnsi" w:cstheme="minorHAnsi"/>
          <w:b/>
          <w:szCs w:val="22"/>
          <w:lang w:val="en-US"/>
        </w:rPr>
      </w:pPr>
    </w:p>
    <w:p w14:paraId="342D4C27" w14:textId="77777777" w:rsidR="00E522D6" w:rsidRPr="00630721" w:rsidRDefault="00E522D6" w:rsidP="00E522D6">
      <w:pPr>
        <w:jc w:val="both"/>
        <w:rPr>
          <w:rFonts w:asciiTheme="minorHAnsi" w:hAnsiTheme="minorHAnsi" w:cstheme="minorHAnsi"/>
          <w:b/>
          <w:szCs w:val="22"/>
          <w:lang w:val="en-US"/>
        </w:rPr>
      </w:pPr>
    </w:p>
    <w:p w14:paraId="3572E399" w14:textId="77777777" w:rsidR="00E522D6" w:rsidRDefault="00E522D6" w:rsidP="00E522D6">
      <w:pPr>
        <w:jc w:val="both"/>
        <w:rPr>
          <w:rFonts w:asciiTheme="minorHAnsi" w:hAnsiTheme="minorHAnsi" w:cstheme="minorHAnsi"/>
          <w:b/>
          <w:szCs w:val="22"/>
          <w:lang w:val="en-US"/>
        </w:rPr>
      </w:pPr>
    </w:p>
    <w:p w14:paraId="6CEB15CE" w14:textId="77777777" w:rsidR="00E522D6" w:rsidRDefault="00E522D6" w:rsidP="00E522D6">
      <w:pPr>
        <w:jc w:val="both"/>
        <w:rPr>
          <w:rFonts w:asciiTheme="minorHAnsi" w:hAnsiTheme="minorHAnsi" w:cstheme="minorHAnsi"/>
          <w:b/>
          <w:szCs w:val="22"/>
          <w:lang w:val="en-US"/>
        </w:rPr>
      </w:pPr>
    </w:p>
    <w:p w14:paraId="66518E39" w14:textId="77777777" w:rsidR="00E522D6" w:rsidRDefault="00E522D6" w:rsidP="00E522D6">
      <w:pPr>
        <w:jc w:val="both"/>
        <w:rPr>
          <w:rFonts w:asciiTheme="minorHAnsi" w:hAnsiTheme="minorHAnsi" w:cstheme="minorHAnsi"/>
          <w:b/>
          <w:szCs w:val="22"/>
          <w:lang w:val="en-US"/>
        </w:rPr>
      </w:pPr>
    </w:p>
    <w:p w14:paraId="7E75FCD0" w14:textId="77777777" w:rsidR="00E522D6" w:rsidRDefault="00E522D6" w:rsidP="00E522D6">
      <w:pPr>
        <w:jc w:val="both"/>
        <w:rPr>
          <w:rFonts w:asciiTheme="minorHAnsi" w:hAnsiTheme="minorHAnsi" w:cstheme="minorHAnsi"/>
          <w:b/>
          <w:szCs w:val="22"/>
          <w:lang w:val="en-US"/>
        </w:rPr>
      </w:pPr>
    </w:p>
    <w:p w14:paraId="10FDAA0E" w14:textId="77777777" w:rsidR="00E522D6" w:rsidRDefault="00E522D6" w:rsidP="00E522D6">
      <w:pPr>
        <w:jc w:val="both"/>
        <w:rPr>
          <w:rFonts w:asciiTheme="minorHAnsi" w:hAnsiTheme="minorHAnsi" w:cstheme="minorHAnsi"/>
          <w:b/>
          <w:szCs w:val="22"/>
          <w:lang w:val="en-US"/>
        </w:rPr>
      </w:pPr>
    </w:p>
    <w:p w14:paraId="774AF2BF" w14:textId="77777777" w:rsidR="00E522D6" w:rsidRPr="00630721" w:rsidRDefault="00E522D6" w:rsidP="00E522D6">
      <w:pPr>
        <w:jc w:val="both"/>
        <w:rPr>
          <w:rFonts w:asciiTheme="minorHAnsi" w:hAnsiTheme="minorHAnsi" w:cstheme="minorHAnsi"/>
          <w:b/>
          <w:szCs w:val="22"/>
          <w:lang w:val="en-US"/>
        </w:rPr>
      </w:pPr>
    </w:p>
    <w:p w14:paraId="7276F2AF"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7A292896" w14:textId="77777777" w:rsidR="00E522D6" w:rsidRPr="00630721" w:rsidRDefault="00E522D6" w:rsidP="00E522D6">
      <w:pPr>
        <w:jc w:val="both"/>
        <w:rPr>
          <w:rFonts w:asciiTheme="minorHAnsi" w:hAnsiTheme="minorHAnsi" w:cstheme="minorHAnsi"/>
          <w:b/>
          <w:szCs w:val="22"/>
          <w:lang w:val="en-US"/>
        </w:rPr>
      </w:pPr>
    </w:p>
    <w:p w14:paraId="6882EBF0" w14:textId="77777777" w:rsidR="00E522D6" w:rsidRPr="00630721" w:rsidRDefault="00E522D6" w:rsidP="00E522D6">
      <w:pPr>
        <w:jc w:val="both"/>
        <w:rPr>
          <w:rFonts w:asciiTheme="minorHAnsi" w:hAnsiTheme="minorHAnsi" w:cstheme="minorHAnsi"/>
          <w:b/>
          <w:i/>
          <w:szCs w:val="22"/>
          <w:lang w:val="en-US"/>
        </w:rPr>
      </w:pPr>
      <w:r w:rsidRPr="00630721">
        <w:rPr>
          <w:rFonts w:asciiTheme="minorHAnsi" w:hAnsiTheme="minorHAnsi" w:cstheme="minorHAnsi"/>
          <w:b/>
          <w:iCs/>
          <w:szCs w:val="22"/>
          <w:lang w:val="en-US"/>
        </w:rPr>
        <w:t>This Annex needs to be completed in case of specific authorisation of sub-processors (Clause 7.7(a), Option 1). If not applicable, please delete this annex</w:t>
      </w:r>
      <w:r w:rsidRPr="00630721">
        <w:rPr>
          <w:rFonts w:asciiTheme="minorHAnsi" w:hAnsiTheme="minorHAnsi" w:cstheme="minorHAnsi"/>
          <w:b/>
          <w:i/>
          <w:szCs w:val="22"/>
          <w:lang w:val="en-US"/>
        </w:rPr>
        <w:t>.</w:t>
      </w:r>
    </w:p>
    <w:p w14:paraId="2191599E" w14:textId="77777777" w:rsidR="00E522D6" w:rsidRPr="00630721" w:rsidRDefault="00E522D6" w:rsidP="00E522D6">
      <w:pPr>
        <w:jc w:val="both"/>
        <w:rPr>
          <w:rFonts w:asciiTheme="minorHAnsi" w:hAnsiTheme="minorHAnsi" w:cstheme="minorHAnsi"/>
          <w:b/>
          <w:szCs w:val="22"/>
          <w:lang w:val="en-US"/>
        </w:rPr>
      </w:pPr>
    </w:p>
    <w:p w14:paraId="07E0E2C5"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7673E5AE" w14:textId="77777777" w:rsidR="00E522D6" w:rsidRPr="00630721" w:rsidRDefault="00E522D6" w:rsidP="00E522D6">
      <w:pPr>
        <w:rPr>
          <w:rFonts w:asciiTheme="minorHAnsi" w:hAnsiTheme="minorHAnsi" w:cstheme="minorHAnsi"/>
          <w:b/>
          <w:szCs w:val="22"/>
          <w:lang w:val="en-US"/>
        </w:rPr>
      </w:pPr>
    </w:p>
    <w:p w14:paraId="08173B12"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E522D6" w:rsidRPr="00630721" w14:paraId="423BD2EC"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496ABB55"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041D98D7" w14:textId="77777777" w:rsidR="00E522D6" w:rsidRPr="00630721" w:rsidRDefault="00E522D6" w:rsidP="00A130BD">
            <w:pPr>
              <w:rPr>
                <w:rFonts w:asciiTheme="minorHAnsi" w:hAnsiTheme="minorHAnsi" w:cstheme="minorHAnsi"/>
                <w:b/>
                <w:sz w:val="22"/>
                <w:szCs w:val="22"/>
                <w:lang w:val="en-IE"/>
              </w:rPr>
            </w:pPr>
          </w:p>
        </w:tc>
      </w:tr>
      <w:tr w:rsidR="00E522D6" w:rsidRPr="00630721" w14:paraId="2CC3C6CB"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5F1D5606"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AB7C0C5" w14:textId="77777777" w:rsidR="00E522D6" w:rsidRPr="00630721" w:rsidRDefault="00E522D6" w:rsidP="00A130BD">
            <w:pPr>
              <w:rPr>
                <w:rFonts w:asciiTheme="minorHAnsi" w:hAnsiTheme="minorHAnsi" w:cstheme="minorHAnsi"/>
                <w:b/>
                <w:sz w:val="22"/>
                <w:szCs w:val="22"/>
                <w:lang w:val="en-IE"/>
              </w:rPr>
            </w:pPr>
          </w:p>
        </w:tc>
      </w:tr>
      <w:tr w:rsidR="00E522D6" w:rsidRPr="00630721" w14:paraId="4D76FA94"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2D2A589B"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55B33694" w14:textId="77777777" w:rsidR="00E522D6" w:rsidRPr="00630721" w:rsidRDefault="00E522D6" w:rsidP="00A130BD">
            <w:pPr>
              <w:rPr>
                <w:rFonts w:asciiTheme="minorHAnsi" w:hAnsiTheme="minorHAnsi" w:cstheme="minorHAnsi"/>
                <w:b/>
                <w:sz w:val="22"/>
                <w:szCs w:val="22"/>
                <w:lang w:val="en-IE"/>
              </w:rPr>
            </w:pPr>
          </w:p>
        </w:tc>
      </w:tr>
      <w:tr w:rsidR="00E522D6" w:rsidRPr="00630721" w14:paraId="3E198E12"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427BBE52"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4455F193" w14:textId="77777777" w:rsidR="00E522D6" w:rsidRPr="00630721" w:rsidRDefault="00E522D6" w:rsidP="00A130BD">
            <w:pPr>
              <w:rPr>
                <w:rFonts w:asciiTheme="minorHAnsi" w:hAnsiTheme="minorHAnsi" w:cstheme="minorHAnsi"/>
                <w:b/>
                <w:sz w:val="22"/>
                <w:szCs w:val="22"/>
                <w:lang w:val="en-IE"/>
              </w:rPr>
            </w:pPr>
          </w:p>
        </w:tc>
      </w:tr>
    </w:tbl>
    <w:p w14:paraId="1C2776EB" w14:textId="77777777" w:rsidR="00E522D6" w:rsidRPr="00630721" w:rsidRDefault="00E522D6" w:rsidP="00E522D6">
      <w:pPr>
        <w:rPr>
          <w:rFonts w:asciiTheme="minorHAnsi" w:hAnsiTheme="minorHAnsi" w:cstheme="minorHAnsi"/>
          <w:b/>
          <w:szCs w:val="22"/>
          <w:u w:val="single"/>
          <w:lang w:val="en-US"/>
        </w:rPr>
      </w:pPr>
    </w:p>
    <w:p w14:paraId="15342E60" w14:textId="77777777" w:rsidR="00E522D6" w:rsidRPr="00630721" w:rsidRDefault="00E522D6" w:rsidP="00E522D6">
      <w:pPr>
        <w:rPr>
          <w:rFonts w:asciiTheme="minorHAnsi" w:hAnsiTheme="minorHAnsi" w:cstheme="minorHAnsi"/>
          <w:b/>
          <w:szCs w:val="22"/>
          <w:u w:val="single"/>
          <w:lang w:val="en-US"/>
        </w:rPr>
      </w:pPr>
    </w:p>
    <w:p w14:paraId="1E43F10C"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1D0A1055" w14:textId="77777777" w:rsidR="00E522D6" w:rsidRPr="00630721" w:rsidRDefault="00E522D6" w:rsidP="00E522D6">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E522D6" w:rsidRPr="00630721" w14:paraId="5C2F4482"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4240D853"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5EB89DE8" w14:textId="77777777" w:rsidR="00E522D6" w:rsidRPr="00630721" w:rsidRDefault="00E522D6" w:rsidP="00A130BD">
            <w:pPr>
              <w:rPr>
                <w:rFonts w:asciiTheme="minorHAnsi" w:hAnsiTheme="minorHAnsi" w:cstheme="minorHAnsi"/>
                <w:b/>
                <w:sz w:val="22"/>
                <w:szCs w:val="22"/>
                <w:lang w:val="en-IE"/>
              </w:rPr>
            </w:pPr>
          </w:p>
        </w:tc>
      </w:tr>
      <w:tr w:rsidR="00E522D6" w:rsidRPr="00630721" w14:paraId="35E3022E"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61B7F010"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7D62D461" w14:textId="77777777" w:rsidR="00E522D6" w:rsidRPr="00630721" w:rsidRDefault="00E522D6" w:rsidP="00A130BD">
            <w:pPr>
              <w:rPr>
                <w:rFonts w:asciiTheme="minorHAnsi" w:hAnsiTheme="minorHAnsi" w:cstheme="minorHAnsi"/>
                <w:b/>
                <w:sz w:val="22"/>
                <w:szCs w:val="22"/>
                <w:lang w:val="en-IE"/>
              </w:rPr>
            </w:pPr>
          </w:p>
        </w:tc>
      </w:tr>
      <w:tr w:rsidR="00E522D6" w:rsidRPr="00630721" w14:paraId="3B403F09"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216E3114"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78B034E" w14:textId="77777777" w:rsidR="00E522D6" w:rsidRPr="00630721" w:rsidRDefault="00E522D6" w:rsidP="00A130BD">
            <w:pPr>
              <w:rPr>
                <w:rFonts w:asciiTheme="minorHAnsi" w:hAnsiTheme="minorHAnsi" w:cstheme="minorHAnsi"/>
                <w:b/>
                <w:sz w:val="22"/>
                <w:szCs w:val="22"/>
                <w:lang w:val="en-IE"/>
              </w:rPr>
            </w:pPr>
          </w:p>
        </w:tc>
      </w:tr>
      <w:tr w:rsidR="00E522D6" w:rsidRPr="00630721" w14:paraId="5226EC9F"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1513DE84"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492506DD" w14:textId="77777777" w:rsidR="00E522D6" w:rsidRPr="00630721" w:rsidRDefault="00E522D6" w:rsidP="00A130BD">
            <w:pPr>
              <w:rPr>
                <w:rFonts w:asciiTheme="minorHAnsi" w:hAnsiTheme="minorHAnsi" w:cstheme="minorHAnsi"/>
                <w:b/>
                <w:sz w:val="22"/>
                <w:szCs w:val="22"/>
                <w:lang w:val="en-IE"/>
              </w:rPr>
            </w:pPr>
          </w:p>
        </w:tc>
      </w:tr>
    </w:tbl>
    <w:p w14:paraId="31CD0C16" w14:textId="77777777" w:rsidR="00AC325C" w:rsidRPr="00E522D6" w:rsidRDefault="00AC325C">
      <w:pPr>
        <w:rPr>
          <w:szCs w:val="22"/>
        </w:rPr>
      </w:pPr>
    </w:p>
    <w:p w14:paraId="7FD8715F" w14:textId="77777777" w:rsidR="00AC325C" w:rsidRDefault="00AC325C">
      <w:pPr>
        <w:rPr>
          <w:szCs w:val="22"/>
          <w:lang w:val="en-US"/>
        </w:rPr>
      </w:pPr>
    </w:p>
    <w:p w14:paraId="6BDFDFC2" w14:textId="77777777" w:rsidR="00AC325C" w:rsidRDefault="00AC325C">
      <w:pPr>
        <w:rPr>
          <w:szCs w:val="22"/>
          <w:lang w:val="en-US"/>
        </w:rPr>
      </w:pPr>
    </w:p>
    <w:p w14:paraId="41F9AE5E" w14:textId="77777777" w:rsidR="00AC325C" w:rsidRDefault="00AC325C">
      <w:pPr>
        <w:rPr>
          <w:szCs w:val="22"/>
          <w:lang w:val="en-US"/>
        </w:rPr>
      </w:pPr>
    </w:p>
    <w:p w14:paraId="00F03A6D" w14:textId="77777777" w:rsidR="00AC325C" w:rsidRDefault="00AC325C">
      <w:pPr>
        <w:rPr>
          <w:szCs w:val="22"/>
          <w:lang w:val="en-US"/>
        </w:rPr>
      </w:pPr>
    </w:p>
    <w:p w14:paraId="6930E822" w14:textId="77777777" w:rsidR="00AC325C" w:rsidRDefault="00AC325C">
      <w:pPr>
        <w:rPr>
          <w:szCs w:val="22"/>
          <w:lang w:val="en-US"/>
        </w:rPr>
      </w:pPr>
    </w:p>
    <w:p w14:paraId="20E36DAB" w14:textId="77777777" w:rsidR="00AC325C" w:rsidRDefault="00AC325C">
      <w:pPr>
        <w:rPr>
          <w:szCs w:val="22"/>
          <w:lang w:val="en-US"/>
        </w:rPr>
      </w:pPr>
    </w:p>
    <w:p w14:paraId="32D85219" w14:textId="77777777" w:rsidR="00AC325C" w:rsidRDefault="00AC325C">
      <w:pPr>
        <w:rPr>
          <w:szCs w:val="22"/>
          <w:lang w:val="en-US"/>
        </w:rPr>
      </w:pPr>
    </w:p>
    <w:p w14:paraId="0CE19BC3" w14:textId="77777777" w:rsidR="00AC325C" w:rsidRDefault="00AC325C">
      <w:pPr>
        <w:rPr>
          <w:szCs w:val="22"/>
          <w:lang w:val="en-US"/>
        </w:rPr>
      </w:pPr>
    </w:p>
    <w:p w14:paraId="63966B72" w14:textId="77777777" w:rsidR="00AC325C" w:rsidRDefault="00AC325C">
      <w:pPr>
        <w:rPr>
          <w:szCs w:val="22"/>
          <w:lang w:val="en-US"/>
        </w:rPr>
      </w:pPr>
    </w:p>
    <w:p w14:paraId="57A9D044" w14:textId="77777777"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48"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Content>
        <w:sdt>
          <w:sdtPr>
            <w:rPr>
              <w:color w:val="FF0000"/>
              <w:highlight w:val="cyan"/>
            </w:rPr>
            <w:id w:val="1899244634"/>
            <w:placeholder>
              <w:docPart w:val="9159A25A66F743BB8693B50BEFB61ED9"/>
            </w:placeholder>
          </w:sdtPr>
          <w:sdtContent>
            <w:p w14:paraId="686F329B"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2A1BC2D8"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49"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49"/>
              <w:r w:rsidRPr="00BE4EBF">
                <w:rPr>
                  <w:szCs w:val="22"/>
                </w:rPr>
                <w:t xml:space="preserve"> (hereinafter “the Contracting Authority”) of the one part; </w:t>
              </w:r>
              <w:r w:rsidRPr="00BE4EBF">
                <w:rPr>
                  <w:szCs w:val="22"/>
                </w:rPr>
                <w:br/>
                <w:t>and</w:t>
              </w:r>
            </w:p>
            <w:p w14:paraId="4FD4E628"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0"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0"/>
              <w:r w:rsidRPr="00BE4EBF">
                <w:rPr>
                  <w:szCs w:val="22"/>
                </w:rPr>
                <w:t xml:space="preserve"> (hereinafter called “the Contractor”) of the other part.</w:t>
              </w:r>
            </w:p>
            <w:p w14:paraId="587DB3AA" w14:textId="77777777"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3683B377" w14:textId="77777777" w:rsidTr="00757561">
                <w:tc>
                  <w:tcPr>
                    <w:tcW w:w="828" w:type="dxa"/>
                  </w:tcPr>
                  <w:p w14:paraId="49449F47" w14:textId="77777777" w:rsidR="005635BE" w:rsidRPr="004A02A7" w:rsidRDefault="005635BE">
                    <w:pPr>
                      <w:jc w:val="both"/>
                      <w:rPr>
                        <w:color w:val="0000FF"/>
                        <w:szCs w:val="22"/>
                      </w:rPr>
                    </w:pPr>
                    <w:r w:rsidRPr="004A02A7">
                      <w:rPr>
                        <w:color w:val="0000FF"/>
                        <w:szCs w:val="22"/>
                      </w:rPr>
                      <w:t>A.</w:t>
                    </w:r>
                  </w:p>
                </w:tc>
                <w:tc>
                  <w:tcPr>
                    <w:tcW w:w="9540" w:type="dxa"/>
                  </w:tcPr>
                  <w:p w14:paraId="1C840439" w14:textId="77777777"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1"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1"/>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2"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2"/>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53"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53"/>
                    <w:r w:rsidRPr="00BE4EBF">
                      <w:rPr>
                        <w:szCs w:val="22"/>
                      </w:rPr>
                      <w:t>.</w:t>
                    </w:r>
                  </w:p>
                  <w:p w14:paraId="6B092674"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0C116445" w14:textId="77777777" w:rsidTr="00757561">
                <w:trPr>
                  <w:trHeight w:val="988"/>
                </w:trPr>
                <w:tc>
                  <w:tcPr>
                    <w:tcW w:w="828" w:type="dxa"/>
                  </w:tcPr>
                  <w:p w14:paraId="0D090CB5"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1A693C25"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4E72A39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0EAEEC90" w14:textId="77777777" w:rsidTr="00757561">
                <w:tc>
                  <w:tcPr>
                    <w:tcW w:w="387" w:type="pct"/>
                  </w:tcPr>
                  <w:p w14:paraId="21FA6016"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8EA0E43"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41FCFE50" w14:textId="77777777" w:rsidTr="00757561">
                <w:tc>
                  <w:tcPr>
                    <w:tcW w:w="387" w:type="pct"/>
                  </w:tcPr>
                  <w:p w14:paraId="41BD3FC6"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56353D62"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56DFC87C" w14:textId="77777777" w:rsidTr="00757561">
                <w:tc>
                  <w:tcPr>
                    <w:tcW w:w="387" w:type="pct"/>
                  </w:tcPr>
                  <w:p w14:paraId="23536548" w14:textId="77777777" w:rsidR="005635BE" w:rsidRPr="004A02A7" w:rsidRDefault="005635BE" w:rsidP="00220BB7">
                    <w:pPr>
                      <w:jc w:val="both"/>
                      <w:rPr>
                        <w:color w:val="0000FF"/>
                        <w:szCs w:val="22"/>
                      </w:rPr>
                    </w:pPr>
                  </w:p>
                </w:tc>
                <w:tc>
                  <w:tcPr>
                    <w:tcW w:w="388" w:type="pct"/>
                    <w:gridSpan w:val="2"/>
                  </w:tcPr>
                  <w:p w14:paraId="4E6CBBE6"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26B807AB" w14:textId="77777777"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4E62796" w14:textId="77777777" w:rsidTr="00757561">
                <w:tc>
                  <w:tcPr>
                    <w:tcW w:w="387" w:type="pct"/>
                  </w:tcPr>
                  <w:p w14:paraId="271AE1F2" w14:textId="77777777" w:rsidR="005635BE" w:rsidRPr="004A02A7" w:rsidRDefault="005635BE" w:rsidP="00220BB7">
                    <w:pPr>
                      <w:jc w:val="both"/>
                      <w:rPr>
                        <w:color w:val="0000FF"/>
                        <w:szCs w:val="22"/>
                      </w:rPr>
                    </w:pPr>
                  </w:p>
                </w:tc>
                <w:tc>
                  <w:tcPr>
                    <w:tcW w:w="388" w:type="pct"/>
                    <w:gridSpan w:val="2"/>
                  </w:tcPr>
                  <w:p w14:paraId="24672A24"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36397459"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4AE5B7AF" w14:textId="77777777" w:rsidR="005635BE" w:rsidRPr="004A02A7" w:rsidRDefault="005635BE">
                    <w:pPr>
                      <w:jc w:val="both"/>
                      <w:rPr>
                        <w:szCs w:val="22"/>
                      </w:rPr>
                    </w:pPr>
                  </w:p>
                </w:tc>
              </w:tr>
              <w:tr w:rsidR="004A02A7" w:rsidRPr="004A02A7" w14:paraId="3A753234" w14:textId="77777777" w:rsidTr="00757561">
                <w:trPr>
                  <w:gridAfter w:val="1"/>
                  <w:wAfter w:w="24" w:type="pct"/>
                </w:trPr>
                <w:tc>
                  <w:tcPr>
                    <w:tcW w:w="604" w:type="pct"/>
                    <w:gridSpan w:val="2"/>
                  </w:tcPr>
                  <w:p w14:paraId="41B07F09"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192E7125" w14:textId="77777777"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3955E093"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578D81C6" w14:textId="77777777" w:rsidTr="00757561">
                <w:tc>
                  <w:tcPr>
                    <w:tcW w:w="387" w:type="pct"/>
                  </w:tcPr>
                  <w:p w14:paraId="5EECEDAA"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36E3F562"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DF5F6EB" w14:textId="77777777" w:rsidTr="00757561">
                <w:tc>
                  <w:tcPr>
                    <w:tcW w:w="387" w:type="pct"/>
                  </w:tcPr>
                  <w:p w14:paraId="12C42424" w14:textId="77777777" w:rsidR="005635BE" w:rsidRPr="004A02A7" w:rsidRDefault="005635BE" w:rsidP="00220BB7">
                    <w:pPr>
                      <w:jc w:val="both"/>
                      <w:rPr>
                        <w:color w:val="0000FF"/>
                        <w:szCs w:val="22"/>
                      </w:rPr>
                    </w:pPr>
                  </w:p>
                </w:tc>
                <w:tc>
                  <w:tcPr>
                    <w:tcW w:w="388" w:type="pct"/>
                    <w:gridSpan w:val="2"/>
                  </w:tcPr>
                  <w:p w14:paraId="41ADC8E8"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2B8780D6"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664FE906" w14:textId="77777777" w:rsidTr="00757561">
                <w:tc>
                  <w:tcPr>
                    <w:tcW w:w="387" w:type="pct"/>
                  </w:tcPr>
                  <w:p w14:paraId="379CA55B" w14:textId="77777777" w:rsidR="005635BE" w:rsidRPr="004A02A7" w:rsidRDefault="005635BE" w:rsidP="00220BB7">
                    <w:pPr>
                      <w:jc w:val="both"/>
                      <w:rPr>
                        <w:color w:val="0000FF"/>
                        <w:szCs w:val="22"/>
                      </w:rPr>
                    </w:pPr>
                  </w:p>
                </w:tc>
                <w:tc>
                  <w:tcPr>
                    <w:tcW w:w="388" w:type="pct"/>
                    <w:gridSpan w:val="2"/>
                  </w:tcPr>
                  <w:p w14:paraId="67D112E1"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1DE8D877" w14:textId="7777777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9FBDF77" w14:textId="77777777" w:rsidTr="00757561">
                <w:tc>
                  <w:tcPr>
                    <w:tcW w:w="387" w:type="pct"/>
                  </w:tcPr>
                  <w:p w14:paraId="5ABF93C4" w14:textId="77777777" w:rsidR="005635BE" w:rsidRPr="004A02A7" w:rsidRDefault="005635BE" w:rsidP="00220BB7">
                    <w:pPr>
                      <w:jc w:val="both"/>
                      <w:rPr>
                        <w:color w:val="0000FF"/>
                        <w:szCs w:val="22"/>
                      </w:rPr>
                    </w:pPr>
                  </w:p>
                </w:tc>
                <w:tc>
                  <w:tcPr>
                    <w:tcW w:w="388" w:type="pct"/>
                    <w:gridSpan w:val="2"/>
                  </w:tcPr>
                  <w:p w14:paraId="71DCB018" w14:textId="77777777" w:rsidR="005635BE" w:rsidRPr="004A02A7" w:rsidRDefault="005635BE" w:rsidP="00220BB7">
                    <w:pPr>
                      <w:jc w:val="both"/>
                      <w:rPr>
                        <w:szCs w:val="22"/>
                      </w:rPr>
                    </w:pPr>
                  </w:p>
                </w:tc>
                <w:tc>
                  <w:tcPr>
                    <w:tcW w:w="291" w:type="pct"/>
                  </w:tcPr>
                  <w:p w14:paraId="2906B3E5" w14:textId="77777777" w:rsidR="005635BE" w:rsidRPr="004A02A7" w:rsidRDefault="005635BE">
                    <w:pPr>
                      <w:jc w:val="both"/>
                      <w:rPr>
                        <w:szCs w:val="22"/>
                      </w:rPr>
                    </w:pPr>
                    <w:r w:rsidRPr="004A02A7">
                      <w:rPr>
                        <w:szCs w:val="22"/>
                      </w:rPr>
                      <w:t>I</w:t>
                    </w:r>
                  </w:p>
                </w:tc>
                <w:tc>
                  <w:tcPr>
                    <w:tcW w:w="3933" w:type="pct"/>
                    <w:gridSpan w:val="2"/>
                  </w:tcPr>
                  <w:p w14:paraId="2194E78A"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1FA36BBF" w14:textId="77777777" w:rsidTr="00757561">
                <w:tc>
                  <w:tcPr>
                    <w:tcW w:w="387" w:type="pct"/>
                  </w:tcPr>
                  <w:p w14:paraId="4B644A8D" w14:textId="77777777" w:rsidR="005635BE" w:rsidRPr="004A02A7" w:rsidRDefault="005635BE" w:rsidP="00220BB7">
                    <w:pPr>
                      <w:jc w:val="both"/>
                      <w:rPr>
                        <w:color w:val="0000FF"/>
                        <w:szCs w:val="22"/>
                      </w:rPr>
                    </w:pPr>
                  </w:p>
                </w:tc>
                <w:tc>
                  <w:tcPr>
                    <w:tcW w:w="388" w:type="pct"/>
                    <w:gridSpan w:val="2"/>
                  </w:tcPr>
                  <w:p w14:paraId="082C48EB" w14:textId="77777777" w:rsidR="005635BE" w:rsidRPr="004A02A7" w:rsidRDefault="005635BE" w:rsidP="00220BB7">
                    <w:pPr>
                      <w:jc w:val="both"/>
                      <w:rPr>
                        <w:szCs w:val="22"/>
                      </w:rPr>
                    </w:pPr>
                  </w:p>
                </w:tc>
                <w:tc>
                  <w:tcPr>
                    <w:tcW w:w="291" w:type="pct"/>
                  </w:tcPr>
                  <w:p w14:paraId="18678C53" w14:textId="77777777" w:rsidR="005635BE" w:rsidRPr="004A02A7" w:rsidRDefault="005635BE">
                    <w:pPr>
                      <w:jc w:val="both"/>
                      <w:rPr>
                        <w:szCs w:val="22"/>
                      </w:rPr>
                    </w:pPr>
                    <w:r w:rsidRPr="004A02A7">
                      <w:rPr>
                        <w:szCs w:val="22"/>
                      </w:rPr>
                      <w:t>ii</w:t>
                    </w:r>
                  </w:p>
                </w:tc>
                <w:tc>
                  <w:tcPr>
                    <w:tcW w:w="3933" w:type="pct"/>
                    <w:gridSpan w:val="2"/>
                  </w:tcPr>
                  <w:p w14:paraId="0B5296B6"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7ACDFCCF" w14:textId="77777777" w:rsidTr="00757561">
                <w:tc>
                  <w:tcPr>
                    <w:tcW w:w="387" w:type="pct"/>
                  </w:tcPr>
                  <w:p w14:paraId="2677290C" w14:textId="77777777" w:rsidR="005635BE" w:rsidRPr="004A02A7" w:rsidRDefault="005635BE" w:rsidP="00220BB7">
                    <w:pPr>
                      <w:jc w:val="both"/>
                      <w:rPr>
                        <w:color w:val="0000FF"/>
                        <w:szCs w:val="22"/>
                      </w:rPr>
                    </w:pPr>
                  </w:p>
                </w:tc>
                <w:tc>
                  <w:tcPr>
                    <w:tcW w:w="388" w:type="pct"/>
                    <w:gridSpan w:val="2"/>
                  </w:tcPr>
                  <w:p w14:paraId="249BF8C6" w14:textId="77777777" w:rsidR="005635BE" w:rsidRPr="004A02A7" w:rsidRDefault="005635BE" w:rsidP="00220BB7">
                    <w:pPr>
                      <w:jc w:val="both"/>
                      <w:rPr>
                        <w:szCs w:val="22"/>
                      </w:rPr>
                    </w:pPr>
                  </w:p>
                </w:tc>
                <w:tc>
                  <w:tcPr>
                    <w:tcW w:w="4224" w:type="pct"/>
                    <w:gridSpan w:val="3"/>
                  </w:tcPr>
                  <w:p w14:paraId="6D2A099C"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08C93FD6" w14:textId="77777777" w:rsidTr="00757561">
                <w:tc>
                  <w:tcPr>
                    <w:tcW w:w="387" w:type="pct"/>
                  </w:tcPr>
                  <w:p w14:paraId="3127FDAC"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00556731"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78E4DF18" w14:textId="77777777" w:rsidTr="00757561">
                <w:tc>
                  <w:tcPr>
                    <w:tcW w:w="387" w:type="pct"/>
                  </w:tcPr>
                  <w:p w14:paraId="0EF46479" w14:textId="77777777" w:rsidR="005635BE" w:rsidRPr="004A02A7" w:rsidRDefault="005635BE" w:rsidP="00220BB7">
                    <w:pPr>
                      <w:jc w:val="both"/>
                      <w:rPr>
                        <w:color w:val="0000FF"/>
                        <w:szCs w:val="22"/>
                      </w:rPr>
                    </w:pPr>
                  </w:p>
                </w:tc>
                <w:tc>
                  <w:tcPr>
                    <w:tcW w:w="388" w:type="pct"/>
                    <w:gridSpan w:val="2"/>
                  </w:tcPr>
                  <w:p w14:paraId="27AE96B2" w14:textId="77777777"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4D6EF17B"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268C4DC8" w14:textId="77777777" w:rsidTr="00757561">
                <w:tc>
                  <w:tcPr>
                    <w:tcW w:w="387" w:type="pct"/>
                  </w:tcPr>
                  <w:p w14:paraId="3AB58C42" w14:textId="77777777" w:rsidR="005635BE" w:rsidRPr="004A02A7" w:rsidRDefault="005635BE" w:rsidP="00220BB7">
                    <w:pPr>
                      <w:jc w:val="both"/>
                      <w:rPr>
                        <w:color w:val="0000FF"/>
                        <w:szCs w:val="22"/>
                      </w:rPr>
                    </w:pPr>
                  </w:p>
                </w:tc>
                <w:tc>
                  <w:tcPr>
                    <w:tcW w:w="388" w:type="pct"/>
                    <w:gridSpan w:val="2"/>
                  </w:tcPr>
                  <w:p w14:paraId="0F62EAED" w14:textId="77777777"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6D9DB46E"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05CF726E" w14:textId="77777777" w:rsidTr="00757561">
                <w:tc>
                  <w:tcPr>
                    <w:tcW w:w="387" w:type="pct"/>
                  </w:tcPr>
                  <w:p w14:paraId="4EA9BA15" w14:textId="77777777" w:rsidR="005635BE" w:rsidRPr="004A02A7" w:rsidRDefault="005635BE" w:rsidP="00220BB7">
                    <w:pPr>
                      <w:jc w:val="both"/>
                      <w:rPr>
                        <w:color w:val="0000FF"/>
                        <w:szCs w:val="22"/>
                      </w:rPr>
                    </w:pPr>
                  </w:p>
                </w:tc>
                <w:tc>
                  <w:tcPr>
                    <w:tcW w:w="388" w:type="pct"/>
                    <w:gridSpan w:val="2"/>
                  </w:tcPr>
                  <w:p w14:paraId="29F62DA2" w14:textId="77777777"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623F5F80"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63F7A14F" w14:textId="77777777" w:rsidTr="00757561">
                <w:tc>
                  <w:tcPr>
                    <w:tcW w:w="387" w:type="pct"/>
                  </w:tcPr>
                  <w:p w14:paraId="7332107B" w14:textId="77777777" w:rsidR="005635BE" w:rsidRPr="004A02A7" w:rsidRDefault="005635BE" w:rsidP="00220BB7">
                    <w:pPr>
                      <w:jc w:val="both"/>
                      <w:rPr>
                        <w:color w:val="0000FF"/>
                        <w:szCs w:val="22"/>
                      </w:rPr>
                    </w:pPr>
                  </w:p>
                </w:tc>
                <w:tc>
                  <w:tcPr>
                    <w:tcW w:w="388" w:type="pct"/>
                    <w:gridSpan w:val="2"/>
                  </w:tcPr>
                  <w:p w14:paraId="79E44C3D" w14:textId="77777777"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7064F64F"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6874CA51" w14:textId="77777777" w:rsidTr="00757561">
                <w:tc>
                  <w:tcPr>
                    <w:tcW w:w="387" w:type="pct"/>
                  </w:tcPr>
                  <w:p w14:paraId="4BC6DBBF"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69EB0C95" w14:textId="77777777" w:rsidR="005635BE" w:rsidRPr="004A02A7" w:rsidRDefault="005635BE" w:rsidP="00220BB7">
                    <w:pPr>
                      <w:jc w:val="both"/>
                      <w:rPr>
                        <w:szCs w:val="22"/>
                      </w:rPr>
                    </w:pPr>
                    <w:r w:rsidRPr="004A02A7">
                      <w:rPr>
                        <w:szCs w:val="22"/>
                      </w:rPr>
                      <w:t>The Contractor undertakes:</w:t>
                    </w:r>
                  </w:p>
                </w:tc>
              </w:tr>
              <w:tr w:rsidR="004A02A7" w:rsidRPr="004A02A7" w14:paraId="16E21532" w14:textId="77777777" w:rsidTr="00757561">
                <w:tc>
                  <w:tcPr>
                    <w:tcW w:w="387" w:type="pct"/>
                  </w:tcPr>
                  <w:p w14:paraId="5D98A3F1" w14:textId="77777777" w:rsidR="005635BE" w:rsidRPr="004A02A7" w:rsidRDefault="005635BE" w:rsidP="00220BB7">
                    <w:pPr>
                      <w:jc w:val="both"/>
                      <w:rPr>
                        <w:color w:val="0000FF"/>
                        <w:szCs w:val="22"/>
                      </w:rPr>
                    </w:pPr>
                  </w:p>
                </w:tc>
                <w:tc>
                  <w:tcPr>
                    <w:tcW w:w="388" w:type="pct"/>
                    <w:gridSpan w:val="2"/>
                  </w:tcPr>
                  <w:p w14:paraId="351B6B56"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4FBA8E7A"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18F0637" w14:textId="77777777" w:rsidTr="00757561">
                <w:tc>
                  <w:tcPr>
                    <w:tcW w:w="387" w:type="pct"/>
                  </w:tcPr>
                  <w:p w14:paraId="50C86B8C" w14:textId="77777777" w:rsidR="005635BE" w:rsidRPr="004A02A7" w:rsidRDefault="005635BE" w:rsidP="00220BB7">
                    <w:pPr>
                      <w:jc w:val="both"/>
                      <w:rPr>
                        <w:color w:val="0000FF"/>
                        <w:szCs w:val="22"/>
                      </w:rPr>
                    </w:pPr>
                  </w:p>
                </w:tc>
                <w:tc>
                  <w:tcPr>
                    <w:tcW w:w="388" w:type="pct"/>
                    <w:gridSpan w:val="2"/>
                  </w:tcPr>
                  <w:p w14:paraId="1744821B"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81836F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57718CD6" w14:textId="77777777" w:rsidTr="00757561">
                <w:tc>
                  <w:tcPr>
                    <w:tcW w:w="387" w:type="pct"/>
                  </w:tcPr>
                  <w:p w14:paraId="60EDCC55" w14:textId="77777777" w:rsidR="005635BE" w:rsidRPr="004A02A7" w:rsidRDefault="005635BE" w:rsidP="00220BB7">
                    <w:pPr>
                      <w:jc w:val="both"/>
                      <w:rPr>
                        <w:color w:val="0000FF"/>
                        <w:szCs w:val="22"/>
                      </w:rPr>
                    </w:pPr>
                  </w:p>
                </w:tc>
                <w:tc>
                  <w:tcPr>
                    <w:tcW w:w="388" w:type="pct"/>
                    <w:gridSpan w:val="2"/>
                  </w:tcPr>
                  <w:p w14:paraId="133F6B65"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62C472FD" w14:textId="77777777"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04C3BD0D" w14:textId="77777777" w:rsidTr="00757561">
                <w:tc>
                  <w:tcPr>
                    <w:tcW w:w="387" w:type="pct"/>
                  </w:tcPr>
                  <w:p w14:paraId="669988BF" w14:textId="77777777" w:rsidR="005635BE" w:rsidRPr="004A02A7" w:rsidRDefault="005635BE" w:rsidP="00220BB7">
                    <w:pPr>
                      <w:jc w:val="both"/>
                      <w:rPr>
                        <w:color w:val="0000FF"/>
                        <w:szCs w:val="22"/>
                      </w:rPr>
                    </w:pPr>
                    <w:r w:rsidRPr="004A02A7">
                      <w:rPr>
                        <w:color w:val="0000FF"/>
                        <w:szCs w:val="22"/>
                      </w:rPr>
                      <w:lastRenderedPageBreak/>
                      <w:t>7.</w:t>
                    </w:r>
                  </w:p>
                  <w:p w14:paraId="3BBB8815" w14:textId="77777777" w:rsidR="005635BE" w:rsidRPr="004A02A7" w:rsidRDefault="005635BE" w:rsidP="00220BB7">
                    <w:pPr>
                      <w:jc w:val="both"/>
                      <w:rPr>
                        <w:rFonts w:eastAsia="MS Mincho"/>
                        <w:color w:val="0000FF"/>
                        <w:szCs w:val="22"/>
                      </w:rPr>
                    </w:pPr>
                  </w:p>
                </w:tc>
                <w:tc>
                  <w:tcPr>
                    <w:tcW w:w="4613" w:type="pct"/>
                    <w:gridSpan w:val="5"/>
                  </w:tcPr>
                  <w:p w14:paraId="3BD6E805"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EF40EB2" w14:textId="77777777" w:rsidTr="00757561">
                <w:tc>
                  <w:tcPr>
                    <w:tcW w:w="387" w:type="pct"/>
                  </w:tcPr>
                  <w:p w14:paraId="6963A453"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13FE167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71A42F05" w14:textId="77777777" w:rsidTr="00757561">
                <w:tc>
                  <w:tcPr>
                    <w:tcW w:w="387" w:type="pct"/>
                  </w:tcPr>
                  <w:p w14:paraId="1826C318"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0EFED5BC"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3A937347" w14:textId="77777777" w:rsidTr="00757561">
                <w:tc>
                  <w:tcPr>
                    <w:tcW w:w="387" w:type="pct"/>
                  </w:tcPr>
                  <w:p w14:paraId="1899E5E7" w14:textId="77777777" w:rsidR="005635BE" w:rsidRPr="004A02A7" w:rsidRDefault="005635BE" w:rsidP="00220BB7">
                    <w:pPr>
                      <w:jc w:val="both"/>
                      <w:rPr>
                        <w:color w:val="0000FF"/>
                      </w:rPr>
                    </w:pPr>
                    <w:r w:rsidRPr="004A02A7">
                      <w:rPr>
                        <w:color w:val="0000FF"/>
                      </w:rPr>
                      <w:t>10.</w:t>
                    </w:r>
                  </w:p>
                  <w:p w14:paraId="55B91B0D" w14:textId="77777777" w:rsidR="005635BE" w:rsidRPr="004A02A7" w:rsidRDefault="005635BE" w:rsidP="00220BB7">
                    <w:pPr>
                      <w:jc w:val="both"/>
                      <w:rPr>
                        <w:color w:val="0000FF"/>
                      </w:rPr>
                    </w:pPr>
                  </w:p>
                  <w:p w14:paraId="6810F0D1" w14:textId="77777777" w:rsidR="005635BE" w:rsidRPr="004A02A7" w:rsidRDefault="005635BE">
                    <w:pPr>
                      <w:jc w:val="both"/>
                      <w:rPr>
                        <w:color w:val="0000FF"/>
                      </w:rPr>
                    </w:pPr>
                  </w:p>
                  <w:p w14:paraId="74E797DC" w14:textId="77777777" w:rsidR="005635BE" w:rsidRPr="004A02A7" w:rsidRDefault="005635BE">
                    <w:pPr>
                      <w:jc w:val="both"/>
                      <w:rPr>
                        <w:color w:val="0000FF"/>
                        <w:szCs w:val="22"/>
                      </w:rPr>
                    </w:pPr>
                  </w:p>
                </w:tc>
                <w:tc>
                  <w:tcPr>
                    <w:tcW w:w="4613" w:type="pct"/>
                    <w:gridSpan w:val="5"/>
                  </w:tcPr>
                  <w:p w14:paraId="2CA9BC0E"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25AF7EAE" w14:textId="77777777" w:rsidR="005635BE" w:rsidRPr="00BE4EBF" w:rsidRDefault="005635BE" w:rsidP="00EE6D3D">
              <w:pPr>
                <w:jc w:val="both"/>
                <w:rPr>
                  <w:szCs w:val="22"/>
                </w:rPr>
              </w:pPr>
            </w:p>
            <w:p w14:paraId="2633CEB9" w14:textId="77777777" w:rsidR="005635BE" w:rsidRPr="00BE4EBF" w:rsidRDefault="00000000" w:rsidP="00220BB7">
              <w:pPr>
                <w:jc w:val="both"/>
                <w:rPr>
                  <w:color w:val="FF0000"/>
                  <w:szCs w:val="22"/>
                  <w:highlight w:val="cyan"/>
                </w:rPr>
              </w:pPr>
            </w:p>
          </w:sdtContent>
        </w:sdt>
        <w:p w14:paraId="4B1D477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06E60162" w14:textId="77777777" w:rsidTr="00757561">
            <w:trPr>
              <w:gridAfter w:val="1"/>
              <w:wAfter w:w="44" w:type="dxa"/>
              <w:trHeight w:val="964"/>
            </w:trPr>
            <w:tc>
              <w:tcPr>
                <w:tcW w:w="4470" w:type="dxa"/>
                <w:shd w:val="clear" w:color="auto" w:fill="CCCCCC"/>
              </w:tcPr>
              <w:p w14:paraId="49C0850E"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65BE1F1D" w14:textId="77777777" w:rsidR="005635BE" w:rsidRPr="00830A49" w:rsidRDefault="005635BE">
                <w:pPr>
                  <w:rPr>
                    <w:szCs w:val="22"/>
                  </w:rPr>
                </w:pPr>
              </w:p>
              <w:p w14:paraId="05B6B2A3" w14:textId="77777777" w:rsidR="005635BE" w:rsidRPr="00830A49" w:rsidRDefault="005635BE">
                <w:pPr>
                  <w:rPr>
                    <w:szCs w:val="22"/>
                  </w:rPr>
                </w:pPr>
                <w:r w:rsidRPr="00830A49">
                  <w:rPr>
                    <w:szCs w:val="22"/>
                  </w:rPr>
                  <w:t>__________________________</w:t>
                </w:r>
              </w:p>
              <w:p w14:paraId="48F813DD"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2C75D3F" w14:textId="77777777" w:rsidR="005635BE" w:rsidRPr="00830A49" w:rsidRDefault="005635BE">
                <w:pPr>
                  <w:rPr>
                    <w:szCs w:val="22"/>
                  </w:rPr>
                </w:pPr>
                <w:r w:rsidRPr="00830A49">
                  <w:rPr>
                    <w:szCs w:val="22"/>
                  </w:rPr>
                  <w:t>SIGNED for and on behalf of the Contractor</w:t>
                </w:r>
              </w:p>
              <w:p w14:paraId="6AFAB436" w14:textId="77777777" w:rsidR="005635BE" w:rsidRPr="00830A49" w:rsidRDefault="005635BE" w:rsidP="00EE6D3D">
                <w:pPr>
                  <w:rPr>
                    <w:szCs w:val="22"/>
                  </w:rPr>
                </w:pPr>
              </w:p>
              <w:p w14:paraId="58302BBE" w14:textId="77777777" w:rsidR="005635BE" w:rsidRPr="00830A49" w:rsidRDefault="005635BE" w:rsidP="00220BB7">
                <w:pPr>
                  <w:rPr>
                    <w:szCs w:val="22"/>
                  </w:rPr>
                </w:pPr>
                <w:r w:rsidRPr="00830A49">
                  <w:rPr>
                    <w:szCs w:val="22"/>
                  </w:rPr>
                  <w:t>____________________________</w:t>
                </w:r>
              </w:p>
            </w:tc>
          </w:tr>
          <w:tr w:rsidR="005635BE" w:rsidRPr="00830A49" w14:paraId="3029ACCC" w14:textId="77777777" w:rsidTr="00757561">
            <w:trPr>
              <w:trHeight w:val="1044"/>
            </w:trPr>
            <w:tc>
              <w:tcPr>
                <w:tcW w:w="4494" w:type="dxa"/>
                <w:gridSpan w:val="2"/>
                <w:shd w:val="clear" w:color="auto" w:fill="CCCCCC"/>
              </w:tcPr>
              <w:p w14:paraId="38AFE430"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3156589B" w14:textId="77777777" w:rsidR="005635BE" w:rsidRPr="00830A49" w:rsidRDefault="005635BE" w:rsidP="00220BB7">
                <w:pPr>
                  <w:rPr>
                    <w:szCs w:val="22"/>
                  </w:rPr>
                </w:pPr>
                <w:r w:rsidRPr="00830A49">
                  <w:rPr>
                    <w:szCs w:val="22"/>
                  </w:rPr>
                  <w:t>Witness</w:t>
                </w:r>
              </w:p>
            </w:tc>
          </w:tr>
        </w:tbl>
        <w:p w14:paraId="042C5D41" w14:textId="77777777" w:rsidR="00BE4EBF" w:rsidRPr="00BE4EBF" w:rsidRDefault="00BE4EBF" w:rsidP="00EE6D3D">
          <w:pPr>
            <w:jc w:val="both"/>
            <w:rPr>
              <w:szCs w:val="22"/>
            </w:rPr>
          </w:pPr>
        </w:p>
        <w:p w14:paraId="4D2E12B8" w14:textId="77777777" w:rsidR="00BE4EBF" w:rsidRPr="00BE4EBF" w:rsidRDefault="00000000" w:rsidP="00220BB7">
          <w:pPr>
            <w:jc w:val="both"/>
            <w:rPr>
              <w:color w:val="FF0000"/>
              <w:szCs w:val="22"/>
              <w:highlight w:val="cyan"/>
            </w:rPr>
          </w:pPr>
        </w:p>
      </w:sdtContent>
    </w:sdt>
    <w:p w14:paraId="308F224F" w14:textId="77777777" w:rsidR="00B402FB" w:rsidRPr="00830A49" w:rsidRDefault="00B402FB" w:rsidP="00220BB7">
      <w:pPr>
        <w:jc w:val="both"/>
        <w:rPr>
          <w:szCs w:val="22"/>
        </w:rPr>
      </w:pPr>
    </w:p>
    <w:bookmarkEnd w:id="48"/>
    <w:p w14:paraId="5E6D6F63" w14:textId="77777777" w:rsidR="005F2C29" w:rsidRDefault="005F2C29" w:rsidP="005F2C29">
      <w:pPr>
        <w:rPr>
          <w:rFonts w:asciiTheme="minorHAnsi" w:hAnsiTheme="minorHAnsi"/>
        </w:rPr>
      </w:pPr>
    </w:p>
    <w:p w14:paraId="7B969857" w14:textId="77777777" w:rsidR="005F2C29" w:rsidRDefault="005F2C29" w:rsidP="005F2C29"/>
    <w:p w14:paraId="0FE634FD" w14:textId="77777777" w:rsidR="005F2C29" w:rsidRDefault="005F2C29" w:rsidP="005F2C29"/>
    <w:p w14:paraId="62A1F980" w14:textId="77777777" w:rsidR="005F2C29" w:rsidRDefault="005F2C29" w:rsidP="005F2C29">
      <w:pPr>
        <w:jc w:val="both"/>
        <w:rPr>
          <w:rFonts w:asciiTheme="minorHAnsi" w:hAnsiTheme="minorHAnsi"/>
          <w:szCs w:val="22"/>
        </w:rPr>
      </w:pPr>
    </w:p>
    <w:p w14:paraId="300079F4" w14:textId="77777777" w:rsidR="005F2C29" w:rsidRDefault="005F2C29" w:rsidP="005F2C29"/>
    <w:p w14:paraId="299D8616"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Author" w:initials="A">
    <w:p w14:paraId="123D8EAC" w14:textId="77777777" w:rsidR="001B1048" w:rsidRDefault="00386020" w:rsidP="001B1048">
      <w:pPr>
        <w:pStyle w:val="CommentText"/>
      </w:pPr>
      <w:r>
        <w:rPr>
          <w:rStyle w:val="CommentReference"/>
        </w:rPr>
        <w:annotationRef/>
      </w:r>
      <w:r w:rsidR="001B1048">
        <w:t xml:space="preserve">Before publishing this document, schools must amend all text highlighted in </w:t>
      </w:r>
      <w:r w:rsidR="001B1048">
        <w:rPr>
          <w:highlight w:val="yellow"/>
        </w:rPr>
        <w:t>YELLOW</w:t>
      </w:r>
      <w:r w:rsidR="001B1048">
        <w:t xml:space="preserve">, </w:t>
      </w:r>
      <w:r w:rsidR="001B1048">
        <w:rPr>
          <w:b/>
          <w:bCs/>
        </w:rPr>
        <w:t>up to page 5</w:t>
      </w:r>
      <w:r w:rsidR="001B1048">
        <w:t>, by inserting the required details.</w:t>
      </w:r>
      <w:r w:rsidR="001B1048">
        <w:br/>
      </w:r>
      <w:r w:rsidR="001B1048">
        <w:br/>
        <w:t>Any other highlighted text in the document thereafter will be amended at the later contract award stage. Guidance and support will be available for this later stage.</w:t>
      </w:r>
      <w:r w:rsidR="001B1048">
        <w:br/>
      </w:r>
      <w:r w:rsidR="001B1048">
        <w:br/>
      </w:r>
      <w:r w:rsidR="001B1048">
        <w:rPr>
          <w:b/>
          <w:bCs/>
          <w:color w:val="EE0000"/>
        </w:rPr>
        <w:t>Thereafter, remove all highlighting and 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123D8EAC"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123D8EAC" w16cid:durableId="04D9CABC"/>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9E350DF" w14:textId="77777777" w:rsidR="00EF6773" w:rsidRDefault="00EF6773" w:rsidP="003C0FB1">
      <w:r>
        <w:separator/>
      </w:r>
    </w:p>
  </w:endnote>
  <w:endnote w:type="continuationSeparator" w:id="0">
    <w:p w14:paraId="141BA1A1" w14:textId="77777777" w:rsidR="00EF6773" w:rsidRDefault="00EF6773" w:rsidP="003C0FB1">
      <w:r>
        <w:continuationSeparator/>
      </w:r>
    </w:p>
  </w:endnote>
  <w:endnote w:type="continuationNotice" w:id="1">
    <w:p w14:paraId="40166703" w14:textId="77777777" w:rsidR="00EF6773" w:rsidRDefault="00EF6773">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2903CBC8" w14:textId="77777777" w:rsidR="00A130BD" w:rsidRDefault="00A130BD" w:rsidP="00350DBC">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3F03E7" w:rsidRPr="003F03E7">
          <w:rPr>
            <w:rFonts w:ascii="Times New Roman" w:hAnsi="Times New Roman"/>
            <w:noProof/>
          </w:rPr>
          <w:t>2</w:t>
        </w:r>
        <w:r w:rsidRPr="00DE06E5">
          <w:rPr>
            <w:rFonts w:asciiTheme="minorHAnsi" w:hAnsiTheme="minorHAnsi"/>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77B8B581" w14:textId="77777777" w:rsidR="00A130BD" w:rsidRPr="00CC6259" w:rsidRDefault="00A130BD" w:rsidP="00C3103B">
        <w:pPr>
          <w:pStyle w:val="Bullet"/>
          <w:jc w:val="center"/>
        </w:pPr>
        <w:r w:rsidRPr="00F672B1">
          <w:rPr>
            <w:rFonts w:asciiTheme="minorHAnsi" w:hAnsiTheme="minorHAnsi"/>
          </w:rPr>
          <w:fldChar w:fldCharType="begin"/>
        </w:r>
        <w:r w:rsidRPr="00F672B1">
          <w:rPr>
            <w:rFonts w:asciiTheme="minorHAnsi" w:hAnsiTheme="minorHAnsi"/>
          </w:rPr>
          <w:instrText xml:space="preserve"> PAGE   \* MERGEFORMAT </w:instrText>
        </w:r>
        <w:r w:rsidRPr="00F672B1">
          <w:rPr>
            <w:rFonts w:asciiTheme="minorHAnsi" w:hAnsiTheme="minorHAnsi"/>
          </w:rPr>
          <w:fldChar w:fldCharType="separate"/>
        </w:r>
        <w:r w:rsidR="00534167">
          <w:rPr>
            <w:rFonts w:asciiTheme="minorHAnsi" w:hAnsiTheme="minorHAnsi"/>
            <w:noProof/>
          </w:rPr>
          <w:t>9</w:t>
        </w:r>
        <w:r w:rsidRPr="00F672B1">
          <w:rPr>
            <w:rFonts w:asciiTheme="minorHAnsi" w:hAnsiTheme="minorHAnsi"/>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30"/>
      <w:docPartObj>
        <w:docPartGallery w:val="Page Numbers (Bottom of Page)"/>
        <w:docPartUnique/>
      </w:docPartObj>
    </w:sdtPr>
    <w:sdtEndPr>
      <w:rPr>
        <w:rFonts w:asciiTheme="minorHAnsi" w:hAnsiTheme="minorHAnsi" w:cstheme="minorBidi"/>
      </w:rPr>
    </w:sdtEndPr>
    <w:sdtContent>
      <w:p w14:paraId="3AB070B9" w14:textId="77777777" w:rsidR="00A130BD" w:rsidRPr="00C05DD5" w:rsidRDefault="00A130BD" w:rsidP="00F934BA">
        <w:pPr>
          <w:pStyle w:val="Footer"/>
          <w:jc w:val="center"/>
          <w:rPr>
            <w:rFonts w:asciiTheme="minorHAnsi" w:hAnsiTheme="minorHAnsi" w:cstheme="minorHAnsi"/>
          </w:rPr>
        </w:pPr>
        <w:r w:rsidRPr="00C05DD5">
          <w:rPr>
            <w:rFonts w:asciiTheme="minorHAnsi" w:hAnsiTheme="minorHAnsi" w:cstheme="minorHAnsi"/>
          </w:rPr>
          <w:fldChar w:fldCharType="begin"/>
        </w:r>
        <w:r w:rsidRPr="00C05DD5">
          <w:rPr>
            <w:rFonts w:asciiTheme="minorHAnsi" w:hAnsiTheme="minorHAnsi" w:cstheme="minorHAnsi"/>
          </w:rPr>
          <w:instrText xml:space="preserve"> PAGE   \* MERGEFORMAT </w:instrText>
        </w:r>
        <w:r w:rsidRPr="00C05DD5">
          <w:rPr>
            <w:rFonts w:asciiTheme="minorHAnsi" w:hAnsiTheme="minorHAnsi" w:cstheme="minorHAnsi"/>
          </w:rPr>
          <w:fldChar w:fldCharType="separate"/>
        </w:r>
        <w:r w:rsidR="00534167">
          <w:rPr>
            <w:rFonts w:asciiTheme="minorHAnsi" w:hAnsiTheme="minorHAnsi" w:cstheme="minorHAnsi"/>
            <w:noProof/>
          </w:rPr>
          <w:t>20</w:t>
        </w:r>
        <w:r w:rsidRPr="00C05DD5">
          <w:rPr>
            <w:rFonts w:asciiTheme="minorHAnsi" w:hAnsiTheme="minorHAnsi" w:cstheme="minorHAnsi"/>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74CD927" w14:textId="77777777" w:rsidR="00EF6773" w:rsidRDefault="00EF6773" w:rsidP="003C0FB1">
      <w:r>
        <w:separator/>
      </w:r>
    </w:p>
  </w:footnote>
  <w:footnote w:type="continuationSeparator" w:id="0">
    <w:p w14:paraId="7A94D26F" w14:textId="77777777" w:rsidR="00EF6773" w:rsidRDefault="00EF6773" w:rsidP="003C0FB1">
      <w:r>
        <w:continuationSeparator/>
      </w:r>
    </w:p>
  </w:footnote>
  <w:footnote w:type="continuationNotice" w:id="1">
    <w:p w14:paraId="22FF94F8" w14:textId="77777777" w:rsidR="00EF6773" w:rsidRDefault="00EF6773">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1D2769" w14:textId="77777777" w:rsidR="00A130BD" w:rsidRPr="00F672B1" w:rsidRDefault="00A130BD" w:rsidP="00503F93">
    <w:pPr>
      <w:pStyle w:val="Header"/>
      <w:rPr>
        <w:rFonts w:asciiTheme="minorHAnsi" w:hAnsiTheme="minorHAnsi"/>
        <w:sz w:val="16"/>
        <w:szCs w:val="16"/>
        <w:lang w:val="en-IE"/>
      </w:rPr>
    </w:pPr>
    <w:r>
      <w:rPr>
        <w:rFonts w:asciiTheme="minorHAnsi" w:hAnsiTheme="minorHAnsi"/>
        <w:sz w:val="16"/>
        <w:szCs w:val="16"/>
        <w:lang w:val="en-IE"/>
      </w:rPr>
      <w:tab/>
    </w:r>
  </w:p>
  <w:p w14:paraId="6F5CD9ED" w14:textId="77777777" w:rsidR="00A130BD" w:rsidRDefault="00A130B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C6128BB"/>
    <w:multiLevelType w:val="hybridMultilevel"/>
    <w:tmpl w:val="89C61214"/>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1"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2"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3"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5"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6"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7"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8"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9"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0"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1"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2"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3"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5" w15:restartNumberingAfterBreak="0">
    <w:nsid w:val="2AA6A126"/>
    <w:multiLevelType w:val="hybridMultilevel"/>
    <w:tmpl w:val="4CC223C2"/>
    <w:lvl w:ilvl="0" w:tplc="2A0200FE">
      <w:start w:val="1"/>
      <w:numFmt w:val="bullet"/>
      <w:lvlText w:val=""/>
      <w:lvlJc w:val="left"/>
      <w:pPr>
        <w:ind w:left="720" w:hanging="360"/>
      </w:pPr>
      <w:rPr>
        <w:rFonts w:ascii="Symbol" w:hAnsi="Symbol" w:hint="default"/>
      </w:rPr>
    </w:lvl>
    <w:lvl w:ilvl="1" w:tplc="59D84C24">
      <w:start w:val="1"/>
      <w:numFmt w:val="bullet"/>
      <w:lvlText w:val="o"/>
      <w:lvlJc w:val="left"/>
      <w:pPr>
        <w:ind w:left="1440" w:hanging="360"/>
      </w:pPr>
      <w:rPr>
        <w:rFonts w:ascii="Courier New" w:hAnsi="Courier New" w:hint="default"/>
      </w:rPr>
    </w:lvl>
    <w:lvl w:ilvl="2" w:tplc="77A0BDB2">
      <w:start w:val="1"/>
      <w:numFmt w:val="bullet"/>
      <w:lvlText w:val=""/>
      <w:lvlJc w:val="left"/>
      <w:pPr>
        <w:ind w:left="2160" w:hanging="360"/>
      </w:pPr>
      <w:rPr>
        <w:rFonts w:ascii="Wingdings" w:hAnsi="Wingdings" w:hint="default"/>
      </w:rPr>
    </w:lvl>
    <w:lvl w:ilvl="3" w:tplc="0EEE2600">
      <w:start w:val="1"/>
      <w:numFmt w:val="bullet"/>
      <w:lvlText w:val=""/>
      <w:lvlJc w:val="left"/>
      <w:pPr>
        <w:ind w:left="2880" w:hanging="360"/>
      </w:pPr>
      <w:rPr>
        <w:rFonts w:ascii="Symbol" w:hAnsi="Symbol" w:hint="default"/>
      </w:rPr>
    </w:lvl>
    <w:lvl w:ilvl="4" w:tplc="1252340A">
      <w:start w:val="1"/>
      <w:numFmt w:val="bullet"/>
      <w:lvlText w:val="o"/>
      <w:lvlJc w:val="left"/>
      <w:pPr>
        <w:ind w:left="3600" w:hanging="360"/>
      </w:pPr>
      <w:rPr>
        <w:rFonts w:ascii="Courier New" w:hAnsi="Courier New" w:hint="default"/>
      </w:rPr>
    </w:lvl>
    <w:lvl w:ilvl="5" w:tplc="BE6A81CC">
      <w:start w:val="1"/>
      <w:numFmt w:val="bullet"/>
      <w:lvlText w:val=""/>
      <w:lvlJc w:val="left"/>
      <w:pPr>
        <w:ind w:left="4320" w:hanging="360"/>
      </w:pPr>
      <w:rPr>
        <w:rFonts w:ascii="Wingdings" w:hAnsi="Wingdings" w:hint="default"/>
      </w:rPr>
    </w:lvl>
    <w:lvl w:ilvl="6" w:tplc="DB90B1E8">
      <w:start w:val="1"/>
      <w:numFmt w:val="bullet"/>
      <w:lvlText w:val=""/>
      <w:lvlJc w:val="left"/>
      <w:pPr>
        <w:ind w:left="5040" w:hanging="360"/>
      </w:pPr>
      <w:rPr>
        <w:rFonts w:ascii="Symbol" w:hAnsi="Symbol" w:hint="default"/>
      </w:rPr>
    </w:lvl>
    <w:lvl w:ilvl="7" w:tplc="BA46B334">
      <w:start w:val="1"/>
      <w:numFmt w:val="bullet"/>
      <w:lvlText w:val="o"/>
      <w:lvlJc w:val="left"/>
      <w:pPr>
        <w:ind w:left="5760" w:hanging="360"/>
      </w:pPr>
      <w:rPr>
        <w:rFonts w:ascii="Courier New" w:hAnsi="Courier New" w:hint="default"/>
      </w:rPr>
    </w:lvl>
    <w:lvl w:ilvl="8" w:tplc="4DB2FA42">
      <w:start w:val="1"/>
      <w:numFmt w:val="bullet"/>
      <w:lvlText w:val=""/>
      <w:lvlJc w:val="left"/>
      <w:pPr>
        <w:ind w:left="6480" w:hanging="360"/>
      </w:pPr>
      <w:rPr>
        <w:rFonts w:ascii="Wingdings" w:hAnsi="Wingdings" w:hint="default"/>
      </w:rPr>
    </w:lvl>
  </w:abstractNum>
  <w:abstractNum w:abstractNumId="26"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7"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8" w15:restartNumberingAfterBreak="0">
    <w:nsid w:val="2CFE3E80"/>
    <w:multiLevelType w:val="hybridMultilevel"/>
    <w:tmpl w:val="A5181CFA"/>
    <w:lvl w:ilvl="0" w:tplc="F7EEE9F8">
      <w:start w:val="1"/>
      <w:numFmt w:val="bullet"/>
      <w:lvlText w:val=""/>
      <w:lvlJc w:val="left"/>
      <w:pPr>
        <w:ind w:left="360" w:hanging="360"/>
      </w:pPr>
      <w:rPr>
        <w:rFonts w:ascii="Symbol" w:hAnsi="Symbol" w:hint="default"/>
        <w:color w:val="auto"/>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9"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30"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672652"/>
    <w:multiLevelType w:val="hybridMultilevel"/>
    <w:tmpl w:val="DA4AFE8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2"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3"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4"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5"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6"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7"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9"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40"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41"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2"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4"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5"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75E1E05"/>
    <w:multiLevelType w:val="hybridMultilevel"/>
    <w:tmpl w:val="46CA1ABA"/>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7"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8" w15:restartNumberingAfterBreak="0">
    <w:nsid w:val="49242292"/>
    <w:multiLevelType w:val="hybridMultilevel"/>
    <w:tmpl w:val="E2BA8A4A"/>
    <w:lvl w:ilvl="0" w:tplc="FFFFFFFF">
      <w:start w:val="1"/>
      <w:numFmt w:val="lowerLetter"/>
      <w:lvlText w:val="%1)"/>
      <w:lvlJc w:val="left"/>
      <w:pPr>
        <w:ind w:left="720" w:hanging="360"/>
      </w:pPr>
      <w:rPr>
        <w:rFonts w:hint="default"/>
        <w:b w:val="0"/>
        <w:bC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9"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0"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52"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3" w15:restartNumberingAfterBreak="0">
    <w:nsid w:val="4B7932CB"/>
    <w:multiLevelType w:val="hybridMultilevel"/>
    <w:tmpl w:val="B0984D88"/>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DDB64166">
      <w:start w:val="3"/>
      <w:numFmt w:val="decimal"/>
      <w:lvlText w:val="%3"/>
      <w:lvlJc w:val="left"/>
      <w:pPr>
        <w:ind w:left="1980" w:hanging="360"/>
      </w:pPr>
      <w:rPr>
        <w:rFonts w:hint="default"/>
      </w:r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4"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5"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6" w15:restartNumberingAfterBreak="0">
    <w:nsid w:val="4D5736BE"/>
    <w:multiLevelType w:val="hybridMultilevel"/>
    <w:tmpl w:val="46CA1ABA"/>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tentative="1">
      <w:start w:val="1"/>
      <w:numFmt w:val="bullet"/>
      <w:lvlText w:val="o"/>
      <w:lvlJc w:val="left"/>
      <w:pPr>
        <w:ind w:left="2880" w:hanging="360"/>
      </w:pPr>
      <w:rPr>
        <w:rFonts w:ascii="Courier New" w:hAnsi="Courier New" w:cs="Courier New" w:hint="default"/>
      </w:rPr>
    </w:lvl>
    <w:lvl w:ilvl="2" w:tplc="18090005" w:tentative="1">
      <w:start w:val="1"/>
      <w:numFmt w:val="bullet"/>
      <w:lvlText w:val=""/>
      <w:lvlJc w:val="left"/>
      <w:pPr>
        <w:ind w:left="3600" w:hanging="360"/>
      </w:pPr>
      <w:rPr>
        <w:rFonts w:ascii="Wingdings" w:hAnsi="Wingdings" w:hint="default"/>
      </w:rPr>
    </w:lvl>
    <w:lvl w:ilvl="3" w:tplc="18090001" w:tentative="1">
      <w:start w:val="1"/>
      <w:numFmt w:val="bullet"/>
      <w:lvlText w:val=""/>
      <w:lvlJc w:val="left"/>
      <w:pPr>
        <w:ind w:left="4320" w:hanging="360"/>
      </w:pPr>
      <w:rPr>
        <w:rFonts w:ascii="Symbol" w:hAnsi="Symbol" w:hint="default"/>
      </w:rPr>
    </w:lvl>
    <w:lvl w:ilvl="4" w:tplc="18090003" w:tentative="1">
      <w:start w:val="1"/>
      <w:numFmt w:val="bullet"/>
      <w:lvlText w:val="o"/>
      <w:lvlJc w:val="left"/>
      <w:pPr>
        <w:ind w:left="5040" w:hanging="360"/>
      </w:pPr>
      <w:rPr>
        <w:rFonts w:ascii="Courier New" w:hAnsi="Courier New" w:cs="Courier New" w:hint="default"/>
      </w:rPr>
    </w:lvl>
    <w:lvl w:ilvl="5" w:tplc="18090005" w:tentative="1">
      <w:start w:val="1"/>
      <w:numFmt w:val="bullet"/>
      <w:lvlText w:val=""/>
      <w:lvlJc w:val="left"/>
      <w:pPr>
        <w:ind w:left="5760" w:hanging="360"/>
      </w:pPr>
      <w:rPr>
        <w:rFonts w:ascii="Wingdings" w:hAnsi="Wingdings" w:hint="default"/>
      </w:rPr>
    </w:lvl>
    <w:lvl w:ilvl="6" w:tplc="18090001" w:tentative="1">
      <w:start w:val="1"/>
      <w:numFmt w:val="bullet"/>
      <w:lvlText w:val=""/>
      <w:lvlJc w:val="left"/>
      <w:pPr>
        <w:ind w:left="6480" w:hanging="360"/>
      </w:pPr>
      <w:rPr>
        <w:rFonts w:ascii="Symbol" w:hAnsi="Symbol" w:hint="default"/>
      </w:rPr>
    </w:lvl>
    <w:lvl w:ilvl="7" w:tplc="18090003" w:tentative="1">
      <w:start w:val="1"/>
      <w:numFmt w:val="bullet"/>
      <w:lvlText w:val="o"/>
      <w:lvlJc w:val="left"/>
      <w:pPr>
        <w:ind w:left="7200" w:hanging="360"/>
      </w:pPr>
      <w:rPr>
        <w:rFonts w:ascii="Courier New" w:hAnsi="Courier New" w:cs="Courier New" w:hint="default"/>
      </w:rPr>
    </w:lvl>
    <w:lvl w:ilvl="8" w:tplc="18090005" w:tentative="1">
      <w:start w:val="1"/>
      <w:numFmt w:val="bullet"/>
      <w:lvlText w:val=""/>
      <w:lvlJc w:val="left"/>
      <w:pPr>
        <w:ind w:left="7920" w:hanging="360"/>
      </w:pPr>
      <w:rPr>
        <w:rFonts w:ascii="Wingdings" w:hAnsi="Wingdings" w:hint="default"/>
      </w:rPr>
    </w:lvl>
  </w:abstractNum>
  <w:abstractNum w:abstractNumId="58"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9"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0"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1"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2"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63" w15:restartNumberingAfterBreak="0">
    <w:nsid w:val="51E50E69"/>
    <w:multiLevelType w:val="hybridMultilevel"/>
    <w:tmpl w:val="0E7027E4"/>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4"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5" w15:restartNumberingAfterBreak="0">
    <w:nsid w:val="57371D2B"/>
    <w:multiLevelType w:val="hybridMultilevel"/>
    <w:tmpl w:val="B03C7DE0"/>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6"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7"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8"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9"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70"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71"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72"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3"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74"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5" w15:restartNumberingAfterBreak="0">
    <w:nsid w:val="747E5A85"/>
    <w:multiLevelType w:val="hybridMultilevel"/>
    <w:tmpl w:val="46CA1ABA"/>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6"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7"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8"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9"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80"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81"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2"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83"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84"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85"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567257151">
    <w:abstractNumId w:val="25"/>
  </w:num>
  <w:num w:numId="2" w16cid:durableId="728843252">
    <w:abstractNumId w:val="64"/>
  </w:num>
  <w:num w:numId="3" w16cid:durableId="792749087">
    <w:abstractNumId w:val="84"/>
  </w:num>
  <w:num w:numId="4" w16cid:durableId="1581714094">
    <w:abstractNumId w:val="66"/>
  </w:num>
  <w:num w:numId="5" w16cid:durableId="438915389">
    <w:abstractNumId w:val="12"/>
  </w:num>
  <w:num w:numId="6" w16cid:durableId="1826819421">
    <w:abstractNumId w:val="83"/>
  </w:num>
  <w:num w:numId="7" w16cid:durableId="1896312364">
    <w:abstractNumId w:val="5"/>
  </w:num>
  <w:num w:numId="8" w16cid:durableId="402531553">
    <w:abstractNumId w:val="7"/>
  </w:num>
  <w:num w:numId="9" w16cid:durableId="1630894875">
    <w:abstractNumId w:val="17"/>
  </w:num>
  <w:num w:numId="10" w16cid:durableId="919172945">
    <w:abstractNumId w:val="47"/>
  </w:num>
  <w:num w:numId="11" w16cid:durableId="1806316994">
    <w:abstractNumId w:val="37"/>
  </w:num>
  <w:num w:numId="12" w16cid:durableId="416750323">
    <w:abstractNumId w:val="70"/>
  </w:num>
  <w:num w:numId="13" w16cid:durableId="1354646335">
    <w:abstractNumId w:val="4"/>
  </w:num>
  <w:num w:numId="14" w16cid:durableId="490487644">
    <w:abstractNumId w:val="28"/>
  </w:num>
  <w:num w:numId="15" w16cid:durableId="2019118150">
    <w:abstractNumId w:val="40"/>
  </w:num>
  <w:num w:numId="16" w16cid:durableId="2032687272">
    <w:abstractNumId w:val="6"/>
  </w:num>
  <w:num w:numId="17" w16cid:durableId="1718429942">
    <w:abstractNumId w:val="79"/>
  </w:num>
  <w:num w:numId="18" w16cid:durableId="159466075">
    <w:abstractNumId w:val="52"/>
  </w:num>
  <w:num w:numId="19" w16cid:durableId="57016849">
    <w:abstractNumId w:val="31"/>
  </w:num>
  <w:num w:numId="20" w16cid:durableId="712270711">
    <w:abstractNumId w:val="13"/>
  </w:num>
  <w:num w:numId="21" w16cid:durableId="1798718911">
    <w:abstractNumId w:val="18"/>
  </w:num>
  <w:num w:numId="22" w16cid:durableId="937058772">
    <w:abstractNumId w:val="20"/>
  </w:num>
  <w:num w:numId="23" w16cid:durableId="1166019641">
    <w:abstractNumId w:val="33"/>
  </w:num>
  <w:num w:numId="24" w16cid:durableId="283082081">
    <w:abstractNumId w:val="76"/>
  </w:num>
  <w:num w:numId="25" w16cid:durableId="566113675">
    <w:abstractNumId w:val="10"/>
  </w:num>
  <w:num w:numId="26" w16cid:durableId="492069759">
    <w:abstractNumId w:val="55"/>
  </w:num>
  <w:num w:numId="27" w16cid:durableId="567224430">
    <w:abstractNumId w:val="85"/>
  </w:num>
  <w:num w:numId="28" w16cid:durableId="74135005">
    <w:abstractNumId w:val="71"/>
  </w:num>
  <w:num w:numId="29" w16cid:durableId="440953346">
    <w:abstractNumId w:val="77"/>
  </w:num>
  <w:num w:numId="30" w16cid:durableId="227349576">
    <w:abstractNumId w:val="51"/>
  </w:num>
  <w:num w:numId="31" w16cid:durableId="1282029757">
    <w:abstractNumId w:val="16"/>
  </w:num>
  <w:num w:numId="32" w16cid:durableId="1670671389">
    <w:abstractNumId w:val="44"/>
  </w:num>
  <w:num w:numId="33" w16cid:durableId="512454943">
    <w:abstractNumId w:val="22"/>
  </w:num>
  <w:num w:numId="34" w16cid:durableId="478035536">
    <w:abstractNumId w:val="39"/>
  </w:num>
  <w:num w:numId="35" w16cid:durableId="584534543">
    <w:abstractNumId w:val="58"/>
  </w:num>
  <w:num w:numId="36" w16cid:durableId="807624888">
    <w:abstractNumId w:val="1"/>
  </w:num>
  <w:num w:numId="37" w16cid:durableId="933703084">
    <w:abstractNumId w:val="73"/>
  </w:num>
  <w:num w:numId="38" w16cid:durableId="1613324745">
    <w:abstractNumId w:val="38"/>
  </w:num>
  <w:num w:numId="39" w16cid:durableId="1092122700">
    <w:abstractNumId w:val="26"/>
  </w:num>
  <w:num w:numId="40" w16cid:durableId="1817146213">
    <w:abstractNumId w:val="2"/>
  </w:num>
  <w:num w:numId="41" w16cid:durableId="1815675954">
    <w:abstractNumId w:val="60"/>
  </w:num>
  <w:num w:numId="42" w16cid:durableId="678391604">
    <w:abstractNumId w:val="69"/>
  </w:num>
  <w:num w:numId="43" w16cid:durableId="1280524387">
    <w:abstractNumId w:val="62"/>
  </w:num>
  <w:num w:numId="44" w16cid:durableId="197474440">
    <w:abstractNumId w:val="82"/>
  </w:num>
  <w:num w:numId="45" w16cid:durableId="255870321">
    <w:abstractNumId w:val="42"/>
  </w:num>
  <w:num w:numId="46" w16cid:durableId="613681581">
    <w:abstractNumId w:val="80"/>
  </w:num>
  <w:num w:numId="47" w16cid:durableId="56436901">
    <w:abstractNumId w:val="34"/>
  </w:num>
  <w:num w:numId="48" w16cid:durableId="402531924">
    <w:abstractNumId w:val="50"/>
  </w:num>
  <w:num w:numId="49" w16cid:durableId="1460806434">
    <w:abstractNumId w:val="67"/>
  </w:num>
  <w:num w:numId="50" w16cid:durableId="1793088191">
    <w:abstractNumId w:val="8"/>
  </w:num>
  <w:num w:numId="51" w16cid:durableId="691691249">
    <w:abstractNumId w:val="54"/>
  </w:num>
  <w:num w:numId="52" w16cid:durableId="201672270">
    <w:abstractNumId w:val="36"/>
  </w:num>
  <w:num w:numId="53" w16cid:durableId="2055151225">
    <w:abstractNumId w:val="41"/>
  </w:num>
  <w:num w:numId="54" w16cid:durableId="1787040112">
    <w:abstractNumId w:val="68"/>
  </w:num>
  <w:num w:numId="55" w16cid:durableId="393090322">
    <w:abstractNumId w:val="14"/>
  </w:num>
  <w:num w:numId="56" w16cid:durableId="340358524">
    <w:abstractNumId w:val="45"/>
  </w:num>
  <w:num w:numId="57" w16cid:durableId="758216686">
    <w:abstractNumId w:val="24"/>
  </w:num>
  <w:num w:numId="58" w16cid:durableId="124584421">
    <w:abstractNumId w:val="19"/>
  </w:num>
  <w:num w:numId="59" w16cid:durableId="997533930">
    <w:abstractNumId w:val="49"/>
  </w:num>
  <w:num w:numId="60" w16cid:durableId="1906866606">
    <w:abstractNumId w:val="27"/>
  </w:num>
  <w:num w:numId="61" w16cid:durableId="1786774773">
    <w:abstractNumId w:val="32"/>
  </w:num>
  <w:num w:numId="62" w16cid:durableId="677198563">
    <w:abstractNumId w:val="61"/>
  </w:num>
  <w:num w:numId="63" w16cid:durableId="167525576">
    <w:abstractNumId w:val="43"/>
  </w:num>
  <w:num w:numId="64" w16cid:durableId="1549368266">
    <w:abstractNumId w:val="72"/>
  </w:num>
  <w:num w:numId="65" w16cid:durableId="528301922">
    <w:abstractNumId w:val="3"/>
  </w:num>
  <w:num w:numId="66" w16cid:durableId="80180388">
    <w:abstractNumId w:val="81"/>
  </w:num>
  <w:num w:numId="67" w16cid:durableId="865603341">
    <w:abstractNumId w:val="59"/>
  </w:num>
  <w:num w:numId="68" w16cid:durableId="1525365195">
    <w:abstractNumId w:val="21"/>
  </w:num>
  <w:num w:numId="69" w16cid:durableId="1269973352">
    <w:abstractNumId w:val="78"/>
  </w:num>
  <w:num w:numId="70" w16cid:durableId="1321694067">
    <w:abstractNumId w:val="74"/>
  </w:num>
  <w:num w:numId="71" w16cid:durableId="648703936">
    <w:abstractNumId w:val="30"/>
  </w:num>
  <w:num w:numId="72" w16cid:durableId="760033041">
    <w:abstractNumId w:val="23"/>
  </w:num>
  <w:num w:numId="73" w16cid:durableId="2134442026">
    <w:abstractNumId w:val="53"/>
  </w:num>
  <w:num w:numId="74" w16cid:durableId="1769504470">
    <w:abstractNumId w:val="11"/>
  </w:num>
  <w:num w:numId="75" w16cid:durableId="862396963">
    <w:abstractNumId w:val="15"/>
  </w:num>
  <w:num w:numId="76" w16cid:durableId="1084838868">
    <w:abstractNumId w:val="35"/>
  </w:num>
  <w:num w:numId="77" w16cid:durableId="572930096">
    <w:abstractNumId w:val="65"/>
  </w:num>
  <w:num w:numId="78" w16cid:durableId="241137482">
    <w:abstractNumId w:val="9"/>
  </w:num>
  <w:num w:numId="79" w16cid:durableId="552160196">
    <w:abstractNumId w:val="63"/>
  </w:num>
  <w:num w:numId="80" w16cid:durableId="977103899">
    <w:abstractNumId w:val="75"/>
  </w:num>
  <w:num w:numId="81" w16cid:durableId="1942641643">
    <w:abstractNumId w:val="48"/>
  </w:num>
  <w:num w:numId="82" w16cid:durableId="1790007362">
    <w:abstractNumId w:val="46"/>
  </w:num>
  <w:num w:numId="83" w16cid:durableId="530454023">
    <w:abstractNumId w:val="56"/>
  </w:num>
  <w:num w:numId="84" w16cid:durableId="195120831">
    <w:abstractNumId w:val="57"/>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0D5"/>
    <w:rsid w:val="00000911"/>
    <w:rsid w:val="0000142E"/>
    <w:rsid w:val="00002E3D"/>
    <w:rsid w:val="000038AA"/>
    <w:rsid w:val="000053A9"/>
    <w:rsid w:val="0000597B"/>
    <w:rsid w:val="0000669B"/>
    <w:rsid w:val="00007BFF"/>
    <w:rsid w:val="00007EF6"/>
    <w:rsid w:val="0000E0EB"/>
    <w:rsid w:val="0001023C"/>
    <w:rsid w:val="00011AED"/>
    <w:rsid w:val="00012438"/>
    <w:rsid w:val="0001388F"/>
    <w:rsid w:val="000150CB"/>
    <w:rsid w:val="00016AA8"/>
    <w:rsid w:val="0001767F"/>
    <w:rsid w:val="0002255E"/>
    <w:rsid w:val="000225C5"/>
    <w:rsid w:val="00024812"/>
    <w:rsid w:val="00026085"/>
    <w:rsid w:val="00027C43"/>
    <w:rsid w:val="0003041E"/>
    <w:rsid w:val="00030A79"/>
    <w:rsid w:val="000316DD"/>
    <w:rsid w:val="00032EEB"/>
    <w:rsid w:val="000334AE"/>
    <w:rsid w:val="00034298"/>
    <w:rsid w:val="00035FD5"/>
    <w:rsid w:val="00036512"/>
    <w:rsid w:val="0003694C"/>
    <w:rsid w:val="00037586"/>
    <w:rsid w:val="000407B7"/>
    <w:rsid w:val="0004148D"/>
    <w:rsid w:val="000414DB"/>
    <w:rsid w:val="0004195A"/>
    <w:rsid w:val="00042AC4"/>
    <w:rsid w:val="0004778E"/>
    <w:rsid w:val="000530F5"/>
    <w:rsid w:val="00053A10"/>
    <w:rsid w:val="000555E7"/>
    <w:rsid w:val="00056B48"/>
    <w:rsid w:val="00061527"/>
    <w:rsid w:val="0006379F"/>
    <w:rsid w:val="00065AEE"/>
    <w:rsid w:val="0006674E"/>
    <w:rsid w:val="0006692B"/>
    <w:rsid w:val="00067F4A"/>
    <w:rsid w:val="00072451"/>
    <w:rsid w:val="00073199"/>
    <w:rsid w:val="00074610"/>
    <w:rsid w:val="000748C0"/>
    <w:rsid w:val="0007575F"/>
    <w:rsid w:val="00075E9B"/>
    <w:rsid w:val="00076570"/>
    <w:rsid w:val="00076B5C"/>
    <w:rsid w:val="0008114E"/>
    <w:rsid w:val="00084FB6"/>
    <w:rsid w:val="00085303"/>
    <w:rsid w:val="00091CB0"/>
    <w:rsid w:val="0009230A"/>
    <w:rsid w:val="000962DB"/>
    <w:rsid w:val="00097A3A"/>
    <w:rsid w:val="000A07F3"/>
    <w:rsid w:val="000A0BCC"/>
    <w:rsid w:val="000A155C"/>
    <w:rsid w:val="000A243B"/>
    <w:rsid w:val="000A2EC6"/>
    <w:rsid w:val="000A326C"/>
    <w:rsid w:val="000A46EC"/>
    <w:rsid w:val="000A4D5F"/>
    <w:rsid w:val="000A5002"/>
    <w:rsid w:val="000A5497"/>
    <w:rsid w:val="000A5E89"/>
    <w:rsid w:val="000A7F99"/>
    <w:rsid w:val="000B0955"/>
    <w:rsid w:val="000B3397"/>
    <w:rsid w:val="000B3A82"/>
    <w:rsid w:val="000B3CDF"/>
    <w:rsid w:val="000B3DAB"/>
    <w:rsid w:val="000B5681"/>
    <w:rsid w:val="000B56F9"/>
    <w:rsid w:val="000C0E06"/>
    <w:rsid w:val="000C0E11"/>
    <w:rsid w:val="000C10B3"/>
    <w:rsid w:val="000C2EF0"/>
    <w:rsid w:val="000C394C"/>
    <w:rsid w:val="000C42A7"/>
    <w:rsid w:val="000C4C6C"/>
    <w:rsid w:val="000C4EE6"/>
    <w:rsid w:val="000C5394"/>
    <w:rsid w:val="000C53DD"/>
    <w:rsid w:val="000C59C4"/>
    <w:rsid w:val="000C65B7"/>
    <w:rsid w:val="000C71C2"/>
    <w:rsid w:val="000D10E2"/>
    <w:rsid w:val="000D2228"/>
    <w:rsid w:val="000D4C51"/>
    <w:rsid w:val="000D5011"/>
    <w:rsid w:val="000D507B"/>
    <w:rsid w:val="000D5F4C"/>
    <w:rsid w:val="000D6240"/>
    <w:rsid w:val="000D6A03"/>
    <w:rsid w:val="000D6C7D"/>
    <w:rsid w:val="000D6D48"/>
    <w:rsid w:val="000D70D7"/>
    <w:rsid w:val="000E283A"/>
    <w:rsid w:val="000E2CF8"/>
    <w:rsid w:val="000E4872"/>
    <w:rsid w:val="000E4D78"/>
    <w:rsid w:val="000E5867"/>
    <w:rsid w:val="000E5999"/>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751F"/>
    <w:rsid w:val="00101902"/>
    <w:rsid w:val="00101A30"/>
    <w:rsid w:val="00101AC8"/>
    <w:rsid w:val="00102515"/>
    <w:rsid w:val="00102A2D"/>
    <w:rsid w:val="00103335"/>
    <w:rsid w:val="00104ACE"/>
    <w:rsid w:val="00110E41"/>
    <w:rsid w:val="001119AA"/>
    <w:rsid w:val="001131DF"/>
    <w:rsid w:val="00114317"/>
    <w:rsid w:val="001153BB"/>
    <w:rsid w:val="00117D78"/>
    <w:rsid w:val="0012131B"/>
    <w:rsid w:val="00122F2B"/>
    <w:rsid w:val="00126179"/>
    <w:rsid w:val="00130442"/>
    <w:rsid w:val="00130771"/>
    <w:rsid w:val="00130DA7"/>
    <w:rsid w:val="00130FB0"/>
    <w:rsid w:val="0013224B"/>
    <w:rsid w:val="00133726"/>
    <w:rsid w:val="00134977"/>
    <w:rsid w:val="00135098"/>
    <w:rsid w:val="0013510E"/>
    <w:rsid w:val="001352B6"/>
    <w:rsid w:val="0014076F"/>
    <w:rsid w:val="001418D8"/>
    <w:rsid w:val="001421B1"/>
    <w:rsid w:val="00142BB5"/>
    <w:rsid w:val="001433D4"/>
    <w:rsid w:val="001453FD"/>
    <w:rsid w:val="00145EFA"/>
    <w:rsid w:val="001473BE"/>
    <w:rsid w:val="00147C3F"/>
    <w:rsid w:val="00147DAB"/>
    <w:rsid w:val="001502DE"/>
    <w:rsid w:val="00150686"/>
    <w:rsid w:val="00151A72"/>
    <w:rsid w:val="00152304"/>
    <w:rsid w:val="001524AB"/>
    <w:rsid w:val="001530D7"/>
    <w:rsid w:val="001535DD"/>
    <w:rsid w:val="00154617"/>
    <w:rsid w:val="00154C89"/>
    <w:rsid w:val="00156CEE"/>
    <w:rsid w:val="00157948"/>
    <w:rsid w:val="0016041F"/>
    <w:rsid w:val="001607AC"/>
    <w:rsid w:val="00162BDC"/>
    <w:rsid w:val="00163FD5"/>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5FF4"/>
    <w:rsid w:val="00176232"/>
    <w:rsid w:val="00176E00"/>
    <w:rsid w:val="001770E9"/>
    <w:rsid w:val="0017799D"/>
    <w:rsid w:val="00181016"/>
    <w:rsid w:val="001812DA"/>
    <w:rsid w:val="00181D31"/>
    <w:rsid w:val="00181E24"/>
    <w:rsid w:val="00181F2C"/>
    <w:rsid w:val="0018357D"/>
    <w:rsid w:val="00185E51"/>
    <w:rsid w:val="0018606D"/>
    <w:rsid w:val="00187600"/>
    <w:rsid w:val="00190F47"/>
    <w:rsid w:val="0019120C"/>
    <w:rsid w:val="00192D79"/>
    <w:rsid w:val="00193638"/>
    <w:rsid w:val="00193E97"/>
    <w:rsid w:val="00194CEB"/>
    <w:rsid w:val="0019531D"/>
    <w:rsid w:val="001960BE"/>
    <w:rsid w:val="00196222"/>
    <w:rsid w:val="001966DD"/>
    <w:rsid w:val="00196A0D"/>
    <w:rsid w:val="001973CD"/>
    <w:rsid w:val="001A1BE0"/>
    <w:rsid w:val="001A31A0"/>
    <w:rsid w:val="001A347C"/>
    <w:rsid w:val="001A3ECF"/>
    <w:rsid w:val="001A5381"/>
    <w:rsid w:val="001B098A"/>
    <w:rsid w:val="001B1048"/>
    <w:rsid w:val="001B1C9B"/>
    <w:rsid w:val="001B23D3"/>
    <w:rsid w:val="001B3C0D"/>
    <w:rsid w:val="001B47B4"/>
    <w:rsid w:val="001B4D6B"/>
    <w:rsid w:val="001B58F2"/>
    <w:rsid w:val="001B5C7C"/>
    <w:rsid w:val="001B602E"/>
    <w:rsid w:val="001B6CFC"/>
    <w:rsid w:val="001B70F9"/>
    <w:rsid w:val="001C054F"/>
    <w:rsid w:val="001C3A95"/>
    <w:rsid w:val="001C3D44"/>
    <w:rsid w:val="001C44E6"/>
    <w:rsid w:val="001C61A2"/>
    <w:rsid w:val="001C6782"/>
    <w:rsid w:val="001D0F04"/>
    <w:rsid w:val="001D1683"/>
    <w:rsid w:val="001D1C4C"/>
    <w:rsid w:val="001D2E8B"/>
    <w:rsid w:val="001D51F5"/>
    <w:rsid w:val="001D5C29"/>
    <w:rsid w:val="001E2C82"/>
    <w:rsid w:val="001E32F6"/>
    <w:rsid w:val="001E47CF"/>
    <w:rsid w:val="001E59E6"/>
    <w:rsid w:val="001E5BDD"/>
    <w:rsid w:val="001E5BE9"/>
    <w:rsid w:val="001E5D2D"/>
    <w:rsid w:val="001F0F32"/>
    <w:rsid w:val="001F1341"/>
    <w:rsid w:val="001F3174"/>
    <w:rsid w:val="001F3828"/>
    <w:rsid w:val="001F4C9E"/>
    <w:rsid w:val="001F50BC"/>
    <w:rsid w:val="001F6360"/>
    <w:rsid w:val="001F68D2"/>
    <w:rsid w:val="001F7FC2"/>
    <w:rsid w:val="002003AF"/>
    <w:rsid w:val="00200D62"/>
    <w:rsid w:val="00200F0E"/>
    <w:rsid w:val="00206CC8"/>
    <w:rsid w:val="00207565"/>
    <w:rsid w:val="00211902"/>
    <w:rsid w:val="00211C03"/>
    <w:rsid w:val="00213288"/>
    <w:rsid w:val="002140CB"/>
    <w:rsid w:val="0021450D"/>
    <w:rsid w:val="00215DD7"/>
    <w:rsid w:val="00220AF9"/>
    <w:rsid w:val="00220BB7"/>
    <w:rsid w:val="002227BF"/>
    <w:rsid w:val="00224597"/>
    <w:rsid w:val="00224645"/>
    <w:rsid w:val="002255AC"/>
    <w:rsid w:val="00227F74"/>
    <w:rsid w:val="00230E48"/>
    <w:rsid w:val="002312B1"/>
    <w:rsid w:val="0023262A"/>
    <w:rsid w:val="002336DE"/>
    <w:rsid w:val="00234C8E"/>
    <w:rsid w:val="0023570F"/>
    <w:rsid w:val="00235F5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66881"/>
    <w:rsid w:val="00272025"/>
    <w:rsid w:val="00272107"/>
    <w:rsid w:val="00272719"/>
    <w:rsid w:val="00273F8C"/>
    <w:rsid w:val="00280153"/>
    <w:rsid w:val="002808F4"/>
    <w:rsid w:val="0028107C"/>
    <w:rsid w:val="0028250A"/>
    <w:rsid w:val="0028305B"/>
    <w:rsid w:val="00283078"/>
    <w:rsid w:val="00283435"/>
    <w:rsid w:val="002859DB"/>
    <w:rsid w:val="00285D52"/>
    <w:rsid w:val="00287805"/>
    <w:rsid w:val="00290415"/>
    <w:rsid w:val="002910D9"/>
    <w:rsid w:val="00291D77"/>
    <w:rsid w:val="00291FD2"/>
    <w:rsid w:val="00292437"/>
    <w:rsid w:val="00293C76"/>
    <w:rsid w:val="00294407"/>
    <w:rsid w:val="00294D3D"/>
    <w:rsid w:val="00295E4E"/>
    <w:rsid w:val="00295E97"/>
    <w:rsid w:val="00296C52"/>
    <w:rsid w:val="002A0175"/>
    <w:rsid w:val="002A1879"/>
    <w:rsid w:val="002A1FCE"/>
    <w:rsid w:val="002A228E"/>
    <w:rsid w:val="002A3FC0"/>
    <w:rsid w:val="002A620E"/>
    <w:rsid w:val="002A7339"/>
    <w:rsid w:val="002B215B"/>
    <w:rsid w:val="002B2535"/>
    <w:rsid w:val="002B27FF"/>
    <w:rsid w:val="002B28E0"/>
    <w:rsid w:val="002B2EFA"/>
    <w:rsid w:val="002B48F8"/>
    <w:rsid w:val="002B5102"/>
    <w:rsid w:val="002B60D2"/>
    <w:rsid w:val="002B659B"/>
    <w:rsid w:val="002C08E8"/>
    <w:rsid w:val="002C0A80"/>
    <w:rsid w:val="002C1EC0"/>
    <w:rsid w:val="002C4A35"/>
    <w:rsid w:val="002C675D"/>
    <w:rsid w:val="002C70EC"/>
    <w:rsid w:val="002C7140"/>
    <w:rsid w:val="002C72C0"/>
    <w:rsid w:val="002D0598"/>
    <w:rsid w:val="002D062E"/>
    <w:rsid w:val="002D120E"/>
    <w:rsid w:val="002D2544"/>
    <w:rsid w:val="002D2DD9"/>
    <w:rsid w:val="002D3963"/>
    <w:rsid w:val="002D54A0"/>
    <w:rsid w:val="002D5D45"/>
    <w:rsid w:val="002E0800"/>
    <w:rsid w:val="002E273D"/>
    <w:rsid w:val="002E67CA"/>
    <w:rsid w:val="002E7D8E"/>
    <w:rsid w:val="002EAEC4"/>
    <w:rsid w:val="002F0288"/>
    <w:rsid w:val="002F0696"/>
    <w:rsid w:val="002F1D59"/>
    <w:rsid w:val="002F29C8"/>
    <w:rsid w:val="002F3767"/>
    <w:rsid w:val="002F39BD"/>
    <w:rsid w:val="002F50C0"/>
    <w:rsid w:val="002F7FB1"/>
    <w:rsid w:val="00300927"/>
    <w:rsid w:val="0030241C"/>
    <w:rsid w:val="0030399F"/>
    <w:rsid w:val="00303D67"/>
    <w:rsid w:val="00304A4C"/>
    <w:rsid w:val="00305E7B"/>
    <w:rsid w:val="003073E6"/>
    <w:rsid w:val="0031024C"/>
    <w:rsid w:val="003106A2"/>
    <w:rsid w:val="00310ECE"/>
    <w:rsid w:val="00310EDC"/>
    <w:rsid w:val="003116CB"/>
    <w:rsid w:val="00311BCB"/>
    <w:rsid w:val="00312D60"/>
    <w:rsid w:val="00312FB4"/>
    <w:rsid w:val="0031306B"/>
    <w:rsid w:val="003154AC"/>
    <w:rsid w:val="00316495"/>
    <w:rsid w:val="00317CD6"/>
    <w:rsid w:val="00320E82"/>
    <w:rsid w:val="00321AC6"/>
    <w:rsid w:val="00323998"/>
    <w:rsid w:val="00325955"/>
    <w:rsid w:val="00325A42"/>
    <w:rsid w:val="00325B4F"/>
    <w:rsid w:val="003270FE"/>
    <w:rsid w:val="0033029E"/>
    <w:rsid w:val="00330755"/>
    <w:rsid w:val="003337B6"/>
    <w:rsid w:val="0033469C"/>
    <w:rsid w:val="0033551B"/>
    <w:rsid w:val="003355CB"/>
    <w:rsid w:val="0033591A"/>
    <w:rsid w:val="0033668F"/>
    <w:rsid w:val="00337112"/>
    <w:rsid w:val="00341A92"/>
    <w:rsid w:val="0034204D"/>
    <w:rsid w:val="003475A3"/>
    <w:rsid w:val="00347E6B"/>
    <w:rsid w:val="00350DBC"/>
    <w:rsid w:val="003525B5"/>
    <w:rsid w:val="0035379E"/>
    <w:rsid w:val="0035509C"/>
    <w:rsid w:val="00355A2F"/>
    <w:rsid w:val="0035773E"/>
    <w:rsid w:val="00360C9D"/>
    <w:rsid w:val="003650B9"/>
    <w:rsid w:val="00365851"/>
    <w:rsid w:val="00365A46"/>
    <w:rsid w:val="003670C3"/>
    <w:rsid w:val="003700B0"/>
    <w:rsid w:val="003705E1"/>
    <w:rsid w:val="00370EBB"/>
    <w:rsid w:val="00373119"/>
    <w:rsid w:val="0037365C"/>
    <w:rsid w:val="00374CE7"/>
    <w:rsid w:val="0037617C"/>
    <w:rsid w:val="00376D68"/>
    <w:rsid w:val="00377945"/>
    <w:rsid w:val="00377EBB"/>
    <w:rsid w:val="00380FBD"/>
    <w:rsid w:val="003816CB"/>
    <w:rsid w:val="0038271B"/>
    <w:rsid w:val="00383C79"/>
    <w:rsid w:val="00383F82"/>
    <w:rsid w:val="003846A4"/>
    <w:rsid w:val="0038503C"/>
    <w:rsid w:val="00386020"/>
    <w:rsid w:val="0038799C"/>
    <w:rsid w:val="00387F97"/>
    <w:rsid w:val="003912E5"/>
    <w:rsid w:val="00392B34"/>
    <w:rsid w:val="00393E1B"/>
    <w:rsid w:val="00394603"/>
    <w:rsid w:val="003A1CDA"/>
    <w:rsid w:val="003A364D"/>
    <w:rsid w:val="003A367A"/>
    <w:rsid w:val="003A382E"/>
    <w:rsid w:val="003A4CC3"/>
    <w:rsid w:val="003A534A"/>
    <w:rsid w:val="003A72F8"/>
    <w:rsid w:val="003B3358"/>
    <w:rsid w:val="003B3975"/>
    <w:rsid w:val="003B5A6B"/>
    <w:rsid w:val="003B5F2A"/>
    <w:rsid w:val="003B6321"/>
    <w:rsid w:val="003B6B37"/>
    <w:rsid w:val="003B6F5C"/>
    <w:rsid w:val="003C0FB1"/>
    <w:rsid w:val="003C1669"/>
    <w:rsid w:val="003C19E4"/>
    <w:rsid w:val="003C2DA6"/>
    <w:rsid w:val="003C5461"/>
    <w:rsid w:val="003C5A16"/>
    <w:rsid w:val="003C76D0"/>
    <w:rsid w:val="003D35B0"/>
    <w:rsid w:val="003D46F6"/>
    <w:rsid w:val="003D5796"/>
    <w:rsid w:val="003D6A32"/>
    <w:rsid w:val="003D74F3"/>
    <w:rsid w:val="003E08C5"/>
    <w:rsid w:val="003E130A"/>
    <w:rsid w:val="003E1EEC"/>
    <w:rsid w:val="003E6245"/>
    <w:rsid w:val="003E7BBB"/>
    <w:rsid w:val="003E7CC4"/>
    <w:rsid w:val="003F03E7"/>
    <w:rsid w:val="003F1DF1"/>
    <w:rsid w:val="003F2091"/>
    <w:rsid w:val="003F303B"/>
    <w:rsid w:val="003F3CA9"/>
    <w:rsid w:val="003F3EE7"/>
    <w:rsid w:val="003F484E"/>
    <w:rsid w:val="003F5023"/>
    <w:rsid w:val="003F5F31"/>
    <w:rsid w:val="003F7CB6"/>
    <w:rsid w:val="0040109B"/>
    <w:rsid w:val="00404756"/>
    <w:rsid w:val="00405664"/>
    <w:rsid w:val="0040633D"/>
    <w:rsid w:val="00410061"/>
    <w:rsid w:val="004101AD"/>
    <w:rsid w:val="0041024D"/>
    <w:rsid w:val="00410DA3"/>
    <w:rsid w:val="004117A2"/>
    <w:rsid w:val="0041284E"/>
    <w:rsid w:val="00412B00"/>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6DC"/>
    <w:rsid w:val="00444730"/>
    <w:rsid w:val="004449C5"/>
    <w:rsid w:val="00446EF2"/>
    <w:rsid w:val="00447109"/>
    <w:rsid w:val="00447AFD"/>
    <w:rsid w:val="00450A3A"/>
    <w:rsid w:val="00451124"/>
    <w:rsid w:val="00451613"/>
    <w:rsid w:val="0045470A"/>
    <w:rsid w:val="00454B0C"/>
    <w:rsid w:val="00456969"/>
    <w:rsid w:val="00456B66"/>
    <w:rsid w:val="00457047"/>
    <w:rsid w:val="0046000A"/>
    <w:rsid w:val="00462A06"/>
    <w:rsid w:val="00464510"/>
    <w:rsid w:val="00464FDC"/>
    <w:rsid w:val="00465CEB"/>
    <w:rsid w:val="00471E1E"/>
    <w:rsid w:val="00472370"/>
    <w:rsid w:val="0047302D"/>
    <w:rsid w:val="00474043"/>
    <w:rsid w:val="00475368"/>
    <w:rsid w:val="00476B0F"/>
    <w:rsid w:val="00477B98"/>
    <w:rsid w:val="00477E95"/>
    <w:rsid w:val="004803A3"/>
    <w:rsid w:val="00480C69"/>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173C"/>
    <w:rsid w:val="004A1F91"/>
    <w:rsid w:val="004A39A3"/>
    <w:rsid w:val="004A4295"/>
    <w:rsid w:val="004A5019"/>
    <w:rsid w:val="004A6DA5"/>
    <w:rsid w:val="004A6FBE"/>
    <w:rsid w:val="004A7D33"/>
    <w:rsid w:val="004B0A02"/>
    <w:rsid w:val="004B14D3"/>
    <w:rsid w:val="004B2AF8"/>
    <w:rsid w:val="004B2AF9"/>
    <w:rsid w:val="004B3A0A"/>
    <w:rsid w:val="004B4771"/>
    <w:rsid w:val="004B4F02"/>
    <w:rsid w:val="004B576C"/>
    <w:rsid w:val="004B5A7A"/>
    <w:rsid w:val="004B6490"/>
    <w:rsid w:val="004B65A0"/>
    <w:rsid w:val="004B6835"/>
    <w:rsid w:val="004C0798"/>
    <w:rsid w:val="004C1AE5"/>
    <w:rsid w:val="004C37B6"/>
    <w:rsid w:val="004C766F"/>
    <w:rsid w:val="004C7F6E"/>
    <w:rsid w:val="004D1EB1"/>
    <w:rsid w:val="004D3248"/>
    <w:rsid w:val="004D4E26"/>
    <w:rsid w:val="004D62D4"/>
    <w:rsid w:val="004D6591"/>
    <w:rsid w:val="004D6E41"/>
    <w:rsid w:val="004D7012"/>
    <w:rsid w:val="004D710F"/>
    <w:rsid w:val="004D7D51"/>
    <w:rsid w:val="004E00BE"/>
    <w:rsid w:val="004E34D0"/>
    <w:rsid w:val="004E3983"/>
    <w:rsid w:val="004E3EC9"/>
    <w:rsid w:val="004E4687"/>
    <w:rsid w:val="004E47DF"/>
    <w:rsid w:val="004E6741"/>
    <w:rsid w:val="004E72B0"/>
    <w:rsid w:val="004E7384"/>
    <w:rsid w:val="004F09D4"/>
    <w:rsid w:val="004F1CE9"/>
    <w:rsid w:val="004F23E1"/>
    <w:rsid w:val="004F2AAA"/>
    <w:rsid w:val="004F2E5A"/>
    <w:rsid w:val="004F2F65"/>
    <w:rsid w:val="004F3DDB"/>
    <w:rsid w:val="004F520B"/>
    <w:rsid w:val="004F7716"/>
    <w:rsid w:val="00501ABB"/>
    <w:rsid w:val="00503F93"/>
    <w:rsid w:val="0050752E"/>
    <w:rsid w:val="00507C5E"/>
    <w:rsid w:val="00510438"/>
    <w:rsid w:val="00514DFD"/>
    <w:rsid w:val="00516165"/>
    <w:rsid w:val="0051673A"/>
    <w:rsid w:val="00517804"/>
    <w:rsid w:val="00520092"/>
    <w:rsid w:val="005213A5"/>
    <w:rsid w:val="0052227B"/>
    <w:rsid w:val="00522DF9"/>
    <w:rsid w:val="005239E4"/>
    <w:rsid w:val="00523ED2"/>
    <w:rsid w:val="005248A4"/>
    <w:rsid w:val="0052641E"/>
    <w:rsid w:val="00526435"/>
    <w:rsid w:val="00526A14"/>
    <w:rsid w:val="005279AC"/>
    <w:rsid w:val="00530DF4"/>
    <w:rsid w:val="00531DB6"/>
    <w:rsid w:val="00533484"/>
    <w:rsid w:val="00533797"/>
    <w:rsid w:val="00534167"/>
    <w:rsid w:val="00534A1C"/>
    <w:rsid w:val="00534F09"/>
    <w:rsid w:val="00535CD1"/>
    <w:rsid w:val="00537041"/>
    <w:rsid w:val="00540470"/>
    <w:rsid w:val="00541969"/>
    <w:rsid w:val="00541CE2"/>
    <w:rsid w:val="00541D1C"/>
    <w:rsid w:val="00542982"/>
    <w:rsid w:val="005430B8"/>
    <w:rsid w:val="00543400"/>
    <w:rsid w:val="0054610F"/>
    <w:rsid w:val="00546487"/>
    <w:rsid w:val="00547F67"/>
    <w:rsid w:val="005502AC"/>
    <w:rsid w:val="00550821"/>
    <w:rsid w:val="00550B2B"/>
    <w:rsid w:val="005520E5"/>
    <w:rsid w:val="005526A3"/>
    <w:rsid w:val="00552A2C"/>
    <w:rsid w:val="0055320E"/>
    <w:rsid w:val="0055342E"/>
    <w:rsid w:val="0055401F"/>
    <w:rsid w:val="0055454A"/>
    <w:rsid w:val="005573FC"/>
    <w:rsid w:val="00562098"/>
    <w:rsid w:val="005635BE"/>
    <w:rsid w:val="005637A5"/>
    <w:rsid w:val="00564F8A"/>
    <w:rsid w:val="00566E7B"/>
    <w:rsid w:val="00567B5F"/>
    <w:rsid w:val="00570A76"/>
    <w:rsid w:val="00570C54"/>
    <w:rsid w:val="00570E72"/>
    <w:rsid w:val="00571297"/>
    <w:rsid w:val="00575317"/>
    <w:rsid w:val="00575A79"/>
    <w:rsid w:val="00576176"/>
    <w:rsid w:val="00580AF7"/>
    <w:rsid w:val="005824AB"/>
    <w:rsid w:val="0058336E"/>
    <w:rsid w:val="0058360B"/>
    <w:rsid w:val="00585EAC"/>
    <w:rsid w:val="00592348"/>
    <w:rsid w:val="00592412"/>
    <w:rsid w:val="00593D8A"/>
    <w:rsid w:val="005959D0"/>
    <w:rsid w:val="005963FE"/>
    <w:rsid w:val="00596862"/>
    <w:rsid w:val="00597D34"/>
    <w:rsid w:val="005A0058"/>
    <w:rsid w:val="005A1A54"/>
    <w:rsid w:val="005A1C4D"/>
    <w:rsid w:val="005A41B0"/>
    <w:rsid w:val="005A45FF"/>
    <w:rsid w:val="005A4D01"/>
    <w:rsid w:val="005A519C"/>
    <w:rsid w:val="005A564A"/>
    <w:rsid w:val="005A61A1"/>
    <w:rsid w:val="005A662A"/>
    <w:rsid w:val="005A6B78"/>
    <w:rsid w:val="005A6CE0"/>
    <w:rsid w:val="005B00C3"/>
    <w:rsid w:val="005B0A7D"/>
    <w:rsid w:val="005B19D3"/>
    <w:rsid w:val="005B293E"/>
    <w:rsid w:val="005B2A6D"/>
    <w:rsid w:val="005B38CC"/>
    <w:rsid w:val="005B3CC6"/>
    <w:rsid w:val="005B5A76"/>
    <w:rsid w:val="005B6A24"/>
    <w:rsid w:val="005C0463"/>
    <w:rsid w:val="005C1535"/>
    <w:rsid w:val="005C1F99"/>
    <w:rsid w:val="005C615E"/>
    <w:rsid w:val="005C6199"/>
    <w:rsid w:val="005D0786"/>
    <w:rsid w:val="005D15E6"/>
    <w:rsid w:val="005D3A42"/>
    <w:rsid w:val="005D3BDE"/>
    <w:rsid w:val="005D5E36"/>
    <w:rsid w:val="005D5EE7"/>
    <w:rsid w:val="005D60C5"/>
    <w:rsid w:val="005D6447"/>
    <w:rsid w:val="005D6EF4"/>
    <w:rsid w:val="005E0CE0"/>
    <w:rsid w:val="005E18CA"/>
    <w:rsid w:val="005E2343"/>
    <w:rsid w:val="005E29B6"/>
    <w:rsid w:val="005E3864"/>
    <w:rsid w:val="005E695A"/>
    <w:rsid w:val="005E7DB4"/>
    <w:rsid w:val="005F0278"/>
    <w:rsid w:val="005F0CB9"/>
    <w:rsid w:val="005F2191"/>
    <w:rsid w:val="005F2C29"/>
    <w:rsid w:val="005F2E47"/>
    <w:rsid w:val="005F3B5A"/>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0634D"/>
    <w:rsid w:val="00606994"/>
    <w:rsid w:val="00610011"/>
    <w:rsid w:val="006101E8"/>
    <w:rsid w:val="006105AD"/>
    <w:rsid w:val="00610AAF"/>
    <w:rsid w:val="0061100A"/>
    <w:rsid w:val="00611C7B"/>
    <w:rsid w:val="00613B46"/>
    <w:rsid w:val="00614370"/>
    <w:rsid w:val="006206B3"/>
    <w:rsid w:val="006219E6"/>
    <w:rsid w:val="00621DE7"/>
    <w:rsid w:val="00623684"/>
    <w:rsid w:val="00623AF4"/>
    <w:rsid w:val="00623BE8"/>
    <w:rsid w:val="00625EB8"/>
    <w:rsid w:val="006269D5"/>
    <w:rsid w:val="00630048"/>
    <w:rsid w:val="00630721"/>
    <w:rsid w:val="00630FD8"/>
    <w:rsid w:val="00631A4F"/>
    <w:rsid w:val="00635A50"/>
    <w:rsid w:val="0063673B"/>
    <w:rsid w:val="00636CFB"/>
    <w:rsid w:val="00636EB7"/>
    <w:rsid w:val="006371BA"/>
    <w:rsid w:val="006376B4"/>
    <w:rsid w:val="006417B5"/>
    <w:rsid w:val="00643266"/>
    <w:rsid w:val="00645BE5"/>
    <w:rsid w:val="00645DEA"/>
    <w:rsid w:val="006463D3"/>
    <w:rsid w:val="0064646F"/>
    <w:rsid w:val="00646B48"/>
    <w:rsid w:val="00646DE7"/>
    <w:rsid w:val="00650069"/>
    <w:rsid w:val="006515B4"/>
    <w:rsid w:val="00651946"/>
    <w:rsid w:val="00652EAC"/>
    <w:rsid w:val="006535A0"/>
    <w:rsid w:val="00653896"/>
    <w:rsid w:val="00656415"/>
    <w:rsid w:val="006565BD"/>
    <w:rsid w:val="00656F41"/>
    <w:rsid w:val="0066008D"/>
    <w:rsid w:val="006600F5"/>
    <w:rsid w:val="00660B4C"/>
    <w:rsid w:val="0066153F"/>
    <w:rsid w:val="00662F78"/>
    <w:rsid w:val="00663B2A"/>
    <w:rsid w:val="006640E3"/>
    <w:rsid w:val="006645E7"/>
    <w:rsid w:val="006647E6"/>
    <w:rsid w:val="0066795C"/>
    <w:rsid w:val="0067015E"/>
    <w:rsid w:val="00671010"/>
    <w:rsid w:val="00671B98"/>
    <w:rsid w:val="00672187"/>
    <w:rsid w:val="0067399F"/>
    <w:rsid w:val="00674BEF"/>
    <w:rsid w:val="0067564D"/>
    <w:rsid w:val="006761DC"/>
    <w:rsid w:val="006764E9"/>
    <w:rsid w:val="00680FC4"/>
    <w:rsid w:val="00681B87"/>
    <w:rsid w:val="006832D4"/>
    <w:rsid w:val="00684357"/>
    <w:rsid w:val="00684B51"/>
    <w:rsid w:val="00685684"/>
    <w:rsid w:val="0068600F"/>
    <w:rsid w:val="00692012"/>
    <w:rsid w:val="006931CE"/>
    <w:rsid w:val="006955D1"/>
    <w:rsid w:val="00697023"/>
    <w:rsid w:val="006A0D43"/>
    <w:rsid w:val="006A1D74"/>
    <w:rsid w:val="006A2A39"/>
    <w:rsid w:val="006A3198"/>
    <w:rsid w:val="006A67B1"/>
    <w:rsid w:val="006A7016"/>
    <w:rsid w:val="006A7A5E"/>
    <w:rsid w:val="006B1429"/>
    <w:rsid w:val="006B1A29"/>
    <w:rsid w:val="006B32AC"/>
    <w:rsid w:val="006B3517"/>
    <w:rsid w:val="006B3EF0"/>
    <w:rsid w:val="006B50BD"/>
    <w:rsid w:val="006B50C0"/>
    <w:rsid w:val="006C2E6A"/>
    <w:rsid w:val="006C2EB8"/>
    <w:rsid w:val="006C3FE5"/>
    <w:rsid w:val="006C6715"/>
    <w:rsid w:val="006C71B4"/>
    <w:rsid w:val="006D00DD"/>
    <w:rsid w:val="006D0377"/>
    <w:rsid w:val="006D0824"/>
    <w:rsid w:val="006D1A99"/>
    <w:rsid w:val="006D25F3"/>
    <w:rsid w:val="006D2680"/>
    <w:rsid w:val="006D2B76"/>
    <w:rsid w:val="006D5210"/>
    <w:rsid w:val="006E17D3"/>
    <w:rsid w:val="006E1924"/>
    <w:rsid w:val="006E1A2C"/>
    <w:rsid w:val="006E2372"/>
    <w:rsid w:val="006E2E91"/>
    <w:rsid w:val="006E77ED"/>
    <w:rsid w:val="006F0B61"/>
    <w:rsid w:val="006F2F2C"/>
    <w:rsid w:val="006F4034"/>
    <w:rsid w:val="006F7326"/>
    <w:rsid w:val="007002A6"/>
    <w:rsid w:val="00700950"/>
    <w:rsid w:val="007027FA"/>
    <w:rsid w:val="00702C39"/>
    <w:rsid w:val="007032B1"/>
    <w:rsid w:val="00703BD8"/>
    <w:rsid w:val="007060C4"/>
    <w:rsid w:val="0070705E"/>
    <w:rsid w:val="007108EA"/>
    <w:rsid w:val="0071094D"/>
    <w:rsid w:val="0071191D"/>
    <w:rsid w:val="00713FDE"/>
    <w:rsid w:val="007168D8"/>
    <w:rsid w:val="007208C6"/>
    <w:rsid w:val="007218E5"/>
    <w:rsid w:val="00721BBA"/>
    <w:rsid w:val="0072370E"/>
    <w:rsid w:val="0072426D"/>
    <w:rsid w:val="00725237"/>
    <w:rsid w:val="00727FCC"/>
    <w:rsid w:val="0073365D"/>
    <w:rsid w:val="007357D8"/>
    <w:rsid w:val="0073644F"/>
    <w:rsid w:val="007368CF"/>
    <w:rsid w:val="00736DC9"/>
    <w:rsid w:val="00737CA5"/>
    <w:rsid w:val="00742CC7"/>
    <w:rsid w:val="00743314"/>
    <w:rsid w:val="0074622E"/>
    <w:rsid w:val="00746335"/>
    <w:rsid w:val="00746EFF"/>
    <w:rsid w:val="007515B2"/>
    <w:rsid w:val="00751BA6"/>
    <w:rsid w:val="00753BC1"/>
    <w:rsid w:val="00753FAC"/>
    <w:rsid w:val="00756CA9"/>
    <w:rsid w:val="00757561"/>
    <w:rsid w:val="00757EAF"/>
    <w:rsid w:val="0076090E"/>
    <w:rsid w:val="00760BD3"/>
    <w:rsid w:val="00766351"/>
    <w:rsid w:val="00766C70"/>
    <w:rsid w:val="00766E50"/>
    <w:rsid w:val="0076726C"/>
    <w:rsid w:val="007704DA"/>
    <w:rsid w:val="007712DD"/>
    <w:rsid w:val="00772B7B"/>
    <w:rsid w:val="00773913"/>
    <w:rsid w:val="00773B34"/>
    <w:rsid w:val="0077443D"/>
    <w:rsid w:val="007745E5"/>
    <w:rsid w:val="007746D2"/>
    <w:rsid w:val="00775B38"/>
    <w:rsid w:val="007831B0"/>
    <w:rsid w:val="00783C22"/>
    <w:rsid w:val="0078497E"/>
    <w:rsid w:val="00784B33"/>
    <w:rsid w:val="00785B01"/>
    <w:rsid w:val="007875C4"/>
    <w:rsid w:val="007879CD"/>
    <w:rsid w:val="00787CCB"/>
    <w:rsid w:val="0079136A"/>
    <w:rsid w:val="00791D01"/>
    <w:rsid w:val="00793914"/>
    <w:rsid w:val="00793A40"/>
    <w:rsid w:val="00794246"/>
    <w:rsid w:val="00795FB6"/>
    <w:rsid w:val="007A1129"/>
    <w:rsid w:val="007A1BFC"/>
    <w:rsid w:val="007A3AB0"/>
    <w:rsid w:val="007A3BBC"/>
    <w:rsid w:val="007A3C19"/>
    <w:rsid w:val="007A487A"/>
    <w:rsid w:val="007A49FA"/>
    <w:rsid w:val="007A68FA"/>
    <w:rsid w:val="007A78D6"/>
    <w:rsid w:val="007A7F64"/>
    <w:rsid w:val="007B0997"/>
    <w:rsid w:val="007B120C"/>
    <w:rsid w:val="007B15F6"/>
    <w:rsid w:val="007B2187"/>
    <w:rsid w:val="007B2C0C"/>
    <w:rsid w:val="007B40A7"/>
    <w:rsid w:val="007B503C"/>
    <w:rsid w:val="007B6CA2"/>
    <w:rsid w:val="007B7D0E"/>
    <w:rsid w:val="007C1313"/>
    <w:rsid w:val="007C1997"/>
    <w:rsid w:val="007C19F5"/>
    <w:rsid w:val="007C1AE5"/>
    <w:rsid w:val="007C2BC5"/>
    <w:rsid w:val="007C44C6"/>
    <w:rsid w:val="007C5D7B"/>
    <w:rsid w:val="007C5DA7"/>
    <w:rsid w:val="007C5E41"/>
    <w:rsid w:val="007C6061"/>
    <w:rsid w:val="007C793D"/>
    <w:rsid w:val="007D2CA5"/>
    <w:rsid w:val="007D2F06"/>
    <w:rsid w:val="007D31CC"/>
    <w:rsid w:val="007D46A9"/>
    <w:rsid w:val="007D46DD"/>
    <w:rsid w:val="007D4C59"/>
    <w:rsid w:val="007D6040"/>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7FCC52"/>
    <w:rsid w:val="008002C8"/>
    <w:rsid w:val="00803D16"/>
    <w:rsid w:val="0080489A"/>
    <w:rsid w:val="00805D92"/>
    <w:rsid w:val="00806C62"/>
    <w:rsid w:val="0080760A"/>
    <w:rsid w:val="0080781D"/>
    <w:rsid w:val="008103D1"/>
    <w:rsid w:val="0081071D"/>
    <w:rsid w:val="00810B05"/>
    <w:rsid w:val="00811193"/>
    <w:rsid w:val="00815147"/>
    <w:rsid w:val="0081621E"/>
    <w:rsid w:val="0081730C"/>
    <w:rsid w:val="00821A6B"/>
    <w:rsid w:val="00821F2E"/>
    <w:rsid w:val="00824024"/>
    <w:rsid w:val="0082549A"/>
    <w:rsid w:val="0082552F"/>
    <w:rsid w:val="0082639E"/>
    <w:rsid w:val="008273FC"/>
    <w:rsid w:val="00830156"/>
    <w:rsid w:val="0083028A"/>
    <w:rsid w:val="008307E9"/>
    <w:rsid w:val="0083112F"/>
    <w:rsid w:val="008330C5"/>
    <w:rsid w:val="00833A42"/>
    <w:rsid w:val="008347C3"/>
    <w:rsid w:val="00835544"/>
    <w:rsid w:val="00837A39"/>
    <w:rsid w:val="00837E10"/>
    <w:rsid w:val="008404AF"/>
    <w:rsid w:val="00841191"/>
    <w:rsid w:val="00841CD4"/>
    <w:rsid w:val="00841EAA"/>
    <w:rsid w:val="008430BE"/>
    <w:rsid w:val="00843D06"/>
    <w:rsid w:val="00846EED"/>
    <w:rsid w:val="0085122F"/>
    <w:rsid w:val="00854C0D"/>
    <w:rsid w:val="008559BF"/>
    <w:rsid w:val="00857311"/>
    <w:rsid w:val="008602D8"/>
    <w:rsid w:val="00861561"/>
    <w:rsid w:val="00862DAE"/>
    <w:rsid w:val="0086338E"/>
    <w:rsid w:val="00864823"/>
    <w:rsid w:val="00864998"/>
    <w:rsid w:val="0086571D"/>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3254"/>
    <w:rsid w:val="00893A66"/>
    <w:rsid w:val="00895A8A"/>
    <w:rsid w:val="00896C91"/>
    <w:rsid w:val="008970DC"/>
    <w:rsid w:val="008A1C6D"/>
    <w:rsid w:val="008A5BFB"/>
    <w:rsid w:val="008A630C"/>
    <w:rsid w:val="008B0252"/>
    <w:rsid w:val="008B0735"/>
    <w:rsid w:val="008B137A"/>
    <w:rsid w:val="008B2270"/>
    <w:rsid w:val="008B3DC4"/>
    <w:rsid w:val="008B3F78"/>
    <w:rsid w:val="008B4128"/>
    <w:rsid w:val="008B651E"/>
    <w:rsid w:val="008C07AC"/>
    <w:rsid w:val="008C0B9C"/>
    <w:rsid w:val="008C3B22"/>
    <w:rsid w:val="008C5E40"/>
    <w:rsid w:val="008C5EFA"/>
    <w:rsid w:val="008C69A3"/>
    <w:rsid w:val="008D000A"/>
    <w:rsid w:val="008D1FA7"/>
    <w:rsid w:val="008D2A4B"/>
    <w:rsid w:val="008D3329"/>
    <w:rsid w:val="008D40D7"/>
    <w:rsid w:val="008D4752"/>
    <w:rsid w:val="008D53B6"/>
    <w:rsid w:val="008D6B6C"/>
    <w:rsid w:val="008D7838"/>
    <w:rsid w:val="008E1670"/>
    <w:rsid w:val="008E17E6"/>
    <w:rsid w:val="008E235A"/>
    <w:rsid w:val="008E4921"/>
    <w:rsid w:val="008F1AE9"/>
    <w:rsid w:val="008F2CA2"/>
    <w:rsid w:val="008F4958"/>
    <w:rsid w:val="008F50E5"/>
    <w:rsid w:val="008F5874"/>
    <w:rsid w:val="008F6035"/>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20A35"/>
    <w:rsid w:val="00921230"/>
    <w:rsid w:val="00921977"/>
    <w:rsid w:val="00921E8E"/>
    <w:rsid w:val="009242DD"/>
    <w:rsid w:val="0092493D"/>
    <w:rsid w:val="00925A44"/>
    <w:rsid w:val="00926F67"/>
    <w:rsid w:val="00927A61"/>
    <w:rsid w:val="00927E34"/>
    <w:rsid w:val="00930B97"/>
    <w:rsid w:val="00931121"/>
    <w:rsid w:val="00933088"/>
    <w:rsid w:val="009333E3"/>
    <w:rsid w:val="009340FB"/>
    <w:rsid w:val="00934BC4"/>
    <w:rsid w:val="00934EA9"/>
    <w:rsid w:val="00941A81"/>
    <w:rsid w:val="00943107"/>
    <w:rsid w:val="00943F6B"/>
    <w:rsid w:val="0094424A"/>
    <w:rsid w:val="00944A65"/>
    <w:rsid w:val="00945AD1"/>
    <w:rsid w:val="0094683C"/>
    <w:rsid w:val="00951854"/>
    <w:rsid w:val="00952592"/>
    <w:rsid w:val="009528C8"/>
    <w:rsid w:val="00952F37"/>
    <w:rsid w:val="0095374A"/>
    <w:rsid w:val="00953760"/>
    <w:rsid w:val="00955942"/>
    <w:rsid w:val="009608C5"/>
    <w:rsid w:val="00960BF0"/>
    <w:rsid w:val="0096104B"/>
    <w:rsid w:val="0096105C"/>
    <w:rsid w:val="00961446"/>
    <w:rsid w:val="00962ECF"/>
    <w:rsid w:val="00963E54"/>
    <w:rsid w:val="009668B4"/>
    <w:rsid w:val="00967F57"/>
    <w:rsid w:val="009718A7"/>
    <w:rsid w:val="00971CF4"/>
    <w:rsid w:val="00973419"/>
    <w:rsid w:val="00974DF7"/>
    <w:rsid w:val="0097782E"/>
    <w:rsid w:val="00977CC4"/>
    <w:rsid w:val="00983BA8"/>
    <w:rsid w:val="009840F9"/>
    <w:rsid w:val="00990731"/>
    <w:rsid w:val="0099107E"/>
    <w:rsid w:val="00991FBC"/>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5C69"/>
    <w:rsid w:val="009B0FE7"/>
    <w:rsid w:val="009B1FA7"/>
    <w:rsid w:val="009B2256"/>
    <w:rsid w:val="009B2F47"/>
    <w:rsid w:val="009B4C6A"/>
    <w:rsid w:val="009B4D97"/>
    <w:rsid w:val="009B62C6"/>
    <w:rsid w:val="009B6F44"/>
    <w:rsid w:val="009B7B61"/>
    <w:rsid w:val="009C05E9"/>
    <w:rsid w:val="009C4CCE"/>
    <w:rsid w:val="009C586A"/>
    <w:rsid w:val="009C6248"/>
    <w:rsid w:val="009C6CBD"/>
    <w:rsid w:val="009D0F16"/>
    <w:rsid w:val="009D1402"/>
    <w:rsid w:val="009D227E"/>
    <w:rsid w:val="009D248E"/>
    <w:rsid w:val="009D382B"/>
    <w:rsid w:val="009D3D8C"/>
    <w:rsid w:val="009D56C6"/>
    <w:rsid w:val="009D622A"/>
    <w:rsid w:val="009D6264"/>
    <w:rsid w:val="009E02CA"/>
    <w:rsid w:val="009E3D47"/>
    <w:rsid w:val="009E4A03"/>
    <w:rsid w:val="009E59FC"/>
    <w:rsid w:val="009E6A20"/>
    <w:rsid w:val="009E6B8D"/>
    <w:rsid w:val="009F3A86"/>
    <w:rsid w:val="009F5D7A"/>
    <w:rsid w:val="009F67C5"/>
    <w:rsid w:val="00A004E2"/>
    <w:rsid w:val="00A00617"/>
    <w:rsid w:val="00A015FF"/>
    <w:rsid w:val="00A034E8"/>
    <w:rsid w:val="00A0367E"/>
    <w:rsid w:val="00A04B50"/>
    <w:rsid w:val="00A06AAD"/>
    <w:rsid w:val="00A06AC2"/>
    <w:rsid w:val="00A0779A"/>
    <w:rsid w:val="00A10845"/>
    <w:rsid w:val="00A11DEE"/>
    <w:rsid w:val="00A128E1"/>
    <w:rsid w:val="00A130BD"/>
    <w:rsid w:val="00A14153"/>
    <w:rsid w:val="00A1418A"/>
    <w:rsid w:val="00A144B9"/>
    <w:rsid w:val="00A1680D"/>
    <w:rsid w:val="00A229C0"/>
    <w:rsid w:val="00A25539"/>
    <w:rsid w:val="00A25C3C"/>
    <w:rsid w:val="00A25DC6"/>
    <w:rsid w:val="00A31012"/>
    <w:rsid w:val="00A34DAE"/>
    <w:rsid w:val="00A34FD3"/>
    <w:rsid w:val="00A36498"/>
    <w:rsid w:val="00A431B1"/>
    <w:rsid w:val="00A4437B"/>
    <w:rsid w:val="00A4478F"/>
    <w:rsid w:val="00A44D5F"/>
    <w:rsid w:val="00A4529C"/>
    <w:rsid w:val="00A4629A"/>
    <w:rsid w:val="00A50420"/>
    <w:rsid w:val="00A51B67"/>
    <w:rsid w:val="00A52B19"/>
    <w:rsid w:val="00A54F8B"/>
    <w:rsid w:val="00A55AB3"/>
    <w:rsid w:val="00A57CC8"/>
    <w:rsid w:val="00A60A1D"/>
    <w:rsid w:val="00A61CB6"/>
    <w:rsid w:val="00A62485"/>
    <w:rsid w:val="00A63B74"/>
    <w:rsid w:val="00A6430B"/>
    <w:rsid w:val="00A65666"/>
    <w:rsid w:val="00A66F8A"/>
    <w:rsid w:val="00A67496"/>
    <w:rsid w:val="00A7281F"/>
    <w:rsid w:val="00A76464"/>
    <w:rsid w:val="00A76E64"/>
    <w:rsid w:val="00A802F4"/>
    <w:rsid w:val="00A80C44"/>
    <w:rsid w:val="00A8186C"/>
    <w:rsid w:val="00A82074"/>
    <w:rsid w:val="00A8258F"/>
    <w:rsid w:val="00A82605"/>
    <w:rsid w:val="00A83A7C"/>
    <w:rsid w:val="00A843D3"/>
    <w:rsid w:val="00A85DA9"/>
    <w:rsid w:val="00A90557"/>
    <w:rsid w:val="00A94316"/>
    <w:rsid w:val="00A9467F"/>
    <w:rsid w:val="00A94E06"/>
    <w:rsid w:val="00A95C25"/>
    <w:rsid w:val="00AA0297"/>
    <w:rsid w:val="00AA05CE"/>
    <w:rsid w:val="00AA3295"/>
    <w:rsid w:val="00AA4262"/>
    <w:rsid w:val="00AA5D03"/>
    <w:rsid w:val="00AA6837"/>
    <w:rsid w:val="00AA7030"/>
    <w:rsid w:val="00AB004E"/>
    <w:rsid w:val="00AB2221"/>
    <w:rsid w:val="00AB27A5"/>
    <w:rsid w:val="00AB3391"/>
    <w:rsid w:val="00AB3BBC"/>
    <w:rsid w:val="00AB4008"/>
    <w:rsid w:val="00AB5697"/>
    <w:rsid w:val="00AB6BF8"/>
    <w:rsid w:val="00AC0A64"/>
    <w:rsid w:val="00AC20E4"/>
    <w:rsid w:val="00AC2E3E"/>
    <w:rsid w:val="00AC325C"/>
    <w:rsid w:val="00AC44B0"/>
    <w:rsid w:val="00AC4D66"/>
    <w:rsid w:val="00AD43B9"/>
    <w:rsid w:val="00AD44D1"/>
    <w:rsid w:val="00AD5F2A"/>
    <w:rsid w:val="00AD7823"/>
    <w:rsid w:val="00AE07BB"/>
    <w:rsid w:val="00AE109E"/>
    <w:rsid w:val="00AE2E7C"/>
    <w:rsid w:val="00AE3617"/>
    <w:rsid w:val="00AE44E9"/>
    <w:rsid w:val="00AE5A90"/>
    <w:rsid w:val="00AE65D4"/>
    <w:rsid w:val="00AE66E6"/>
    <w:rsid w:val="00AECC30"/>
    <w:rsid w:val="00AF038B"/>
    <w:rsid w:val="00AF2EC7"/>
    <w:rsid w:val="00AF5B9A"/>
    <w:rsid w:val="00AF6F44"/>
    <w:rsid w:val="00AF73CC"/>
    <w:rsid w:val="00AF7D0E"/>
    <w:rsid w:val="00B02673"/>
    <w:rsid w:val="00B045E4"/>
    <w:rsid w:val="00B04BD0"/>
    <w:rsid w:val="00B10255"/>
    <w:rsid w:val="00B11851"/>
    <w:rsid w:val="00B12CE7"/>
    <w:rsid w:val="00B1490E"/>
    <w:rsid w:val="00B15AFC"/>
    <w:rsid w:val="00B166C0"/>
    <w:rsid w:val="00B17C6C"/>
    <w:rsid w:val="00B17D04"/>
    <w:rsid w:val="00B17D5E"/>
    <w:rsid w:val="00B22776"/>
    <w:rsid w:val="00B228D1"/>
    <w:rsid w:val="00B248D4"/>
    <w:rsid w:val="00B24ED1"/>
    <w:rsid w:val="00B25081"/>
    <w:rsid w:val="00B25657"/>
    <w:rsid w:val="00B25ADB"/>
    <w:rsid w:val="00B26B72"/>
    <w:rsid w:val="00B3048B"/>
    <w:rsid w:val="00B33204"/>
    <w:rsid w:val="00B35085"/>
    <w:rsid w:val="00B36059"/>
    <w:rsid w:val="00B402FB"/>
    <w:rsid w:val="00B421F3"/>
    <w:rsid w:val="00B429C1"/>
    <w:rsid w:val="00B443C1"/>
    <w:rsid w:val="00B45D20"/>
    <w:rsid w:val="00B46D43"/>
    <w:rsid w:val="00B505A4"/>
    <w:rsid w:val="00B55817"/>
    <w:rsid w:val="00B560C5"/>
    <w:rsid w:val="00B569E7"/>
    <w:rsid w:val="00B56A45"/>
    <w:rsid w:val="00B578D2"/>
    <w:rsid w:val="00B6057A"/>
    <w:rsid w:val="00B60A38"/>
    <w:rsid w:val="00B61934"/>
    <w:rsid w:val="00B61AEE"/>
    <w:rsid w:val="00B61DAD"/>
    <w:rsid w:val="00B625AA"/>
    <w:rsid w:val="00B62A20"/>
    <w:rsid w:val="00B66359"/>
    <w:rsid w:val="00B66734"/>
    <w:rsid w:val="00B66FE4"/>
    <w:rsid w:val="00B67D12"/>
    <w:rsid w:val="00B74A24"/>
    <w:rsid w:val="00B75D29"/>
    <w:rsid w:val="00B75FA7"/>
    <w:rsid w:val="00B76B31"/>
    <w:rsid w:val="00B809C4"/>
    <w:rsid w:val="00B812FB"/>
    <w:rsid w:val="00B82179"/>
    <w:rsid w:val="00B85CB7"/>
    <w:rsid w:val="00B869A1"/>
    <w:rsid w:val="00B87C92"/>
    <w:rsid w:val="00B9056E"/>
    <w:rsid w:val="00B93310"/>
    <w:rsid w:val="00B951B8"/>
    <w:rsid w:val="00B9639C"/>
    <w:rsid w:val="00B96BCF"/>
    <w:rsid w:val="00B96F1F"/>
    <w:rsid w:val="00BA22EB"/>
    <w:rsid w:val="00BA3A5E"/>
    <w:rsid w:val="00BA3C02"/>
    <w:rsid w:val="00BA7AB4"/>
    <w:rsid w:val="00BB0832"/>
    <w:rsid w:val="00BB0FE7"/>
    <w:rsid w:val="00BB12C3"/>
    <w:rsid w:val="00BB1A87"/>
    <w:rsid w:val="00BB24E7"/>
    <w:rsid w:val="00BB283F"/>
    <w:rsid w:val="00BB4D25"/>
    <w:rsid w:val="00BB5E9D"/>
    <w:rsid w:val="00BB78AD"/>
    <w:rsid w:val="00BC381B"/>
    <w:rsid w:val="00BC4324"/>
    <w:rsid w:val="00BC4434"/>
    <w:rsid w:val="00BC4561"/>
    <w:rsid w:val="00BC4894"/>
    <w:rsid w:val="00BC5904"/>
    <w:rsid w:val="00BC6B81"/>
    <w:rsid w:val="00BC717C"/>
    <w:rsid w:val="00BC7E2B"/>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2A0A"/>
    <w:rsid w:val="00BF3C13"/>
    <w:rsid w:val="00BF4019"/>
    <w:rsid w:val="00BF457E"/>
    <w:rsid w:val="00BF46D8"/>
    <w:rsid w:val="00BF5134"/>
    <w:rsid w:val="00BF637E"/>
    <w:rsid w:val="00C00230"/>
    <w:rsid w:val="00C01185"/>
    <w:rsid w:val="00C028CD"/>
    <w:rsid w:val="00C031AF"/>
    <w:rsid w:val="00C03CAB"/>
    <w:rsid w:val="00C0544E"/>
    <w:rsid w:val="00C05DD5"/>
    <w:rsid w:val="00C100B4"/>
    <w:rsid w:val="00C11244"/>
    <w:rsid w:val="00C13904"/>
    <w:rsid w:val="00C1573B"/>
    <w:rsid w:val="00C15900"/>
    <w:rsid w:val="00C1609E"/>
    <w:rsid w:val="00C166DF"/>
    <w:rsid w:val="00C16954"/>
    <w:rsid w:val="00C1778F"/>
    <w:rsid w:val="00C17DBC"/>
    <w:rsid w:val="00C2134E"/>
    <w:rsid w:val="00C214B1"/>
    <w:rsid w:val="00C21D02"/>
    <w:rsid w:val="00C22B2F"/>
    <w:rsid w:val="00C22F1A"/>
    <w:rsid w:val="00C22FC8"/>
    <w:rsid w:val="00C232D2"/>
    <w:rsid w:val="00C235AA"/>
    <w:rsid w:val="00C235D7"/>
    <w:rsid w:val="00C23787"/>
    <w:rsid w:val="00C25929"/>
    <w:rsid w:val="00C25940"/>
    <w:rsid w:val="00C262D5"/>
    <w:rsid w:val="00C3083B"/>
    <w:rsid w:val="00C309A6"/>
    <w:rsid w:val="00C30F7A"/>
    <w:rsid w:val="00C3103B"/>
    <w:rsid w:val="00C312EB"/>
    <w:rsid w:val="00C31F9B"/>
    <w:rsid w:val="00C32309"/>
    <w:rsid w:val="00C32FE4"/>
    <w:rsid w:val="00C3400B"/>
    <w:rsid w:val="00C34605"/>
    <w:rsid w:val="00C36D29"/>
    <w:rsid w:val="00C37A04"/>
    <w:rsid w:val="00C40BA4"/>
    <w:rsid w:val="00C40F4A"/>
    <w:rsid w:val="00C42E06"/>
    <w:rsid w:val="00C42FB9"/>
    <w:rsid w:val="00C43CD8"/>
    <w:rsid w:val="00C43DF2"/>
    <w:rsid w:val="00C44017"/>
    <w:rsid w:val="00C45649"/>
    <w:rsid w:val="00C45785"/>
    <w:rsid w:val="00C4598F"/>
    <w:rsid w:val="00C51B65"/>
    <w:rsid w:val="00C52C38"/>
    <w:rsid w:val="00C53528"/>
    <w:rsid w:val="00C5379F"/>
    <w:rsid w:val="00C54038"/>
    <w:rsid w:val="00C57446"/>
    <w:rsid w:val="00C57B0A"/>
    <w:rsid w:val="00C63C6A"/>
    <w:rsid w:val="00C6472C"/>
    <w:rsid w:val="00C64C8B"/>
    <w:rsid w:val="00C65242"/>
    <w:rsid w:val="00C652FF"/>
    <w:rsid w:val="00C65DCD"/>
    <w:rsid w:val="00C66A2E"/>
    <w:rsid w:val="00C671D1"/>
    <w:rsid w:val="00C67986"/>
    <w:rsid w:val="00C706D1"/>
    <w:rsid w:val="00C7189F"/>
    <w:rsid w:val="00C7191F"/>
    <w:rsid w:val="00C7276F"/>
    <w:rsid w:val="00C73EBA"/>
    <w:rsid w:val="00C74AAB"/>
    <w:rsid w:val="00C74B46"/>
    <w:rsid w:val="00C75EF6"/>
    <w:rsid w:val="00C76514"/>
    <w:rsid w:val="00C77CE7"/>
    <w:rsid w:val="00C81DFD"/>
    <w:rsid w:val="00C81EDF"/>
    <w:rsid w:val="00C8327B"/>
    <w:rsid w:val="00C845AA"/>
    <w:rsid w:val="00C8683F"/>
    <w:rsid w:val="00C87A86"/>
    <w:rsid w:val="00C91A07"/>
    <w:rsid w:val="00C920E5"/>
    <w:rsid w:val="00C93669"/>
    <w:rsid w:val="00C94F03"/>
    <w:rsid w:val="00C95A39"/>
    <w:rsid w:val="00C966D1"/>
    <w:rsid w:val="00C96F56"/>
    <w:rsid w:val="00CA09B2"/>
    <w:rsid w:val="00CA3AF8"/>
    <w:rsid w:val="00CB1BA1"/>
    <w:rsid w:val="00CB2589"/>
    <w:rsid w:val="00CB3C79"/>
    <w:rsid w:val="00CB7073"/>
    <w:rsid w:val="00CB7CA7"/>
    <w:rsid w:val="00CC0AAE"/>
    <w:rsid w:val="00CC1492"/>
    <w:rsid w:val="00CC16FA"/>
    <w:rsid w:val="00CC47B2"/>
    <w:rsid w:val="00CC568F"/>
    <w:rsid w:val="00CC7906"/>
    <w:rsid w:val="00CD0440"/>
    <w:rsid w:val="00CD19CD"/>
    <w:rsid w:val="00CD23AA"/>
    <w:rsid w:val="00CD330A"/>
    <w:rsid w:val="00CD3DC5"/>
    <w:rsid w:val="00CD4752"/>
    <w:rsid w:val="00CD6706"/>
    <w:rsid w:val="00CD71D9"/>
    <w:rsid w:val="00CD7E37"/>
    <w:rsid w:val="00CE18A1"/>
    <w:rsid w:val="00CE2048"/>
    <w:rsid w:val="00CE2519"/>
    <w:rsid w:val="00CE52AE"/>
    <w:rsid w:val="00CE7CF2"/>
    <w:rsid w:val="00CE7EE0"/>
    <w:rsid w:val="00CF2171"/>
    <w:rsid w:val="00CF3DE8"/>
    <w:rsid w:val="00CF4B6C"/>
    <w:rsid w:val="00CF5CC0"/>
    <w:rsid w:val="00CF6333"/>
    <w:rsid w:val="00D01AEB"/>
    <w:rsid w:val="00D024DC"/>
    <w:rsid w:val="00D0364D"/>
    <w:rsid w:val="00D03AEB"/>
    <w:rsid w:val="00D05DBC"/>
    <w:rsid w:val="00D065A6"/>
    <w:rsid w:val="00D06644"/>
    <w:rsid w:val="00D06FF5"/>
    <w:rsid w:val="00D07ECD"/>
    <w:rsid w:val="00D100EA"/>
    <w:rsid w:val="00D103CA"/>
    <w:rsid w:val="00D116BB"/>
    <w:rsid w:val="00D11E1A"/>
    <w:rsid w:val="00D120B4"/>
    <w:rsid w:val="00D16D0F"/>
    <w:rsid w:val="00D17C44"/>
    <w:rsid w:val="00D20AAD"/>
    <w:rsid w:val="00D20F2C"/>
    <w:rsid w:val="00D21F00"/>
    <w:rsid w:val="00D23571"/>
    <w:rsid w:val="00D244FD"/>
    <w:rsid w:val="00D248FC"/>
    <w:rsid w:val="00D25CB6"/>
    <w:rsid w:val="00D2627E"/>
    <w:rsid w:val="00D26AA5"/>
    <w:rsid w:val="00D27AF3"/>
    <w:rsid w:val="00D27B6F"/>
    <w:rsid w:val="00D309B2"/>
    <w:rsid w:val="00D3359A"/>
    <w:rsid w:val="00D3416E"/>
    <w:rsid w:val="00D34E9F"/>
    <w:rsid w:val="00D3541F"/>
    <w:rsid w:val="00D35AA7"/>
    <w:rsid w:val="00D366E4"/>
    <w:rsid w:val="00D400B5"/>
    <w:rsid w:val="00D42C86"/>
    <w:rsid w:val="00D42F7C"/>
    <w:rsid w:val="00D50E3D"/>
    <w:rsid w:val="00D51867"/>
    <w:rsid w:val="00D53A3A"/>
    <w:rsid w:val="00D55362"/>
    <w:rsid w:val="00D555A5"/>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0EE4"/>
    <w:rsid w:val="00D81C06"/>
    <w:rsid w:val="00D81FA9"/>
    <w:rsid w:val="00D81FC7"/>
    <w:rsid w:val="00D820BD"/>
    <w:rsid w:val="00D84659"/>
    <w:rsid w:val="00D8592F"/>
    <w:rsid w:val="00D875BF"/>
    <w:rsid w:val="00D87E7D"/>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1CB"/>
    <w:rsid w:val="00DB24CD"/>
    <w:rsid w:val="00DB2573"/>
    <w:rsid w:val="00DB2631"/>
    <w:rsid w:val="00DB2EB6"/>
    <w:rsid w:val="00DB3219"/>
    <w:rsid w:val="00DB4439"/>
    <w:rsid w:val="00DB5BB1"/>
    <w:rsid w:val="00DB5E7D"/>
    <w:rsid w:val="00DB6F9F"/>
    <w:rsid w:val="00DB7983"/>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049C"/>
    <w:rsid w:val="00DF26D3"/>
    <w:rsid w:val="00DF3A6F"/>
    <w:rsid w:val="00DF538C"/>
    <w:rsid w:val="00DF5BE0"/>
    <w:rsid w:val="00DF5BF2"/>
    <w:rsid w:val="00DF6F9A"/>
    <w:rsid w:val="00DF7499"/>
    <w:rsid w:val="00E00210"/>
    <w:rsid w:val="00E008AC"/>
    <w:rsid w:val="00E00F80"/>
    <w:rsid w:val="00E03580"/>
    <w:rsid w:val="00E03583"/>
    <w:rsid w:val="00E04EE3"/>
    <w:rsid w:val="00E0612C"/>
    <w:rsid w:val="00E068AC"/>
    <w:rsid w:val="00E1110B"/>
    <w:rsid w:val="00E1354F"/>
    <w:rsid w:val="00E13928"/>
    <w:rsid w:val="00E13F46"/>
    <w:rsid w:val="00E16562"/>
    <w:rsid w:val="00E202FE"/>
    <w:rsid w:val="00E21930"/>
    <w:rsid w:val="00E221D3"/>
    <w:rsid w:val="00E22307"/>
    <w:rsid w:val="00E26220"/>
    <w:rsid w:val="00E26F1F"/>
    <w:rsid w:val="00E2701F"/>
    <w:rsid w:val="00E27828"/>
    <w:rsid w:val="00E27DAA"/>
    <w:rsid w:val="00E307E5"/>
    <w:rsid w:val="00E31E18"/>
    <w:rsid w:val="00E3350E"/>
    <w:rsid w:val="00E344B1"/>
    <w:rsid w:val="00E34E51"/>
    <w:rsid w:val="00E35D1D"/>
    <w:rsid w:val="00E37141"/>
    <w:rsid w:val="00E37335"/>
    <w:rsid w:val="00E40ACD"/>
    <w:rsid w:val="00E42FF2"/>
    <w:rsid w:val="00E43BE1"/>
    <w:rsid w:val="00E4603B"/>
    <w:rsid w:val="00E46A70"/>
    <w:rsid w:val="00E46EAC"/>
    <w:rsid w:val="00E47BA0"/>
    <w:rsid w:val="00E509DF"/>
    <w:rsid w:val="00E522D6"/>
    <w:rsid w:val="00E52B3A"/>
    <w:rsid w:val="00E551F2"/>
    <w:rsid w:val="00E56568"/>
    <w:rsid w:val="00E573AE"/>
    <w:rsid w:val="00E63143"/>
    <w:rsid w:val="00E63CEE"/>
    <w:rsid w:val="00E658B9"/>
    <w:rsid w:val="00E7178F"/>
    <w:rsid w:val="00E72984"/>
    <w:rsid w:val="00E72DCD"/>
    <w:rsid w:val="00E73406"/>
    <w:rsid w:val="00E73CDF"/>
    <w:rsid w:val="00E7413D"/>
    <w:rsid w:val="00E74482"/>
    <w:rsid w:val="00E75465"/>
    <w:rsid w:val="00E757ED"/>
    <w:rsid w:val="00E76425"/>
    <w:rsid w:val="00E80B01"/>
    <w:rsid w:val="00E834F3"/>
    <w:rsid w:val="00E84DEE"/>
    <w:rsid w:val="00E85E08"/>
    <w:rsid w:val="00E874B4"/>
    <w:rsid w:val="00E9090C"/>
    <w:rsid w:val="00E92B9B"/>
    <w:rsid w:val="00E92FAE"/>
    <w:rsid w:val="00E93694"/>
    <w:rsid w:val="00E96E26"/>
    <w:rsid w:val="00E9704B"/>
    <w:rsid w:val="00E97199"/>
    <w:rsid w:val="00E97A42"/>
    <w:rsid w:val="00EA0979"/>
    <w:rsid w:val="00EA1632"/>
    <w:rsid w:val="00EA1C04"/>
    <w:rsid w:val="00EA39AD"/>
    <w:rsid w:val="00EA46F2"/>
    <w:rsid w:val="00EA4B5D"/>
    <w:rsid w:val="00EA6434"/>
    <w:rsid w:val="00EA6B4E"/>
    <w:rsid w:val="00EA744A"/>
    <w:rsid w:val="00EA7670"/>
    <w:rsid w:val="00EB04A9"/>
    <w:rsid w:val="00EB1547"/>
    <w:rsid w:val="00EB2463"/>
    <w:rsid w:val="00EB3526"/>
    <w:rsid w:val="00EB4238"/>
    <w:rsid w:val="00EB444F"/>
    <w:rsid w:val="00EB477D"/>
    <w:rsid w:val="00EB5352"/>
    <w:rsid w:val="00EB68B6"/>
    <w:rsid w:val="00EB6E41"/>
    <w:rsid w:val="00EB6F9A"/>
    <w:rsid w:val="00EB78D3"/>
    <w:rsid w:val="00EB7A3D"/>
    <w:rsid w:val="00EC1072"/>
    <w:rsid w:val="00EC12D8"/>
    <w:rsid w:val="00EC3227"/>
    <w:rsid w:val="00EC3D36"/>
    <w:rsid w:val="00EC5DCB"/>
    <w:rsid w:val="00EC611E"/>
    <w:rsid w:val="00EC6861"/>
    <w:rsid w:val="00EC6A5D"/>
    <w:rsid w:val="00EC6DDA"/>
    <w:rsid w:val="00EC7568"/>
    <w:rsid w:val="00ED08A1"/>
    <w:rsid w:val="00ED1993"/>
    <w:rsid w:val="00ED3EF0"/>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A9B"/>
    <w:rsid w:val="00EF2306"/>
    <w:rsid w:val="00EF4993"/>
    <w:rsid w:val="00EF6773"/>
    <w:rsid w:val="00F0009A"/>
    <w:rsid w:val="00F00234"/>
    <w:rsid w:val="00F00582"/>
    <w:rsid w:val="00F06717"/>
    <w:rsid w:val="00F1061F"/>
    <w:rsid w:val="00F10799"/>
    <w:rsid w:val="00F10D34"/>
    <w:rsid w:val="00F113BB"/>
    <w:rsid w:val="00F12E35"/>
    <w:rsid w:val="00F1517E"/>
    <w:rsid w:val="00F15F53"/>
    <w:rsid w:val="00F164F9"/>
    <w:rsid w:val="00F17E59"/>
    <w:rsid w:val="00F222BA"/>
    <w:rsid w:val="00F2299D"/>
    <w:rsid w:val="00F22A5E"/>
    <w:rsid w:val="00F22BFA"/>
    <w:rsid w:val="00F22CBD"/>
    <w:rsid w:val="00F24A12"/>
    <w:rsid w:val="00F25690"/>
    <w:rsid w:val="00F27C91"/>
    <w:rsid w:val="00F27D65"/>
    <w:rsid w:val="00F36615"/>
    <w:rsid w:val="00F405C2"/>
    <w:rsid w:val="00F42691"/>
    <w:rsid w:val="00F45CA0"/>
    <w:rsid w:val="00F465C0"/>
    <w:rsid w:val="00F4784E"/>
    <w:rsid w:val="00F47973"/>
    <w:rsid w:val="00F47EF8"/>
    <w:rsid w:val="00F50029"/>
    <w:rsid w:val="00F52850"/>
    <w:rsid w:val="00F52F9B"/>
    <w:rsid w:val="00F54F8B"/>
    <w:rsid w:val="00F56222"/>
    <w:rsid w:val="00F6262D"/>
    <w:rsid w:val="00F632F0"/>
    <w:rsid w:val="00F63DB6"/>
    <w:rsid w:val="00F63F51"/>
    <w:rsid w:val="00F64CC6"/>
    <w:rsid w:val="00F650FE"/>
    <w:rsid w:val="00F65407"/>
    <w:rsid w:val="00F66589"/>
    <w:rsid w:val="00F679B7"/>
    <w:rsid w:val="00F71616"/>
    <w:rsid w:val="00F71F30"/>
    <w:rsid w:val="00F72E8E"/>
    <w:rsid w:val="00F745EE"/>
    <w:rsid w:val="00F74B10"/>
    <w:rsid w:val="00F74C3C"/>
    <w:rsid w:val="00F7612D"/>
    <w:rsid w:val="00F76625"/>
    <w:rsid w:val="00F76984"/>
    <w:rsid w:val="00F76BC6"/>
    <w:rsid w:val="00F77592"/>
    <w:rsid w:val="00F82458"/>
    <w:rsid w:val="00F9036D"/>
    <w:rsid w:val="00F906D0"/>
    <w:rsid w:val="00F92B67"/>
    <w:rsid w:val="00F934BA"/>
    <w:rsid w:val="00F936D8"/>
    <w:rsid w:val="00F93839"/>
    <w:rsid w:val="00F93BF3"/>
    <w:rsid w:val="00F961F4"/>
    <w:rsid w:val="00F9788B"/>
    <w:rsid w:val="00F979CD"/>
    <w:rsid w:val="00FA0284"/>
    <w:rsid w:val="00FA0B4D"/>
    <w:rsid w:val="00FA3DC4"/>
    <w:rsid w:val="00FA4A41"/>
    <w:rsid w:val="00FA7902"/>
    <w:rsid w:val="00FB00DC"/>
    <w:rsid w:val="00FB10D1"/>
    <w:rsid w:val="00FB1795"/>
    <w:rsid w:val="00FB2768"/>
    <w:rsid w:val="00FB4614"/>
    <w:rsid w:val="00FB6C33"/>
    <w:rsid w:val="00FB6F10"/>
    <w:rsid w:val="00FB7237"/>
    <w:rsid w:val="00FC17B7"/>
    <w:rsid w:val="00FC1BFD"/>
    <w:rsid w:val="00FC1CE1"/>
    <w:rsid w:val="00FC2DD2"/>
    <w:rsid w:val="00FC4084"/>
    <w:rsid w:val="00FC5001"/>
    <w:rsid w:val="00FC6817"/>
    <w:rsid w:val="00FD07E4"/>
    <w:rsid w:val="00FD1C84"/>
    <w:rsid w:val="00FD247D"/>
    <w:rsid w:val="00FD2DF7"/>
    <w:rsid w:val="00FD3018"/>
    <w:rsid w:val="00FD38B8"/>
    <w:rsid w:val="00FD655B"/>
    <w:rsid w:val="00FD7449"/>
    <w:rsid w:val="00FD773E"/>
    <w:rsid w:val="00FD7C4A"/>
    <w:rsid w:val="00FE0B3A"/>
    <w:rsid w:val="00FE17D9"/>
    <w:rsid w:val="00FE35B5"/>
    <w:rsid w:val="00FE38BF"/>
    <w:rsid w:val="00FE4AD5"/>
    <w:rsid w:val="00FE5345"/>
    <w:rsid w:val="00FE5E1D"/>
    <w:rsid w:val="00FE6796"/>
    <w:rsid w:val="00FE6FCF"/>
    <w:rsid w:val="00FE7056"/>
    <w:rsid w:val="00FE795C"/>
    <w:rsid w:val="00FF039C"/>
    <w:rsid w:val="00FF0C91"/>
    <w:rsid w:val="00FF23C1"/>
    <w:rsid w:val="00FF5D33"/>
    <w:rsid w:val="012CC6D2"/>
    <w:rsid w:val="014F59F0"/>
    <w:rsid w:val="01845DC9"/>
    <w:rsid w:val="0199A6DA"/>
    <w:rsid w:val="0272AE29"/>
    <w:rsid w:val="027B2206"/>
    <w:rsid w:val="02A2B7FA"/>
    <w:rsid w:val="02A94F5B"/>
    <w:rsid w:val="032147BE"/>
    <w:rsid w:val="0362EC20"/>
    <w:rsid w:val="03683F7A"/>
    <w:rsid w:val="038B481D"/>
    <w:rsid w:val="03D22853"/>
    <w:rsid w:val="03EAD35E"/>
    <w:rsid w:val="040B44F3"/>
    <w:rsid w:val="04462BF4"/>
    <w:rsid w:val="044E46F4"/>
    <w:rsid w:val="046D67BF"/>
    <w:rsid w:val="047AD7A4"/>
    <w:rsid w:val="04FBE5C9"/>
    <w:rsid w:val="0512430E"/>
    <w:rsid w:val="05A9C923"/>
    <w:rsid w:val="05D83405"/>
    <w:rsid w:val="05F02551"/>
    <w:rsid w:val="05FBD79D"/>
    <w:rsid w:val="062D372F"/>
    <w:rsid w:val="065CB38B"/>
    <w:rsid w:val="068E3744"/>
    <w:rsid w:val="06DBBA0B"/>
    <w:rsid w:val="07C1D446"/>
    <w:rsid w:val="07DCCD76"/>
    <w:rsid w:val="07EEA70E"/>
    <w:rsid w:val="07F162DD"/>
    <w:rsid w:val="0807D053"/>
    <w:rsid w:val="0820D936"/>
    <w:rsid w:val="084B4850"/>
    <w:rsid w:val="086458F3"/>
    <w:rsid w:val="088236DB"/>
    <w:rsid w:val="08D5454C"/>
    <w:rsid w:val="08E8501C"/>
    <w:rsid w:val="08FA5815"/>
    <w:rsid w:val="098AEC1A"/>
    <w:rsid w:val="09DAB32A"/>
    <w:rsid w:val="09FC4A97"/>
    <w:rsid w:val="0A54A4C7"/>
    <w:rsid w:val="0A9308A7"/>
    <w:rsid w:val="0AA41C22"/>
    <w:rsid w:val="0ADC81BD"/>
    <w:rsid w:val="0AE7EC34"/>
    <w:rsid w:val="0AE8D6DB"/>
    <w:rsid w:val="0AF91A15"/>
    <w:rsid w:val="0B1AD779"/>
    <w:rsid w:val="0B3E13C9"/>
    <w:rsid w:val="0B4EB40B"/>
    <w:rsid w:val="0B4F259F"/>
    <w:rsid w:val="0B53677D"/>
    <w:rsid w:val="0B6C5550"/>
    <w:rsid w:val="0B7493E3"/>
    <w:rsid w:val="0BAACA23"/>
    <w:rsid w:val="0BCF7A4A"/>
    <w:rsid w:val="0C23BA2F"/>
    <w:rsid w:val="0CAFDBCD"/>
    <w:rsid w:val="0CE9726C"/>
    <w:rsid w:val="0CF26B29"/>
    <w:rsid w:val="0CFE44EF"/>
    <w:rsid w:val="0CFED25B"/>
    <w:rsid w:val="0D17FE98"/>
    <w:rsid w:val="0D1AAFCA"/>
    <w:rsid w:val="0D214253"/>
    <w:rsid w:val="0D510CB4"/>
    <w:rsid w:val="0D6CBC48"/>
    <w:rsid w:val="0D83A89E"/>
    <w:rsid w:val="0DAC4B0F"/>
    <w:rsid w:val="0DD7FAE1"/>
    <w:rsid w:val="0DE855CD"/>
    <w:rsid w:val="0E2B749E"/>
    <w:rsid w:val="0E5C3A53"/>
    <w:rsid w:val="0E5DCC47"/>
    <w:rsid w:val="0E7E11EF"/>
    <w:rsid w:val="0E974C2D"/>
    <w:rsid w:val="0EB634C5"/>
    <w:rsid w:val="0EC2A981"/>
    <w:rsid w:val="0EE4A7F6"/>
    <w:rsid w:val="0EFE545E"/>
    <w:rsid w:val="0F0E7FB3"/>
    <w:rsid w:val="0F377895"/>
    <w:rsid w:val="0F40FC6B"/>
    <w:rsid w:val="0F76F636"/>
    <w:rsid w:val="0F9E4160"/>
    <w:rsid w:val="0FBA10FF"/>
    <w:rsid w:val="0FD22DA9"/>
    <w:rsid w:val="1005E91E"/>
    <w:rsid w:val="100E847A"/>
    <w:rsid w:val="103E6DC4"/>
    <w:rsid w:val="1043EEE0"/>
    <w:rsid w:val="107593A2"/>
    <w:rsid w:val="10E1899F"/>
    <w:rsid w:val="1128146A"/>
    <w:rsid w:val="114D9450"/>
    <w:rsid w:val="11533A72"/>
    <w:rsid w:val="1194D98C"/>
    <w:rsid w:val="11C96459"/>
    <w:rsid w:val="11DF7BF2"/>
    <w:rsid w:val="123DBD77"/>
    <w:rsid w:val="126952E0"/>
    <w:rsid w:val="12762B37"/>
    <w:rsid w:val="12F5B2B9"/>
    <w:rsid w:val="12F85F97"/>
    <w:rsid w:val="130E582A"/>
    <w:rsid w:val="133627A1"/>
    <w:rsid w:val="13ABA4E1"/>
    <w:rsid w:val="13D36232"/>
    <w:rsid w:val="13DF1113"/>
    <w:rsid w:val="13E037A1"/>
    <w:rsid w:val="1417742A"/>
    <w:rsid w:val="14583DE9"/>
    <w:rsid w:val="14C09243"/>
    <w:rsid w:val="150B53C6"/>
    <w:rsid w:val="153AE256"/>
    <w:rsid w:val="153EC082"/>
    <w:rsid w:val="158616A7"/>
    <w:rsid w:val="15A6DCF9"/>
    <w:rsid w:val="15A8C793"/>
    <w:rsid w:val="1625B419"/>
    <w:rsid w:val="164E9B24"/>
    <w:rsid w:val="1659E2DF"/>
    <w:rsid w:val="167881B9"/>
    <w:rsid w:val="169C2E00"/>
    <w:rsid w:val="169EEC28"/>
    <w:rsid w:val="1787223B"/>
    <w:rsid w:val="179A2898"/>
    <w:rsid w:val="17D13172"/>
    <w:rsid w:val="1833FBBF"/>
    <w:rsid w:val="18B89E2A"/>
    <w:rsid w:val="18F10C1C"/>
    <w:rsid w:val="1911C809"/>
    <w:rsid w:val="1924287D"/>
    <w:rsid w:val="19305EFE"/>
    <w:rsid w:val="198004A5"/>
    <w:rsid w:val="199E2E2C"/>
    <w:rsid w:val="19DA2DBB"/>
    <w:rsid w:val="19E3A0C2"/>
    <w:rsid w:val="19FD0762"/>
    <w:rsid w:val="1A098879"/>
    <w:rsid w:val="1A11C8FE"/>
    <w:rsid w:val="1A1C22A7"/>
    <w:rsid w:val="1A320435"/>
    <w:rsid w:val="1A4C21DA"/>
    <w:rsid w:val="1A52B7FE"/>
    <w:rsid w:val="1A60DB1D"/>
    <w:rsid w:val="1A7AF347"/>
    <w:rsid w:val="1A8DB607"/>
    <w:rsid w:val="1AD5052C"/>
    <w:rsid w:val="1B27BA9A"/>
    <w:rsid w:val="1B4A7E91"/>
    <w:rsid w:val="1B6B50A4"/>
    <w:rsid w:val="1BA819F2"/>
    <w:rsid w:val="1BFEF8FA"/>
    <w:rsid w:val="1C0C8FD9"/>
    <w:rsid w:val="1C3578D5"/>
    <w:rsid w:val="1D5A6E20"/>
    <w:rsid w:val="1D63CFAD"/>
    <w:rsid w:val="1D71714D"/>
    <w:rsid w:val="1DA710AA"/>
    <w:rsid w:val="1DAE772D"/>
    <w:rsid w:val="1DCA7FF4"/>
    <w:rsid w:val="1E23B115"/>
    <w:rsid w:val="1E3F9927"/>
    <w:rsid w:val="1E51EEF2"/>
    <w:rsid w:val="1E7A6E32"/>
    <w:rsid w:val="1E7D4F9E"/>
    <w:rsid w:val="1EA325E8"/>
    <w:rsid w:val="1EA3EC96"/>
    <w:rsid w:val="1EBDE7F6"/>
    <w:rsid w:val="1EBF2BF4"/>
    <w:rsid w:val="1F3A3EC0"/>
    <w:rsid w:val="1F50F044"/>
    <w:rsid w:val="1F7B0EF5"/>
    <w:rsid w:val="1FAFBC74"/>
    <w:rsid w:val="1FBBAB31"/>
    <w:rsid w:val="1FCDB956"/>
    <w:rsid w:val="2034500B"/>
    <w:rsid w:val="205218F6"/>
    <w:rsid w:val="20637E56"/>
    <w:rsid w:val="2071166D"/>
    <w:rsid w:val="20AA2455"/>
    <w:rsid w:val="20B2758A"/>
    <w:rsid w:val="20BA6261"/>
    <w:rsid w:val="20FE5069"/>
    <w:rsid w:val="2140C738"/>
    <w:rsid w:val="21447BED"/>
    <w:rsid w:val="21510579"/>
    <w:rsid w:val="2153B318"/>
    <w:rsid w:val="218B0221"/>
    <w:rsid w:val="21B3A157"/>
    <w:rsid w:val="21B3D26E"/>
    <w:rsid w:val="221C0360"/>
    <w:rsid w:val="224577F4"/>
    <w:rsid w:val="225DCBD9"/>
    <w:rsid w:val="226C5FE1"/>
    <w:rsid w:val="226E8410"/>
    <w:rsid w:val="22807D8C"/>
    <w:rsid w:val="2284EDA9"/>
    <w:rsid w:val="2293BD09"/>
    <w:rsid w:val="22A2C341"/>
    <w:rsid w:val="22A563D0"/>
    <w:rsid w:val="22A77391"/>
    <w:rsid w:val="22B47B73"/>
    <w:rsid w:val="22B5D612"/>
    <w:rsid w:val="236BDD74"/>
    <w:rsid w:val="23A69903"/>
    <w:rsid w:val="24296D8F"/>
    <w:rsid w:val="246BCC70"/>
    <w:rsid w:val="2519BE70"/>
    <w:rsid w:val="251D9ABF"/>
    <w:rsid w:val="25736612"/>
    <w:rsid w:val="25783602"/>
    <w:rsid w:val="25BA38D3"/>
    <w:rsid w:val="25FA84B0"/>
    <w:rsid w:val="2600A052"/>
    <w:rsid w:val="261918D7"/>
    <w:rsid w:val="264EE99E"/>
    <w:rsid w:val="266D1062"/>
    <w:rsid w:val="2691BEE6"/>
    <w:rsid w:val="26922199"/>
    <w:rsid w:val="26C7250F"/>
    <w:rsid w:val="26CCFE6B"/>
    <w:rsid w:val="274F4FFD"/>
    <w:rsid w:val="275470BC"/>
    <w:rsid w:val="275B4870"/>
    <w:rsid w:val="27899206"/>
    <w:rsid w:val="28095EA4"/>
    <w:rsid w:val="2871D30B"/>
    <w:rsid w:val="2884FC76"/>
    <w:rsid w:val="28A74537"/>
    <w:rsid w:val="28D6FF0E"/>
    <w:rsid w:val="29040591"/>
    <w:rsid w:val="2913DC55"/>
    <w:rsid w:val="295E49D7"/>
    <w:rsid w:val="296FCEC9"/>
    <w:rsid w:val="29B9EAC0"/>
    <w:rsid w:val="29BB5D85"/>
    <w:rsid w:val="2A07F266"/>
    <w:rsid w:val="2A2C4C0D"/>
    <w:rsid w:val="2A2E396C"/>
    <w:rsid w:val="2AFA1CAC"/>
    <w:rsid w:val="2B404EA7"/>
    <w:rsid w:val="2B4BA723"/>
    <w:rsid w:val="2B671CB3"/>
    <w:rsid w:val="2B8E93A3"/>
    <w:rsid w:val="2BA33D92"/>
    <w:rsid w:val="2BB2A946"/>
    <w:rsid w:val="2C123AD0"/>
    <w:rsid w:val="2C4B566D"/>
    <w:rsid w:val="2C5206A0"/>
    <w:rsid w:val="2C5A24BA"/>
    <w:rsid w:val="2C9492ED"/>
    <w:rsid w:val="2CD4E39D"/>
    <w:rsid w:val="2CE62A2C"/>
    <w:rsid w:val="2CE7D6FA"/>
    <w:rsid w:val="2CE7E402"/>
    <w:rsid w:val="2CF687EC"/>
    <w:rsid w:val="2CF7F04E"/>
    <w:rsid w:val="2CFBD001"/>
    <w:rsid w:val="2D2C1F2C"/>
    <w:rsid w:val="2D5E82DD"/>
    <w:rsid w:val="2D9A2F0C"/>
    <w:rsid w:val="2DAF7B92"/>
    <w:rsid w:val="2DCB1991"/>
    <w:rsid w:val="2DD38F90"/>
    <w:rsid w:val="2DF1D386"/>
    <w:rsid w:val="2E337C51"/>
    <w:rsid w:val="2E4E1D05"/>
    <w:rsid w:val="2EDAE6A2"/>
    <w:rsid w:val="2EECF0FC"/>
    <w:rsid w:val="2F24640B"/>
    <w:rsid w:val="2F667747"/>
    <w:rsid w:val="2F782F8C"/>
    <w:rsid w:val="2FA6CFD6"/>
    <w:rsid w:val="2FD26122"/>
    <w:rsid w:val="2FDD7EBC"/>
    <w:rsid w:val="2FE61960"/>
    <w:rsid w:val="30079918"/>
    <w:rsid w:val="301FB4A4"/>
    <w:rsid w:val="304F7513"/>
    <w:rsid w:val="309B6389"/>
    <w:rsid w:val="309B63D0"/>
    <w:rsid w:val="30A4FBAA"/>
    <w:rsid w:val="30BE1DC4"/>
    <w:rsid w:val="30DE7EC6"/>
    <w:rsid w:val="30EE1E53"/>
    <w:rsid w:val="30EE6D67"/>
    <w:rsid w:val="3113B237"/>
    <w:rsid w:val="314EBD81"/>
    <w:rsid w:val="3159BD59"/>
    <w:rsid w:val="31722DF1"/>
    <w:rsid w:val="32013302"/>
    <w:rsid w:val="326737CB"/>
    <w:rsid w:val="32E70D62"/>
    <w:rsid w:val="32ECDBF7"/>
    <w:rsid w:val="33A870AA"/>
    <w:rsid w:val="33CFA6FB"/>
    <w:rsid w:val="33D756E5"/>
    <w:rsid w:val="33FB6EEF"/>
    <w:rsid w:val="3445736A"/>
    <w:rsid w:val="3464AA6A"/>
    <w:rsid w:val="34A82430"/>
    <w:rsid w:val="34DEB106"/>
    <w:rsid w:val="3579184E"/>
    <w:rsid w:val="35A43721"/>
    <w:rsid w:val="35ADB801"/>
    <w:rsid w:val="35B0897D"/>
    <w:rsid w:val="362139B9"/>
    <w:rsid w:val="365105C5"/>
    <w:rsid w:val="36721ECD"/>
    <w:rsid w:val="367FC482"/>
    <w:rsid w:val="36B311A1"/>
    <w:rsid w:val="36E5A737"/>
    <w:rsid w:val="36E63757"/>
    <w:rsid w:val="372FF7F4"/>
    <w:rsid w:val="3733BA2E"/>
    <w:rsid w:val="3785B618"/>
    <w:rsid w:val="37AF0A89"/>
    <w:rsid w:val="37D45DB4"/>
    <w:rsid w:val="382837FC"/>
    <w:rsid w:val="38306196"/>
    <w:rsid w:val="3894CF9D"/>
    <w:rsid w:val="38B92F18"/>
    <w:rsid w:val="390F668D"/>
    <w:rsid w:val="3921C441"/>
    <w:rsid w:val="3922B3C4"/>
    <w:rsid w:val="393D16A2"/>
    <w:rsid w:val="399B490E"/>
    <w:rsid w:val="39F3216B"/>
    <w:rsid w:val="39F6D84A"/>
    <w:rsid w:val="3A03E68B"/>
    <w:rsid w:val="3A0BE3C9"/>
    <w:rsid w:val="3A0CAD01"/>
    <w:rsid w:val="3A31E34F"/>
    <w:rsid w:val="3AA545F2"/>
    <w:rsid w:val="3AA65287"/>
    <w:rsid w:val="3B30415F"/>
    <w:rsid w:val="3B505B90"/>
    <w:rsid w:val="3B7DFE22"/>
    <w:rsid w:val="3C10C115"/>
    <w:rsid w:val="3C4E158B"/>
    <w:rsid w:val="3D013D3F"/>
    <w:rsid w:val="3D110769"/>
    <w:rsid w:val="3D7999DA"/>
    <w:rsid w:val="3D9742D5"/>
    <w:rsid w:val="3D9ED6CF"/>
    <w:rsid w:val="3E69D8EE"/>
    <w:rsid w:val="3EA296A3"/>
    <w:rsid w:val="3EEEC7E5"/>
    <w:rsid w:val="3EF8F4AB"/>
    <w:rsid w:val="3F05426D"/>
    <w:rsid w:val="3F0782D0"/>
    <w:rsid w:val="3F84CBAB"/>
    <w:rsid w:val="3FCBFB5B"/>
    <w:rsid w:val="3FE212AC"/>
    <w:rsid w:val="3FFFEC53"/>
    <w:rsid w:val="401025D5"/>
    <w:rsid w:val="406DAA36"/>
    <w:rsid w:val="40A4B22A"/>
    <w:rsid w:val="40DDFF4D"/>
    <w:rsid w:val="40E7F08D"/>
    <w:rsid w:val="41075E23"/>
    <w:rsid w:val="41719C76"/>
    <w:rsid w:val="419D727F"/>
    <w:rsid w:val="41A48C4C"/>
    <w:rsid w:val="41B4B04D"/>
    <w:rsid w:val="41C3EAF6"/>
    <w:rsid w:val="41CEF74F"/>
    <w:rsid w:val="41DAF3EE"/>
    <w:rsid w:val="42078517"/>
    <w:rsid w:val="4283D7E0"/>
    <w:rsid w:val="42B94CC2"/>
    <w:rsid w:val="42F06771"/>
    <w:rsid w:val="42F70C67"/>
    <w:rsid w:val="42F9FEB3"/>
    <w:rsid w:val="436E12E3"/>
    <w:rsid w:val="43BB584D"/>
    <w:rsid w:val="43DC4751"/>
    <w:rsid w:val="43E971D0"/>
    <w:rsid w:val="4434F1A3"/>
    <w:rsid w:val="4468B8D5"/>
    <w:rsid w:val="44703A6A"/>
    <w:rsid w:val="44A1F321"/>
    <w:rsid w:val="44AEC1A1"/>
    <w:rsid w:val="44CC7DED"/>
    <w:rsid w:val="44FEDD94"/>
    <w:rsid w:val="44FF1082"/>
    <w:rsid w:val="45038291"/>
    <w:rsid w:val="4509E66E"/>
    <w:rsid w:val="450DB25A"/>
    <w:rsid w:val="4511D726"/>
    <w:rsid w:val="45150162"/>
    <w:rsid w:val="452BE4BB"/>
    <w:rsid w:val="45543ED0"/>
    <w:rsid w:val="458FD05C"/>
    <w:rsid w:val="45941ADE"/>
    <w:rsid w:val="45BEAEEE"/>
    <w:rsid w:val="464AF31A"/>
    <w:rsid w:val="4711B1C1"/>
    <w:rsid w:val="47881644"/>
    <w:rsid w:val="47B5D8D2"/>
    <w:rsid w:val="47CA8E92"/>
    <w:rsid w:val="47F222E1"/>
    <w:rsid w:val="47FBAD5A"/>
    <w:rsid w:val="4800886E"/>
    <w:rsid w:val="480824C2"/>
    <w:rsid w:val="4853B9DE"/>
    <w:rsid w:val="4879B8FC"/>
    <w:rsid w:val="48E9F1EC"/>
    <w:rsid w:val="494A1B94"/>
    <w:rsid w:val="496AEBEF"/>
    <w:rsid w:val="4985CA6C"/>
    <w:rsid w:val="49B11491"/>
    <w:rsid w:val="49BDA269"/>
    <w:rsid w:val="49D7B9FA"/>
    <w:rsid w:val="4A1A7AF9"/>
    <w:rsid w:val="4A2A75F8"/>
    <w:rsid w:val="4A2D64B5"/>
    <w:rsid w:val="4A54C9F4"/>
    <w:rsid w:val="4A6B3A3F"/>
    <w:rsid w:val="4B251AF2"/>
    <w:rsid w:val="4B603679"/>
    <w:rsid w:val="4BD2295C"/>
    <w:rsid w:val="4BD458E6"/>
    <w:rsid w:val="4BDC2DA8"/>
    <w:rsid w:val="4BE33334"/>
    <w:rsid w:val="4C9A26BF"/>
    <w:rsid w:val="4CA15077"/>
    <w:rsid w:val="4CCB1ADA"/>
    <w:rsid w:val="4D076F84"/>
    <w:rsid w:val="4D1EA0B9"/>
    <w:rsid w:val="4D3A6AD6"/>
    <w:rsid w:val="4D51952E"/>
    <w:rsid w:val="4D8E09FC"/>
    <w:rsid w:val="4D96DAE6"/>
    <w:rsid w:val="4DB20C05"/>
    <w:rsid w:val="4E75AE80"/>
    <w:rsid w:val="4E944A7B"/>
    <w:rsid w:val="4EA74C20"/>
    <w:rsid w:val="4F1C1646"/>
    <w:rsid w:val="4F708E21"/>
    <w:rsid w:val="4F7F6EBD"/>
    <w:rsid w:val="4FA1893B"/>
    <w:rsid w:val="502A56AE"/>
    <w:rsid w:val="50EF7CA6"/>
    <w:rsid w:val="516DA8F6"/>
    <w:rsid w:val="51AF042B"/>
    <w:rsid w:val="51DE252C"/>
    <w:rsid w:val="5238D69D"/>
    <w:rsid w:val="524C7552"/>
    <w:rsid w:val="527229FC"/>
    <w:rsid w:val="52A53695"/>
    <w:rsid w:val="52C8F31F"/>
    <w:rsid w:val="52D5CA76"/>
    <w:rsid w:val="52D8702B"/>
    <w:rsid w:val="52D9351D"/>
    <w:rsid w:val="5321D736"/>
    <w:rsid w:val="5325931A"/>
    <w:rsid w:val="53389E1F"/>
    <w:rsid w:val="53498F82"/>
    <w:rsid w:val="53A3C487"/>
    <w:rsid w:val="53C67E3D"/>
    <w:rsid w:val="53EEF435"/>
    <w:rsid w:val="54412E40"/>
    <w:rsid w:val="546A25EC"/>
    <w:rsid w:val="5529566D"/>
    <w:rsid w:val="55397CBC"/>
    <w:rsid w:val="553BF8F1"/>
    <w:rsid w:val="556C4B07"/>
    <w:rsid w:val="55B219B4"/>
    <w:rsid w:val="55DF9CE5"/>
    <w:rsid w:val="561B79CF"/>
    <w:rsid w:val="5649AF68"/>
    <w:rsid w:val="56621B01"/>
    <w:rsid w:val="5733BC46"/>
    <w:rsid w:val="57473B03"/>
    <w:rsid w:val="577E1185"/>
    <w:rsid w:val="579B687A"/>
    <w:rsid w:val="57A5F8E1"/>
    <w:rsid w:val="57A7911F"/>
    <w:rsid w:val="57B728FA"/>
    <w:rsid w:val="57C151A3"/>
    <w:rsid w:val="57CA00AA"/>
    <w:rsid w:val="583709DB"/>
    <w:rsid w:val="58570F66"/>
    <w:rsid w:val="5867654F"/>
    <w:rsid w:val="58A569D7"/>
    <w:rsid w:val="58E5E63D"/>
    <w:rsid w:val="58F0DB5C"/>
    <w:rsid w:val="592F9FB1"/>
    <w:rsid w:val="595AE32D"/>
    <w:rsid w:val="59951D51"/>
    <w:rsid w:val="59CAAA1B"/>
    <w:rsid w:val="59CDE79F"/>
    <w:rsid w:val="59DE2EA1"/>
    <w:rsid w:val="59EEE99D"/>
    <w:rsid w:val="59F7CD7B"/>
    <w:rsid w:val="5A01C226"/>
    <w:rsid w:val="5A1A03C5"/>
    <w:rsid w:val="5A1A3F54"/>
    <w:rsid w:val="5A610C51"/>
    <w:rsid w:val="5A738750"/>
    <w:rsid w:val="5A868B51"/>
    <w:rsid w:val="5AD4BB88"/>
    <w:rsid w:val="5B07F9BD"/>
    <w:rsid w:val="5B38430B"/>
    <w:rsid w:val="5B3BC144"/>
    <w:rsid w:val="5B57D25C"/>
    <w:rsid w:val="5B5D7070"/>
    <w:rsid w:val="5B718E35"/>
    <w:rsid w:val="5B7A828A"/>
    <w:rsid w:val="5B88EF90"/>
    <w:rsid w:val="5BB43F8B"/>
    <w:rsid w:val="5C2A069D"/>
    <w:rsid w:val="5C409EE2"/>
    <w:rsid w:val="5C44C068"/>
    <w:rsid w:val="5C4E829A"/>
    <w:rsid w:val="5C559316"/>
    <w:rsid w:val="5C58FBEF"/>
    <w:rsid w:val="5CC69C2A"/>
    <w:rsid w:val="5CE5117B"/>
    <w:rsid w:val="5CECC1D3"/>
    <w:rsid w:val="5D543471"/>
    <w:rsid w:val="5D8ABB99"/>
    <w:rsid w:val="5D8C0578"/>
    <w:rsid w:val="5D996A8F"/>
    <w:rsid w:val="5D9B713E"/>
    <w:rsid w:val="5DB475EF"/>
    <w:rsid w:val="5DC3A71E"/>
    <w:rsid w:val="5E6E9D34"/>
    <w:rsid w:val="5EB437A5"/>
    <w:rsid w:val="5EBE8496"/>
    <w:rsid w:val="5ECAD90F"/>
    <w:rsid w:val="5EEB50F3"/>
    <w:rsid w:val="5F0F4E7D"/>
    <w:rsid w:val="5F4462AD"/>
    <w:rsid w:val="5F7FE123"/>
    <w:rsid w:val="5F9C3D0F"/>
    <w:rsid w:val="5FC3D6F9"/>
    <w:rsid w:val="5FCA80BC"/>
    <w:rsid w:val="5FD0005B"/>
    <w:rsid w:val="60063F0B"/>
    <w:rsid w:val="602460FB"/>
    <w:rsid w:val="605ED631"/>
    <w:rsid w:val="605FD0F4"/>
    <w:rsid w:val="6070040D"/>
    <w:rsid w:val="6072D748"/>
    <w:rsid w:val="60A8289A"/>
    <w:rsid w:val="60FD04F7"/>
    <w:rsid w:val="613E8C4A"/>
    <w:rsid w:val="6150FA29"/>
    <w:rsid w:val="61AE035B"/>
    <w:rsid w:val="61B31EEF"/>
    <w:rsid w:val="61B8F2AD"/>
    <w:rsid w:val="61DD9EC5"/>
    <w:rsid w:val="61E13F3B"/>
    <w:rsid w:val="620074E0"/>
    <w:rsid w:val="625A2811"/>
    <w:rsid w:val="62A80E9E"/>
    <w:rsid w:val="62E2B892"/>
    <w:rsid w:val="62E897D0"/>
    <w:rsid w:val="62F586AC"/>
    <w:rsid w:val="634F95C6"/>
    <w:rsid w:val="636C6978"/>
    <w:rsid w:val="6375490D"/>
    <w:rsid w:val="6376D105"/>
    <w:rsid w:val="638E8A87"/>
    <w:rsid w:val="6399E218"/>
    <w:rsid w:val="63FB57FB"/>
    <w:rsid w:val="6485A54E"/>
    <w:rsid w:val="649A5AEA"/>
    <w:rsid w:val="64BF4DC9"/>
    <w:rsid w:val="64BFA026"/>
    <w:rsid w:val="64C8D6D1"/>
    <w:rsid w:val="64D9DF43"/>
    <w:rsid w:val="650F66E4"/>
    <w:rsid w:val="6568A04B"/>
    <w:rsid w:val="65FED92D"/>
    <w:rsid w:val="667C8CEA"/>
    <w:rsid w:val="6687D02D"/>
    <w:rsid w:val="668A4BA2"/>
    <w:rsid w:val="66BA6031"/>
    <w:rsid w:val="672BA38D"/>
    <w:rsid w:val="6749A6D6"/>
    <w:rsid w:val="67C60728"/>
    <w:rsid w:val="67F4D67B"/>
    <w:rsid w:val="68155011"/>
    <w:rsid w:val="68ADC97B"/>
    <w:rsid w:val="68B17CCA"/>
    <w:rsid w:val="68B18160"/>
    <w:rsid w:val="68F202B5"/>
    <w:rsid w:val="690920DB"/>
    <w:rsid w:val="69E4595E"/>
    <w:rsid w:val="69EC7FDC"/>
    <w:rsid w:val="69FFDDF0"/>
    <w:rsid w:val="6A09C15D"/>
    <w:rsid w:val="6A2DC942"/>
    <w:rsid w:val="6A79396E"/>
    <w:rsid w:val="6AA703F2"/>
    <w:rsid w:val="6AA879FA"/>
    <w:rsid w:val="6B34BB1D"/>
    <w:rsid w:val="6B3BA904"/>
    <w:rsid w:val="6B5E345E"/>
    <w:rsid w:val="6B9798BE"/>
    <w:rsid w:val="6BB3DD51"/>
    <w:rsid w:val="6BF5D955"/>
    <w:rsid w:val="6C0E10FE"/>
    <w:rsid w:val="6C2C9793"/>
    <w:rsid w:val="6C43824E"/>
    <w:rsid w:val="6C477486"/>
    <w:rsid w:val="6C48C93B"/>
    <w:rsid w:val="6C657EA9"/>
    <w:rsid w:val="6C696613"/>
    <w:rsid w:val="6D07202D"/>
    <w:rsid w:val="6DDE13F1"/>
    <w:rsid w:val="6DE8C69D"/>
    <w:rsid w:val="6E0A3439"/>
    <w:rsid w:val="6E4C2107"/>
    <w:rsid w:val="6E4E693E"/>
    <w:rsid w:val="6E7ACDF0"/>
    <w:rsid w:val="6E9051C6"/>
    <w:rsid w:val="6EB487FE"/>
    <w:rsid w:val="6ED24C17"/>
    <w:rsid w:val="6ED80C55"/>
    <w:rsid w:val="6EF065A1"/>
    <w:rsid w:val="6F1B2F57"/>
    <w:rsid w:val="6F640DBF"/>
    <w:rsid w:val="6F6C4818"/>
    <w:rsid w:val="6F750DE5"/>
    <w:rsid w:val="6F8196E1"/>
    <w:rsid w:val="6FADA276"/>
    <w:rsid w:val="6FD4105A"/>
    <w:rsid w:val="70095D9C"/>
    <w:rsid w:val="70708059"/>
    <w:rsid w:val="70A9E261"/>
    <w:rsid w:val="70B2F4CD"/>
    <w:rsid w:val="70CAFD4D"/>
    <w:rsid w:val="71104473"/>
    <w:rsid w:val="714B7190"/>
    <w:rsid w:val="71584193"/>
    <w:rsid w:val="716BAED4"/>
    <w:rsid w:val="71B6994F"/>
    <w:rsid w:val="71DF83F4"/>
    <w:rsid w:val="720753CE"/>
    <w:rsid w:val="721CEB2C"/>
    <w:rsid w:val="721EDB0D"/>
    <w:rsid w:val="72377837"/>
    <w:rsid w:val="724130C0"/>
    <w:rsid w:val="7245E851"/>
    <w:rsid w:val="725698E7"/>
    <w:rsid w:val="726AF642"/>
    <w:rsid w:val="7303D197"/>
    <w:rsid w:val="730EFFEF"/>
    <w:rsid w:val="735D7959"/>
    <w:rsid w:val="73759467"/>
    <w:rsid w:val="7396FDA4"/>
    <w:rsid w:val="73A5BD62"/>
    <w:rsid w:val="73D3FF0A"/>
    <w:rsid w:val="73E798FD"/>
    <w:rsid w:val="744A4409"/>
    <w:rsid w:val="7467C749"/>
    <w:rsid w:val="746B0F51"/>
    <w:rsid w:val="74FD67F2"/>
    <w:rsid w:val="75023D7E"/>
    <w:rsid w:val="753BB265"/>
    <w:rsid w:val="754FB543"/>
    <w:rsid w:val="7554B620"/>
    <w:rsid w:val="756D53C5"/>
    <w:rsid w:val="75773752"/>
    <w:rsid w:val="75AC8579"/>
    <w:rsid w:val="76FF6683"/>
    <w:rsid w:val="7707CA8B"/>
    <w:rsid w:val="773E8C3F"/>
    <w:rsid w:val="774C5C6F"/>
    <w:rsid w:val="7771A586"/>
    <w:rsid w:val="778325BD"/>
    <w:rsid w:val="77B0E5F1"/>
    <w:rsid w:val="77B7F57A"/>
    <w:rsid w:val="77C0F28C"/>
    <w:rsid w:val="78155DC6"/>
    <w:rsid w:val="7841CCCF"/>
    <w:rsid w:val="78482EAE"/>
    <w:rsid w:val="78502B63"/>
    <w:rsid w:val="785031E7"/>
    <w:rsid w:val="78ADF4B6"/>
    <w:rsid w:val="78BD8786"/>
    <w:rsid w:val="78E7B0A5"/>
    <w:rsid w:val="78F3D6B4"/>
    <w:rsid w:val="7940E199"/>
    <w:rsid w:val="7A222103"/>
    <w:rsid w:val="7A394591"/>
    <w:rsid w:val="7A6136A2"/>
    <w:rsid w:val="7A6995BF"/>
    <w:rsid w:val="7A86FBC1"/>
    <w:rsid w:val="7ACC0001"/>
    <w:rsid w:val="7AF2F76A"/>
    <w:rsid w:val="7B3F5F19"/>
    <w:rsid w:val="7B6A8C8A"/>
    <w:rsid w:val="7BF2684B"/>
    <w:rsid w:val="7C2AE517"/>
    <w:rsid w:val="7C5ABAEB"/>
    <w:rsid w:val="7C667979"/>
    <w:rsid w:val="7C912E1D"/>
    <w:rsid w:val="7C9467E6"/>
    <w:rsid w:val="7CA51339"/>
    <w:rsid w:val="7CB2DF62"/>
    <w:rsid w:val="7CB8D4D8"/>
    <w:rsid w:val="7CC9AC55"/>
    <w:rsid w:val="7CE24D7A"/>
    <w:rsid w:val="7D3532F5"/>
    <w:rsid w:val="7D5D4302"/>
    <w:rsid w:val="7D71EC78"/>
    <w:rsid w:val="7E18DD46"/>
    <w:rsid w:val="7E45A2E3"/>
    <w:rsid w:val="7E6B4DE0"/>
    <w:rsid w:val="7E849B01"/>
    <w:rsid w:val="7EAAF3FE"/>
    <w:rsid w:val="7EB39382"/>
    <w:rsid w:val="7EBA8867"/>
    <w:rsid w:val="7EC8A1EF"/>
    <w:rsid w:val="7F06F5C1"/>
    <w:rsid w:val="7F07C440"/>
    <w:rsid w:val="7F29DC5F"/>
    <w:rsid w:val="7F4FC572"/>
    <w:rsid w:val="7FA7821E"/>
    <w:rsid w:val="7FAC9670"/>
    <w:rsid w:val="7FC66D38"/>
    <w:rsid w:val="7FE30C0C"/>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BDDC867"/>
  <w15:chartTrackingRefBased/>
  <w15:docId w15:val="{B827C460-C21A-47CC-B993-9A39A3730DB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3"/>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2"/>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4"/>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7"/>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8"/>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customStyle="1" w:styleId="UnresolvedMention3">
    <w:name w:val="Unresolved Mention3"/>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 w:type="character" w:customStyle="1" w:styleId="UnresolvedMention4">
    <w:name w:val="Unresolved Mention4"/>
    <w:basedOn w:val="DefaultParagraphFont"/>
    <w:uiPriority w:val="99"/>
    <w:semiHidden/>
    <w:unhideWhenUsed/>
    <w:rsid w:val="008D000A"/>
    <w:rPr>
      <w:color w:val="605E5C"/>
      <w:shd w:val="clear" w:color="auto" w:fill="E1DFDD"/>
    </w:rPr>
  </w:style>
  <w:style w:type="character" w:customStyle="1" w:styleId="UnresolvedMention5">
    <w:name w:val="Unresolved Mention5"/>
    <w:basedOn w:val="DefaultParagraphFont"/>
    <w:uiPriority w:val="99"/>
    <w:semiHidden/>
    <w:unhideWhenUsed/>
    <w:rsid w:val="00794246"/>
    <w:rPr>
      <w:color w:val="605E5C"/>
      <w:shd w:val="clear" w:color="auto" w:fill="E1DFDD"/>
    </w:rPr>
  </w:style>
  <w:style w:type="character" w:styleId="UnresolvedMention">
    <w:name w:val="Unresolved Mention"/>
    <w:basedOn w:val="DefaultParagraphFont"/>
    <w:uiPriority w:val="99"/>
    <w:semiHidden/>
    <w:unhideWhenUsed/>
    <w:rsid w:val="00A4529C"/>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42738717">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05621574">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100825">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30330635">
      <w:bodyDiv w:val="1"/>
      <w:marLeft w:val="0"/>
      <w:marRight w:val="0"/>
      <w:marTop w:val="0"/>
      <w:marBottom w:val="0"/>
      <w:divBdr>
        <w:top w:val="none" w:sz="0" w:space="0" w:color="auto"/>
        <w:left w:val="none" w:sz="0" w:space="0" w:color="auto"/>
        <w:bottom w:val="none" w:sz="0" w:space="0" w:color="auto"/>
        <w:right w:val="none" w:sz="0" w:space="0" w:color="auto"/>
      </w:divBdr>
    </w:div>
    <w:div w:id="1394352885">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57748160">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490899680">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00494613">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22988602">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587794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assets.gov.ie/static/documents/a0b2f37f/SDG_02-TN06_Rev_01.pdf" TargetMode="External"/><Relationship Id="rId21" Type="http://schemas.openxmlformats.org/officeDocument/2006/relationships/footer" Target="footer2.xml"/><Relationship Id="rId34"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2" Type="http://schemas.openxmlformats.org/officeDocument/2006/relationships/hyperlink" Target="https://www.epa.ie/publications/compliance--enforcement/waste/si-no-508-of-2009-waste-management-food-waste-regulations-2009.php" TargetMode="External"/><Relationship Id="rId47" Type="http://schemas.openxmlformats.org/officeDocument/2006/relationships/hyperlink" Target="https://www.gov.ie/en/circular/a822016571c44796b2a79ee66fb1c1da/" TargetMode="External"/><Relationship Id="rId50" Type="http://schemas.openxmlformats.org/officeDocument/2006/relationships/hyperlink" Target="https://assets.gov.ie/static/documents/a0b2f37f/SDG_02-TN06_Rev_01.pdf" TargetMode="External"/><Relationship Id="rId55" Type="http://schemas.openxmlformats.org/officeDocument/2006/relationships/hyperlink" Target="https://assets.gov.ie/static/documents/a0b2f37f/SDG_02-TN06_Rev_01.pdf" TargetMode="External"/><Relationship Id="rId63" Type="http://schemas.microsoft.com/office/2011/relationships/people" Target="people.xml"/><Relationship Id="rId7" Type="http://schemas.openxmlformats.org/officeDocument/2006/relationships/numbering" Target="numbering.xml"/><Relationship Id="rId2" Type="http://schemas.openxmlformats.org/officeDocument/2006/relationships/customXml" Target="../customXml/item2.xml"/><Relationship Id="rId16" Type="http://schemas.microsoft.com/office/2016/09/relationships/commentsIds" Target="commentsIds.xml"/><Relationship Id="rId29" Type="http://schemas.openxmlformats.org/officeDocument/2006/relationships/hyperlink" Target="https://assets.gov.ie/static/documents/a0b2f37f/SDG_02-TN06_Rev_01.pdf" TargetMode="External"/><Relationship Id="rId11" Type="http://schemas.openxmlformats.org/officeDocument/2006/relationships/footnotes" Target="footnotes.xml"/><Relationship Id="rId24" Type="http://schemas.openxmlformats.org/officeDocument/2006/relationships/hyperlink" Target="http://www.etenders.gov.ie" TargetMode="External"/><Relationship Id="rId32" Type="http://schemas.openxmlformats.org/officeDocument/2006/relationships/hyperlink" Target="https://assets.gov.ie/static/documents/buying-greener-green-public-procurement-strategy-and-action-plan-2024-2027.pdf" TargetMode="External"/><Relationship Id="rId37" Type="http://schemas.openxmlformats.org/officeDocument/2006/relationships/hyperlink" Target="https://assets.gov.ie/static/documents/a0b2f37f/SDG_02-TN06_Rev_01.pdf" TargetMode="External"/><Relationship Id="rId40" Type="http://schemas.openxmlformats.org/officeDocument/2006/relationships/hyperlink" Target="https://assets.gov.ie/static/documents/nutritional-standards-for-school-meals.pdf" TargetMode="External"/><Relationship Id="rId45" Type="http://schemas.openxmlformats.org/officeDocument/2006/relationships/hyperlink" Target="http://www.mywaste.ie" TargetMode="External"/><Relationship Id="rId53" Type="http://schemas.openxmlformats.org/officeDocument/2006/relationships/hyperlink" Target="http://www.etenders.gov.ie" TargetMode="External"/><Relationship Id="rId58" Type="http://schemas.openxmlformats.org/officeDocument/2006/relationships/hyperlink" Target="https://assets.gov.ie/static/documents/a0b2f37f/SDG_02-TN06_Rev_01.pdf" TargetMode="External"/><Relationship Id="rId5" Type="http://schemas.openxmlformats.org/officeDocument/2006/relationships/customXml" Target="../customXml/item5.xml"/><Relationship Id="rId61" Type="http://schemas.openxmlformats.org/officeDocument/2006/relationships/hyperlink" Target="https://assets.gov.ie/static/documents/a0b2f37f/SDG_02-TN06_Rev_01.pdf" TargetMode="External"/><Relationship Id="rId19" Type="http://schemas.openxmlformats.org/officeDocument/2006/relationships/hyperlink" Target="https://www.etenders.gov.ie/epps/home.do" TargetMode="External"/><Relationship Id="rId14" Type="http://schemas.openxmlformats.org/officeDocument/2006/relationships/comments" Target="comments.xml"/><Relationship Id="rId22" Type="http://schemas.openxmlformats.org/officeDocument/2006/relationships/hyperlink" Target="http://www.etenders.gov.ie" TargetMode="External"/><Relationship Id="rId27" Type="http://schemas.openxmlformats.org/officeDocument/2006/relationships/hyperlink" Target="http://www.irishstatutebook.ie"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hyperlink" Target="http://www.fsai.ie" TargetMode="External"/><Relationship Id="rId43" Type="http://schemas.openxmlformats.org/officeDocument/2006/relationships/hyperlink" Target="https://www.gov.ie/en/publication/a1673-school-sector-climate-action-mandate/" TargetMode="External"/><Relationship Id="rId48" Type="http://schemas.openxmlformats.org/officeDocument/2006/relationships/hyperlink" Target="http://www.tusla.ie/children-first/children-first-e-learning-programme/" TargetMode="External"/><Relationship Id="rId56" Type="http://schemas.openxmlformats.org/officeDocument/2006/relationships/hyperlink" Target="https://assets.gov.ie/static/documents/a0b2f37f/SDG_02-TN06_Rev_01.pdf" TargetMode="External"/><Relationship Id="rId64" Type="http://schemas.openxmlformats.org/officeDocument/2006/relationships/glossaryDocument" Target="glossary/document.xml"/><Relationship Id="rId8" Type="http://schemas.openxmlformats.org/officeDocument/2006/relationships/styles" Target="styles.xml"/><Relationship Id="rId51" Type="http://schemas.openxmlformats.org/officeDocument/2006/relationships/hyperlink" Target="https://assets.gov.ie/static/documents/a0b2f37f/SDG_02-TN06_Rev_01.pdf" TargetMode="Externa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yperlink" Target="http://www.etenders.gov.ie" TargetMode="External"/><Relationship Id="rId33" Type="http://schemas.openxmlformats.org/officeDocument/2006/relationships/footer" Target="footer3.xml"/><Relationship Id="rId38" Type="http://schemas.openxmlformats.org/officeDocument/2006/relationships/hyperlink" Target="https://eur05.safelinks.protection.outlook.com/?url=https%3A%2F%2Fassets.gov.ie%2Fstatic%2Fdocuments%2Fnutritional-standards-for-school-meals.pdf&amp;data=05%7C02%7CColm_OCleirigh%40education.gov.ie%7C6e9552e9e2934519e65208de0d6a03cc%7Cf5c0d15a869347e3b506b1617300787f%7C0%7C0%7C638962946430947323%7CUnknown%7CTWFpbGZsb3d8eyJFbXB0eU1hcGkiOnRydWUsIlYiOiIwLjAuMDAwMCIsIlAiOiJXaW4zMiIsIkFOIjoiTWFpbCIsIldUIjoyfQ%3D%3D%7C0%7C%7C%7C&amp;sdata=91PX583L%2FJUV4O1dqKnqn47syF4cEcK%2B3jnQ1lG22uA%3D&amp;reserved=0" TargetMode="External"/><Relationship Id="rId46" Type="http://schemas.openxmlformats.org/officeDocument/2006/relationships/hyperlink" Target="http://www.foodwastecharter.ie" TargetMode="External"/><Relationship Id="rId59" Type="http://schemas.openxmlformats.org/officeDocument/2006/relationships/hyperlink" Target="https://assets.gov.ie/static/documents/a0b2f37f/SDG_02-TN06_Rev_01.pdf" TargetMode="External"/><Relationship Id="rId20"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1" Type="http://schemas.openxmlformats.org/officeDocument/2006/relationships/hyperlink" Target="https://assets.gov.ie/static/documents/a0b2f37f/SDG_02-TN06_Rev_01.pdf" TargetMode="External"/><Relationship Id="rId54" Type="http://schemas.openxmlformats.org/officeDocument/2006/relationships/hyperlink" Target="https://assets.gov.ie/static/documents/a0b2f37f/SDG_02-TN06_Rev_01.pdf" TargetMode="External"/><Relationship Id="rId62"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microsoft.com/office/2011/relationships/commentsExtended" Target="commentsExtended.xml"/><Relationship Id="rId23" Type="http://schemas.openxmlformats.org/officeDocument/2006/relationships/hyperlink" Target="http://www.etenders.gov.ie" TargetMode="External"/><Relationship Id="rId28" Type="http://schemas.openxmlformats.org/officeDocument/2006/relationships/hyperlink" Target="http://www.revenue.ie" TargetMode="External"/><Relationship Id="rId36" Type="http://schemas.openxmlformats.org/officeDocument/2006/relationships/hyperlink" Target="https://assets.gov.ie/static/documents/a0b2f37f/SDG_02-TN06_Rev_01.pdf" TargetMode="External"/><Relationship Id="rId49"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57" Type="http://schemas.openxmlformats.org/officeDocument/2006/relationships/hyperlink" Target="http://www.FSAI.ie" TargetMode="External"/><Relationship Id="rId10" Type="http://schemas.openxmlformats.org/officeDocument/2006/relationships/webSettings" Target="webSettings.xml"/><Relationship Id="rId31" Type="http://schemas.openxmlformats.org/officeDocument/2006/relationships/hyperlink" Target="https://assets.gov.ie/static/documents/a0b2f37f/SDG_02-TN06_Rev_01.pdf" TargetMode="External"/><Relationship Id="rId44" Type="http://schemas.openxmlformats.org/officeDocument/2006/relationships/hyperlink" Target="http://www.epa.ie" TargetMode="External"/><Relationship Id="rId52" Type="http://schemas.openxmlformats.org/officeDocument/2006/relationships/hyperlink" Target="http://www.etenders.gov.ie" TargetMode="External"/><Relationship Id="rId60" Type="http://schemas.openxmlformats.org/officeDocument/2006/relationships/hyperlink" Target="https://assets.gov.ie/static/documents/buying-greener-green-public-procurement-strategy-and-action-plan-2024-2027.pdf" TargetMode="External"/><Relationship Id="rId65"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jpeg"/><Relationship Id="rId18" Type="http://schemas.openxmlformats.org/officeDocument/2006/relationships/header" Target="header1.xml"/><Relationship Id="rId39" Type="http://schemas.openxmlformats.org/officeDocument/2006/relationships/hyperlink" Target="https://wfto.com/our-fair-trade-system/our-10-principles-of-fair-trade/"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54886"/>
    <w:rsid w:val="00065631"/>
    <w:rsid w:val="00076111"/>
    <w:rsid w:val="00081610"/>
    <w:rsid w:val="00081638"/>
    <w:rsid w:val="00082BA6"/>
    <w:rsid w:val="000878A3"/>
    <w:rsid w:val="00096EC6"/>
    <w:rsid w:val="000A326C"/>
    <w:rsid w:val="000D5011"/>
    <w:rsid w:val="000E50F2"/>
    <w:rsid w:val="000F16A3"/>
    <w:rsid w:val="000F1D40"/>
    <w:rsid w:val="000F1F51"/>
    <w:rsid w:val="00101FFE"/>
    <w:rsid w:val="00120EEE"/>
    <w:rsid w:val="001427E7"/>
    <w:rsid w:val="001607AC"/>
    <w:rsid w:val="0017502A"/>
    <w:rsid w:val="00194693"/>
    <w:rsid w:val="001960BE"/>
    <w:rsid w:val="001A4C33"/>
    <w:rsid w:val="001F28BE"/>
    <w:rsid w:val="00202000"/>
    <w:rsid w:val="002140CB"/>
    <w:rsid w:val="0021568F"/>
    <w:rsid w:val="002411F6"/>
    <w:rsid w:val="002425B3"/>
    <w:rsid w:val="00243E81"/>
    <w:rsid w:val="00257287"/>
    <w:rsid w:val="00265B25"/>
    <w:rsid w:val="00272719"/>
    <w:rsid w:val="002954EC"/>
    <w:rsid w:val="00295E97"/>
    <w:rsid w:val="002A3263"/>
    <w:rsid w:val="002B0A40"/>
    <w:rsid w:val="002B4D30"/>
    <w:rsid w:val="0031306B"/>
    <w:rsid w:val="00342601"/>
    <w:rsid w:val="00353F64"/>
    <w:rsid w:val="0035773E"/>
    <w:rsid w:val="00360C9D"/>
    <w:rsid w:val="003771AB"/>
    <w:rsid w:val="00380FBD"/>
    <w:rsid w:val="00384D20"/>
    <w:rsid w:val="003A4343"/>
    <w:rsid w:val="003B3358"/>
    <w:rsid w:val="003C47B8"/>
    <w:rsid w:val="003D0F6C"/>
    <w:rsid w:val="003D6C1E"/>
    <w:rsid w:val="003E130A"/>
    <w:rsid w:val="003F7A40"/>
    <w:rsid w:val="004050C8"/>
    <w:rsid w:val="0041284E"/>
    <w:rsid w:val="00416790"/>
    <w:rsid w:val="00423548"/>
    <w:rsid w:val="00433CE0"/>
    <w:rsid w:val="004368B4"/>
    <w:rsid w:val="00461DA6"/>
    <w:rsid w:val="00462A06"/>
    <w:rsid w:val="00462FED"/>
    <w:rsid w:val="004631ED"/>
    <w:rsid w:val="00464510"/>
    <w:rsid w:val="00475643"/>
    <w:rsid w:val="0048189C"/>
    <w:rsid w:val="00484D04"/>
    <w:rsid w:val="004C526A"/>
    <w:rsid w:val="004D3DF9"/>
    <w:rsid w:val="004D66ED"/>
    <w:rsid w:val="004D6E41"/>
    <w:rsid w:val="004E6741"/>
    <w:rsid w:val="004E72B0"/>
    <w:rsid w:val="005005BD"/>
    <w:rsid w:val="00520CC8"/>
    <w:rsid w:val="00550BBC"/>
    <w:rsid w:val="005534AC"/>
    <w:rsid w:val="005706F7"/>
    <w:rsid w:val="00571297"/>
    <w:rsid w:val="00593781"/>
    <w:rsid w:val="005B19D3"/>
    <w:rsid w:val="005C40E9"/>
    <w:rsid w:val="005E2EC8"/>
    <w:rsid w:val="005F0348"/>
    <w:rsid w:val="006206B3"/>
    <w:rsid w:val="00634BEA"/>
    <w:rsid w:val="006475EA"/>
    <w:rsid w:val="00653685"/>
    <w:rsid w:val="0065429F"/>
    <w:rsid w:val="00663A26"/>
    <w:rsid w:val="006816A6"/>
    <w:rsid w:val="006A02DF"/>
    <w:rsid w:val="006A135B"/>
    <w:rsid w:val="006B1429"/>
    <w:rsid w:val="007157F4"/>
    <w:rsid w:val="007249B7"/>
    <w:rsid w:val="00752271"/>
    <w:rsid w:val="0075634B"/>
    <w:rsid w:val="00790A85"/>
    <w:rsid w:val="007A3BBC"/>
    <w:rsid w:val="007A4440"/>
    <w:rsid w:val="007B0997"/>
    <w:rsid w:val="007E0ECD"/>
    <w:rsid w:val="007E77FE"/>
    <w:rsid w:val="00831B7E"/>
    <w:rsid w:val="00831DDC"/>
    <w:rsid w:val="0084199A"/>
    <w:rsid w:val="0085602E"/>
    <w:rsid w:val="00862925"/>
    <w:rsid w:val="00864823"/>
    <w:rsid w:val="008713D9"/>
    <w:rsid w:val="008A3BFE"/>
    <w:rsid w:val="008B3DC4"/>
    <w:rsid w:val="008C0EFE"/>
    <w:rsid w:val="008C5E40"/>
    <w:rsid w:val="008E1C72"/>
    <w:rsid w:val="009041FA"/>
    <w:rsid w:val="00933B66"/>
    <w:rsid w:val="00934850"/>
    <w:rsid w:val="00944CAF"/>
    <w:rsid w:val="009570EA"/>
    <w:rsid w:val="00960BF0"/>
    <w:rsid w:val="00961446"/>
    <w:rsid w:val="00975DA6"/>
    <w:rsid w:val="00991FBC"/>
    <w:rsid w:val="009922E1"/>
    <w:rsid w:val="009A18DE"/>
    <w:rsid w:val="009B3FDC"/>
    <w:rsid w:val="009B4342"/>
    <w:rsid w:val="009D3C8D"/>
    <w:rsid w:val="009D3D8C"/>
    <w:rsid w:val="009D7763"/>
    <w:rsid w:val="009F5929"/>
    <w:rsid w:val="009F67C5"/>
    <w:rsid w:val="00A10845"/>
    <w:rsid w:val="00A271DA"/>
    <w:rsid w:val="00A33272"/>
    <w:rsid w:val="00A36498"/>
    <w:rsid w:val="00A37992"/>
    <w:rsid w:val="00A4396B"/>
    <w:rsid w:val="00A60183"/>
    <w:rsid w:val="00A6251D"/>
    <w:rsid w:val="00A62CC7"/>
    <w:rsid w:val="00A67496"/>
    <w:rsid w:val="00A70F35"/>
    <w:rsid w:val="00A90020"/>
    <w:rsid w:val="00A96FA1"/>
    <w:rsid w:val="00A97A26"/>
    <w:rsid w:val="00AA15E9"/>
    <w:rsid w:val="00AB4676"/>
    <w:rsid w:val="00AD4162"/>
    <w:rsid w:val="00AE3617"/>
    <w:rsid w:val="00AE66E6"/>
    <w:rsid w:val="00AF52CD"/>
    <w:rsid w:val="00B264DF"/>
    <w:rsid w:val="00B56568"/>
    <w:rsid w:val="00B64619"/>
    <w:rsid w:val="00B71634"/>
    <w:rsid w:val="00B8607D"/>
    <w:rsid w:val="00BF7A57"/>
    <w:rsid w:val="00C01CAA"/>
    <w:rsid w:val="00C0248A"/>
    <w:rsid w:val="00C15900"/>
    <w:rsid w:val="00C17DBC"/>
    <w:rsid w:val="00C22A3B"/>
    <w:rsid w:val="00C25320"/>
    <w:rsid w:val="00C3097C"/>
    <w:rsid w:val="00C36C21"/>
    <w:rsid w:val="00C36C39"/>
    <w:rsid w:val="00C40BA4"/>
    <w:rsid w:val="00C43F9A"/>
    <w:rsid w:val="00C51B65"/>
    <w:rsid w:val="00C5374A"/>
    <w:rsid w:val="00C5379F"/>
    <w:rsid w:val="00C61719"/>
    <w:rsid w:val="00C7052B"/>
    <w:rsid w:val="00C941E1"/>
    <w:rsid w:val="00CA0FD7"/>
    <w:rsid w:val="00CC6B57"/>
    <w:rsid w:val="00CD6595"/>
    <w:rsid w:val="00D120B4"/>
    <w:rsid w:val="00D279FA"/>
    <w:rsid w:val="00D3147F"/>
    <w:rsid w:val="00D45B46"/>
    <w:rsid w:val="00DA34B7"/>
    <w:rsid w:val="00DB21CB"/>
    <w:rsid w:val="00DB2631"/>
    <w:rsid w:val="00DB2CFF"/>
    <w:rsid w:val="00DB5BB1"/>
    <w:rsid w:val="00DC4E89"/>
    <w:rsid w:val="00DE4F71"/>
    <w:rsid w:val="00E0041B"/>
    <w:rsid w:val="00E2439E"/>
    <w:rsid w:val="00E305E8"/>
    <w:rsid w:val="00E3506C"/>
    <w:rsid w:val="00E35C3C"/>
    <w:rsid w:val="00E36511"/>
    <w:rsid w:val="00E45CE4"/>
    <w:rsid w:val="00E533FF"/>
    <w:rsid w:val="00E71469"/>
    <w:rsid w:val="00E74482"/>
    <w:rsid w:val="00E74B1E"/>
    <w:rsid w:val="00E8465B"/>
    <w:rsid w:val="00E84A40"/>
    <w:rsid w:val="00EA70EF"/>
    <w:rsid w:val="00EB4238"/>
    <w:rsid w:val="00EB6E41"/>
    <w:rsid w:val="00F105A8"/>
    <w:rsid w:val="00F1738D"/>
    <w:rsid w:val="00F179AA"/>
    <w:rsid w:val="00F3224F"/>
    <w:rsid w:val="00F42675"/>
    <w:rsid w:val="00F44154"/>
    <w:rsid w:val="00F47EF8"/>
    <w:rsid w:val="00F47FAB"/>
    <w:rsid w:val="00F62C01"/>
    <w:rsid w:val="00F679B7"/>
    <w:rsid w:val="00F7612D"/>
    <w:rsid w:val="00F76BC6"/>
    <w:rsid w:val="00F77966"/>
    <w:rsid w:val="00FD1EC7"/>
    <w:rsid w:val="00FD2CD5"/>
    <w:rsid w:val="00FD4D07"/>
    <w:rsid w:val="00FE28BA"/>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customXsn xmlns="http://schemas.microsoft.com/office/2006/metadata/customXsn">
  <xsnLocation/>
  <cached>True</cached>
  <openByDefault>True</openByDefault>
  <xsnScope/>
</customXs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98D8875E-00F7-4EBB-AE9C-FA8A72D7C18E}">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3.xml><?xml version="1.0" encoding="utf-8"?>
<ds:datastoreItem xmlns:ds="http://schemas.openxmlformats.org/officeDocument/2006/customXml" ds:itemID="{3C812E9D-FE1F-4A94-841A-4B7962C5FD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1D7029F-4797-4C27-A7E0-5367068B144E}">
  <ds:schemaRefs>
    <ds:schemaRef ds:uri="http://schemas.openxmlformats.org/officeDocument/2006/bibliography"/>
  </ds:schemaRefs>
</ds:datastoreItem>
</file>

<file path=customXml/itemProps5.xml><?xml version="1.0" encoding="utf-8"?>
<ds:datastoreItem xmlns:ds="http://schemas.openxmlformats.org/officeDocument/2006/customXml" ds:itemID="{21236711-5372-4452-99E7-B13751EDC042}">
  <ds:schemaRefs>
    <ds:schemaRef ds:uri="http://schemas.microsoft.com/sharepoint/v3/contenttype/forms"/>
  </ds:schemaRefs>
</ds:datastoreItem>
</file>

<file path=customXml/itemProps6.xml><?xml version="1.0" encoding="utf-8"?>
<ds:datastoreItem xmlns:ds="http://schemas.openxmlformats.org/officeDocument/2006/customXml" ds:itemID="{132C3114-89A1-434B-A6F9-A6BD6894DEA3}">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89</Pages>
  <Words>32812</Words>
  <Characters>187035</Characters>
  <Application>Microsoft Office Word</Application>
  <DocSecurity>0</DocSecurity>
  <Lines>1558</Lines>
  <Paragraphs>438</Paragraphs>
  <ScaleCrop>false</ScaleCrop>
  <Company/>
  <LinksUpToDate>false</LinksUpToDate>
  <CharactersWithSpaces>219409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Emmett Malone (Student)</dc:creator>
  <cp:keywords/>
  <dc:description/>
  <cp:lastModifiedBy>Emmett Malone (Student)</cp:lastModifiedBy>
  <cp:revision>3</cp:revision>
  <dcterms:created xsi:type="dcterms:W3CDTF">2026-06-16T16:52:00Z</dcterms:created>
  <dcterms:modified xsi:type="dcterms:W3CDTF">2026-06-16T17:33:00Z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0x010100FB15175A90D8F94198F69298F905C1E8</vt:lpwstr>
  </property>
  <property fmtid="{D5CDD505-2E9C-101B-9397-08002B2CF9AE}" pid="3" name="GrammarlyDocumentId">
    <vt:lpwstr>80f0be6e-895b-491d-9530-b89f100d94ed</vt:lpwstr>
  </property>
  <property fmtid="{D5CDD505-2E9C-101B-9397-08002B2CF9AE}" pid="4" name="Schools">
    <vt:lpwstr/>
  </property>
  <property fmtid="{D5CDD505-2E9C-101B-9397-08002B2CF9AE}" pid="5" name="Site Name">
    <vt:lpwstr>1;#SPU Operations|a349eabc-5ac9-47e4-b5e0-0c81acbe537d</vt:lpwstr>
  </property>
  <property fmtid="{D5CDD505-2E9C-101B-9397-08002B2CF9AE}" pid="6" name="MediaServiceImageTags">
    <vt:lpwstr/>
  </property>
  <property fmtid="{D5CDD505-2E9C-101B-9397-08002B2CF9AE}" pid="7" name="Document_x0020_Category">
    <vt:lpwstr/>
  </property>
  <property fmtid="{D5CDD505-2E9C-101B-9397-08002B2CF9AE}" pid="8" name="Site_x0020_Name">
    <vt:lpwstr>1;#SPU Operations|a349eabc-5ac9-47e4-b5e0-0c81acbe537d</vt:lpwstr>
  </property>
  <property fmtid="{D5CDD505-2E9C-101B-9397-08002B2CF9AE}" pid="9" name="Library">
    <vt:lpwstr>359;#Collaborative Projects|7b4cb1eb-f63e-43a2-98ec-c4fc1e45a252</vt:lpwstr>
  </property>
  <property fmtid="{D5CDD505-2E9C-101B-9397-08002B2CF9AE}" pid="10" name="Document Category">
    <vt:lpwstr/>
  </property>
</Properties>
</file>