
<file path=[Content_Types].xml><?xml version="1.0" encoding="utf-8"?>
<Types xmlns="http://schemas.openxmlformats.org/package/2006/content-types">
  <Default Extension="jpeg" ContentType="image/jpeg"/>
  <Default Extension="odttf" ContentType="application/vnd.openxmlformats-officedocument.obfuscatedFont"/>
  <Default Extension="rels" ContentType="application/vnd.openxmlformats-package.relationships+xml"/>
  <Default Extension="xml" ContentType="application/xml"/>
  <Override PartName="/word/document.xml" ContentType="application/vnd.openxmlformats-officedocument.wordprocessingml.document.main+xml"/>
  <Override PartName="/word/footer2.xml" ContentType="application/vnd.openxmlformats-officedocument.wordprocessingml.footer+xml"/>
  <Override PartName="/word/header1.xml" ContentType="application/vnd.openxmlformats-officedocument.wordprocessingml.header+xml"/>
  <Override PartName="/word/footer1.xml" ContentType="application/vnd.openxmlformats-officedocument.wordprocessingml.footer+xml"/>
  <Override PartName="/word/footnotes.xml" ContentType="application/vnd.openxmlformats-officedocument.wordprocessingml.footnotes+xml"/>
  <Override PartName="/word/endnotes.xml" ContentType="application/vnd.openxmlformats-officedocument.wordprocessingml.endnotes+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customXml/itemProps2.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9FF80D7" w14:textId="1D0CE378" w:rsidR="006A2D3B" w:rsidRPr="00556CF0" w:rsidRDefault="006A2D3B" w:rsidP="00556CF0">
      <w:pPr>
        <w:spacing w:after="0"/>
        <w:rPr>
          <w:sz w:val="40"/>
          <w:szCs w:val="44"/>
        </w:rPr>
      </w:pPr>
    </w:p>
    <w:p w14:paraId="79FE8787" w14:textId="77777777" w:rsidR="006A2D3B" w:rsidRPr="00556CF0" w:rsidRDefault="006A2D3B" w:rsidP="00556CF0">
      <w:pPr>
        <w:spacing w:after="0"/>
        <w:rPr>
          <w:sz w:val="40"/>
          <w:szCs w:val="44"/>
        </w:rPr>
      </w:pPr>
    </w:p>
    <w:p w14:paraId="0FC7B84C" w14:textId="77777777" w:rsidR="007A0720" w:rsidRPr="007A0720" w:rsidRDefault="00363BDC" w:rsidP="00556CF0">
      <w:pPr>
        <w:keepNext/>
        <w:pBdr>
          <w:top w:val="single" w:sz="18" w:space="1" w:color="333399"/>
          <w:left w:val="single" w:sz="18" w:space="4" w:color="333399"/>
          <w:bottom w:val="single" w:sz="18" w:space="1" w:color="333399"/>
          <w:right w:val="single" w:sz="18" w:space="4" w:color="333399"/>
          <w:between w:val="nil"/>
        </w:pBdr>
        <w:tabs>
          <w:tab w:val="left" w:pos="397"/>
          <w:tab w:val="left" w:pos="907"/>
          <w:tab w:val="left" w:pos="1134"/>
        </w:tabs>
        <w:spacing w:after="0"/>
        <w:jc w:val="center"/>
        <w:rPr>
          <w:b/>
          <w:color w:val="000000" w:themeColor="text1"/>
          <w:sz w:val="28"/>
          <w:szCs w:val="28"/>
        </w:rPr>
      </w:pPr>
      <w:r w:rsidRPr="00556CF0">
        <w:rPr>
          <w:sz w:val="40"/>
          <w:szCs w:val="44"/>
        </w:rPr>
        <w:br/>
      </w:r>
      <w:r w:rsidR="00076922">
        <w:rPr>
          <w:noProof/>
        </w:rPr>
        <w:drawing>
          <wp:inline distT="0" distB="0" distL="0" distR="0" wp14:anchorId="09AF9262" wp14:editId="6AF1BF77">
            <wp:extent cx="3159760" cy="882336"/>
            <wp:effectExtent l="0" t="0" r="2540" b="0"/>
            <wp:docPr id="1" name="Picture 1" descr="De La Sal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De La Salle"/>
                    <pic:cNvPicPr>
                      <a:picLocks noChangeAspect="1" noChangeArrowheads="1"/>
                    </pic:cNvPicPr>
                  </pic:nvPicPr>
                  <pic:blipFill>
                    <a:blip r:embed="rId9">
                      <a:extLst>
                        <a:ext uri="{28A0092B-C50C-407E-A947-70E740481C1C}">
                          <a14:useLocalDpi xmlns:a14="http://schemas.microsoft.com/office/drawing/2010/main" val="0"/>
                        </a:ext>
                      </a:extLst>
                    </a:blip>
                    <a:srcRect/>
                    <a:stretch>
                      <a:fillRect/>
                    </a:stretch>
                  </pic:blipFill>
                  <pic:spPr bwMode="auto">
                    <a:xfrm>
                      <a:off x="0" y="0"/>
                      <a:ext cx="3190175" cy="890829"/>
                    </a:xfrm>
                    <a:prstGeom prst="rect">
                      <a:avLst/>
                    </a:prstGeom>
                    <a:noFill/>
                    <a:ln>
                      <a:noFill/>
                    </a:ln>
                  </pic:spPr>
                </pic:pic>
              </a:graphicData>
            </a:graphic>
          </wp:inline>
        </w:drawing>
      </w:r>
      <w:r w:rsidRPr="00556CF0">
        <w:rPr>
          <w:sz w:val="40"/>
          <w:szCs w:val="44"/>
        </w:rPr>
        <w:br/>
      </w:r>
    </w:p>
    <w:p w14:paraId="50ED929B" w14:textId="409ADAC6" w:rsidR="0083207A" w:rsidRPr="00C97443" w:rsidRDefault="00076922" w:rsidP="00556CF0">
      <w:pPr>
        <w:keepNext/>
        <w:pBdr>
          <w:top w:val="single" w:sz="18" w:space="1" w:color="333399"/>
          <w:left w:val="single" w:sz="18" w:space="4" w:color="333399"/>
          <w:bottom w:val="single" w:sz="18" w:space="1" w:color="333399"/>
          <w:right w:val="single" w:sz="18" w:space="4" w:color="333399"/>
          <w:between w:val="nil"/>
        </w:pBdr>
        <w:tabs>
          <w:tab w:val="left" w:pos="397"/>
          <w:tab w:val="left" w:pos="907"/>
          <w:tab w:val="left" w:pos="1134"/>
        </w:tabs>
        <w:spacing w:after="0"/>
        <w:jc w:val="center"/>
        <w:rPr>
          <w:sz w:val="40"/>
          <w:szCs w:val="40"/>
        </w:rPr>
      </w:pPr>
      <w:r w:rsidRPr="00076922">
        <w:rPr>
          <w:b/>
          <w:color w:val="000000" w:themeColor="text1"/>
          <w:sz w:val="40"/>
          <w:szCs w:val="40"/>
        </w:rPr>
        <w:t>De La Salle College, Waterford</w:t>
      </w:r>
    </w:p>
    <w:p w14:paraId="77EB2ABB" w14:textId="77777777" w:rsidR="00556CF0" w:rsidRPr="007A0720" w:rsidRDefault="00556CF0" w:rsidP="00556CF0">
      <w:pPr>
        <w:keepNext/>
        <w:pBdr>
          <w:top w:val="single" w:sz="18" w:space="1" w:color="333399"/>
          <w:left w:val="single" w:sz="18" w:space="4" w:color="333399"/>
          <w:bottom w:val="single" w:sz="18" w:space="1" w:color="333399"/>
          <w:right w:val="single" w:sz="18" w:space="4" w:color="333399"/>
          <w:between w:val="nil"/>
        </w:pBdr>
        <w:tabs>
          <w:tab w:val="left" w:pos="397"/>
          <w:tab w:val="left" w:pos="907"/>
          <w:tab w:val="left" w:pos="1134"/>
        </w:tabs>
        <w:spacing w:after="0"/>
        <w:jc w:val="center"/>
        <w:rPr>
          <w:b/>
          <w:color w:val="333399"/>
          <w:sz w:val="24"/>
        </w:rPr>
      </w:pPr>
    </w:p>
    <w:p w14:paraId="4DC74F27" w14:textId="13312C01" w:rsidR="006A2D3B" w:rsidRPr="008036E9" w:rsidRDefault="00363BDC" w:rsidP="00556CF0">
      <w:pPr>
        <w:keepNext/>
        <w:pBdr>
          <w:top w:val="single" w:sz="18" w:space="1" w:color="333399"/>
          <w:left w:val="single" w:sz="18" w:space="4" w:color="333399"/>
          <w:bottom w:val="single" w:sz="18" w:space="1" w:color="333399"/>
          <w:right w:val="single" w:sz="18" w:space="4" w:color="333399"/>
          <w:between w:val="nil"/>
        </w:pBdr>
        <w:tabs>
          <w:tab w:val="left" w:pos="397"/>
          <w:tab w:val="left" w:pos="907"/>
          <w:tab w:val="left" w:pos="1134"/>
        </w:tabs>
        <w:spacing w:after="0"/>
        <w:jc w:val="center"/>
        <w:rPr>
          <w:b/>
          <w:bCs/>
          <w:color w:val="333399"/>
          <w:sz w:val="32"/>
          <w:szCs w:val="32"/>
        </w:rPr>
      </w:pPr>
      <w:r w:rsidRPr="007A0720">
        <w:rPr>
          <w:b/>
          <w:color w:val="333399"/>
          <w:sz w:val="24"/>
        </w:rPr>
        <w:br/>
      </w:r>
      <w:r w:rsidR="00556CF0" w:rsidRPr="00C97443">
        <w:rPr>
          <w:b/>
          <w:color w:val="333399"/>
          <w:sz w:val="40"/>
          <w:szCs w:val="40"/>
        </w:rPr>
        <w:t>Call</w:t>
      </w:r>
      <w:r w:rsidRPr="00C97443">
        <w:rPr>
          <w:b/>
          <w:color w:val="333399"/>
          <w:sz w:val="40"/>
          <w:szCs w:val="40"/>
        </w:rPr>
        <w:t xml:space="preserve"> for Tenders dated</w:t>
      </w:r>
      <w:r w:rsidR="00247D22">
        <w:rPr>
          <w:b/>
          <w:color w:val="333399"/>
          <w:sz w:val="40"/>
          <w:szCs w:val="40"/>
        </w:rPr>
        <w:t xml:space="preserve"> </w:t>
      </w:r>
      <w:r w:rsidR="00B2723C" w:rsidRPr="008036E9">
        <w:rPr>
          <w:b/>
          <w:color w:val="FF0000"/>
          <w:sz w:val="40"/>
          <w:szCs w:val="40"/>
        </w:rPr>
        <w:t>12</w:t>
      </w:r>
      <w:r w:rsidR="00B2723C" w:rsidRPr="008036E9">
        <w:rPr>
          <w:b/>
          <w:color w:val="FF0000"/>
          <w:sz w:val="40"/>
          <w:szCs w:val="40"/>
          <w:vertAlign w:val="superscript"/>
        </w:rPr>
        <w:t>th</w:t>
      </w:r>
      <w:r w:rsidR="00B2723C" w:rsidRPr="008036E9">
        <w:rPr>
          <w:b/>
          <w:color w:val="FF0000"/>
          <w:sz w:val="40"/>
          <w:szCs w:val="40"/>
        </w:rPr>
        <w:t xml:space="preserve"> October</w:t>
      </w:r>
      <w:r w:rsidR="008A4EA1" w:rsidRPr="008036E9">
        <w:rPr>
          <w:b/>
          <w:color w:val="FF0000"/>
          <w:sz w:val="40"/>
          <w:szCs w:val="40"/>
        </w:rPr>
        <w:t xml:space="preserve"> 2026</w:t>
      </w:r>
      <w:r w:rsidRPr="008036E9">
        <w:rPr>
          <w:b/>
          <w:color w:val="333399"/>
          <w:sz w:val="40"/>
          <w:szCs w:val="40"/>
        </w:rPr>
        <w:br/>
      </w:r>
      <w:bookmarkStart w:id="0" w:name="_Hlk189043846"/>
      <w:r w:rsidR="0083207A" w:rsidRPr="008036E9">
        <w:rPr>
          <w:b/>
          <w:bCs/>
          <w:color w:val="333399"/>
          <w:sz w:val="40"/>
          <w:szCs w:val="40"/>
        </w:rPr>
        <w:t>for the supply, delivery</w:t>
      </w:r>
      <w:r w:rsidR="006F0E86" w:rsidRPr="008036E9">
        <w:rPr>
          <w:b/>
          <w:bCs/>
          <w:color w:val="333399"/>
          <w:sz w:val="40"/>
          <w:szCs w:val="40"/>
        </w:rPr>
        <w:t xml:space="preserve"> and</w:t>
      </w:r>
      <w:r w:rsidR="0083207A" w:rsidRPr="008036E9">
        <w:rPr>
          <w:b/>
          <w:bCs/>
          <w:color w:val="333399"/>
          <w:sz w:val="40"/>
          <w:szCs w:val="40"/>
        </w:rPr>
        <w:t xml:space="preserve"> installation </w:t>
      </w:r>
      <w:bookmarkEnd w:id="0"/>
      <w:r w:rsidR="006F0E86" w:rsidRPr="008036E9">
        <w:rPr>
          <w:b/>
          <w:bCs/>
          <w:color w:val="333399"/>
          <w:sz w:val="40"/>
          <w:szCs w:val="40"/>
        </w:rPr>
        <w:t>(including any necessary groundworks) of Fitness and Physical Education Equipment</w:t>
      </w:r>
      <w:r w:rsidRPr="008036E9">
        <w:rPr>
          <w:b/>
          <w:color w:val="333399"/>
          <w:sz w:val="40"/>
          <w:szCs w:val="40"/>
        </w:rPr>
        <w:br/>
      </w:r>
      <w:r w:rsidRPr="008036E9">
        <w:rPr>
          <w:b/>
          <w:color w:val="333399"/>
          <w:sz w:val="32"/>
          <w:szCs w:val="32"/>
        </w:rPr>
        <w:br/>
      </w:r>
      <w:r w:rsidRPr="008036E9">
        <w:rPr>
          <w:b/>
          <w:color w:val="333399"/>
          <w:sz w:val="32"/>
          <w:szCs w:val="32"/>
        </w:rPr>
        <w:br/>
      </w:r>
      <w:r w:rsidRPr="008036E9">
        <w:rPr>
          <w:b/>
          <w:color w:val="333399"/>
          <w:sz w:val="40"/>
          <w:szCs w:val="40"/>
        </w:rPr>
        <w:t>Tender procedure: Open procedure</w:t>
      </w:r>
      <w:r w:rsidRPr="008036E9">
        <w:rPr>
          <w:b/>
          <w:color w:val="333399"/>
          <w:sz w:val="40"/>
          <w:szCs w:val="40"/>
        </w:rPr>
        <w:br/>
      </w:r>
      <w:r w:rsidRPr="008036E9">
        <w:rPr>
          <w:b/>
          <w:color w:val="333399"/>
          <w:sz w:val="32"/>
          <w:szCs w:val="32"/>
        </w:rPr>
        <w:br/>
      </w:r>
      <w:bookmarkStart w:id="1" w:name="bookmark=id.gjdgxs" w:colFirst="0" w:colLast="0"/>
      <w:bookmarkEnd w:id="1"/>
    </w:p>
    <w:p w14:paraId="72347903" w14:textId="0F1AFC66" w:rsidR="006A2D3B" w:rsidRPr="007A0720" w:rsidRDefault="00363BDC" w:rsidP="00556CF0">
      <w:pPr>
        <w:keepNext/>
        <w:pBdr>
          <w:top w:val="single" w:sz="18" w:space="1" w:color="333399"/>
          <w:left w:val="single" w:sz="18" w:space="4" w:color="333399"/>
          <w:bottom w:val="single" w:sz="18" w:space="1" w:color="333399"/>
          <w:right w:val="single" w:sz="18" w:space="4" w:color="333399"/>
          <w:between w:val="nil"/>
        </w:pBdr>
        <w:tabs>
          <w:tab w:val="left" w:pos="397"/>
          <w:tab w:val="left" w:pos="907"/>
          <w:tab w:val="left" w:pos="1134"/>
        </w:tabs>
        <w:spacing w:after="0"/>
        <w:jc w:val="center"/>
        <w:rPr>
          <w:b/>
          <w:color w:val="333399"/>
          <w:sz w:val="32"/>
          <w:szCs w:val="32"/>
        </w:rPr>
      </w:pPr>
      <w:r w:rsidRPr="008036E9">
        <w:rPr>
          <w:b/>
          <w:color w:val="333399"/>
          <w:sz w:val="40"/>
          <w:szCs w:val="40"/>
        </w:rPr>
        <w:t>Tender Deadline:</w:t>
      </w:r>
      <w:r w:rsidR="0083207A" w:rsidRPr="008036E9">
        <w:rPr>
          <w:b/>
          <w:color w:val="333399"/>
          <w:sz w:val="40"/>
          <w:szCs w:val="40"/>
        </w:rPr>
        <w:t xml:space="preserve"> </w:t>
      </w:r>
      <w:r w:rsidR="0083207A" w:rsidRPr="008036E9">
        <w:rPr>
          <w:b/>
          <w:color w:val="FF0000"/>
          <w:sz w:val="40"/>
          <w:szCs w:val="40"/>
        </w:rPr>
        <w:t>15:00hrs,</w:t>
      </w:r>
      <w:r w:rsidR="00F7368C" w:rsidRPr="008036E9">
        <w:rPr>
          <w:b/>
          <w:color w:val="FF0000"/>
          <w:sz w:val="40"/>
          <w:szCs w:val="40"/>
        </w:rPr>
        <w:t xml:space="preserve"> on</w:t>
      </w:r>
      <w:r w:rsidRPr="008036E9">
        <w:rPr>
          <w:b/>
          <w:color w:val="FF0000"/>
          <w:sz w:val="40"/>
          <w:szCs w:val="40"/>
        </w:rPr>
        <w:t xml:space="preserve"> </w:t>
      </w:r>
      <w:r w:rsidR="00B2723C" w:rsidRPr="008036E9">
        <w:rPr>
          <w:b/>
          <w:color w:val="FF0000"/>
          <w:sz w:val="40"/>
          <w:szCs w:val="40"/>
        </w:rPr>
        <w:t>9</w:t>
      </w:r>
      <w:r w:rsidR="008036E9" w:rsidRPr="008036E9">
        <w:rPr>
          <w:b/>
          <w:color w:val="FF0000"/>
          <w:sz w:val="40"/>
          <w:szCs w:val="40"/>
          <w:vertAlign w:val="superscript"/>
        </w:rPr>
        <w:t>th</w:t>
      </w:r>
      <w:r w:rsidR="008036E9">
        <w:rPr>
          <w:b/>
          <w:color w:val="FF0000"/>
          <w:sz w:val="40"/>
          <w:szCs w:val="40"/>
        </w:rPr>
        <w:t xml:space="preserve"> </w:t>
      </w:r>
      <w:r w:rsidR="008036E9" w:rsidRPr="008036E9">
        <w:rPr>
          <w:b/>
          <w:color w:val="FF0000"/>
          <w:sz w:val="40"/>
          <w:szCs w:val="40"/>
        </w:rPr>
        <w:t>November</w:t>
      </w:r>
      <w:r w:rsidR="007A0720" w:rsidRPr="008036E9">
        <w:rPr>
          <w:b/>
          <w:color w:val="FF0000"/>
          <w:sz w:val="40"/>
          <w:szCs w:val="40"/>
        </w:rPr>
        <w:t xml:space="preserve"> 2026</w:t>
      </w:r>
      <w:r w:rsidRPr="00C97443">
        <w:rPr>
          <w:b/>
          <w:color w:val="333399"/>
          <w:sz w:val="40"/>
          <w:szCs w:val="40"/>
        </w:rPr>
        <w:br/>
      </w:r>
      <w:r w:rsidRPr="007A0720">
        <w:rPr>
          <w:b/>
          <w:color w:val="333399"/>
          <w:sz w:val="32"/>
          <w:szCs w:val="32"/>
        </w:rPr>
        <w:br/>
      </w:r>
    </w:p>
    <w:p w14:paraId="62134CDE" w14:textId="77777777" w:rsidR="006A2D3B" w:rsidRPr="00556CF0" w:rsidRDefault="006A2D3B" w:rsidP="00556CF0">
      <w:pPr>
        <w:spacing w:after="0"/>
        <w:rPr>
          <w:sz w:val="40"/>
          <w:szCs w:val="40"/>
        </w:rPr>
      </w:pPr>
    </w:p>
    <w:p w14:paraId="1978C654" w14:textId="77777777" w:rsidR="006A2D3B" w:rsidRDefault="00363BDC">
      <w:pPr>
        <w:pStyle w:val="Heading1"/>
        <w:rPr>
          <w:rFonts w:ascii="Calibri" w:hAnsi="Calibri"/>
        </w:rPr>
      </w:pPr>
      <w:r>
        <w:rPr>
          <w:rFonts w:ascii="Calibri" w:hAnsi="Calibri"/>
        </w:rPr>
        <w:lastRenderedPageBreak/>
        <w:t>Contents</w:t>
      </w:r>
    </w:p>
    <w:p w14:paraId="495D4AA6" w14:textId="77777777" w:rsidR="006A2D3B" w:rsidRDefault="006A2D3B">
      <w:pPr>
        <w:tabs>
          <w:tab w:val="left" w:pos="2268"/>
          <w:tab w:val="right" w:pos="8789"/>
        </w:tabs>
        <w:spacing w:after="240"/>
      </w:pPr>
    </w:p>
    <w:p w14:paraId="1B059CBF" w14:textId="77777777" w:rsidR="006A2D3B" w:rsidRDefault="006A2D3B">
      <w:pPr>
        <w:tabs>
          <w:tab w:val="left" w:pos="2268"/>
          <w:tab w:val="right" w:pos="8789"/>
        </w:tabs>
        <w:spacing w:after="240"/>
      </w:pPr>
    </w:p>
    <w:p w14:paraId="415B0814" w14:textId="77777777" w:rsidR="006A2D3B" w:rsidRDefault="00363BDC">
      <w:pPr>
        <w:tabs>
          <w:tab w:val="left" w:pos="2268"/>
          <w:tab w:val="right" w:pos="8789"/>
        </w:tabs>
        <w:spacing w:after="240"/>
      </w:pPr>
      <w:r>
        <w:t>Part 1:</w:t>
      </w:r>
      <w:r>
        <w:tab/>
        <w:t xml:space="preserve">Introduction </w:t>
      </w:r>
    </w:p>
    <w:p w14:paraId="5C51C60C" w14:textId="77777777" w:rsidR="006A2D3B" w:rsidRDefault="00363BDC">
      <w:pPr>
        <w:tabs>
          <w:tab w:val="left" w:pos="2268"/>
          <w:tab w:val="right" w:pos="8789"/>
          <w:tab w:val="right" w:pos="8931"/>
        </w:tabs>
        <w:spacing w:after="240"/>
      </w:pPr>
      <w:r>
        <w:t>Part 2:</w:t>
      </w:r>
      <w:r>
        <w:tab/>
        <w:t xml:space="preserve">Instructions to Tenderers </w:t>
      </w:r>
    </w:p>
    <w:p w14:paraId="4827B1F2" w14:textId="77777777" w:rsidR="006A2D3B" w:rsidRDefault="00363BDC">
      <w:pPr>
        <w:tabs>
          <w:tab w:val="left" w:pos="2268"/>
          <w:tab w:val="right" w:pos="8789"/>
          <w:tab w:val="right" w:pos="8931"/>
        </w:tabs>
        <w:spacing w:after="240"/>
      </w:pPr>
      <w:r>
        <w:t xml:space="preserve">Part 3: </w:t>
      </w:r>
      <w:r>
        <w:tab/>
        <w:t xml:space="preserve">Selection and Award Criteria </w:t>
      </w:r>
    </w:p>
    <w:p w14:paraId="35E266DC" w14:textId="77777777" w:rsidR="006A2D3B" w:rsidRDefault="00363BDC">
      <w:pPr>
        <w:tabs>
          <w:tab w:val="left" w:pos="2268"/>
          <w:tab w:val="right" w:pos="8789"/>
          <w:tab w:val="right" w:pos="8931"/>
        </w:tabs>
        <w:spacing w:after="240"/>
      </w:pPr>
      <w:r>
        <w:t>Appendix 1:</w:t>
      </w:r>
      <w:r>
        <w:tab/>
        <w:t xml:space="preserve">Requirements and Specifications </w:t>
      </w:r>
    </w:p>
    <w:p w14:paraId="4990C683" w14:textId="77777777" w:rsidR="006A2D3B" w:rsidRDefault="00363BDC">
      <w:pPr>
        <w:tabs>
          <w:tab w:val="left" w:pos="2268"/>
          <w:tab w:val="right" w:pos="8789"/>
          <w:tab w:val="right" w:pos="8931"/>
        </w:tabs>
        <w:spacing w:after="240"/>
      </w:pPr>
      <w:r>
        <w:t>Appendix 2:</w:t>
      </w:r>
      <w:r>
        <w:tab/>
        <w:t>Pricing Schedule</w:t>
      </w:r>
    </w:p>
    <w:p w14:paraId="521C5918" w14:textId="77777777" w:rsidR="006A2D3B" w:rsidRDefault="00363BDC">
      <w:pPr>
        <w:tabs>
          <w:tab w:val="left" w:pos="2268"/>
          <w:tab w:val="right" w:pos="8789"/>
          <w:tab w:val="right" w:pos="8931"/>
        </w:tabs>
        <w:spacing w:after="240"/>
      </w:pPr>
      <w:r>
        <w:t>Appendix 3:</w:t>
      </w:r>
      <w:r>
        <w:tab/>
        <w:t>Tenderer’s Statement</w:t>
      </w:r>
    </w:p>
    <w:p w14:paraId="2492CED4" w14:textId="77777777" w:rsidR="006A2D3B" w:rsidRDefault="00363BDC">
      <w:pPr>
        <w:tabs>
          <w:tab w:val="left" w:pos="2268"/>
          <w:tab w:val="right" w:pos="8789"/>
          <w:tab w:val="right" w:pos="8931"/>
        </w:tabs>
        <w:spacing w:after="240"/>
      </w:pPr>
      <w:r>
        <w:t>Appendix 4:</w:t>
      </w:r>
      <w:r>
        <w:tab/>
        <w:t>Declaration as to Personal Circumstances of Tenderer</w:t>
      </w:r>
    </w:p>
    <w:p w14:paraId="2F155E14" w14:textId="77777777" w:rsidR="006A2D3B" w:rsidRDefault="00363BDC">
      <w:pPr>
        <w:tabs>
          <w:tab w:val="left" w:pos="2268"/>
          <w:tab w:val="right" w:pos="8789"/>
          <w:tab w:val="right" w:pos="8931"/>
        </w:tabs>
        <w:spacing w:after="240"/>
      </w:pPr>
      <w:r>
        <w:t>Appendix 5:</w:t>
      </w:r>
      <w:r>
        <w:tab/>
        <w:t>Goods Contract</w:t>
      </w:r>
    </w:p>
    <w:p w14:paraId="61C6EE8B" w14:textId="77777777" w:rsidR="006A2D3B" w:rsidRDefault="00363BDC">
      <w:pPr>
        <w:tabs>
          <w:tab w:val="left" w:pos="2268"/>
          <w:tab w:val="right" w:pos="8789"/>
        </w:tabs>
        <w:spacing w:after="240"/>
      </w:pPr>
      <w:r>
        <w:t>Appendix 6:</w:t>
      </w:r>
      <w:r>
        <w:tab/>
        <w:t>Confidentiality Agreement</w:t>
      </w:r>
    </w:p>
    <w:p w14:paraId="27BA3D10" w14:textId="77777777" w:rsidR="006A2D3B" w:rsidRDefault="006A2D3B">
      <w:pPr>
        <w:tabs>
          <w:tab w:val="left" w:pos="2268"/>
          <w:tab w:val="right" w:pos="8789"/>
        </w:tabs>
        <w:spacing w:after="240"/>
        <w:rPr>
          <w:color w:val="FF0000"/>
        </w:rPr>
      </w:pPr>
    </w:p>
    <w:p w14:paraId="2EC55E3D" w14:textId="77777777" w:rsidR="006A2D3B" w:rsidRDefault="006A2D3B">
      <w:pPr>
        <w:tabs>
          <w:tab w:val="left" w:pos="2268"/>
          <w:tab w:val="right" w:pos="8789"/>
        </w:tabs>
        <w:spacing w:after="240"/>
        <w:rPr>
          <w:color w:val="FF0000"/>
        </w:rPr>
      </w:pPr>
    </w:p>
    <w:p w14:paraId="64BD1250" w14:textId="77777777" w:rsidR="006A2D3B" w:rsidRDefault="006A2D3B">
      <w:pPr>
        <w:tabs>
          <w:tab w:val="left" w:pos="2268"/>
          <w:tab w:val="right" w:pos="8789"/>
        </w:tabs>
        <w:spacing w:after="240"/>
        <w:rPr>
          <w:color w:val="FF0000"/>
        </w:rPr>
      </w:pPr>
    </w:p>
    <w:p w14:paraId="44748431" w14:textId="77777777" w:rsidR="006A2D3B" w:rsidRDefault="006A2D3B">
      <w:pPr>
        <w:tabs>
          <w:tab w:val="left" w:pos="2268"/>
          <w:tab w:val="right" w:pos="8789"/>
        </w:tabs>
        <w:spacing w:after="240"/>
        <w:rPr>
          <w:color w:val="FF0000"/>
        </w:rPr>
      </w:pPr>
    </w:p>
    <w:p w14:paraId="450032AD" w14:textId="77777777" w:rsidR="006A2D3B" w:rsidRDefault="006A2D3B">
      <w:pPr>
        <w:tabs>
          <w:tab w:val="left" w:pos="2268"/>
          <w:tab w:val="right" w:pos="8789"/>
        </w:tabs>
        <w:spacing w:after="240"/>
        <w:rPr>
          <w:color w:val="FF0000"/>
        </w:rPr>
      </w:pPr>
    </w:p>
    <w:p w14:paraId="33A4FFC0" w14:textId="77777777" w:rsidR="006A2D3B" w:rsidRDefault="00363BDC">
      <w:pPr>
        <w:pStyle w:val="Heading1"/>
        <w:rPr>
          <w:rFonts w:ascii="Calibri" w:hAnsi="Calibri"/>
        </w:rPr>
      </w:pPr>
      <w:r w:rsidRPr="009A3C2E">
        <w:rPr>
          <w:rFonts w:ascii="Calibri" w:hAnsi="Calibri"/>
        </w:rPr>
        <w:lastRenderedPageBreak/>
        <w:t>Part 1: Introduction</w:t>
      </w:r>
    </w:p>
    <w:tbl>
      <w:tblPr>
        <w:tblStyle w:val="a"/>
        <w:tblW w:w="9071" w:type="dxa"/>
        <w:tblLayout w:type="fixed"/>
        <w:tblLook w:val="0000" w:firstRow="0" w:lastRow="0" w:firstColumn="0" w:lastColumn="0" w:noHBand="0" w:noVBand="0"/>
      </w:tblPr>
      <w:tblGrid>
        <w:gridCol w:w="780"/>
        <w:gridCol w:w="8291"/>
      </w:tblGrid>
      <w:tr w:rsidR="006A2D3B" w14:paraId="6C6A67CB" w14:textId="77777777">
        <w:tc>
          <w:tcPr>
            <w:tcW w:w="780" w:type="dxa"/>
          </w:tcPr>
          <w:p w14:paraId="5BF4279D" w14:textId="77777777" w:rsidR="006A2D3B" w:rsidRDefault="00363BDC">
            <w:pPr>
              <w:rPr>
                <w:color w:val="0000FF"/>
              </w:rPr>
            </w:pPr>
            <w:r>
              <w:rPr>
                <w:color w:val="0000FF"/>
              </w:rPr>
              <w:t>1.1</w:t>
            </w:r>
          </w:p>
        </w:tc>
        <w:tc>
          <w:tcPr>
            <w:tcW w:w="8291" w:type="dxa"/>
          </w:tcPr>
          <w:p w14:paraId="79F65710" w14:textId="460F320A" w:rsidR="008744B2" w:rsidRDefault="0019350F">
            <w:r w:rsidRPr="001C430D">
              <w:rPr>
                <w:bCs/>
                <w:szCs w:val="22"/>
              </w:rPr>
              <w:t>The Board of Management of</w:t>
            </w:r>
            <w:r w:rsidR="006F0E86">
              <w:rPr>
                <w:bCs/>
                <w:szCs w:val="22"/>
              </w:rPr>
              <w:t xml:space="preserve"> </w:t>
            </w:r>
            <w:r w:rsidR="00076922" w:rsidRPr="00076922">
              <w:rPr>
                <w:bCs/>
                <w:szCs w:val="22"/>
              </w:rPr>
              <w:t>De La Salle College, Waterford</w:t>
            </w:r>
            <w:r w:rsidR="00F7368C" w:rsidRPr="00F7368C">
              <w:rPr>
                <w:b/>
                <w:color w:val="FF0000"/>
                <w:szCs w:val="22"/>
              </w:rPr>
              <w:t xml:space="preserve"> </w:t>
            </w:r>
            <w:r w:rsidR="00560F87" w:rsidRPr="00F7368C">
              <w:rPr>
                <w:szCs w:val="22"/>
              </w:rPr>
              <w:t>(the</w:t>
            </w:r>
            <w:r w:rsidR="00560F87">
              <w:t xml:space="preserve"> “Contracting Authority”) invites tenders (“Tenders”) to this </w:t>
            </w:r>
            <w:r w:rsidR="00556CF0">
              <w:t>Call for Tenders</w:t>
            </w:r>
            <w:r w:rsidR="00560F87">
              <w:t xml:space="preserve"> (“</w:t>
            </w:r>
            <w:r w:rsidR="00556CF0">
              <w:t>CFT</w:t>
            </w:r>
            <w:r w:rsidR="00560F87">
              <w:t xml:space="preserve">”) from economic operators (“Tenderers”) for the supply of the goods as described in Appendix 1 to this </w:t>
            </w:r>
            <w:r w:rsidR="00556CF0">
              <w:t>CFT</w:t>
            </w:r>
            <w:r w:rsidR="00560F87">
              <w:t xml:space="preserve"> (the “Goods”).</w:t>
            </w:r>
          </w:p>
          <w:p w14:paraId="40A09B16" w14:textId="55218B54" w:rsidR="000C5AAC" w:rsidRDefault="000C5AAC">
            <w:r w:rsidRPr="36F285D8">
              <w:rPr>
                <w:szCs w:val="22"/>
              </w:rPr>
              <w:t xml:space="preserve">The Goods are required to be supplied and installed </w:t>
            </w:r>
            <w:r>
              <w:rPr>
                <w:szCs w:val="22"/>
              </w:rPr>
              <w:t>on or befor</w:t>
            </w:r>
            <w:r w:rsidRPr="00DA0C63">
              <w:rPr>
                <w:szCs w:val="22"/>
              </w:rPr>
              <w:t xml:space="preserve">e </w:t>
            </w:r>
            <w:r w:rsidR="00B2723C" w:rsidRPr="00DA0C63">
              <w:rPr>
                <w:b/>
                <w:bCs/>
                <w:szCs w:val="22"/>
              </w:rPr>
              <w:t>25</w:t>
            </w:r>
            <w:r w:rsidR="005F4D71" w:rsidRPr="00DA0C63">
              <w:rPr>
                <w:b/>
                <w:bCs/>
                <w:szCs w:val="22"/>
                <w:vertAlign w:val="superscript"/>
              </w:rPr>
              <w:t>th</w:t>
            </w:r>
            <w:r w:rsidR="005F4D71" w:rsidRPr="00DA0C63">
              <w:rPr>
                <w:b/>
                <w:bCs/>
                <w:szCs w:val="22"/>
              </w:rPr>
              <w:t xml:space="preserve"> </w:t>
            </w:r>
            <w:r w:rsidR="00B2723C" w:rsidRPr="00DA0C63">
              <w:rPr>
                <w:b/>
                <w:bCs/>
                <w:szCs w:val="22"/>
              </w:rPr>
              <w:t>January</w:t>
            </w:r>
            <w:r w:rsidR="005F4D71" w:rsidRPr="00DA0C63">
              <w:rPr>
                <w:b/>
                <w:bCs/>
                <w:szCs w:val="22"/>
              </w:rPr>
              <w:t xml:space="preserve"> 202</w:t>
            </w:r>
            <w:r w:rsidR="00B2723C" w:rsidRPr="00DA0C63">
              <w:rPr>
                <w:b/>
                <w:bCs/>
                <w:szCs w:val="22"/>
              </w:rPr>
              <w:t>7</w:t>
            </w:r>
            <w:r w:rsidR="005C71AB" w:rsidRPr="00DA0C63">
              <w:rPr>
                <w:szCs w:val="22"/>
              </w:rPr>
              <w:t>.</w:t>
            </w:r>
          </w:p>
        </w:tc>
      </w:tr>
      <w:tr w:rsidR="00F93B7F" w14:paraId="220130AE" w14:textId="77777777" w:rsidTr="00F93B7F">
        <w:tblPrEx>
          <w:tblLook w:val="04A0" w:firstRow="1" w:lastRow="0" w:firstColumn="1" w:lastColumn="0" w:noHBand="0" w:noVBand="1"/>
        </w:tblPrEx>
        <w:tc>
          <w:tcPr>
            <w:tcW w:w="780" w:type="dxa"/>
          </w:tcPr>
          <w:p w14:paraId="0AA41907" w14:textId="77777777" w:rsidR="00F93B7F" w:rsidRDefault="00F93B7F">
            <w:pPr>
              <w:rPr>
                <w:color w:val="0000FF"/>
              </w:rPr>
            </w:pPr>
            <w:r>
              <w:rPr>
                <w:color w:val="0000FF"/>
              </w:rPr>
              <w:t>1.2</w:t>
            </w:r>
          </w:p>
        </w:tc>
        <w:tc>
          <w:tcPr>
            <w:tcW w:w="8291" w:type="dxa"/>
          </w:tcPr>
          <w:p w14:paraId="5460D611" w14:textId="52E55802" w:rsidR="00F93B7F" w:rsidRPr="000E7C04" w:rsidRDefault="00F93B7F">
            <w:r>
              <w:t xml:space="preserve">In summary, the Goods comprise: </w:t>
            </w:r>
            <w:r w:rsidRPr="008744B2">
              <w:t xml:space="preserve">Equipment for the teaching of </w:t>
            </w:r>
            <w:r w:rsidR="006F0E86">
              <w:t>Physical Education</w:t>
            </w:r>
            <w:r w:rsidR="00B80379">
              <w:t>,</w:t>
            </w:r>
            <w:r w:rsidR="00B80379" w:rsidRPr="00170020">
              <w:rPr>
                <w:szCs w:val="22"/>
              </w:rPr>
              <w:t xml:space="preserve"> based, mostly on specifications by the Department of Education </w:t>
            </w:r>
            <w:r w:rsidR="007A0720">
              <w:rPr>
                <w:szCs w:val="22"/>
              </w:rPr>
              <w:t xml:space="preserve">and Youth </w:t>
            </w:r>
            <w:r w:rsidR="00B80379" w:rsidRPr="00170020">
              <w:rPr>
                <w:szCs w:val="22"/>
              </w:rPr>
              <w:t>(DE</w:t>
            </w:r>
            <w:r w:rsidR="007A0720">
              <w:rPr>
                <w:szCs w:val="22"/>
              </w:rPr>
              <w:t>Y</w:t>
            </w:r>
            <w:r w:rsidR="00B80379" w:rsidRPr="00170020">
              <w:rPr>
                <w:szCs w:val="22"/>
              </w:rPr>
              <w:t>) for post-primary schools.</w:t>
            </w:r>
          </w:p>
        </w:tc>
      </w:tr>
      <w:tr w:rsidR="00F93B7F" w14:paraId="11F9A6BE" w14:textId="77777777" w:rsidTr="00F93B7F">
        <w:tblPrEx>
          <w:tblLook w:val="04A0" w:firstRow="1" w:lastRow="0" w:firstColumn="1" w:lastColumn="0" w:noHBand="0" w:noVBand="1"/>
        </w:tblPrEx>
        <w:tc>
          <w:tcPr>
            <w:tcW w:w="780" w:type="dxa"/>
          </w:tcPr>
          <w:p w14:paraId="22B54945" w14:textId="77777777" w:rsidR="00F93B7F" w:rsidRPr="009621A7" w:rsidRDefault="00F93B7F">
            <w:pPr>
              <w:rPr>
                <w:color w:val="0000FF"/>
                <w:highlight w:val="yellow"/>
              </w:rPr>
            </w:pPr>
            <w:r w:rsidRPr="00F35307">
              <w:rPr>
                <w:color w:val="0000FF"/>
              </w:rPr>
              <w:t>1.3</w:t>
            </w:r>
          </w:p>
        </w:tc>
        <w:tc>
          <w:tcPr>
            <w:tcW w:w="8291" w:type="dxa"/>
          </w:tcPr>
          <w:p w14:paraId="710301F1" w14:textId="6391846F" w:rsidR="00F93B7F" w:rsidRDefault="00F93B7F">
            <w:bookmarkStart w:id="2" w:name="bookmark=id.30j0zll" w:colFirst="0" w:colLast="0"/>
            <w:bookmarkEnd w:id="2"/>
            <w:r>
              <w:t>This public procurement competition will be divided into</w:t>
            </w:r>
            <w:bookmarkStart w:id="3" w:name="bookmark=id.1fob9te" w:colFirst="0" w:colLast="0"/>
            <w:bookmarkEnd w:id="3"/>
            <w:r>
              <w:t xml:space="preserve"> </w:t>
            </w:r>
            <w:r w:rsidR="00AE1F0D" w:rsidRPr="00B96F36">
              <w:rPr>
                <w:b/>
                <w:bCs/>
              </w:rPr>
              <w:t>3</w:t>
            </w:r>
            <w:r w:rsidR="00076922" w:rsidRPr="00B96F36">
              <w:rPr>
                <w:b/>
                <w:bCs/>
              </w:rPr>
              <w:t xml:space="preserve"> (</w:t>
            </w:r>
            <w:r w:rsidR="00AE1F0D" w:rsidRPr="00B96F36">
              <w:rPr>
                <w:b/>
                <w:bCs/>
              </w:rPr>
              <w:t>three</w:t>
            </w:r>
            <w:r w:rsidR="00076922" w:rsidRPr="00B96F36">
              <w:rPr>
                <w:b/>
                <w:bCs/>
              </w:rPr>
              <w:t>)</w:t>
            </w:r>
            <w:r w:rsidRPr="00B96F36">
              <w:rPr>
                <w:b/>
                <w:bCs/>
              </w:rPr>
              <w:t xml:space="preserve"> </w:t>
            </w:r>
            <w:r w:rsidR="000F3CA2" w:rsidRPr="00B96F36">
              <w:rPr>
                <w:b/>
                <w:bCs/>
              </w:rPr>
              <w:t>L</w:t>
            </w:r>
            <w:r w:rsidRPr="00B96F36">
              <w:rPr>
                <w:b/>
                <w:bCs/>
              </w:rPr>
              <w:t>ots</w:t>
            </w:r>
            <w:r>
              <w:t xml:space="preserve"> (each a “Lot”) as described below. Each Lot </w:t>
            </w:r>
            <w:r w:rsidRPr="001846CC">
              <w:t>will</w:t>
            </w:r>
            <w:r>
              <w:t xml:space="preserve"> result in a separate contract.</w:t>
            </w:r>
          </w:p>
          <w:p w14:paraId="31BB7CB4" w14:textId="73A2802C" w:rsidR="00465694" w:rsidRDefault="00465694" w:rsidP="00465694">
            <w:pPr>
              <w:spacing w:after="200"/>
              <w:rPr>
                <w:rFonts w:asciiTheme="minorHAnsi" w:eastAsiaTheme="minorEastAsia" w:hAnsiTheme="minorHAnsi" w:cstheme="minorBidi"/>
                <w:szCs w:val="22"/>
                <w:lang w:val="en-IE"/>
              </w:rPr>
            </w:pPr>
            <w:r w:rsidRPr="296215E9">
              <w:rPr>
                <w:rFonts w:asciiTheme="minorHAnsi" w:eastAsiaTheme="minorEastAsia" w:hAnsiTheme="minorHAnsi" w:cstheme="minorBidi"/>
                <w:szCs w:val="22"/>
                <w:lang w:val="en-IE"/>
              </w:rPr>
              <w:t xml:space="preserve">Tenderers </w:t>
            </w:r>
            <w:r w:rsidR="00716D04" w:rsidRPr="00716D04">
              <w:rPr>
                <w:rFonts w:asciiTheme="minorHAnsi" w:eastAsiaTheme="minorEastAsia" w:hAnsiTheme="minorHAnsi" w:cstheme="minorBidi"/>
                <w:b/>
                <w:szCs w:val="22"/>
                <w:u w:val="single"/>
                <w:lang w:val="en-IE"/>
              </w:rPr>
              <w:t>must</w:t>
            </w:r>
            <w:r w:rsidRPr="296215E9">
              <w:rPr>
                <w:rFonts w:asciiTheme="minorHAnsi" w:eastAsiaTheme="minorEastAsia" w:hAnsiTheme="minorHAnsi" w:cstheme="minorBidi"/>
                <w:szCs w:val="22"/>
                <w:lang w:val="en-IE"/>
              </w:rPr>
              <w:t xml:space="preserve"> be able to supply each item on the specification list as per the Lot</w:t>
            </w:r>
            <w:r>
              <w:rPr>
                <w:rFonts w:asciiTheme="minorHAnsi" w:eastAsiaTheme="minorEastAsia" w:hAnsiTheme="minorHAnsi" w:cstheme="minorBidi"/>
                <w:szCs w:val="22"/>
                <w:lang w:val="en-IE"/>
              </w:rPr>
              <w:t xml:space="preserve"> </w:t>
            </w:r>
            <w:r w:rsidRPr="296215E9">
              <w:rPr>
                <w:rFonts w:asciiTheme="minorHAnsi" w:eastAsiaTheme="minorEastAsia" w:hAnsiTheme="minorHAnsi" w:cstheme="minorBidi"/>
                <w:szCs w:val="22"/>
                <w:lang w:val="en-IE"/>
              </w:rPr>
              <w:t xml:space="preserve">tendered for as provided in the specification and descriptions documents accompanying this </w:t>
            </w:r>
            <w:r>
              <w:rPr>
                <w:rFonts w:asciiTheme="minorHAnsi" w:eastAsiaTheme="minorEastAsia" w:hAnsiTheme="minorHAnsi" w:cstheme="minorBidi"/>
                <w:szCs w:val="22"/>
                <w:lang w:val="en-IE"/>
              </w:rPr>
              <w:t>CFT</w:t>
            </w:r>
            <w:r w:rsidRPr="296215E9">
              <w:rPr>
                <w:rFonts w:asciiTheme="minorHAnsi" w:eastAsiaTheme="minorEastAsia" w:hAnsiTheme="minorHAnsi" w:cstheme="minorBidi"/>
                <w:szCs w:val="22"/>
                <w:lang w:val="en-IE"/>
              </w:rPr>
              <w:t xml:space="preserve"> document and </w:t>
            </w:r>
            <w:r w:rsidR="00716D04" w:rsidRPr="00716D04">
              <w:rPr>
                <w:rFonts w:asciiTheme="minorHAnsi" w:eastAsiaTheme="minorEastAsia" w:hAnsiTheme="minorHAnsi" w:cstheme="minorBidi"/>
                <w:b/>
                <w:bCs/>
                <w:szCs w:val="22"/>
                <w:u w:val="single"/>
                <w:lang w:val="en-IE"/>
              </w:rPr>
              <w:t>must</w:t>
            </w:r>
            <w:r w:rsidRPr="296215E9">
              <w:rPr>
                <w:rFonts w:asciiTheme="minorHAnsi" w:eastAsiaTheme="minorEastAsia" w:hAnsiTheme="minorHAnsi" w:cstheme="minorBidi"/>
                <w:szCs w:val="22"/>
                <w:lang w:val="en-IE"/>
              </w:rPr>
              <w:t xml:space="preserve"> provide the relevant price in the </w:t>
            </w:r>
            <w:r w:rsidR="00D86E37" w:rsidRPr="296215E9">
              <w:rPr>
                <w:rFonts w:asciiTheme="minorHAnsi" w:eastAsiaTheme="minorEastAsia" w:hAnsiTheme="minorHAnsi" w:cstheme="minorBidi"/>
                <w:szCs w:val="22"/>
                <w:lang w:val="en-IE"/>
              </w:rPr>
              <w:t>Excel</w:t>
            </w:r>
            <w:r w:rsidRPr="296215E9">
              <w:rPr>
                <w:rFonts w:asciiTheme="minorHAnsi" w:eastAsiaTheme="minorEastAsia" w:hAnsiTheme="minorHAnsi" w:cstheme="minorBidi"/>
                <w:szCs w:val="22"/>
                <w:lang w:val="en-IE"/>
              </w:rPr>
              <w:t xml:space="preserve"> pricing worksheet also. An incomplete </w:t>
            </w:r>
            <w:r>
              <w:rPr>
                <w:rFonts w:asciiTheme="minorHAnsi" w:eastAsiaTheme="minorEastAsia" w:hAnsiTheme="minorHAnsi" w:cstheme="minorBidi"/>
                <w:szCs w:val="22"/>
                <w:lang w:val="en-IE"/>
              </w:rPr>
              <w:t>L</w:t>
            </w:r>
            <w:r w:rsidRPr="296215E9">
              <w:rPr>
                <w:rFonts w:asciiTheme="minorHAnsi" w:eastAsiaTheme="minorEastAsia" w:hAnsiTheme="minorHAnsi" w:cstheme="minorBidi"/>
                <w:szCs w:val="22"/>
                <w:lang w:val="en-IE"/>
              </w:rPr>
              <w:t>ot will not be considered.</w:t>
            </w:r>
          </w:p>
          <w:p w14:paraId="6C155D1E" w14:textId="1366674B" w:rsidR="004E46BA" w:rsidRPr="004E46BA" w:rsidRDefault="004E46BA" w:rsidP="00465694">
            <w:pPr>
              <w:spacing w:after="200"/>
              <w:rPr>
                <w:rFonts w:asciiTheme="minorHAnsi" w:eastAsiaTheme="minorHAnsi" w:hAnsiTheme="minorHAnsi" w:cstheme="minorBidi"/>
              </w:rPr>
            </w:pPr>
            <w:r w:rsidRPr="0094599A">
              <w:rPr>
                <w:rFonts w:asciiTheme="minorHAnsi" w:eastAsiaTheme="minorHAnsi" w:hAnsiTheme="minorHAnsi" w:cstheme="minorBidi"/>
                <w:b/>
                <w:bCs/>
                <w:szCs w:val="22"/>
                <w:lang w:val="en-IE"/>
              </w:rPr>
              <w:t xml:space="preserve">Note: some lists contain more than one section, in such cases the Lot comprises of all sections mentioned. </w:t>
            </w:r>
            <w:r w:rsidRPr="0094599A">
              <w:rPr>
                <w:rFonts w:asciiTheme="minorHAnsi" w:eastAsiaTheme="minorHAnsi" w:hAnsiTheme="minorHAnsi" w:cstheme="minorBidi"/>
                <w:b/>
                <w:bCs/>
                <w:szCs w:val="22"/>
              </w:rPr>
              <w:t>Tenderers</w:t>
            </w:r>
            <w:r w:rsidRPr="0094599A">
              <w:rPr>
                <w:rFonts w:asciiTheme="minorHAnsi" w:eastAsiaTheme="minorHAnsi" w:hAnsiTheme="minorHAnsi" w:cstheme="minorBidi"/>
                <w:b/>
                <w:szCs w:val="22"/>
              </w:rPr>
              <w:t xml:space="preserve"> must be aware that there will only be a tight opportunity from purchase order placement and for delivery and installation. If the </w:t>
            </w:r>
            <w:r w:rsidR="00DE7FCF">
              <w:rPr>
                <w:rFonts w:asciiTheme="minorHAnsi" w:eastAsiaTheme="minorHAnsi" w:hAnsiTheme="minorHAnsi" w:cstheme="minorBidi"/>
                <w:b/>
                <w:szCs w:val="22"/>
              </w:rPr>
              <w:t>S</w:t>
            </w:r>
            <w:r w:rsidRPr="0094599A">
              <w:rPr>
                <w:rFonts w:asciiTheme="minorHAnsi" w:eastAsiaTheme="minorHAnsi" w:hAnsiTheme="minorHAnsi" w:cstheme="minorBidi"/>
                <w:b/>
                <w:szCs w:val="22"/>
              </w:rPr>
              <w:t>uccessful Tenderer</w:t>
            </w:r>
            <w:r w:rsidR="00DE7FCF">
              <w:rPr>
                <w:rFonts w:asciiTheme="minorHAnsi" w:eastAsiaTheme="minorHAnsi" w:hAnsiTheme="minorHAnsi" w:cstheme="minorBidi"/>
                <w:b/>
                <w:szCs w:val="22"/>
              </w:rPr>
              <w:t>(s)</w:t>
            </w:r>
            <w:r w:rsidRPr="0094599A">
              <w:rPr>
                <w:rFonts w:asciiTheme="minorHAnsi" w:eastAsiaTheme="minorHAnsi" w:hAnsiTheme="minorHAnsi" w:cstheme="minorBidi"/>
                <w:b/>
                <w:szCs w:val="22"/>
              </w:rPr>
              <w:t xml:space="preserve"> cannot meet the delivery requirements they state, the Contracting Authority has the prerogative to procure from the second highest ranked Tenderer.</w:t>
            </w:r>
          </w:p>
          <w:p w14:paraId="4DB95313" w14:textId="585EB7F1" w:rsidR="007D72AC" w:rsidRPr="00B96F36" w:rsidRDefault="00275C20" w:rsidP="00AE1F0D">
            <w:pPr>
              <w:spacing w:after="0"/>
              <w:rPr>
                <w:rFonts w:asciiTheme="minorHAnsi" w:eastAsiaTheme="minorEastAsia" w:hAnsiTheme="minorHAnsi" w:cstheme="minorHAnsi"/>
                <w:szCs w:val="22"/>
                <w:lang w:val="en-IE"/>
              </w:rPr>
            </w:pPr>
            <w:r w:rsidRPr="00B96F36">
              <w:rPr>
                <w:rFonts w:asciiTheme="minorHAnsi" w:eastAsiaTheme="minorEastAsia" w:hAnsiTheme="minorHAnsi" w:cstheme="minorHAnsi"/>
                <w:szCs w:val="22"/>
                <w:lang w:val="en-IE"/>
              </w:rPr>
              <w:t xml:space="preserve">Lot 1 </w:t>
            </w:r>
            <w:r w:rsidR="006F0E86" w:rsidRPr="00B96F36">
              <w:rPr>
                <w:rFonts w:asciiTheme="minorHAnsi" w:eastAsiaTheme="minorEastAsia" w:hAnsiTheme="minorHAnsi" w:cstheme="minorHAnsi"/>
                <w:szCs w:val="22"/>
                <w:lang w:val="en-IE"/>
              </w:rPr>
              <w:t>–</w:t>
            </w:r>
            <w:r w:rsidRPr="00B96F36">
              <w:rPr>
                <w:rFonts w:asciiTheme="minorHAnsi" w:eastAsiaTheme="minorEastAsia" w:hAnsiTheme="minorHAnsi" w:cstheme="minorHAnsi"/>
                <w:szCs w:val="22"/>
                <w:lang w:val="en-IE"/>
              </w:rPr>
              <w:t xml:space="preserve"> </w:t>
            </w:r>
            <w:r w:rsidR="006F0E86" w:rsidRPr="00B96F36">
              <w:rPr>
                <w:rFonts w:asciiTheme="minorHAnsi" w:eastAsiaTheme="minorEastAsia" w:hAnsiTheme="minorHAnsi" w:cstheme="minorHAnsi"/>
                <w:szCs w:val="22"/>
                <w:lang w:val="en-IE"/>
              </w:rPr>
              <w:t>PE Lab</w:t>
            </w:r>
          </w:p>
          <w:p w14:paraId="2F4A104D" w14:textId="79219E1B" w:rsidR="00275C20" w:rsidRPr="00B96F36" w:rsidRDefault="00275C20" w:rsidP="00AE1F0D">
            <w:pPr>
              <w:spacing w:after="0"/>
              <w:rPr>
                <w:rFonts w:asciiTheme="minorHAnsi" w:eastAsiaTheme="minorEastAsia" w:hAnsiTheme="minorHAnsi" w:cstheme="minorHAnsi"/>
                <w:szCs w:val="22"/>
                <w:lang w:val="en-IE"/>
              </w:rPr>
            </w:pPr>
            <w:r w:rsidRPr="00B96F36">
              <w:rPr>
                <w:rFonts w:asciiTheme="minorHAnsi" w:eastAsiaTheme="minorEastAsia" w:hAnsiTheme="minorHAnsi" w:cstheme="minorHAnsi"/>
                <w:szCs w:val="22"/>
                <w:lang w:val="en-IE"/>
              </w:rPr>
              <w:t xml:space="preserve">Lot 2 </w:t>
            </w:r>
            <w:r w:rsidR="006F0E86" w:rsidRPr="00B96F36">
              <w:rPr>
                <w:rFonts w:asciiTheme="minorHAnsi" w:eastAsiaTheme="minorEastAsia" w:hAnsiTheme="minorHAnsi" w:cstheme="minorHAnsi"/>
                <w:szCs w:val="22"/>
                <w:lang w:val="en-IE"/>
              </w:rPr>
              <w:t>–</w:t>
            </w:r>
            <w:r w:rsidRPr="00B96F36">
              <w:rPr>
                <w:rFonts w:asciiTheme="minorHAnsi" w:eastAsiaTheme="minorEastAsia" w:hAnsiTheme="minorHAnsi" w:cstheme="minorHAnsi"/>
                <w:szCs w:val="22"/>
                <w:lang w:val="en-IE"/>
              </w:rPr>
              <w:t xml:space="preserve"> </w:t>
            </w:r>
            <w:r w:rsidR="006F0E86" w:rsidRPr="00B96F36">
              <w:rPr>
                <w:rFonts w:asciiTheme="minorHAnsi" w:eastAsiaTheme="minorEastAsia" w:hAnsiTheme="minorHAnsi" w:cstheme="minorHAnsi"/>
                <w:szCs w:val="22"/>
                <w:lang w:val="en-IE"/>
              </w:rPr>
              <w:t>PE Hall</w:t>
            </w:r>
          </w:p>
          <w:p w14:paraId="083101E4" w14:textId="323D2C30" w:rsidR="00275C20" w:rsidRPr="00B96F36" w:rsidRDefault="00275C20" w:rsidP="00275C20">
            <w:pPr>
              <w:spacing w:after="200"/>
              <w:rPr>
                <w:rFonts w:asciiTheme="minorHAnsi" w:eastAsiaTheme="minorEastAsia" w:hAnsiTheme="minorHAnsi" w:cstheme="minorHAnsi"/>
                <w:szCs w:val="22"/>
                <w:lang w:val="en-IE"/>
              </w:rPr>
            </w:pPr>
            <w:r w:rsidRPr="00B96F36">
              <w:rPr>
                <w:rFonts w:asciiTheme="minorHAnsi" w:eastAsiaTheme="minorEastAsia" w:hAnsiTheme="minorHAnsi" w:cstheme="minorHAnsi"/>
                <w:szCs w:val="22"/>
                <w:lang w:val="en-IE"/>
              </w:rPr>
              <w:t>Lot</w:t>
            </w:r>
            <w:r w:rsidR="00B96F36" w:rsidRPr="00B96F36">
              <w:rPr>
                <w:rFonts w:asciiTheme="minorHAnsi" w:eastAsiaTheme="minorEastAsia" w:hAnsiTheme="minorHAnsi" w:cstheme="minorHAnsi"/>
                <w:szCs w:val="22"/>
                <w:lang w:val="en-IE"/>
              </w:rPr>
              <w:t xml:space="preserve"> 3</w:t>
            </w:r>
            <w:r w:rsidR="006F0E86" w:rsidRPr="00B96F36">
              <w:rPr>
                <w:rFonts w:asciiTheme="minorHAnsi" w:eastAsiaTheme="minorEastAsia" w:hAnsiTheme="minorHAnsi" w:cstheme="minorHAnsi"/>
                <w:szCs w:val="22"/>
                <w:lang w:val="en-IE"/>
              </w:rPr>
              <w:t>–</w:t>
            </w:r>
            <w:r w:rsidRPr="00B96F36">
              <w:rPr>
                <w:rFonts w:asciiTheme="minorHAnsi" w:eastAsiaTheme="minorEastAsia" w:hAnsiTheme="minorHAnsi" w:cstheme="minorHAnsi"/>
                <w:szCs w:val="22"/>
                <w:lang w:val="en-IE"/>
              </w:rPr>
              <w:t xml:space="preserve"> </w:t>
            </w:r>
            <w:r w:rsidR="006F0E86" w:rsidRPr="00B96F36">
              <w:rPr>
                <w:rFonts w:asciiTheme="minorHAnsi" w:eastAsiaTheme="minorEastAsia" w:hAnsiTheme="minorHAnsi" w:cstheme="minorHAnsi"/>
                <w:szCs w:val="22"/>
                <w:lang w:val="en-IE"/>
              </w:rPr>
              <w:t>Digital Tech</w:t>
            </w:r>
            <w:r w:rsidRPr="00B96F36">
              <w:rPr>
                <w:rFonts w:ascii="Cambria Math" w:eastAsiaTheme="minorEastAsia" w:hAnsi="Cambria Math" w:cs="Cambria Math"/>
                <w:szCs w:val="22"/>
                <w:lang w:val="en-IE"/>
              </w:rPr>
              <w:tab/>
            </w:r>
          </w:p>
          <w:p w14:paraId="5B224B56" w14:textId="436E3472" w:rsidR="00275C20" w:rsidRDefault="00275C20" w:rsidP="00275C20">
            <w:pPr>
              <w:spacing w:after="200"/>
              <w:rPr>
                <w:rFonts w:asciiTheme="minorHAnsi" w:eastAsiaTheme="minorEastAsia" w:hAnsiTheme="minorHAnsi" w:cstheme="minorBidi"/>
                <w:szCs w:val="22"/>
                <w:lang w:val="en-IE"/>
              </w:rPr>
            </w:pPr>
            <w:r w:rsidRPr="007D72AC">
              <w:rPr>
                <w:rFonts w:asciiTheme="minorHAnsi" w:eastAsiaTheme="minorEastAsia" w:hAnsiTheme="minorHAnsi" w:cstheme="minorBidi"/>
                <w:b/>
                <w:bCs/>
                <w:szCs w:val="22"/>
                <w:lang w:val="en-IE"/>
              </w:rPr>
              <w:t>Note</w:t>
            </w:r>
            <w:r w:rsidR="007D72AC" w:rsidRPr="007D72AC">
              <w:rPr>
                <w:rFonts w:asciiTheme="minorHAnsi" w:eastAsiaTheme="minorEastAsia" w:hAnsiTheme="minorHAnsi" w:cstheme="minorBidi"/>
                <w:b/>
                <w:bCs/>
                <w:szCs w:val="22"/>
                <w:lang w:val="en-IE"/>
              </w:rPr>
              <w:t xml:space="preserve"> 1</w:t>
            </w:r>
            <w:r w:rsidRPr="007D72AC">
              <w:rPr>
                <w:rFonts w:asciiTheme="minorHAnsi" w:eastAsiaTheme="minorEastAsia" w:hAnsiTheme="minorHAnsi" w:cstheme="minorBidi"/>
                <w:b/>
                <w:bCs/>
                <w:szCs w:val="22"/>
                <w:lang w:val="en-IE"/>
              </w:rPr>
              <w:t>:</w:t>
            </w:r>
            <w:r>
              <w:rPr>
                <w:rFonts w:asciiTheme="minorHAnsi" w:eastAsiaTheme="minorEastAsia" w:hAnsiTheme="minorHAnsi" w:cstheme="minorBidi"/>
                <w:szCs w:val="22"/>
                <w:lang w:val="en-IE"/>
              </w:rPr>
              <w:t xml:space="preserve"> We may not require all items from the DE</w:t>
            </w:r>
            <w:r w:rsidR="007A0720">
              <w:rPr>
                <w:rFonts w:asciiTheme="minorHAnsi" w:eastAsiaTheme="minorEastAsia" w:hAnsiTheme="minorHAnsi" w:cstheme="minorBidi"/>
                <w:szCs w:val="22"/>
                <w:lang w:val="en-IE"/>
              </w:rPr>
              <w:t>Y</w:t>
            </w:r>
            <w:r>
              <w:rPr>
                <w:rFonts w:asciiTheme="minorHAnsi" w:eastAsiaTheme="minorEastAsia" w:hAnsiTheme="minorHAnsi" w:cstheme="minorBidi"/>
                <w:szCs w:val="22"/>
                <w:lang w:val="en-IE"/>
              </w:rPr>
              <w:t xml:space="preserve"> list nor what is listed in our </w:t>
            </w:r>
            <w:r w:rsidR="007D72AC">
              <w:rPr>
                <w:rFonts w:asciiTheme="minorHAnsi" w:eastAsiaTheme="minorEastAsia" w:hAnsiTheme="minorHAnsi" w:cstheme="minorBidi"/>
                <w:szCs w:val="22"/>
                <w:lang w:val="en-IE"/>
              </w:rPr>
              <w:t>E</w:t>
            </w:r>
            <w:r>
              <w:rPr>
                <w:rFonts w:asciiTheme="minorHAnsi" w:eastAsiaTheme="minorEastAsia" w:hAnsiTheme="minorHAnsi" w:cstheme="minorBidi"/>
                <w:szCs w:val="22"/>
                <w:lang w:val="en-IE"/>
              </w:rPr>
              <w:t xml:space="preserve">xcel </w:t>
            </w:r>
            <w:r w:rsidR="00A42C79">
              <w:rPr>
                <w:rFonts w:asciiTheme="minorHAnsi" w:eastAsiaTheme="minorEastAsia" w:hAnsiTheme="minorHAnsi" w:cstheme="minorBidi"/>
                <w:szCs w:val="22"/>
                <w:lang w:val="en-IE"/>
              </w:rPr>
              <w:t>file</w:t>
            </w:r>
            <w:r>
              <w:rPr>
                <w:rFonts w:asciiTheme="minorHAnsi" w:eastAsiaTheme="minorEastAsia" w:hAnsiTheme="minorHAnsi" w:cstheme="minorBidi"/>
                <w:szCs w:val="22"/>
                <w:lang w:val="en-IE"/>
              </w:rPr>
              <w:t>.</w:t>
            </w:r>
          </w:p>
          <w:p w14:paraId="1D8C37B8" w14:textId="63F88414" w:rsidR="00275C20" w:rsidRPr="00A42C79" w:rsidRDefault="00275C20" w:rsidP="00E33159">
            <w:pPr>
              <w:rPr>
                <w:b/>
                <w:bCs/>
                <w:szCs w:val="22"/>
              </w:rPr>
            </w:pPr>
            <w:r w:rsidRPr="007D72AC">
              <w:rPr>
                <w:b/>
                <w:bCs/>
                <w:szCs w:val="22"/>
              </w:rPr>
              <w:t>Note</w:t>
            </w:r>
            <w:r w:rsidR="007D72AC" w:rsidRPr="007D72AC">
              <w:rPr>
                <w:b/>
                <w:bCs/>
                <w:szCs w:val="22"/>
              </w:rPr>
              <w:t xml:space="preserve"> 2:</w:t>
            </w:r>
            <w:r w:rsidRPr="007D72AC">
              <w:rPr>
                <w:b/>
                <w:bCs/>
                <w:szCs w:val="22"/>
              </w:rPr>
              <w:t xml:space="preserve"> </w:t>
            </w:r>
            <w:r w:rsidRPr="00A42C79">
              <w:rPr>
                <w:szCs w:val="22"/>
              </w:rPr>
              <w:t>Companies supplying specialist pieces of equipment to practical rooms etc. must supply, install, commission, and sign off for safe use.</w:t>
            </w:r>
          </w:p>
          <w:p w14:paraId="791767E5" w14:textId="009EE3FD" w:rsidR="00D434BA" w:rsidRPr="00E33159" w:rsidRDefault="00275C20" w:rsidP="00E33159">
            <w:pPr>
              <w:spacing w:after="200"/>
              <w:rPr>
                <w:rFonts w:asciiTheme="minorHAnsi" w:eastAsiaTheme="minorHAnsi" w:hAnsiTheme="minorHAnsi" w:cstheme="minorBidi"/>
                <w:b/>
                <w:bCs/>
                <w:lang w:val="en-IE"/>
              </w:rPr>
            </w:pPr>
            <w:r w:rsidRPr="00BE45B2">
              <w:rPr>
                <w:rFonts w:asciiTheme="minorHAnsi" w:eastAsiaTheme="minorHAnsi" w:hAnsiTheme="minorHAnsi" w:cstheme="minorBidi"/>
                <w:b/>
                <w:bCs/>
                <w:szCs w:val="22"/>
                <w:lang w:val="en-IE"/>
              </w:rPr>
              <w:t>Pricing Documents</w:t>
            </w:r>
            <w:r w:rsidR="00E33159">
              <w:rPr>
                <w:rFonts w:asciiTheme="minorHAnsi" w:eastAsiaTheme="minorHAnsi" w:hAnsiTheme="minorHAnsi" w:cstheme="minorBidi"/>
                <w:b/>
                <w:bCs/>
                <w:szCs w:val="22"/>
                <w:lang w:val="en-IE"/>
              </w:rPr>
              <w:t xml:space="preserve">: </w:t>
            </w:r>
            <w:r w:rsidRPr="00DF0117">
              <w:rPr>
                <w:rFonts w:asciiTheme="minorHAnsi" w:eastAsiaTheme="minorHAnsi" w:hAnsiTheme="minorHAnsi" w:cstheme="minorBidi"/>
                <w:szCs w:val="22"/>
                <w:lang w:val="en-IE"/>
              </w:rPr>
              <w:t>The relevant pricing document must be completed as part of the Tenderer’s submission.</w:t>
            </w:r>
          </w:p>
        </w:tc>
      </w:tr>
      <w:tr w:rsidR="00F93B7F" w14:paraId="71E21AC0" w14:textId="77777777" w:rsidTr="00F93B7F">
        <w:tblPrEx>
          <w:tblLook w:val="04A0" w:firstRow="1" w:lastRow="0" w:firstColumn="1" w:lastColumn="0" w:noHBand="0" w:noVBand="1"/>
        </w:tblPrEx>
        <w:tc>
          <w:tcPr>
            <w:tcW w:w="780" w:type="dxa"/>
          </w:tcPr>
          <w:p w14:paraId="317E85E4" w14:textId="77777777" w:rsidR="00F93B7F" w:rsidRDefault="00F93B7F">
            <w:pPr>
              <w:rPr>
                <w:color w:val="0000FF"/>
              </w:rPr>
            </w:pPr>
            <w:r>
              <w:rPr>
                <w:color w:val="0000FF"/>
              </w:rPr>
              <w:t>1.4</w:t>
            </w:r>
          </w:p>
        </w:tc>
        <w:tc>
          <w:tcPr>
            <w:tcW w:w="8291" w:type="dxa"/>
          </w:tcPr>
          <w:p w14:paraId="0004C245" w14:textId="68F86D59" w:rsidR="00F93B7F" w:rsidRDefault="00F93B7F">
            <w:r>
              <w:t xml:space="preserve">This public procurement competition (the “Competition”) will be conducted in accordance with the open procedure under the European Union (Award of Public Authority Contracts) Regulations 2016 (Statutory Instrument 284 of 2016) (the “Regulations”). Any contract that may result from this Competition (the “Goods Contract”) will be issued for </w:t>
            </w:r>
            <w:r w:rsidRPr="00076922">
              <w:t>a term of 12 (twelve) months</w:t>
            </w:r>
            <w:r>
              <w:t xml:space="preserve"> (“the Term”).</w:t>
            </w:r>
          </w:p>
          <w:p w14:paraId="5DE33E83" w14:textId="48D6F1B6" w:rsidR="00302EA3" w:rsidRDefault="006E0F10">
            <w:r w:rsidRPr="00AD3D71">
              <w:rPr>
                <w:rFonts w:asciiTheme="minorHAnsi" w:hAnsiTheme="minorHAnsi"/>
                <w:szCs w:val="22"/>
                <w:lang w:val="en-IE"/>
              </w:rPr>
              <w:t xml:space="preserve">It is intended to award a contract to a single </w:t>
            </w:r>
            <w:r w:rsidR="0052739B">
              <w:rPr>
                <w:rFonts w:asciiTheme="minorHAnsi" w:hAnsiTheme="minorHAnsi"/>
                <w:szCs w:val="22"/>
                <w:lang w:val="en-IE"/>
              </w:rPr>
              <w:t xml:space="preserve">supplier </w:t>
            </w:r>
            <w:r w:rsidR="0052739B" w:rsidRPr="00FC04FB">
              <w:rPr>
                <w:szCs w:val="22"/>
                <w:lang w:val="en-IE"/>
              </w:rPr>
              <w:t xml:space="preserve">who is deemed to be the </w:t>
            </w:r>
            <w:r w:rsidR="0052739B">
              <w:rPr>
                <w:szCs w:val="22"/>
                <w:lang w:val="en-IE"/>
              </w:rPr>
              <w:t>M</w:t>
            </w:r>
            <w:r w:rsidR="0052739B" w:rsidRPr="00FC04FB">
              <w:rPr>
                <w:szCs w:val="22"/>
                <w:lang w:val="en-IE"/>
              </w:rPr>
              <w:t xml:space="preserve">ost </w:t>
            </w:r>
            <w:r w:rsidR="0052739B">
              <w:rPr>
                <w:szCs w:val="22"/>
                <w:lang w:val="en-IE"/>
              </w:rPr>
              <w:t>E</w:t>
            </w:r>
            <w:r w:rsidR="0052739B" w:rsidRPr="00FC04FB">
              <w:rPr>
                <w:szCs w:val="22"/>
                <w:lang w:val="en-IE"/>
              </w:rPr>
              <w:t xml:space="preserve">conomically </w:t>
            </w:r>
            <w:r w:rsidR="0052739B">
              <w:rPr>
                <w:szCs w:val="22"/>
                <w:lang w:val="en-IE"/>
              </w:rPr>
              <w:t>A</w:t>
            </w:r>
            <w:r w:rsidR="0052739B" w:rsidRPr="00FC04FB">
              <w:rPr>
                <w:szCs w:val="22"/>
                <w:lang w:val="en-IE"/>
              </w:rPr>
              <w:t xml:space="preserve">dvantageous </w:t>
            </w:r>
            <w:r w:rsidR="0052739B">
              <w:rPr>
                <w:szCs w:val="22"/>
                <w:lang w:val="en-IE"/>
              </w:rPr>
              <w:t>T</w:t>
            </w:r>
            <w:r w:rsidR="0052739B" w:rsidRPr="00FC04FB">
              <w:rPr>
                <w:szCs w:val="22"/>
                <w:lang w:val="en-IE"/>
              </w:rPr>
              <w:t>ender</w:t>
            </w:r>
            <w:r w:rsidR="0052739B">
              <w:rPr>
                <w:szCs w:val="22"/>
                <w:lang w:val="en-IE"/>
              </w:rPr>
              <w:t xml:space="preserve"> </w:t>
            </w:r>
            <w:r w:rsidRPr="00076922">
              <w:t>for each Lot of this competition</w:t>
            </w:r>
            <w:r w:rsidR="001567FE" w:rsidRPr="00FC04FB">
              <w:rPr>
                <w:szCs w:val="22"/>
                <w:lang w:val="en-IE"/>
              </w:rPr>
              <w:t xml:space="preserve">, in accordance with the award criteria set out in Part 3.3 of this </w:t>
            </w:r>
            <w:r w:rsidR="001567FE">
              <w:rPr>
                <w:szCs w:val="22"/>
                <w:lang w:val="en-IE"/>
              </w:rPr>
              <w:t>CFT</w:t>
            </w:r>
            <w:r w:rsidR="001567FE" w:rsidRPr="00FC04FB">
              <w:rPr>
                <w:szCs w:val="22"/>
                <w:lang w:val="en-IE"/>
              </w:rPr>
              <w:t>.</w:t>
            </w:r>
          </w:p>
        </w:tc>
      </w:tr>
      <w:tr w:rsidR="00F93B7F" w14:paraId="7D87165F" w14:textId="77777777" w:rsidTr="00F93B7F">
        <w:tblPrEx>
          <w:tblLook w:val="04A0" w:firstRow="1" w:lastRow="0" w:firstColumn="1" w:lastColumn="0" w:noHBand="0" w:noVBand="1"/>
        </w:tblPrEx>
        <w:tc>
          <w:tcPr>
            <w:tcW w:w="780" w:type="dxa"/>
          </w:tcPr>
          <w:p w14:paraId="0A293EED" w14:textId="77777777" w:rsidR="00F93B7F" w:rsidRDefault="00F93B7F">
            <w:pPr>
              <w:rPr>
                <w:color w:val="0000FF"/>
              </w:rPr>
            </w:pPr>
            <w:r>
              <w:rPr>
                <w:color w:val="0000FF"/>
              </w:rPr>
              <w:t>1.5</w:t>
            </w:r>
          </w:p>
        </w:tc>
        <w:tc>
          <w:tcPr>
            <w:tcW w:w="8291" w:type="dxa"/>
          </w:tcPr>
          <w:p w14:paraId="51211748" w14:textId="77777777" w:rsidR="00F93B7F" w:rsidRDefault="00F93B7F">
            <w:bookmarkStart w:id="4" w:name="bookmark=id.2et92p0" w:colFirst="0" w:colLast="0"/>
            <w:bookmarkEnd w:id="4"/>
            <w:r>
              <w:t xml:space="preserve">The Contracting Authority reserves the right to extend the Term for a period or periods of up to </w:t>
            </w:r>
            <w:r w:rsidRPr="00076922">
              <w:t>12 (twelve) months</w:t>
            </w:r>
            <w:r>
              <w:t xml:space="preserve"> with a maximum of </w:t>
            </w:r>
            <w:r w:rsidRPr="00076922">
              <w:t>1 (one)</w:t>
            </w:r>
            <w:r>
              <w:t xml:space="preserve"> such extension or extensions on the same terms and conditions, subject to the Contracting Authority’s obligations at law.</w:t>
            </w:r>
          </w:p>
        </w:tc>
      </w:tr>
      <w:tr w:rsidR="00F93B7F" w14:paraId="663BED95" w14:textId="77777777" w:rsidTr="00F93B7F">
        <w:tblPrEx>
          <w:tblLook w:val="04A0" w:firstRow="1" w:lastRow="0" w:firstColumn="1" w:lastColumn="0" w:noHBand="0" w:noVBand="1"/>
        </w:tblPrEx>
        <w:tc>
          <w:tcPr>
            <w:tcW w:w="780" w:type="dxa"/>
          </w:tcPr>
          <w:p w14:paraId="427225F6" w14:textId="77777777" w:rsidR="00F93B7F" w:rsidRDefault="00F93B7F">
            <w:pPr>
              <w:spacing w:line="360" w:lineRule="auto"/>
              <w:rPr>
                <w:color w:val="0000FF"/>
              </w:rPr>
            </w:pPr>
            <w:r>
              <w:rPr>
                <w:color w:val="0000FF"/>
              </w:rPr>
              <w:lastRenderedPageBreak/>
              <w:t>1.6</w:t>
            </w:r>
          </w:p>
        </w:tc>
        <w:tc>
          <w:tcPr>
            <w:tcW w:w="8291" w:type="dxa"/>
          </w:tcPr>
          <w:p w14:paraId="30271420" w14:textId="43A39F6B" w:rsidR="00F93B7F" w:rsidRDefault="00F93B7F">
            <w:r>
              <w:t xml:space="preserve">The Contracting Authority estimates that the expenditure on the Goods to be covered by the proposed </w:t>
            </w:r>
            <w:bookmarkStart w:id="5" w:name="bookmark=id.tyjcwt" w:colFirst="0" w:colLast="0"/>
            <w:bookmarkEnd w:id="5"/>
            <w:r w:rsidRPr="00076922">
              <w:t>Goods Contract</w:t>
            </w:r>
            <w:r w:rsidR="00076922" w:rsidRPr="00076922">
              <w:t xml:space="preserve">s </w:t>
            </w:r>
            <w:r>
              <w:t>may amount to some</w:t>
            </w:r>
            <w:r w:rsidRPr="00797D39">
              <w:t xml:space="preserve"> </w:t>
            </w:r>
            <w:bookmarkStart w:id="6" w:name="bookmark=id.3dy6vkm" w:colFirst="0" w:colLast="0"/>
            <w:bookmarkEnd w:id="6"/>
            <w:r w:rsidRPr="00B96F36">
              <w:rPr>
                <w:b/>
                <w:bCs/>
              </w:rPr>
              <w:t>€</w:t>
            </w:r>
            <w:r w:rsidR="004906A9" w:rsidRPr="00B96F36">
              <w:rPr>
                <w:b/>
                <w:bCs/>
              </w:rPr>
              <w:t>50</w:t>
            </w:r>
            <w:r w:rsidRPr="00B96F36">
              <w:rPr>
                <w:b/>
                <w:bCs/>
              </w:rPr>
              <w:t>,000 (</w:t>
            </w:r>
            <w:r w:rsidR="004906A9" w:rsidRPr="00B96F36">
              <w:rPr>
                <w:b/>
                <w:bCs/>
              </w:rPr>
              <w:t>Fifty</w:t>
            </w:r>
            <w:r w:rsidRPr="00B96F36">
              <w:rPr>
                <w:b/>
                <w:bCs/>
              </w:rPr>
              <w:t xml:space="preserve"> Thousand Euros)</w:t>
            </w:r>
            <w:r w:rsidR="00797D39" w:rsidRPr="00B96F36">
              <w:rPr>
                <w:b/>
                <w:bCs/>
              </w:rPr>
              <w:t xml:space="preserve"> </w:t>
            </w:r>
            <w:r w:rsidRPr="00B96F36">
              <w:rPr>
                <w:b/>
                <w:bCs/>
              </w:rPr>
              <w:t>(excl.</w:t>
            </w:r>
            <w:r w:rsidR="004906A9" w:rsidRPr="00B96F36">
              <w:rPr>
                <w:b/>
                <w:bCs/>
              </w:rPr>
              <w:t> </w:t>
            </w:r>
            <w:r w:rsidRPr="00B96F36">
              <w:rPr>
                <w:b/>
                <w:bCs/>
              </w:rPr>
              <w:t>VAT)</w:t>
            </w:r>
            <w:r>
              <w:t xml:space="preserve"> over the Term and any possible extensions. Tenderers </w:t>
            </w:r>
            <w:r w:rsidR="00716D04" w:rsidRPr="00716D04">
              <w:rPr>
                <w:b/>
                <w:u w:val="single"/>
              </w:rPr>
              <w:t>must</w:t>
            </w:r>
            <w:r>
              <w:t xml:space="preserve"> understand that this figure is an estimate only based on current and future expected usage.</w:t>
            </w:r>
          </w:p>
        </w:tc>
      </w:tr>
      <w:tr w:rsidR="00F93B7F" w14:paraId="311B0F25" w14:textId="77777777" w:rsidTr="00F93B7F">
        <w:tblPrEx>
          <w:tblLook w:val="04A0" w:firstRow="1" w:lastRow="0" w:firstColumn="1" w:lastColumn="0" w:noHBand="0" w:noVBand="1"/>
        </w:tblPrEx>
        <w:tc>
          <w:tcPr>
            <w:tcW w:w="780" w:type="dxa"/>
          </w:tcPr>
          <w:p w14:paraId="241664CB" w14:textId="77777777" w:rsidR="00F93B7F" w:rsidRDefault="00F93B7F">
            <w:pPr>
              <w:spacing w:line="360" w:lineRule="auto"/>
              <w:rPr>
                <w:color w:val="0000FF"/>
              </w:rPr>
            </w:pPr>
            <w:r>
              <w:rPr>
                <w:color w:val="0000FF"/>
              </w:rPr>
              <w:t>1.7</w:t>
            </w:r>
          </w:p>
        </w:tc>
        <w:tc>
          <w:tcPr>
            <w:tcW w:w="8291" w:type="dxa"/>
          </w:tcPr>
          <w:p w14:paraId="0A25764C" w14:textId="77777777" w:rsidR="00F93B7F" w:rsidRDefault="00F93B7F">
            <w:r>
              <w:t xml:space="preserve">Contracting Authority policy seeks to encourage participation on a fair and equal basis by Small and Medium Enterprises (“SMEs”) in this Competition. SMEs that believe the scope of this Competition is beyond their technical or business capacity are encouraged, subject to paragraph 2.5, to explore the possibilities of forming relationships with other SMEs or with larger enterprises. Through such relationships they can participate and contribute to the successful implementation of any Goods Contract that may result from this Competition and therefore increase their social and economic benefits. </w:t>
            </w:r>
          </w:p>
          <w:p w14:paraId="5A37FE13" w14:textId="77777777" w:rsidR="00F93B7F" w:rsidRDefault="00F93B7F">
            <w:r>
              <w:t xml:space="preserve">Larger enterprises are also encouraged, subject to paragraph 2.5, to consider the practical ways that SMEs can be included in their proposals to maximise the social and economic benefits of any Goods Contract that may result from this Competition. </w:t>
            </w:r>
          </w:p>
        </w:tc>
      </w:tr>
    </w:tbl>
    <w:p w14:paraId="491CB78E" w14:textId="77777777" w:rsidR="006A2D3B" w:rsidRDefault="006A2D3B">
      <w:pPr>
        <w:rPr>
          <w:color w:val="0000FF"/>
        </w:rPr>
        <w:sectPr w:rsidR="006A2D3B">
          <w:headerReference w:type="default" r:id="rId10"/>
          <w:footerReference w:type="default" r:id="rId11"/>
          <w:pgSz w:w="11907" w:h="16840"/>
          <w:pgMar w:top="1134" w:right="1418" w:bottom="851" w:left="1418" w:header="709" w:footer="709" w:gutter="0"/>
          <w:pgNumType w:start="1"/>
          <w:cols w:space="720"/>
        </w:sectPr>
      </w:pPr>
    </w:p>
    <w:p w14:paraId="160457D3" w14:textId="77777777" w:rsidR="006A2D3B" w:rsidRDefault="00363BDC">
      <w:pPr>
        <w:pStyle w:val="Heading1"/>
        <w:rPr>
          <w:rFonts w:ascii="Calibri" w:hAnsi="Calibri"/>
        </w:rPr>
      </w:pPr>
      <w:r>
        <w:rPr>
          <w:rFonts w:ascii="Calibri" w:hAnsi="Calibri"/>
        </w:rPr>
        <w:lastRenderedPageBreak/>
        <w:t>Part 2: Instructions to Tenderers</w:t>
      </w:r>
    </w:p>
    <w:p w14:paraId="3FA9F752" w14:textId="77777777" w:rsidR="006A2D3B" w:rsidRDefault="00363BDC">
      <w:pPr>
        <w:pStyle w:val="Heading2"/>
      </w:pPr>
      <w:r>
        <w:t>2.1</w:t>
      </w:r>
      <w:r>
        <w:tab/>
        <w:t>Important Notices</w:t>
      </w:r>
    </w:p>
    <w:tbl>
      <w:tblPr>
        <w:tblW w:w="9072" w:type="dxa"/>
        <w:tblLayout w:type="fixed"/>
        <w:tblLook w:val="0000" w:firstRow="0" w:lastRow="0" w:firstColumn="0" w:lastColumn="0" w:noHBand="0" w:noVBand="0"/>
      </w:tblPr>
      <w:tblGrid>
        <w:gridCol w:w="794"/>
        <w:gridCol w:w="8278"/>
      </w:tblGrid>
      <w:tr w:rsidR="006A2D3B" w14:paraId="147E40E6" w14:textId="77777777">
        <w:tc>
          <w:tcPr>
            <w:tcW w:w="794" w:type="dxa"/>
          </w:tcPr>
          <w:p w14:paraId="7681CB12" w14:textId="77777777" w:rsidR="006A2D3B" w:rsidRDefault="00363BDC">
            <w:pPr>
              <w:rPr>
                <w:color w:val="0000FF"/>
              </w:rPr>
            </w:pPr>
            <w:r>
              <w:rPr>
                <w:color w:val="0000FF"/>
              </w:rPr>
              <w:t>2.1.1</w:t>
            </w:r>
          </w:p>
        </w:tc>
        <w:tc>
          <w:tcPr>
            <w:tcW w:w="8278" w:type="dxa"/>
          </w:tcPr>
          <w:p w14:paraId="6C5859E9" w14:textId="14E146E9" w:rsidR="006A2D3B" w:rsidRDefault="00363BDC">
            <w:r>
              <w:t xml:space="preserve">While every effort has been made to provide comprehensive and accurate information in all notices and documents prepared for the purposes of this Competition, the Contracting Authority does not accept any liability or provide any express or implied warranty in respect of any such information. Tenderers </w:t>
            </w:r>
            <w:r w:rsidR="00716D04" w:rsidRPr="00716D04">
              <w:rPr>
                <w:b/>
                <w:u w:val="single"/>
              </w:rPr>
              <w:t>must</w:t>
            </w:r>
            <w:r>
              <w:t xml:space="preserve"> form their own conclusions about the solution needed to meet the requirements set out in this </w:t>
            </w:r>
            <w:r w:rsidR="00556CF0">
              <w:t>CFT</w:t>
            </w:r>
            <w:r>
              <w:t xml:space="preserve"> and may wish to consult their legal advisers. </w:t>
            </w:r>
          </w:p>
        </w:tc>
      </w:tr>
      <w:tr w:rsidR="006A2D3B" w14:paraId="70E541FD" w14:textId="77777777">
        <w:tc>
          <w:tcPr>
            <w:tcW w:w="794" w:type="dxa"/>
          </w:tcPr>
          <w:p w14:paraId="4A8C77C5" w14:textId="77777777" w:rsidR="006A2D3B" w:rsidRDefault="00363BDC">
            <w:pPr>
              <w:rPr>
                <w:color w:val="0000FF"/>
              </w:rPr>
            </w:pPr>
            <w:r>
              <w:rPr>
                <w:color w:val="0000FF"/>
              </w:rPr>
              <w:t>2.1.2</w:t>
            </w:r>
          </w:p>
        </w:tc>
        <w:tc>
          <w:tcPr>
            <w:tcW w:w="8278" w:type="dxa"/>
          </w:tcPr>
          <w:p w14:paraId="09DB8D99" w14:textId="1E58344D" w:rsidR="006A2D3B" w:rsidRDefault="00363BDC">
            <w:r>
              <w:t>The Contracting Authority does not bind itself to accept the lowest priced or any Tender.</w:t>
            </w:r>
            <w:r w:rsidR="00226AFB">
              <w:t xml:space="preserve"> </w:t>
            </w:r>
          </w:p>
          <w:p w14:paraId="46D3CF91" w14:textId="4A9EDEF0" w:rsidR="006A2D3B" w:rsidRDefault="00363BDC">
            <w:r>
              <w:t xml:space="preserve">This </w:t>
            </w:r>
            <w:r w:rsidR="00556CF0">
              <w:t>CFT</w:t>
            </w:r>
            <w:r>
              <w:t xml:space="preserve"> does not constitute an offer or commitment to enter into a Goods Contract.</w:t>
            </w:r>
            <w:r w:rsidR="00226AFB">
              <w:t xml:space="preserve"> </w:t>
            </w:r>
          </w:p>
          <w:p w14:paraId="46CED53A" w14:textId="77777777" w:rsidR="006A2D3B" w:rsidRDefault="00363BDC">
            <w:r>
              <w:t>No contractual rights in relation to the Contracting Authority will exist unless and until a formal written Goods Contract has been executed by or on behalf of the Contracting Authority.</w:t>
            </w:r>
          </w:p>
          <w:p w14:paraId="07D6ECF6" w14:textId="77777777" w:rsidR="006A2D3B" w:rsidRDefault="00363BDC">
            <w:r>
              <w:t>Any notification of preferred bidder status by the Contracting Authority shall not give rise to any enforceable rights by the Tenderer.</w:t>
            </w:r>
          </w:p>
          <w:p w14:paraId="5B4D5981" w14:textId="2C44C58D" w:rsidR="006A2D3B" w:rsidRDefault="00363BDC">
            <w:r>
              <w:t xml:space="preserve">The award of a Goods Contract does not confer exclusivity on the </w:t>
            </w:r>
            <w:r w:rsidR="00607CF6">
              <w:t>Successful Tenderer</w:t>
            </w:r>
            <w:r w:rsidR="00DE7FCF">
              <w:t>(s)</w:t>
            </w:r>
            <w:r>
              <w:t>.</w:t>
            </w:r>
          </w:p>
          <w:p w14:paraId="416F9649" w14:textId="43E056D0" w:rsidR="006A2D3B" w:rsidRDefault="00363BDC">
            <w:r>
              <w:t>The Contracting Authority may cancel this Competition</w:t>
            </w:r>
            <w:r w:rsidR="00076922">
              <w:t xml:space="preserve"> </w:t>
            </w:r>
            <w:r w:rsidRPr="00076922">
              <w:rPr>
                <w:iCs/>
              </w:rPr>
              <w:t>or,</w:t>
            </w:r>
            <w:r w:rsidRPr="00076922">
              <w:t xml:space="preserve"> for the avoidance of doubt, any individual Lot</w:t>
            </w:r>
            <w:r w:rsidR="00076922" w:rsidRPr="00076922">
              <w:t>,</w:t>
            </w:r>
            <w:r>
              <w:t xml:space="preserve"> at any time prior to a formal written Goods Contract being executed by or on behalf of the Contracting Authority.</w:t>
            </w:r>
            <w:r w:rsidR="00226AFB">
              <w:t xml:space="preserve"> </w:t>
            </w:r>
          </w:p>
        </w:tc>
      </w:tr>
      <w:tr w:rsidR="006A2D3B" w14:paraId="20004D56" w14:textId="77777777">
        <w:tc>
          <w:tcPr>
            <w:tcW w:w="794" w:type="dxa"/>
          </w:tcPr>
          <w:p w14:paraId="26216E17" w14:textId="77777777" w:rsidR="006A2D3B" w:rsidRDefault="00363BDC">
            <w:pPr>
              <w:rPr>
                <w:color w:val="0000FF"/>
              </w:rPr>
            </w:pPr>
            <w:r>
              <w:rPr>
                <w:color w:val="0000FF"/>
              </w:rPr>
              <w:t>2.1.3</w:t>
            </w:r>
          </w:p>
        </w:tc>
        <w:tc>
          <w:tcPr>
            <w:tcW w:w="8278" w:type="dxa"/>
          </w:tcPr>
          <w:p w14:paraId="06AFC409" w14:textId="4D1617FD" w:rsidR="006A2D3B" w:rsidRDefault="00363BDC">
            <w:r>
              <w:t xml:space="preserve">This </w:t>
            </w:r>
            <w:r w:rsidR="00556CF0">
              <w:t>CFT</w:t>
            </w:r>
            <w:r>
              <w:t xml:space="preserve"> supersedes and replaces any and all previous documentation, communications and correspondence between the Contracting Authority and Tenderers, and Tenderers should place no reliance on such previous documentation and correspondence.</w:t>
            </w:r>
          </w:p>
        </w:tc>
      </w:tr>
      <w:tr w:rsidR="006A2D3B" w14:paraId="3112121D" w14:textId="77777777">
        <w:tc>
          <w:tcPr>
            <w:tcW w:w="794" w:type="dxa"/>
          </w:tcPr>
          <w:p w14:paraId="46A39B55" w14:textId="77777777" w:rsidR="006A2D3B" w:rsidRDefault="00363BDC">
            <w:pPr>
              <w:rPr>
                <w:color w:val="0000FF"/>
              </w:rPr>
            </w:pPr>
            <w:r>
              <w:rPr>
                <w:color w:val="0000FF"/>
              </w:rPr>
              <w:t xml:space="preserve">2.1.4 </w:t>
            </w:r>
          </w:p>
        </w:tc>
        <w:tc>
          <w:tcPr>
            <w:tcW w:w="8278" w:type="dxa"/>
          </w:tcPr>
          <w:p w14:paraId="0D8AE379" w14:textId="0781A325" w:rsidR="006A2D3B" w:rsidRDefault="00363BDC">
            <w:r>
              <w:t>In this clause 2.1.4, “Data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w:t>
            </w:r>
            <w:r w:rsidR="00226AFB">
              <w:t xml:space="preserve"> </w:t>
            </w:r>
            <w:r>
              <w:t>Directive 95/46/EC (the “General Data Protection Regulation”), and any guidelines and codes of practice issued by the Office of the Data Protection Commission or other supervisory authority for data protection in Ireland from time to time.</w:t>
            </w:r>
          </w:p>
          <w:p w14:paraId="24455966" w14:textId="7BB44474" w:rsidR="006A2D3B" w:rsidRDefault="00363BDC">
            <w:r>
              <w:t xml:space="preserve">The Contracting Authority will be a Data Controller (where Data Controller has the meaning given under the Data Protection Laws) in respect of any Personal Data (where Personal Data has the meaning given under the Data Protection Laws) required to be provided by the Tenderer in response to this </w:t>
            </w:r>
            <w:r w:rsidR="00556CF0">
              <w:t>CFT</w:t>
            </w:r>
            <w:r>
              <w:t xml:space="preserve">. </w:t>
            </w:r>
          </w:p>
          <w:p w14:paraId="138359A0" w14:textId="4A0E44AA" w:rsidR="006A2D3B" w:rsidRDefault="00363BDC">
            <w:r>
              <w:t xml:space="preserve">The Tenderer, as Data Controller in respect of any Personal Data provided by it in its Tender, is required to confirm in the statement required under paragraph 2.4 below that all Data Subjects (where Data Subject has the meaning given under the Data Protection Laws) whose Personal Data is provided by the Tenderer have consented to the processing of such Personal Data by the Tenderer, the Contracting Authority, the Evaluation Team and the supplier of the </w:t>
            </w:r>
            <w:hyperlink r:id="rId12">
              <w:r w:rsidR="00604CF5">
                <w:rPr>
                  <w:color w:val="0000FF"/>
                  <w:u w:val="single"/>
                </w:rPr>
                <w:t>www.etenders.gov.ie</w:t>
              </w:r>
            </w:hyperlink>
            <w:r w:rsidR="00604CF5">
              <w:t xml:space="preserve"> </w:t>
            </w:r>
            <w:r>
              <w:t xml:space="preserve">website, for the purposes of the participation of the Tenderer in this Competition or that the Tenderer otherwise has a legal basis for providing </w:t>
            </w:r>
            <w:r>
              <w:lastRenderedPageBreak/>
              <w:t>such Personal Data to the Contracting Authority for the purposes of its participation in this Competition.</w:t>
            </w:r>
          </w:p>
        </w:tc>
      </w:tr>
      <w:tr w:rsidR="006A2D3B" w14:paraId="00AB5179" w14:textId="77777777">
        <w:tc>
          <w:tcPr>
            <w:tcW w:w="794" w:type="dxa"/>
          </w:tcPr>
          <w:p w14:paraId="1D4DA4D9" w14:textId="77777777" w:rsidR="006A2D3B" w:rsidRDefault="00363BDC">
            <w:pPr>
              <w:rPr>
                <w:color w:val="0000FF"/>
              </w:rPr>
            </w:pPr>
            <w:r>
              <w:rPr>
                <w:color w:val="0000FF"/>
              </w:rPr>
              <w:lastRenderedPageBreak/>
              <w:t>2.1.5</w:t>
            </w:r>
          </w:p>
          <w:p w14:paraId="46B9E928" w14:textId="77777777" w:rsidR="006A2D3B" w:rsidRDefault="006A2D3B">
            <w:pPr>
              <w:rPr>
                <w:color w:val="0000FF"/>
              </w:rPr>
            </w:pPr>
          </w:p>
          <w:p w14:paraId="2E4D6048" w14:textId="7D64D129" w:rsidR="006A2D3B" w:rsidRDefault="006A2D3B">
            <w:pPr>
              <w:rPr>
                <w:color w:val="0000FF"/>
              </w:rPr>
            </w:pPr>
          </w:p>
        </w:tc>
        <w:tc>
          <w:tcPr>
            <w:tcW w:w="8278" w:type="dxa"/>
          </w:tcPr>
          <w:p w14:paraId="17DFD2EB" w14:textId="74707563" w:rsidR="006A2D3B" w:rsidRDefault="00363BDC">
            <w:r>
              <w:t>The Contracting Authority would refer Tenderers in particular to the provisions of Regulation (EU) 2022/1031 on the access of third country economic operators, goods and services to the Union’s public procurement and concession markets and procedures supporting negotiations on access of Union economic operators, goods and services to the public procurement and concession markets of third countries (International Procurement Instrument – IPI), and to their obligation to comply therewith.</w:t>
            </w:r>
          </w:p>
        </w:tc>
      </w:tr>
      <w:tr w:rsidR="002E359B" w14:paraId="559AE829" w14:textId="77777777">
        <w:tc>
          <w:tcPr>
            <w:tcW w:w="794" w:type="dxa"/>
          </w:tcPr>
          <w:p w14:paraId="7844A7D4" w14:textId="1FB91300" w:rsidR="002E359B" w:rsidRDefault="002E359B">
            <w:pPr>
              <w:rPr>
                <w:color w:val="0000FF"/>
              </w:rPr>
            </w:pPr>
            <w:r>
              <w:rPr>
                <w:color w:val="0000FF"/>
              </w:rPr>
              <w:t>2.1.6</w:t>
            </w:r>
          </w:p>
        </w:tc>
        <w:tc>
          <w:tcPr>
            <w:tcW w:w="8278" w:type="dxa"/>
          </w:tcPr>
          <w:p w14:paraId="1954482F" w14:textId="602F86FE" w:rsidR="002E359B" w:rsidRDefault="002E359B" w:rsidP="002E359B">
            <w:r>
              <w:t>In particular, tenderers and candidates should note in Article 6 of Regulation</w:t>
            </w:r>
            <w:r>
              <w:rPr>
                <w:color w:val="1F497D"/>
              </w:rPr>
              <w:t xml:space="preserve"> </w:t>
            </w:r>
            <w:r>
              <w:t>(EU) 2022/1031, the obligations for a Contracting Authority in the context of a procurement procedure where the EU Commission has adopted an IPI measure.</w:t>
            </w:r>
            <w:r w:rsidR="00226AFB">
              <w:t xml:space="preserve"> </w:t>
            </w:r>
          </w:p>
          <w:p w14:paraId="7CE76F04" w14:textId="5161F83B" w:rsidR="002E359B" w:rsidRDefault="002E359B" w:rsidP="002E359B">
            <w:r>
              <w:t>Tenderers are referred to the provisions of Regulation (EU) 2022/2560 of the European Parliament and of the Council on Foreign Subsidies distorting the Internal Market, in addition to Commission Implementing Regulation (EU) 2023/1441, and their obligation to comply therewith. In particular, tenderers and candidates should note the requirements in Articles 28 and 29 of Regulation (EU) 2022/2560 relating to the prior notification or declaration of foreign financial contributions, where the estimated value of the public procurement procedure is equal to or greater than the applicable financial thresholds set out therein. In that regard, Tenderers and Candidates are referred to Appendix 3A of the CFT.</w:t>
            </w:r>
          </w:p>
        </w:tc>
      </w:tr>
    </w:tbl>
    <w:p w14:paraId="4761491A" w14:textId="77777777" w:rsidR="006A2D3B" w:rsidRDefault="00363BDC">
      <w:pPr>
        <w:pStyle w:val="Heading2"/>
      </w:pPr>
      <w:r>
        <w:t>2.2</w:t>
      </w:r>
      <w:r>
        <w:tab/>
        <w:t xml:space="preserve">Compliant Tenders </w:t>
      </w:r>
    </w:p>
    <w:tbl>
      <w:tblPr>
        <w:tblW w:w="9071" w:type="dxa"/>
        <w:tblLayout w:type="fixed"/>
        <w:tblLook w:val="0000" w:firstRow="0" w:lastRow="0" w:firstColumn="0" w:lastColumn="0" w:noHBand="0" w:noVBand="0"/>
      </w:tblPr>
      <w:tblGrid>
        <w:gridCol w:w="709"/>
        <w:gridCol w:w="666"/>
        <w:gridCol w:w="7696"/>
      </w:tblGrid>
      <w:tr w:rsidR="006A2D3B" w14:paraId="1B1CD3B9" w14:textId="77777777" w:rsidTr="002E359B">
        <w:tc>
          <w:tcPr>
            <w:tcW w:w="709" w:type="dxa"/>
          </w:tcPr>
          <w:p w14:paraId="7A3E427C" w14:textId="77777777" w:rsidR="006A2D3B" w:rsidRDefault="00363BDC">
            <w:pPr>
              <w:rPr>
                <w:color w:val="0000FF"/>
              </w:rPr>
            </w:pPr>
            <w:r>
              <w:rPr>
                <w:color w:val="0000FF"/>
              </w:rPr>
              <w:t>2.2.1</w:t>
            </w:r>
          </w:p>
        </w:tc>
        <w:tc>
          <w:tcPr>
            <w:tcW w:w="8362" w:type="dxa"/>
            <w:gridSpan w:val="2"/>
          </w:tcPr>
          <w:p w14:paraId="418984C2" w14:textId="77777777" w:rsidR="006A2D3B" w:rsidRDefault="00363BDC">
            <w:r>
              <w:t>If a Tenderer fails to comply in any respect with the requirements of this paragraph 2.2.1, the Contracting Authority reserves the right to reject the Tenderer’s Tender as non-compliant or, without prejudice to this right and subject to its obligations at law, to take any other action it considers appropriate including but not limited to:</w:t>
            </w:r>
          </w:p>
          <w:p w14:paraId="53B6EE1A" w14:textId="77777777" w:rsidR="006A2D3B" w:rsidRDefault="00363BDC">
            <w:pPr>
              <w:numPr>
                <w:ilvl w:val="0"/>
                <w:numId w:val="18"/>
              </w:numPr>
            </w:pPr>
            <w:r>
              <w:t>seeking written clarification from the Tenderer;</w:t>
            </w:r>
          </w:p>
          <w:p w14:paraId="2BD93D4E" w14:textId="77777777" w:rsidR="006A2D3B" w:rsidRDefault="00363BDC">
            <w:pPr>
              <w:numPr>
                <w:ilvl w:val="0"/>
                <w:numId w:val="18"/>
              </w:numPr>
            </w:pPr>
            <w:r>
              <w:t>seeking further information from the Tenderer; or</w:t>
            </w:r>
          </w:p>
          <w:p w14:paraId="4811955A" w14:textId="77777777" w:rsidR="006A2D3B" w:rsidRDefault="00363BDC">
            <w:pPr>
              <w:numPr>
                <w:ilvl w:val="0"/>
                <w:numId w:val="18"/>
              </w:numPr>
            </w:pPr>
            <w:r>
              <w:t>waiving a requirement, which in the Contracting Authority’s view, is non-material or procedural.</w:t>
            </w:r>
          </w:p>
          <w:p w14:paraId="659B8A7D" w14:textId="77777777" w:rsidR="006A2D3B" w:rsidRDefault="00363BDC">
            <w:r>
              <w:t>Tenderers are required:</w:t>
            </w:r>
          </w:p>
        </w:tc>
      </w:tr>
      <w:tr w:rsidR="006A2D3B" w14:paraId="0D922831" w14:textId="77777777" w:rsidTr="002E359B">
        <w:trPr>
          <w:trHeight w:val="1020"/>
        </w:trPr>
        <w:tc>
          <w:tcPr>
            <w:tcW w:w="709" w:type="dxa"/>
          </w:tcPr>
          <w:p w14:paraId="3BF332C7" w14:textId="77777777" w:rsidR="006A2D3B" w:rsidRDefault="006A2D3B">
            <w:pPr>
              <w:rPr>
                <w:color w:val="0000FF"/>
              </w:rPr>
            </w:pPr>
          </w:p>
        </w:tc>
        <w:tc>
          <w:tcPr>
            <w:tcW w:w="666" w:type="dxa"/>
          </w:tcPr>
          <w:p w14:paraId="7BEFDC93" w14:textId="77777777" w:rsidR="006A2D3B" w:rsidRDefault="00363BDC">
            <w:r>
              <w:rPr>
                <w:color w:val="0000FF"/>
              </w:rPr>
              <w:t>(a)</w:t>
            </w:r>
          </w:p>
        </w:tc>
        <w:tc>
          <w:tcPr>
            <w:tcW w:w="7696" w:type="dxa"/>
          </w:tcPr>
          <w:p w14:paraId="3BEDDCE7" w14:textId="053C308F" w:rsidR="006A2D3B" w:rsidRDefault="00363BDC">
            <w:r>
              <w:t>To complete</w:t>
            </w:r>
            <w:r w:rsidR="004F0EFA">
              <w:t>, sign</w:t>
            </w:r>
            <w:r>
              <w:t xml:space="preserve"> and submit with their Tender</w:t>
            </w:r>
            <w:r w:rsidR="004F0EFA">
              <w:t xml:space="preserve"> Response Document (TRD), the Appendix 3 and Appendix 4,</w:t>
            </w:r>
            <w:r>
              <w:t xml:space="preserve"> PROVIDED THAT they confirm that:</w:t>
            </w:r>
          </w:p>
          <w:p w14:paraId="2F405A2B" w14:textId="77777777" w:rsidR="006A2D3B" w:rsidRDefault="00363BDC">
            <w:pPr>
              <w:numPr>
                <w:ilvl w:val="0"/>
                <w:numId w:val="19"/>
              </w:numPr>
              <w:pBdr>
                <w:top w:val="nil"/>
                <w:left w:val="nil"/>
                <w:bottom w:val="nil"/>
                <w:right w:val="nil"/>
                <w:between w:val="nil"/>
              </w:pBdr>
              <w:ind w:left="614" w:hanging="283"/>
              <w:rPr>
                <w:color w:val="000000"/>
                <w:szCs w:val="22"/>
              </w:rPr>
            </w:pPr>
            <w:r>
              <w:rPr>
                <w:color w:val="000000"/>
                <w:szCs w:val="22"/>
              </w:rPr>
              <w:t xml:space="preserve"> the information contained in it continues to be correct; and </w:t>
            </w:r>
          </w:p>
          <w:p w14:paraId="52CFEBB4" w14:textId="77777777" w:rsidR="006A2D3B" w:rsidRDefault="00363BDC">
            <w:pPr>
              <w:numPr>
                <w:ilvl w:val="0"/>
                <w:numId w:val="19"/>
              </w:numPr>
              <w:pBdr>
                <w:top w:val="nil"/>
                <w:left w:val="nil"/>
                <w:bottom w:val="nil"/>
                <w:right w:val="nil"/>
                <w:between w:val="nil"/>
              </w:pBdr>
              <w:spacing w:after="0"/>
              <w:ind w:left="614" w:hanging="283"/>
              <w:rPr>
                <w:color w:val="000000"/>
                <w:szCs w:val="22"/>
              </w:rPr>
            </w:pPr>
            <w:r>
              <w:rPr>
                <w:color w:val="000000"/>
                <w:szCs w:val="22"/>
              </w:rPr>
              <w:t xml:space="preserve"> that they satisfy the Selection Criteria for this Competition as set out at part 3.2 below.</w:t>
            </w:r>
          </w:p>
        </w:tc>
      </w:tr>
      <w:tr w:rsidR="006A2D3B" w14:paraId="7B94526B" w14:textId="77777777" w:rsidTr="002E359B">
        <w:tc>
          <w:tcPr>
            <w:tcW w:w="709" w:type="dxa"/>
          </w:tcPr>
          <w:p w14:paraId="3B1CA470" w14:textId="77777777" w:rsidR="006A2D3B" w:rsidRDefault="006A2D3B">
            <w:pPr>
              <w:rPr>
                <w:color w:val="0000FF"/>
              </w:rPr>
            </w:pPr>
          </w:p>
        </w:tc>
        <w:tc>
          <w:tcPr>
            <w:tcW w:w="666" w:type="dxa"/>
          </w:tcPr>
          <w:p w14:paraId="54DD1ED9" w14:textId="77777777" w:rsidR="006A2D3B" w:rsidRDefault="00363BDC">
            <w:pPr>
              <w:rPr>
                <w:color w:val="0000FF"/>
              </w:rPr>
            </w:pPr>
            <w:r>
              <w:rPr>
                <w:color w:val="0000FF"/>
              </w:rPr>
              <w:t>(b)</w:t>
            </w:r>
          </w:p>
        </w:tc>
        <w:tc>
          <w:tcPr>
            <w:tcW w:w="7696" w:type="dxa"/>
          </w:tcPr>
          <w:p w14:paraId="41F55395" w14:textId="3907B7F8" w:rsidR="006A2D3B" w:rsidRDefault="00363BDC">
            <w:r>
              <w:t xml:space="preserve">To submit all documentation which this </w:t>
            </w:r>
            <w:r w:rsidR="00556CF0">
              <w:t>CFT</w:t>
            </w:r>
            <w:r>
              <w:t xml:space="preserve"> requires to be submitted </w:t>
            </w:r>
            <w:r>
              <w:rPr>
                <w:u w:val="single"/>
              </w:rPr>
              <w:t>with their Tender;</w:t>
            </w:r>
          </w:p>
        </w:tc>
      </w:tr>
      <w:tr w:rsidR="006A2D3B" w14:paraId="2C40DAC6" w14:textId="77777777" w:rsidTr="002E359B">
        <w:tc>
          <w:tcPr>
            <w:tcW w:w="709" w:type="dxa"/>
          </w:tcPr>
          <w:p w14:paraId="042AC42B" w14:textId="77777777" w:rsidR="006A2D3B" w:rsidRDefault="006A2D3B">
            <w:pPr>
              <w:rPr>
                <w:color w:val="0000FF"/>
              </w:rPr>
            </w:pPr>
          </w:p>
        </w:tc>
        <w:tc>
          <w:tcPr>
            <w:tcW w:w="666" w:type="dxa"/>
          </w:tcPr>
          <w:p w14:paraId="77B44B4F" w14:textId="77777777" w:rsidR="006A2D3B" w:rsidRDefault="00363BDC">
            <w:r>
              <w:rPr>
                <w:color w:val="0000FF"/>
              </w:rPr>
              <w:t>(c)</w:t>
            </w:r>
          </w:p>
        </w:tc>
        <w:tc>
          <w:tcPr>
            <w:tcW w:w="7696" w:type="dxa"/>
          </w:tcPr>
          <w:p w14:paraId="5AB9FD8C" w14:textId="63E57562" w:rsidR="006A2D3B" w:rsidRDefault="00363BDC">
            <w:r>
              <w:t xml:space="preserve">To follow the format of this </w:t>
            </w:r>
            <w:r w:rsidR="00556CF0">
              <w:t>CFT</w:t>
            </w:r>
            <w:r>
              <w:t xml:space="preserve"> and respond to each element in the order as set out in this </w:t>
            </w:r>
            <w:r w:rsidR="00556CF0">
              <w:t>CFT</w:t>
            </w:r>
            <w:r>
              <w:t>;</w:t>
            </w:r>
          </w:p>
        </w:tc>
      </w:tr>
      <w:tr w:rsidR="006A2D3B" w14:paraId="31289E02" w14:textId="77777777" w:rsidTr="002E359B">
        <w:tc>
          <w:tcPr>
            <w:tcW w:w="709" w:type="dxa"/>
          </w:tcPr>
          <w:p w14:paraId="4F159B85" w14:textId="77777777" w:rsidR="006A2D3B" w:rsidRDefault="006A2D3B">
            <w:pPr>
              <w:rPr>
                <w:color w:val="0000FF"/>
              </w:rPr>
            </w:pPr>
          </w:p>
        </w:tc>
        <w:tc>
          <w:tcPr>
            <w:tcW w:w="666" w:type="dxa"/>
          </w:tcPr>
          <w:p w14:paraId="0AFC22FF" w14:textId="77777777" w:rsidR="006A2D3B" w:rsidRDefault="00363BDC">
            <w:r>
              <w:rPr>
                <w:color w:val="0000FF"/>
              </w:rPr>
              <w:t>(d)</w:t>
            </w:r>
          </w:p>
        </w:tc>
        <w:tc>
          <w:tcPr>
            <w:tcW w:w="7696" w:type="dxa"/>
          </w:tcPr>
          <w:p w14:paraId="05D756C6" w14:textId="2DB06F32" w:rsidR="006A2D3B" w:rsidRDefault="00363BDC">
            <w:r>
              <w:t xml:space="preserve">To conform to and comply with all instructions and requirements set out within this </w:t>
            </w:r>
            <w:r w:rsidR="00556CF0">
              <w:t>CFT</w:t>
            </w:r>
            <w:r>
              <w:t>;</w:t>
            </w:r>
          </w:p>
        </w:tc>
      </w:tr>
      <w:tr w:rsidR="006A2D3B" w14:paraId="6FDB436D" w14:textId="77777777" w:rsidTr="002E359B">
        <w:tc>
          <w:tcPr>
            <w:tcW w:w="709" w:type="dxa"/>
          </w:tcPr>
          <w:p w14:paraId="7E426F6A" w14:textId="77777777" w:rsidR="006A2D3B" w:rsidRDefault="006A2D3B">
            <w:pPr>
              <w:rPr>
                <w:color w:val="0000FF"/>
              </w:rPr>
            </w:pPr>
          </w:p>
        </w:tc>
        <w:tc>
          <w:tcPr>
            <w:tcW w:w="666" w:type="dxa"/>
          </w:tcPr>
          <w:p w14:paraId="55B93AA8" w14:textId="77777777" w:rsidR="006A2D3B" w:rsidRDefault="00363BDC">
            <w:r>
              <w:rPr>
                <w:color w:val="0000FF"/>
              </w:rPr>
              <w:t>(e)</w:t>
            </w:r>
          </w:p>
        </w:tc>
        <w:tc>
          <w:tcPr>
            <w:tcW w:w="7696" w:type="dxa"/>
          </w:tcPr>
          <w:p w14:paraId="3E0C1054" w14:textId="77777777" w:rsidR="006A2D3B" w:rsidRDefault="00363BDC">
            <w:r>
              <w:t>To submit the statement required under paragraph 2.4 below; and</w:t>
            </w:r>
          </w:p>
        </w:tc>
      </w:tr>
      <w:tr w:rsidR="006A2D3B" w14:paraId="68215E28" w14:textId="77777777" w:rsidTr="002E359B">
        <w:tc>
          <w:tcPr>
            <w:tcW w:w="709" w:type="dxa"/>
          </w:tcPr>
          <w:p w14:paraId="49B68F6E" w14:textId="77777777" w:rsidR="006A2D3B" w:rsidRDefault="006A2D3B">
            <w:pPr>
              <w:rPr>
                <w:color w:val="0000FF"/>
              </w:rPr>
            </w:pPr>
          </w:p>
        </w:tc>
        <w:tc>
          <w:tcPr>
            <w:tcW w:w="666" w:type="dxa"/>
          </w:tcPr>
          <w:p w14:paraId="7BA938E9" w14:textId="77777777" w:rsidR="006A2D3B" w:rsidRDefault="00363BDC">
            <w:r>
              <w:rPr>
                <w:color w:val="0000FF"/>
              </w:rPr>
              <w:t>(f)</w:t>
            </w:r>
          </w:p>
        </w:tc>
        <w:tc>
          <w:tcPr>
            <w:tcW w:w="7696" w:type="dxa"/>
          </w:tcPr>
          <w:p w14:paraId="25F94D90" w14:textId="67A7E64B" w:rsidR="006A2D3B" w:rsidRDefault="00363BDC">
            <w:r>
              <w:t xml:space="preserve">Not to alter or edit this </w:t>
            </w:r>
            <w:r w:rsidR="00556CF0">
              <w:t>CFT</w:t>
            </w:r>
            <w:r>
              <w:t xml:space="preserve"> in any way.</w:t>
            </w:r>
          </w:p>
        </w:tc>
      </w:tr>
      <w:tr w:rsidR="006A2D3B" w14:paraId="44CA1F08" w14:textId="77777777" w:rsidTr="002E359B">
        <w:tc>
          <w:tcPr>
            <w:tcW w:w="709" w:type="dxa"/>
          </w:tcPr>
          <w:p w14:paraId="6326245B" w14:textId="77777777" w:rsidR="006A2D3B" w:rsidRDefault="00363BDC">
            <w:pPr>
              <w:rPr>
                <w:color w:val="0000FF"/>
              </w:rPr>
            </w:pPr>
            <w:r>
              <w:rPr>
                <w:color w:val="0000FF"/>
              </w:rPr>
              <w:t>2.2.2</w:t>
            </w:r>
          </w:p>
        </w:tc>
        <w:tc>
          <w:tcPr>
            <w:tcW w:w="8362" w:type="dxa"/>
            <w:gridSpan w:val="2"/>
          </w:tcPr>
          <w:p w14:paraId="494DB29D" w14:textId="77777777" w:rsidR="006A2D3B" w:rsidRDefault="00363BDC">
            <w:r>
              <w:t>Without prejudice to the generality of paragraph 2.2.1, failure to comply with paragraph 2.6.1, 2.6.2 or 2.6.3 below will render the Tender non-compliant and it will be rejected.</w:t>
            </w:r>
          </w:p>
        </w:tc>
      </w:tr>
    </w:tbl>
    <w:p w14:paraId="19154243" w14:textId="77777777" w:rsidR="006A2D3B" w:rsidRDefault="00363BDC">
      <w:pPr>
        <w:pStyle w:val="Heading2"/>
      </w:pPr>
      <w:r>
        <w:t>2.3</w:t>
      </w:r>
      <w:r>
        <w:tab/>
        <w:t xml:space="preserve">Goods Contract </w:t>
      </w:r>
    </w:p>
    <w:tbl>
      <w:tblPr>
        <w:tblStyle w:val="a4"/>
        <w:tblW w:w="9071" w:type="dxa"/>
        <w:tblLayout w:type="fixed"/>
        <w:tblLook w:val="0000" w:firstRow="0" w:lastRow="0" w:firstColumn="0" w:lastColumn="0" w:noHBand="0" w:noVBand="0"/>
      </w:tblPr>
      <w:tblGrid>
        <w:gridCol w:w="795"/>
        <w:gridCol w:w="8276"/>
      </w:tblGrid>
      <w:tr w:rsidR="006A2D3B" w14:paraId="56A99DD5" w14:textId="77777777">
        <w:trPr>
          <w:trHeight w:val="575"/>
        </w:trPr>
        <w:tc>
          <w:tcPr>
            <w:tcW w:w="795" w:type="dxa"/>
          </w:tcPr>
          <w:p w14:paraId="5F9BBB56" w14:textId="77777777" w:rsidR="006A2D3B" w:rsidRDefault="00363BDC">
            <w:pPr>
              <w:rPr>
                <w:color w:val="0000FF"/>
              </w:rPr>
            </w:pPr>
            <w:r>
              <w:rPr>
                <w:color w:val="0000FF"/>
              </w:rPr>
              <w:t>2.3.1</w:t>
            </w:r>
          </w:p>
        </w:tc>
        <w:tc>
          <w:tcPr>
            <w:tcW w:w="8276" w:type="dxa"/>
          </w:tcPr>
          <w:p w14:paraId="746EB884" w14:textId="7BAD62B1" w:rsidR="006A2D3B" w:rsidRDefault="00363BDC">
            <w:r>
              <w:t xml:space="preserve">Tenderers should note the terms and conditions of the Goods Contract at Appendix 5 to this </w:t>
            </w:r>
            <w:r w:rsidR="00556CF0">
              <w:t>CFT</w:t>
            </w:r>
            <w:r>
              <w:t>.</w:t>
            </w:r>
          </w:p>
        </w:tc>
      </w:tr>
      <w:tr w:rsidR="006A2D3B" w14:paraId="0756E619" w14:textId="77777777">
        <w:trPr>
          <w:trHeight w:val="827"/>
        </w:trPr>
        <w:tc>
          <w:tcPr>
            <w:tcW w:w="795" w:type="dxa"/>
          </w:tcPr>
          <w:p w14:paraId="4418D436" w14:textId="77777777" w:rsidR="006A2D3B" w:rsidRDefault="00363BDC">
            <w:pPr>
              <w:rPr>
                <w:color w:val="0000FF"/>
              </w:rPr>
            </w:pPr>
            <w:r>
              <w:rPr>
                <w:color w:val="0000FF"/>
              </w:rPr>
              <w:t>2.3.2</w:t>
            </w:r>
          </w:p>
        </w:tc>
        <w:tc>
          <w:tcPr>
            <w:tcW w:w="8276" w:type="dxa"/>
          </w:tcPr>
          <w:p w14:paraId="079201AC" w14:textId="25950824" w:rsidR="006A2D3B" w:rsidRDefault="00363BDC">
            <w:pPr>
              <w:spacing w:after="0"/>
            </w:pPr>
            <w:r>
              <w:t>Tenderers are required to confirm their acceptance of the terms and conditions of the Goods Contract by signing the Tenderer’s Statement at Appendix 3.</w:t>
            </w:r>
            <w:r w:rsidR="00226AFB">
              <w:t xml:space="preserve"> </w:t>
            </w:r>
            <w:r>
              <w:t>Tenderers may not amend the Goods Contract.</w:t>
            </w:r>
          </w:p>
        </w:tc>
      </w:tr>
    </w:tbl>
    <w:p w14:paraId="2BC612EB" w14:textId="0DC82A0C" w:rsidR="006A2D3B" w:rsidRDefault="00363BDC">
      <w:pPr>
        <w:pStyle w:val="Heading2"/>
      </w:pPr>
      <w:r>
        <w:t>2.4</w:t>
      </w:r>
      <w:r>
        <w:tab/>
        <w:t xml:space="preserve">Acceptance of </w:t>
      </w:r>
      <w:r w:rsidR="00556CF0">
        <w:t>CFT</w:t>
      </w:r>
      <w:r>
        <w:t xml:space="preserve"> Requirements</w:t>
      </w:r>
    </w:p>
    <w:p w14:paraId="68D07FEF" w14:textId="33AF5E92" w:rsidR="006A2D3B" w:rsidRDefault="00363BDC">
      <w:r>
        <w:t xml:space="preserve">Each Tenderer is required to accept the provisions of this </w:t>
      </w:r>
      <w:r w:rsidR="00556CF0">
        <w:t>CFT</w:t>
      </w:r>
      <w:r>
        <w:t xml:space="preserve">. ALL TENDERERS </w:t>
      </w:r>
      <w:r w:rsidR="00716D04" w:rsidRPr="00716D04">
        <w:rPr>
          <w:b/>
          <w:u w:val="single"/>
        </w:rPr>
        <w:t>MUST</w:t>
      </w:r>
      <w:r>
        <w:t xml:space="preserve"> RETURN, with their Tender, a scanned signed copy of the Tenderer’s Statement, as set out in Appendix 3, printed on the Tenderer’s letterhead. The Contracting Authority </w:t>
      </w:r>
      <w:r w:rsidR="00716D04" w:rsidRPr="00716D04">
        <w:rPr>
          <w:b/>
          <w:u w:val="single"/>
        </w:rPr>
        <w:t>must</w:t>
      </w:r>
      <w:r>
        <w:t xml:space="preserve"> be able to read the scanned signature of the Tenderer. If possible, please sign documents using blue ink. If the Contracting Authority cannot read the scanned signature, Tenderers may be requested to re-submit. Tenderers may not amend the Tenderer’s Statement. </w:t>
      </w:r>
    </w:p>
    <w:p w14:paraId="21C8E75E" w14:textId="2CF172F6" w:rsidR="006A2D3B" w:rsidRDefault="00363BDC">
      <w:pPr>
        <w:pStyle w:val="Heading2"/>
      </w:pPr>
      <w:r>
        <w:t>2.5</w:t>
      </w:r>
      <w:r>
        <w:tab/>
        <w:t>Consortia and Prime</w:t>
      </w:r>
      <w:r w:rsidR="00387A47">
        <w:t>/</w:t>
      </w:r>
      <w:r>
        <w:t>Subcontractors</w:t>
      </w:r>
    </w:p>
    <w:p w14:paraId="3360B812" w14:textId="4993B68B" w:rsidR="006A2D3B" w:rsidRDefault="00363BDC">
      <w:pPr>
        <w:pBdr>
          <w:top w:val="nil"/>
          <w:left w:val="nil"/>
          <w:bottom w:val="nil"/>
          <w:right w:val="nil"/>
          <w:between w:val="nil"/>
        </w:pBdr>
        <w:rPr>
          <w:color w:val="000000"/>
          <w:szCs w:val="22"/>
        </w:rPr>
      </w:pPr>
      <w:r>
        <w:rPr>
          <w:color w:val="000000"/>
          <w:szCs w:val="22"/>
        </w:rPr>
        <w:t xml:space="preserve">Where a group of undertakings (in whatever form and regardless of the legal relationship between them) come together to submit a Tender in response to this </w:t>
      </w:r>
      <w:r w:rsidR="00556CF0">
        <w:rPr>
          <w:color w:val="000000"/>
          <w:szCs w:val="22"/>
        </w:rPr>
        <w:t>CFT</w:t>
      </w:r>
      <w:r>
        <w:rPr>
          <w:color w:val="000000"/>
          <w:szCs w:val="22"/>
        </w:rPr>
        <w:t>, the Contracting Authority will deal with all matters relating to this Competition through a single nominated entity authorised to represent all members of the group of undertakings.</w:t>
      </w:r>
      <w:r w:rsidR="00226AFB">
        <w:rPr>
          <w:color w:val="000000"/>
          <w:szCs w:val="22"/>
        </w:rPr>
        <w:t xml:space="preserve"> </w:t>
      </w:r>
      <w:r>
        <w:rPr>
          <w:color w:val="000000"/>
          <w:szCs w:val="22"/>
        </w:rPr>
        <w:t xml:space="preserve">The Tenderer </w:t>
      </w:r>
      <w:r w:rsidR="00716D04" w:rsidRPr="00716D04">
        <w:rPr>
          <w:b/>
          <w:color w:val="000000"/>
          <w:szCs w:val="22"/>
          <w:u w:val="single"/>
        </w:rPr>
        <w:t>must</w:t>
      </w:r>
      <w:r>
        <w:rPr>
          <w:color w:val="000000"/>
          <w:szCs w:val="22"/>
        </w:rPr>
        <w:t xml:space="preserve"> provide details of all members of the group of undertakings and their role in the Tender and clearly and comprehensively set out the contact details including name, title, telephone number, postal address, facsimile number and email address of the nominated entity authorised to represent the Tenderer and to whom all communications shall be directed and accepted until this Competition has been completed or terminated.</w:t>
      </w:r>
      <w:r w:rsidR="00226AFB">
        <w:rPr>
          <w:color w:val="000000"/>
          <w:szCs w:val="22"/>
        </w:rPr>
        <w:t xml:space="preserve"> </w:t>
      </w:r>
      <w:r>
        <w:rPr>
          <w:color w:val="000000"/>
          <w:szCs w:val="22"/>
        </w:rPr>
        <w:t>Correspondence from any other person will NOT be accepted, acknowledged or responded to.</w:t>
      </w:r>
    </w:p>
    <w:p w14:paraId="208269DA" w14:textId="0C8A557E" w:rsidR="006A2D3B" w:rsidRDefault="00363BDC">
      <w:r>
        <w:t xml:space="preserve">Prior to and as a condition of award of any Goods Contract, the </w:t>
      </w:r>
      <w:r w:rsidR="00607CF6">
        <w:t>Successful Tenderer</w:t>
      </w:r>
      <w:r w:rsidR="00DE7FCF">
        <w:t>(s)</w:t>
      </w:r>
      <w:r>
        <w:t xml:space="preserve"> shall be required to designate a single entity who will carry overall responsibility for the Goods Contract (the “Prime Contractor”), irrespective of whether or not tasks are to be performed by a subcontractor or other consortium member (the “Subcontractor”).</w:t>
      </w:r>
    </w:p>
    <w:p w14:paraId="46238578" w14:textId="77777777" w:rsidR="006A2D3B" w:rsidRDefault="00363BDC">
      <w:pPr>
        <w:pStyle w:val="Heading2"/>
        <w:sectPr w:rsidR="006A2D3B">
          <w:type w:val="continuous"/>
          <w:pgSz w:w="11907" w:h="16840"/>
          <w:pgMar w:top="1134" w:right="1418" w:bottom="851" w:left="1418" w:header="709" w:footer="709" w:gutter="0"/>
          <w:cols w:space="720"/>
        </w:sectPr>
      </w:pPr>
      <w:r>
        <w:t>2.6</w:t>
      </w:r>
      <w:r>
        <w:tab/>
        <w:t>Tender Submission Requirements</w:t>
      </w:r>
    </w:p>
    <w:p w14:paraId="5BC42C0D" w14:textId="77777777" w:rsidR="006A2D3B" w:rsidRDefault="006A2D3B">
      <w:pPr>
        <w:widowControl w:val="0"/>
        <w:pBdr>
          <w:top w:val="nil"/>
          <w:left w:val="nil"/>
          <w:bottom w:val="nil"/>
          <w:right w:val="nil"/>
          <w:between w:val="nil"/>
        </w:pBdr>
        <w:spacing w:after="0"/>
        <w:jc w:val="left"/>
      </w:pPr>
    </w:p>
    <w:tbl>
      <w:tblPr>
        <w:tblW w:w="9071" w:type="dxa"/>
        <w:tblLayout w:type="fixed"/>
        <w:tblLook w:val="0000" w:firstRow="0" w:lastRow="0" w:firstColumn="0" w:lastColumn="0" w:noHBand="0" w:noVBand="0"/>
      </w:tblPr>
      <w:tblGrid>
        <w:gridCol w:w="780"/>
        <w:gridCol w:w="8291"/>
      </w:tblGrid>
      <w:tr w:rsidR="006A2D3B" w14:paraId="010ECAC7" w14:textId="77777777">
        <w:tc>
          <w:tcPr>
            <w:tcW w:w="780" w:type="dxa"/>
          </w:tcPr>
          <w:p w14:paraId="0FDAD84D" w14:textId="77777777" w:rsidR="006A2D3B" w:rsidRDefault="00363BDC">
            <w:pPr>
              <w:rPr>
                <w:color w:val="0000FF"/>
              </w:rPr>
            </w:pPr>
            <w:r>
              <w:rPr>
                <w:color w:val="0000FF"/>
              </w:rPr>
              <w:t>2.6.1</w:t>
            </w:r>
          </w:p>
        </w:tc>
        <w:tc>
          <w:tcPr>
            <w:tcW w:w="8291" w:type="dxa"/>
          </w:tcPr>
          <w:p w14:paraId="37E132FA" w14:textId="1542113B" w:rsidR="006A2D3B" w:rsidRPr="00BB2104" w:rsidRDefault="00363BDC">
            <w:r w:rsidRPr="00BB2104">
              <w:t xml:space="preserve">Tenders </w:t>
            </w:r>
            <w:r w:rsidR="00716D04" w:rsidRPr="00BB2104">
              <w:rPr>
                <w:b/>
                <w:u w:val="single"/>
              </w:rPr>
              <w:t>must</w:t>
            </w:r>
            <w:r w:rsidRPr="00BB2104">
              <w:t xml:space="preserve"> be submitted via the ‘electronic </w:t>
            </w:r>
            <w:proofErr w:type="spellStart"/>
            <w:r w:rsidRPr="00BB2104">
              <w:t>tenderbox</w:t>
            </w:r>
            <w:proofErr w:type="spellEnd"/>
            <w:r w:rsidRPr="00BB2104">
              <w:t xml:space="preserve">’ available on </w:t>
            </w:r>
            <w:hyperlink r:id="rId13">
              <w:r w:rsidR="006A2D3B" w:rsidRPr="00BB2104">
                <w:rPr>
                  <w:color w:val="0000FF"/>
                  <w:u w:val="single"/>
                </w:rPr>
                <w:t>www.etenders.gov.ie</w:t>
              </w:r>
            </w:hyperlink>
            <w:r w:rsidRPr="00BB2104">
              <w:t>.</w:t>
            </w:r>
            <w:r w:rsidR="00226AFB" w:rsidRPr="00BB2104">
              <w:t xml:space="preserve"> </w:t>
            </w:r>
            <w:r w:rsidRPr="00BB2104">
              <w:t xml:space="preserve">Only Tenders submitted to the electronic </w:t>
            </w:r>
            <w:proofErr w:type="spellStart"/>
            <w:r w:rsidRPr="00BB2104">
              <w:t>tenderbox</w:t>
            </w:r>
            <w:proofErr w:type="spellEnd"/>
            <w:r w:rsidRPr="00BB2104">
              <w:t xml:space="preserve"> will be accepted.</w:t>
            </w:r>
            <w:r w:rsidR="00226AFB" w:rsidRPr="00BB2104">
              <w:t xml:space="preserve"> </w:t>
            </w:r>
            <w:r w:rsidRPr="00BB2104">
              <w:t>Tenders submitted by any other means (including but not limited to: by email, fax, post, hand delivery, etc.) will NOT be accepted.</w:t>
            </w:r>
          </w:p>
          <w:p w14:paraId="556D70FE" w14:textId="4EC52AF5" w:rsidR="006A2D3B" w:rsidRPr="00BB2104" w:rsidRDefault="00363BDC">
            <w:r w:rsidRPr="00BB2104">
              <w:lastRenderedPageBreak/>
              <w:t xml:space="preserve">Tenderers </w:t>
            </w:r>
            <w:r w:rsidR="00716D04" w:rsidRPr="00BB2104">
              <w:rPr>
                <w:b/>
                <w:u w:val="single"/>
              </w:rPr>
              <w:t>must</w:t>
            </w:r>
            <w:r w:rsidRPr="00BB2104">
              <w:t xml:space="preserve"> ensure that they give themselves sufficient time to upload and submit all required tender documentation in their Tender before the Tender Deadline (as defined in paragraph 2.6.2). Tenderers should take into account the fact that upload speeds vary.</w:t>
            </w:r>
            <w:r w:rsidR="00226AFB" w:rsidRPr="00BB2104">
              <w:t xml:space="preserve"> </w:t>
            </w:r>
          </w:p>
          <w:p w14:paraId="6294A7BF" w14:textId="173050B4" w:rsidR="006A2D3B" w:rsidRPr="00BB2104" w:rsidRDefault="00363BDC">
            <w:r w:rsidRPr="00BB2104">
              <w:t xml:space="preserve">Tenderers </w:t>
            </w:r>
            <w:r w:rsidR="00716D04" w:rsidRPr="00BB2104">
              <w:rPr>
                <w:b/>
                <w:u w:val="single"/>
              </w:rPr>
              <w:t>must</w:t>
            </w:r>
            <w:r w:rsidRPr="00BB2104">
              <w:t xml:space="preserve"> note that in the electronic </w:t>
            </w:r>
            <w:proofErr w:type="spellStart"/>
            <w:r w:rsidRPr="00BB2104">
              <w:t>tenderbox</w:t>
            </w:r>
            <w:proofErr w:type="spellEnd"/>
            <w:r w:rsidRPr="00BB2104">
              <w:t>, there is a current file size limit of 250MB for each single file uploaded, with a maximum total limit of 2GB for all documentation (combined) in the Tender submitted.</w:t>
            </w:r>
            <w:r w:rsidR="00226AFB" w:rsidRPr="00BB2104">
              <w:t xml:space="preserve"> </w:t>
            </w:r>
          </w:p>
          <w:p w14:paraId="62F58C28" w14:textId="6CF8D87D" w:rsidR="006A2D3B" w:rsidRPr="00CC1FA9" w:rsidRDefault="00363BDC">
            <w:pPr>
              <w:rPr>
                <w:highlight w:val="lightGray"/>
              </w:rPr>
            </w:pPr>
            <w:r w:rsidRPr="00BB2104">
              <w:t xml:space="preserve">In order to submit a Tender to the electronic </w:t>
            </w:r>
            <w:proofErr w:type="spellStart"/>
            <w:r w:rsidRPr="00BB2104">
              <w:t>tenderbox</w:t>
            </w:r>
            <w:proofErr w:type="spellEnd"/>
            <w:r w:rsidRPr="00BB2104">
              <w:t xml:space="preserve">, Tenderers </w:t>
            </w:r>
            <w:r w:rsidR="00716D04" w:rsidRPr="00BB2104">
              <w:rPr>
                <w:b/>
                <w:u w:val="single"/>
              </w:rPr>
              <w:t>must</w:t>
            </w:r>
            <w:r w:rsidRPr="00BB2104">
              <w:t xml:space="preserve"> ensure that they follow the necessary steps on the </w:t>
            </w:r>
            <w:proofErr w:type="spellStart"/>
            <w:r w:rsidRPr="00BB2104">
              <w:t>eTenders</w:t>
            </w:r>
            <w:proofErr w:type="spellEnd"/>
            <w:r w:rsidRPr="00BB2104">
              <w:t xml:space="preserve"> platform to ensure that their tender has been submitted properly, which includes ensuring that the “Submit” button has been clicked. in the event that Tenderers need to modify or change any aspect of their Tender before the Tender Deadline, the Tender in its entirety will need to be re-submitted. Tenderers should be aware that the “Submit” button will be disabled automatically at the Tender Deadline.</w:t>
            </w:r>
          </w:p>
        </w:tc>
      </w:tr>
      <w:tr w:rsidR="006A2D3B" w14:paraId="0AAAC823" w14:textId="77777777">
        <w:tc>
          <w:tcPr>
            <w:tcW w:w="780" w:type="dxa"/>
          </w:tcPr>
          <w:p w14:paraId="50CFB195" w14:textId="77777777" w:rsidR="006A2D3B" w:rsidRDefault="00363BDC">
            <w:pPr>
              <w:rPr>
                <w:color w:val="0000FF"/>
              </w:rPr>
            </w:pPr>
            <w:r>
              <w:rPr>
                <w:color w:val="0000FF"/>
              </w:rPr>
              <w:lastRenderedPageBreak/>
              <w:t>2.6.2</w:t>
            </w:r>
          </w:p>
        </w:tc>
        <w:tc>
          <w:tcPr>
            <w:tcW w:w="8291" w:type="dxa"/>
          </w:tcPr>
          <w:p w14:paraId="4ADC90C6" w14:textId="7F247991" w:rsidR="006A2D3B" w:rsidRPr="00F7368C" w:rsidRDefault="00363BDC">
            <w:pPr>
              <w:rPr>
                <w:b/>
                <w:bCs/>
                <w:color w:val="FF0000"/>
              </w:rPr>
            </w:pPr>
            <w:r w:rsidRPr="00F7368C">
              <w:rPr>
                <w:b/>
                <w:bCs/>
                <w:color w:val="FF0000"/>
              </w:rPr>
              <w:t xml:space="preserve">Tenders </w:t>
            </w:r>
            <w:r w:rsidR="00716D04" w:rsidRPr="00716D04">
              <w:rPr>
                <w:b/>
                <w:bCs/>
                <w:color w:val="FF0000"/>
                <w:u w:val="single"/>
              </w:rPr>
              <w:t>must</w:t>
            </w:r>
            <w:r w:rsidRPr="00F7368C">
              <w:rPr>
                <w:b/>
                <w:bCs/>
                <w:color w:val="FF0000"/>
              </w:rPr>
              <w:t xml:space="preserve"> be received not later than </w:t>
            </w:r>
            <w:r w:rsidR="00F7368C" w:rsidRPr="00F7368C">
              <w:rPr>
                <w:b/>
                <w:bCs/>
                <w:color w:val="FF0000"/>
              </w:rPr>
              <w:t>15:00h</w:t>
            </w:r>
            <w:r w:rsidR="00F7368C" w:rsidRPr="00DA0C63">
              <w:rPr>
                <w:b/>
                <w:bCs/>
                <w:color w:val="FF0000"/>
              </w:rPr>
              <w:t>rs</w:t>
            </w:r>
            <w:r w:rsidR="006F04C3" w:rsidRPr="00DA0C63">
              <w:rPr>
                <w:b/>
                <w:bCs/>
                <w:color w:val="FF0000"/>
              </w:rPr>
              <w:t xml:space="preserve"> 9</w:t>
            </w:r>
            <w:r w:rsidR="006F04C3" w:rsidRPr="00DA0C63">
              <w:rPr>
                <w:b/>
                <w:bCs/>
                <w:color w:val="FF0000"/>
                <w:vertAlign w:val="superscript"/>
              </w:rPr>
              <w:t>th</w:t>
            </w:r>
            <w:r w:rsidR="00DA0C63">
              <w:rPr>
                <w:b/>
                <w:bCs/>
                <w:color w:val="FF0000"/>
              </w:rPr>
              <w:t xml:space="preserve"> </w:t>
            </w:r>
            <w:r w:rsidR="006F04C3" w:rsidRPr="00DA0C63">
              <w:rPr>
                <w:b/>
                <w:bCs/>
                <w:color w:val="FF0000"/>
              </w:rPr>
              <w:t>November</w:t>
            </w:r>
            <w:r w:rsidR="00247D22" w:rsidRPr="00DA0C63">
              <w:rPr>
                <w:b/>
                <w:bCs/>
                <w:color w:val="FF0000"/>
              </w:rPr>
              <w:t xml:space="preserve"> 2026 </w:t>
            </w:r>
            <w:r w:rsidRPr="00DA0C63">
              <w:rPr>
                <w:b/>
                <w:bCs/>
                <w:color w:val="FF0000"/>
              </w:rPr>
              <w:t>(the “Tender Deadline”).</w:t>
            </w:r>
            <w:r w:rsidR="00226AFB" w:rsidRPr="00DA0C63">
              <w:rPr>
                <w:b/>
                <w:bCs/>
                <w:color w:val="FF0000"/>
              </w:rPr>
              <w:t xml:space="preserve"> </w:t>
            </w:r>
            <w:r w:rsidRPr="00DA0C63">
              <w:rPr>
                <w:b/>
                <w:bCs/>
                <w:color w:val="FF0000"/>
              </w:rPr>
              <w:t>Tenders that are received late WILL NOT be considered in this Com</w:t>
            </w:r>
            <w:r w:rsidRPr="00F7368C">
              <w:rPr>
                <w:b/>
                <w:bCs/>
                <w:color w:val="FF0000"/>
              </w:rPr>
              <w:t xml:space="preserve">petition. </w:t>
            </w:r>
          </w:p>
        </w:tc>
      </w:tr>
      <w:tr w:rsidR="006A2D3B" w14:paraId="17A34B8C" w14:textId="77777777">
        <w:tc>
          <w:tcPr>
            <w:tcW w:w="780" w:type="dxa"/>
          </w:tcPr>
          <w:p w14:paraId="54CC8FC6" w14:textId="77777777" w:rsidR="006A2D3B" w:rsidRDefault="00363BDC">
            <w:pPr>
              <w:spacing w:line="320" w:lineRule="auto"/>
              <w:rPr>
                <w:color w:val="0000FF"/>
              </w:rPr>
            </w:pPr>
            <w:r>
              <w:rPr>
                <w:color w:val="0000FF"/>
              </w:rPr>
              <w:t>2.6.3</w:t>
            </w:r>
          </w:p>
        </w:tc>
        <w:tc>
          <w:tcPr>
            <w:tcW w:w="8291" w:type="dxa"/>
          </w:tcPr>
          <w:p w14:paraId="46B48D73" w14:textId="02481D50" w:rsidR="006A2D3B" w:rsidRDefault="00363BDC">
            <w:r>
              <w:t xml:space="preserve">Tenders </w:t>
            </w:r>
            <w:r w:rsidR="00716D04" w:rsidRPr="00716D04">
              <w:rPr>
                <w:b/>
                <w:u w:val="single"/>
              </w:rPr>
              <w:t>must</w:t>
            </w:r>
            <w:r>
              <w:t xml:space="preserve"> be submitted in English.</w:t>
            </w:r>
          </w:p>
        </w:tc>
      </w:tr>
      <w:tr w:rsidR="006A2D3B" w14:paraId="0ECA5C60" w14:textId="77777777">
        <w:tc>
          <w:tcPr>
            <w:tcW w:w="780" w:type="dxa"/>
          </w:tcPr>
          <w:p w14:paraId="6E95FA5F" w14:textId="77777777" w:rsidR="006A2D3B" w:rsidRDefault="00363BDC">
            <w:pPr>
              <w:spacing w:line="320" w:lineRule="auto"/>
              <w:rPr>
                <w:color w:val="0000FF"/>
              </w:rPr>
            </w:pPr>
            <w:r>
              <w:rPr>
                <w:color w:val="0000FF"/>
              </w:rPr>
              <w:t>2.6.4</w:t>
            </w:r>
          </w:p>
        </w:tc>
        <w:tc>
          <w:tcPr>
            <w:tcW w:w="8291" w:type="dxa"/>
          </w:tcPr>
          <w:p w14:paraId="0AB2F76A" w14:textId="43918785" w:rsidR="006A2D3B" w:rsidRDefault="00363BDC">
            <w:r>
              <w:t>Subject to paragraph</w:t>
            </w:r>
            <w:r w:rsidR="00524371">
              <w:t>s</w:t>
            </w:r>
            <w:r>
              <w:t xml:space="preserve"> 2.14 and 2.18, each Tenderer is limited to submitting one Tender in its own capacity and one Tender as part of a consortium/group of undertakings under this </w:t>
            </w:r>
            <w:r w:rsidR="00556CF0">
              <w:t>CFT</w:t>
            </w:r>
            <w:r>
              <w:t xml:space="preserve"> </w:t>
            </w:r>
            <w:bookmarkStart w:id="7" w:name="bookmark=id.1t3h5sf" w:colFirst="0" w:colLast="0"/>
            <w:bookmarkEnd w:id="7"/>
            <w:r w:rsidRPr="00D007CE">
              <w:t>for each Lot</w:t>
            </w:r>
            <w:bookmarkStart w:id="8" w:name="bookmark=id.4d34og8" w:colFirst="0" w:colLast="0"/>
            <w:bookmarkEnd w:id="8"/>
            <w:r w:rsidRPr="00D007CE">
              <w:t>.</w:t>
            </w:r>
          </w:p>
        </w:tc>
      </w:tr>
      <w:tr w:rsidR="006A2D3B" w14:paraId="34694F58" w14:textId="77777777">
        <w:tc>
          <w:tcPr>
            <w:tcW w:w="780" w:type="dxa"/>
          </w:tcPr>
          <w:p w14:paraId="04469191" w14:textId="77777777" w:rsidR="006A2D3B" w:rsidRDefault="00363BDC">
            <w:pPr>
              <w:spacing w:line="320" w:lineRule="auto"/>
              <w:rPr>
                <w:color w:val="0000FF"/>
              </w:rPr>
            </w:pPr>
            <w:r>
              <w:rPr>
                <w:color w:val="0000FF"/>
              </w:rPr>
              <w:t>2.6.5</w:t>
            </w:r>
          </w:p>
        </w:tc>
        <w:tc>
          <w:tcPr>
            <w:tcW w:w="8291" w:type="dxa"/>
          </w:tcPr>
          <w:p w14:paraId="224B0E1E" w14:textId="498979B3" w:rsidR="006A2D3B" w:rsidRDefault="00363BDC">
            <w:r>
              <w:t xml:space="preserve">All Tenders submitted in soft copy </w:t>
            </w:r>
            <w:r w:rsidR="00716D04" w:rsidRPr="00716D04">
              <w:rPr>
                <w:b/>
                <w:u w:val="single"/>
              </w:rPr>
              <w:t>must</w:t>
            </w:r>
            <w:r>
              <w:t xml:space="preserve"> be compiled such that they can be read immediately using </w:t>
            </w:r>
            <w:r w:rsidR="00A26E7E">
              <w:t>Word or PDF reader</w:t>
            </w:r>
            <w:r>
              <w:t>.</w:t>
            </w:r>
            <w:r w:rsidR="00226AFB">
              <w:t xml:space="preserve"> </w:t>
            </w:r>
            <w:r>
              <w:t xml:space="preserve">The Contracting Authority is not responsible for corruption in electronic documents. Tenderers </w:t>
            </w:r>
            <w:r w:rsidR="00716D04" w:rsidRPr="00716D04">
              <w:rPr>
                <w:b/>
                <w:u w:val="single"/>
              </w:rPr>
              <w:t>must</w:t>
            </w:r>
            <w:r>
              <w:t xml:space="preserve"> ensure electronic documents are not corrupt. </w:t>
            </w:r>
          </w:p>
        </w:tc>
      </w:tr>
    </w:tbl>
    <w:p w14:paraId="4715B085" w14:textId="77777777" w:rsidR="006A2D3B" w:rsidRDefault="00363BDC">
      <w:pPr>
        <w:pStyle w:val="Heading2"/>
        <w:spacing w:before="120"/>
        <w:ind w:firstLine="0"/>
      </w:pPr>
      <w:r>
        <w:t>2.7</w:t>
      </w:r>
      <w:r>
        <w:tab/>
        <w:t>Queries and Clarifications</w:t>
      </w:r>
    </w:p>
    <w:tbl>
      <w:tblPr>
        <w:tblW w:w="9071" w:type="dxa"/>
        <w:tblLayout w:type="fixed"/>
        <w:tblLook w:val="0000" w:firstRow="0" w:lastRow="0" w:firstColumn="0" w:lastColumn="0" w:noHBand="0" w:noVBand="0"/>
      </w:tblPr>
      <w:tblGrid>
        <w:gridCol w:w="780"/>
        <w:gridCol w:w="8291"/>
      </w:tblGrid>
      <w:tr w:rsidR="006A2D3B" w14:paraId="6AD54263" w14:textId="77777777">
        <w:tc>
          <w:tcPr>
            <w:tcW w:w="780" w:type="dxa"/>
          </w:tcPr>
          <w:p w14:paraId="2621B815" w14:textId="77777777" w:rsidR="006A2D3B" w:rsidRDefault="00363BDC">
            <w:pPr>
              <w:keepLines/>
              <w:spacing w:line="320" w:lineRule="auto"/>
              <w:rPr>
                <w:color w:val="0000FF"/>
                <w:highlight w:val="yellow"/>
              </w:rPr>
            </w:pPr>
            <w:r>
              <w:rPr>
                <w:color w:val="0000FF"/>
              </w:rPr>
              <w:t>2.7.1</w:t>
            </w:r>
          </w:p>
        </w:tc>
        <w:tc>
          <w:tcPr>
            <w:tcW w:w="8291" w:type="dxa"/>
          </w:tcPr>
          <w:p w14:paraId="769FC854" w14:textId="39237A0D" w:rsidR="006A2D3B" w:rsidRDefault="00363BDC">
            <w:pPr>
              <w:rPr>
                <w:highlight w:val="yellow"/>
              </w:rPr>
            </w:pPr>
            <w:r w:rsidRPr="00F7368C">
              <w:rPr>
                <w:b/>
                <w:bCs/>
                <w:color w:val="FF0000"/>
              </w:rPr>
              <w:t xml:space="preserve">All queries relating to any aspect of this Competition or of this </w:t>
            </w:r>
            <w:r w:rsidR="00556CF0" w:rsidRPr="00F7368C">
              <w:rPr>
                <w:b/>
                <w:bCs/>
                <w:color w:val="FF0000"/>
              </w:rPr>
              <w:t>CFT</w:t>
            </w:r>
            <w:r w:rsidRPr="00F7368C">
              <w:rPr>
                <w:b/>
                <w:bCs/>
                <w:color w:val="FF0000"/>
              </w:rPr>
              <w:t xml:space="preserve"> </w:t>
            </w:r>
            <w:r w:rsidR="00716D04" w:rsidRPr="00716D04">
              <w:rPr>
                <w:b/>
                <w:bCs/>
                <w:color w:val="FF0000"/>
                <w:u w:val="single"/>
              </w:rPr>
              <w:t>must</w:t>
            </w:r>
            <w:r w:rsidRPr="00F7368C">
              <w:rPr>
                <w:b/>
                <w:bCs/>
                <w:color w:val="FF0000"/>
              </w:rPr>
              <w:t xml:space="preserve"> be directed to the messaging facility on </w:t>
            </w:r>
            <w:hyperlink r:id="rId14">
              <w:r w:rsidR="006A2D3B" w:rsidRPr="00CC1FA9">
                <w:rPr>
                  <w:b/>
                  <w:bCs/>
                  <w:color w:val="0000FF"/>
                  <w:u w:val="single"/>
                </w:rPr>
                <w:t>www.etenders.gov.ie</w:t>
              </w:r>
            </w:hyperlink>
            <w:r w:rsidRPr="00CC1FA9">
              <w:rPr>
                <w:b/>
                <w:bCs/>
              </w:rPr>
              <w:t>.</w:t>
            </w:r>
            <w:r w:rsidR="00226AFB">
              <w:rPr>
                <w:b/>
                <w:bCs/>
              </w:rPr>
              <w:t xml:space="preserve"> </w:t>
            </w:r>
            <w:r w:rsidRPr="00F7368C">
              <w:rPr>
                <w:b/>
                <w:bCs/>
                <w:color w:val="FF0000"/>
              </w:rPr>
              <w:t>Queries will be accepted no later than</w:t>
            </w:r>
            <w:r w:rsidR="00F7368C" w:rsidRPr="00F7368C">
              <w:rPr>
                <w:b/>
                <w:bCs/>
                <w:color w:val="FF0000"/>
              </w:rPr>
              <w:t xml:space="preserve"> 15:00hrs</w:t>
            </w:r>
            <w:r w:rsidRPr="00F7368C">
              <w:rPr>
                <w:b/>
                <w:bCs/>
                <w:color w:val="FF0000"/>
              </w:rPr>
              <w:t xml:space="preserve"> o</w:t>
            </w:r>
            <w:r w:rsidRPr="00DA0C63">
              <w:rPr>
                <w:b/>
                <w:bCs/>
                <w:color w:val="FF0000"/>
              </w:rPr>
              <w:t>n</w:t>
            </w:r>
            <w:r w:rsidR="00247D22" w:rsidRPr="00DA0C63">
              <w:rPr>
                <w:b/>
                <w:bCs/>
                <w:color w:val="FF0000"/>
              </w:rPr>
              <w:t xml:space="preserve"> </w:t>
            </w:r>
            <w:r w:rsidR="006F04C3" w:rsidRPr="00DA0C63">
              <w:rPr>
                <w:b/>
                <w:bCs/>
                <w:color w:val="FF0000"/>
              </w:rPr>
              <w:t>27</w:t>
            </w:r>
            <w:r w:rsidR="006F04C3" w:rsidRPr="00DA0C63">
              <w:rPr>
                <w:b/>
                <w:bCs/>
                <w:color w:val="FF0000"/>
                <w:vertAlign w:val="superscript"/>
              </w:rPr>
              <w:t>th</w:t>
            </w:r>
            <w:r w:rsidR="006F04C3" w:rsidRPr="00DA0C63">
              <w:rPr>
                <w:b/>
                <w:bCs/>
                <w:color w:val="FF0000"/>
              </w:rPr>
              <w:t xml:space="preserve"> October</w:t>
            </w:r>
            <w:r w:rsidR="00247D22" w:rsidRPr="00DA0C63">
              <w:rPr>
                <w:b/>
                <w:bCs/>
                <w:color w:val="FF0000"/>
              </w:rPr>
              <w:t xml:space="preserve"> 2026</w:t>
            </w:r>
            <w:r w:rsidR="00247D22">
              <w:rPr>
                <w:b/>
                <w:bCs/>
                <w:color w:val="FF0000"/>
              </w:rPr>
              <w:t xml:space="preserve"> </w:t>
            </w:r>
            <w:r w:rsidR="002822C3">
              <w:rPr>
                <w:b/>
                <w:bCs/>
                <w:color w:val="FF0000"/>
              </w:rPr>
              <w:t xml:space="preserve">(the “Queries Deadline”) </w:t>
            </w:r>
            <w:r w:rsidRPr="00F7368C">
              <w:rPr>
                <w:b/>
                <w:bCs/>
                <w:color w:val="FF0000"/>
              </w:rPr>
              <w:t>unless otherwise published by the Contracting Authority.</w:t>
            </w:r>
            <w:r w:rsidR="00226AFB">
              <w:rPr>
                <w:b/>
                <w:bCs/>
                <w:color w:val="FF0000"/>
              </w:rPr>
              <w:t xml:space="preserve"> </w:t>
            </w:r>
            <w:r w:rsidRPr="00F7368C">
              <w:rPr>
                <w:b/>
                <w:bCs/>
                <w:color w:val="FF0000"/>
              </w:rPr>
              <w:t>For the avoidance of doubt, Tenderers may not contact the Contracting Authority directly regarding any aspect of this Competition.</w:t>
            </w:r>
          </w:p>
        </w:tc>
      </w:tr>
      <w:tr w:rsidR="006A2D3B" w14:paraId="789D6EFF" w14:textId="77777777">
        <w:tc>
          <w:tcPr>
            <w:tcW w:w="780" w:type="dxa"/>
          </w:tcPr>
          <w:p w14:paraId="1260C42F" w14:textId="77777777" w:rsidR="006A2D3B" w:rsidRDefault="00363BDC">
            <w:pPr>
              <w:keepLines/>
              <w:spacing w:line="320" w:lineRule="auto"/>
              <w:rPr>
                <w:color w:val="0000FF"/>
                <w:highlight w:val="yellow"/>
              </w:rPr>
            </w:pPr>
            <w:r>
              <w:rPr>
                <w:color w:val="0000FF"/>
              </w:rPr>
              <w:t>2.7.2</w:t>
            </w:r>
          </w:p>
        </w:tc>
        <w:tc>
          <w:tcPr>
            <w:tcW w:w="8291" w:type="dxa"/>
          </w:tcPr>
          <w:p w14:paraId="2552E810" w14:textId="77777777" w:rsidR="006A2D3B" w:rsidRDefault="00363BDC">
            <w:r>
              <w:t xml:space="preserve">All responses to queries will be issued by the Contracting Authority via the messaging facility on </w:t>
            </w:r>
            <w:hyperlink r:id="rId15">
              <w:r w:rsidR="006A2D3B">
                <w:rPr>
                  <w:color w:val="0000FF"/>
                  <w:u w:val="single"/>
                </w:rPr>
                <w:t>www.etenders.gov.ie</w:t>
              </w:r>
            </w:hyperlink>
            <w:r>
              <w:t xml:space="preserve">. Where appropriate, queries may be amalgamated. Tenderers should note that the Contracting Authority will not respond to individual Tenderers privately. </w:t>
            </w:r>
          </w:p>
        </w:tc>
      </w:tr>
      <w:tr w:rsidR="006A2D3B" w14:paraId="28D02706" w14:textId="77777777">
        <w:tc>
          <w:tcPr>
            <w:tcW w:w="780" w:type="dxa"/>
          </w:tcPr>
          <w:p w14:paraId="4AB82DE3" w14:textId="77777777" w:rsidR="006A2D3B" w:rsidRDefault="00363BDC">
            <w:pPr>
              <w:keepLines/>
              <w:spacing w:line="320" w:lineRule="auto"/>
              <w:rPr>
                <w:color w:val="0000FF"/>
              </w:rPr>
            </w:pPr>
            <w:r>
              <w:rPr>
                <w:color w:val="0000FF"/>
              </w:rPr>
              <w:t>2.7.3</w:t>
            </w:r>
          </w:p>
        </w:tc>
        <w:tc>
          <w:tcPr>
            <w:tcW w:w="8291" w:type="dxa"/>
          </w:tcPr>
          <w:p w14:paraId="16C5440B" w14:textId="77777777" w:rsidR="006A2D3B" w:rsidRDefault="00363BDC">
            <w:r>
              <w:t>The Contracting Authority reserves the right to issue or seek written clarifications.</w:t>
            </w:r>
          </w:p>
        </w:tc>
      </w:tr>
      <w:tr w:rsidR="006A2D3B" w14:paraId="5825DC1B" w14:textId="77777777">
        <w:tc>
          <w:tcPr>
            <w:tcW w:w="780" w:type="dxa"/>
          </w:tcPr>
          <w:p w14:paraId="5475E087" w14:textId="77777777" w:rsidR="006A2D3B" w:rsidRDefault="00363BDC">
            <w:pPr>
              <w:keepLines/>
              <w:spacing w:line="320" w:lineRule="auto"/>
              <w:rPr>
                <w:color w:val="0000FF"/>
              </w:rPr>
            </w:pPr>
            <w:r>
              <w:rPr>
                <w:color w:val="0000FF"/>
              </w:rPr>
              <w:t>2.7.4</w:t>
            </w:r>
          </w:p>
        </w:tc>
        <w:tc>
          <w:tcPr>
            <w:tcW w:w="8291" w:type="dxa"/>
          </w:tcPr>
          <w:p w14:paraId="49338298" w14:textId="642018FE" w:rsidR="006A2D3B" w:rsidRDefault="00363BDC">
            <w:r>
              <w:t>The Contracting Authority reserves the right at any time before the Tender Deadline, to update or amend the information contained in this document and/or to extend the Tender Deadline.</w:t>
            </w:r>
            <w:r w:rsidR="00226AFB">
              <w:t xml:space="preserve"> </w:t>
            </w:r>
            <w:r>
              <w:t xml:space="preserve">Participating Tenderers will be informed of any such amendment or extension through the </w:t>
            </w:r>
            <w:proofErr w:type="spellStart"/>
            <w:r>
              <w:t>eTenders</w:t>
            </w:r>
            <w:proofErr w:type="spellEnd"/>
            <w:r>
              <w:t xml:space="preserve"> website.</w:t>
            </w:r>
          </w:p>
        </w:tc>
      </w:tr>
      <w:tr w:rsidR="006A2D3B" w14:paraId="11979DBC" w14:textId="77777777">
        <w:tc>
          <w:tcPr>
            <w:tcW w:w="780" w:type="dxa"/>
          </w:tcPr>
          <w:p w14:paraId="3F79DE50" w14:textId="77777777" w:rsidR="006A2D3B" w:rsidRDefault="00363BDC">
            <w:pPr>
              <w:keepLines/>
              <w:spacing w:line="320" w:lineRule="auto"/>
              <w:rPr>
                <w:color w:val="0000FF"/>
              </w:rPr>
            </w:pPr>
            <w:r>
              <w:rPr>
                <w:color w:val="0000FF"/>
              </w:rPr>
              <w:t>2.7.5</w:t>
            </w:r>
          </w:p>
        </w:tc>
        <w:tc>
          <w:tcPr>
            <w:tcW w:w="8291" w:type="dxa"/>
          </w:tcPr>
          <w:p w14:paraId="4152691F" w14:textId="77777777" w:rsidR="006A2D3B" w:rsidRDefault="00363BDC">
            <w:r>
              <w:t xml:space="preserve">Tenderers should ensure that they register their interest in this Competition, by clicking on the “Accept” button on </w:t>
            </w:r>
            <w:hyperlink r:id="rId16">
              <w:r w:rsidR="006A2D3B">
                <w:rPr>
                  <w:color w:val="0000FF"/>
                  <w:u w:val="single"/>
                </w:rPr>
                <w:t>www.etenders.gov.ie</w:t>
              </w:r>
            </w:hyperlink>
            <w:r>
              <w:t>, in order to receive all responses to queries and other updates in relation to this Competition.</w:t>
            </w:r>
          </w:p>
        </w:tc>
      </w:tr>
    </w:tbl>
    <w:p w14:paraId="008AF61D" w14:textId="77777777" w:rsidR="006A2D3B" w:rsidRDefault="00363BDC">
      <w:pPr>
        <w:pStyle w:val="Heading2"/>
      </w:pPr>
      <w:r>
        <w:lastRenderedPageBreak/>
        <w:t>2.8</w:t>
      </w:r>
      <w:r>
        <w:tab/>
        <w:t>Tendering Costs</w:t>
      </w:r>
    </w:p>
    <w:tbl>
      <w:tblPr>
        <w:tblStyle w:val="a8"/>
        <w:tblW w:w="9072" w:type="dxa"/>
        <w:tblLayout w:type="fixed"/>
        <w:tblLook w:val="0000" w:firstRow="0" w:lastRow="0" w:firstColumn="0" w:lastColumn="0" w:noHBand="0" w:noVBand="0"/>
      </w:tblPr>
      <w:tblGrid>
        <w:gridCol w:w="794"/>
        <w:gridCol w:w="8278"/>
      </w:tblGrid>
      <w:tr w:rsidR="006A2D3B" w14:paraId="4D00472C" w14:textId="77777777">
        <w:tc>
          <w:tcPr>
            <w:tcW w:w="794" w:type="dxa"/>
          </w:tcPr>
          <w:p w14:paraId="6E106E94" w14:textId="77777777" w:rsidR="006A2D3B" w:rsidRDefault="00363BDC">
            <w:pPr>
              <w:rPr>
                <w:color w:val="0000FF"/>
              </w:rPr>
            </w:pPr>
            <w:r>
              <w:rPr>
                <w:color w:val="0000FF"/>
              </w:rPr>
              <w:t>2.8.1</w:t>
            </w:r>
          </w:p>
        </w:tc>
        <w:tc>
          <w:tcPr>
            <w:tcW w:w="8278" w:type="dxa"/>
          </w:tcPr>
          <w:p w14:paraId="076F1EE1" w14:textId="77777777" w:rsidR="006A2D3B" w:rsidRDefault="00363BDC">
            <w:r>
              <w:t>All costs and expenses incurred by Tenderers relating to their participation in this Competition including, but not being limited to, site visits, field trials, demonstrations and/or presentations shall be borne by and are a matter for discharge by the Tenderers exclusively.</w:t>
            </w:r>
          </w:p>
        </w:tc>
      </w:tr>
      <w:tr w:rsidR="006A2D3B" w14:paraId="6104CE81" w14:textId="77777777">
        <w:tc>
          <w:tcPr>
            <w:tcW w:w="794" w:type="dxa"/>
          </w:tcPr>
          <w:p w14:paraId="1EB74DFC" w14:textId="77777777" w:rsidR="006A2D3B" w:rsidRDefault="00363BDC">
            <w:pPr>
              <w:rPr>
                <w:color w:val="0000FF"/>
              </w:rPr>
            </w:pPr>
            <w:r>
              <w:rPr>
                <w:color w:val="0000FF"/>
              </w:rPr>
              <w:t>2.8.2</w:t>
            </w:r>
          </w:p>
        </w:tc>
        <w:tc>
          <w:tcPr>
            <w:tcW w:w="8278" w:type="dxa"/>
          </w:tcPr>
          <w:p w14:paraId="79377EB5" w14:textId="77777777" w:rsidR="006A2D3B" w:rsidRDefault="00363BDC">
            <w:r>
              <w:t>Without prejudice to the generality of paragraph 2.8.1, all costs and expenses relating to the supply of samples for purposes of tendering and their return after evaluation or participation in field trials (if any) will be borne exclusively by the Tenderer.</w:t>
            </w:r>
          </w:p>
        </w:tc>
      </w:tr>
    </w:tbl>
    <w:p w14:paraId="1073024F" w14:textId="77777777" w:rsidR="006A2D3B" w:rsidRDefault="00363BDC">
      <w:pPr>
        <w:pStyle w:val="Heading2"/>
        <w:keepNext w:val="0"/>
        <w:spacing w:after="120"/>
        <w:ind w:firstLine="0"/>
      </w:pPr>
      <w:r>
        <w:t>2.9</w:t>
      </w:r>
      <w:r>
        <w:tab/>
        <w:t xml:space="preserve">Confidentiality </w:t>
      </w:r>
    </w:p>
    <w:tbl>
      <w:tblPr>
        <w:tblStyle w:val="a9"/>
        <w:tblW w:w="9071" w:type="dxa"/>
        <w:tblLayout w:type="fixed"/>
        <w:tblLook w:val="0000" w:firstRow="0" w:lastRow="0" w:firstColumn="0" w:lastColumn="0" w:noHBand="0" w:noVBand="0"/>
      </w:tblPr>
      <w:tblGrid>
        <w:gridCol w:w="709"/>
        <w:gridCol w:w="556"/>
        <w:gridCol w:w="7806"/>
      </w:tblGrid>
      <w:tr w:rsidR="006A2D3B" w14:paraId="6AEAECA0" w14:textId="77777777" w:rsidTr="00EF3B1E">
        <w:tc>
          <w:tcPr>
            <w:tcW w:w="709" w:type="dxa"/>
          </w:tcPr>
          <w:p w14:paraId="272C4334" w14:textId="77777777" w:rsidR="006A2D3B" w:rsidRDefault="00363BDC">
            <w:pPr>
              <w:rPr>
                <w:color w:val="0000FF"/>
              </w:rPr>
            </w:pPr>
            <w:r>
              <w:rPr>
                <w:color w:val="0000FF"/>
              </w:rPr>
              <w:t xml:space="preserve">2.9.1 </w:t>
            </w:r>
          </w:p>
        </w:tc>
        <w:tc>
          <w:tcPr>
            <w:tcW w:w="8362" w:type="dxa"/>
            <w:gridSpan w:val="2"/>
          </w:tcPr>
          <w:p w14:paraId="681AE5B3" w14:textId="77777777" w:rsidR="006A2D3B" w:rsidRDefault="00363BDC">
            <w:r>
              <w:t>All documentation, drawings, data, statistics, information, patterns, samples or material disclosed or furnished by the Contracting Authority to Tenderers during the course of this Competition:</w:t>
            </w:r>
          </w:p>
        </w:tc>
      </w:tr>
      <w:tr w:rsidR="006A2D3B" w14:paraId="6C23E885" w14:textId="77777777" w:rsidTr="00EF3B1E">
        <w:tc>
          <w:tcPr>
            <w:tcW w:w="709" w:type="dxa"/>
          </w:tcPr>
          <w:p w14:paraId="5184A5D8" w14:textId="77777777" w:rsidR="006A2D3B" w:rsidRDefault="006A2D3B">
            <w:pPr>
              <w:rPr>
                <w:color w:val="0000FF"/>
              </w:rPr>
            </w:pPr>
          </w:p>
        </w:tc>
        <w:tc>
          <w:tcPr>
            <w:tcW w:w="556" w:type="dxa"/>
          </w:tcPr>
          <w:p w14:paraId="68DB22B6" w14:textId="77777777" w:rsidR="006A2D3B" w:rsidRDefault="00363BDC">
            <w:pPr>
              <w:rPr>
                <w:color w:val="0000FF"/>
              </w:rPr>
            </w:pPr>
            <w:r>
              <w:rPr>
                <w:color w:val="0000FF"/>
              </w:rPr>
              <w:t>(a)</w:t>
            </w:r>
          </w:p>
        </w:tc>
        <w:tc>
          <w:tcPr>
            <w:tcW w:w="7806" w:type="dxa"/>
          </w:tcPr>
          <w:p w14:paraId="39CF98C1" w14:textId="09DB2238" w:rsidR="006A2D3B" w:rsidRDefault="00363BDC">
            <w:r>
              <w:t xml:space="preserve">are furnished for the sole purpose of replying to this </w:t>
            </w:r>
            <w:r w:rsidR="00556CF0">
              <w:t>CFT</w:t>
            </w:r>
            <w:r>
              <w:t xml:space="preserve"> only;</w:t>
            </w:r>
          </w:p>
        </w:tc>
      </w:tr>
      <w:tr w:rsidR="006A2D3B" w14:paraId="15B3335F" w14:textId="77777777" w:rsidTr="00EF3B1E">
        <w:tc>
          <w:tcPr>
            <w:tcW w:w="709" w:type="dxa"/>
          </w:tcPr>
          <w:p w14:paraId="389C304D" w14:textId="77777777" w:rsidR="006A2D3B" w:rsidRDefault="006A2D3B">
            <w:pPr>
              <w:rPr>
                <w:color w:val="0000FF"/>
              </w:rPr>
            </w:pPr>
          </w:p>
        </w:tc>
        <w:tc>
          <w:tcPr>
            <w:tcW w:w="556" w:type="dxa"/>
          </w:tcPr>
          <w:p w14:paraId="5AF5C8B9" w14:textId="77777777" w:rsidR="006A2D3B" w:rsidRDefault="00363BDC">
            <w:pPr>
              <w:rPr>
                <w:color w:val="0000FF"/>
              </w:rPr>
            </w:pPr>
            <w:r>
              <w:rPr>
                <w:color w:val="0000FF"/>
              </w:rPr>
              <w:t>(b)</w:t>
            </w:r>
          </w:p>
        </w:tc>
        <w:tc>
          <w:tcPr>
            <w:tcW w:w="7806" w:type="dxa"/>
          </w:tcPr>
          <w:p w14:paraId="22223760" w14:textId="77777777" w:rsidR="006A2D3B" w:rsidRDefault="00363BDC">
            <w:r>
              <w:t>may not be used, communicated, reproduced or published for any other purpose without the prior written permission of the Contracting Authority;</w:t>
            </w:r>
          </w:p>
        </w:tc>
      </w:tr>
      <w:tr w:rsidR="006A2D3B" w14:paraId="6CFEA0B2" w14:textId="77777777" w:rsidTr="00EF3B1E">
        <w:tc>
          <w:tcPr>
            <w:tcW w:w="709" w:type="dxa"/>
          </w:tcPr>
          <w:p w14:paraId="16C680A8" w14:textId="77777777" w:rsidR="006A2D3B" w:rsidRDefault="006A2D3B">
            <w:pPr>
              <w:rPr>
                <w:color w:val="0000FF"/>
              </w:rPr>
            </w:pPr>
          </w:p>
        </w:tc>
        <w:tc>
          <w:tcPr>
            <w:tcW w:w="556" w:type="dxa"/>
          </w:tcPr>
          <w:p w14:paraId="584268E6" w14:textId="77777777" w:rsidR="006A2D3B" w:rsidRDefault="00363BDC">
            <w:pPr>
              <w:rPr>
                <w:color w:val="0000FF"/>
              </w:rPr>
            </w:pPr>
            <w:r>
              <w:rPr>
                <w:color w:val="0000FF"/>
              </w:rPr>
              <w:t>(c)</w:t>
            </w:r>
          </w:p>
        </w:tc>
        <w:tc>
          <w:tcPr>
            <w:tcW w:w="7806" w:type="dxa"/>
          </w:tcPr>
          <w:p w14:paraId="06BF1E6B" w14:textId="77777777" w:rsidR="006A2D3B" w:rsidRDefault="00363BDC">
            <w:pPr>
              <w:spacing w:after="80"/>
            </w:pPr>
            <w:r>
              <w:t>shall be treated as confidential by the Tenderer and by any third parties (including subcontractors) engaged or consulted by the Tenderer; and</w:t>
            </w:r>
          </w:p>
        </w:tc>
      </w:tr>
      <w:tr w:rsidR="006A2D3B" w14:paraId="4D59061C" w14:textId="77777777" w:rsidTr="00EF3B1E">
        <w:tc>
          <w:tcPr>
            <w:tcW w:w="709" w:type="dxa"/>
          </w:tcPr>
          <w:p w14:paraId="7F67C4D8" w14:textId="77777777" w:rsidR="006A2D3B" w:rsidRDefault="006A2D3B">
            <w:pPr>
              <w:rPr>
                <w:color w:val="0000FF"/>
              </w:rPr>
            </w:pPr>
          </w:p>
        </w:tc>
        <w:tc>
          <w:tcPr>
            <w:tcW w:w="556" w:type="dxa"/>
          </w:tcPr>
          <w:p w14:paraId="4AF7A028" w14:textId="77777777" w:rsidR="006A2D3B" w:rsidRDefault="00363BDC">
            <w:pPr>
              <w:rPr>
                <w:color w:val="0000FF"/>
              </w:rPr>
            </w:pPr>
            <w:r>
              <w:rPr>
                <w:color w:val="0000FF"/>
              </w:rPr>
              <w:t>(d)</w:t>
            </w:r>
          </w:p>
        </w:tc>
        <w:tc>
          <w:tcPr>
            <w:tcW w:w="7806" w:type="dxa"/>
          </w:tcPr>
          <w:p w14:paraId="18C80AF5" w14:textId="687E3F2D" w:rsidR="006A2D3B" w:rsidRDefault="00716D04">
            <w:pPr>
              <w:spacing w:after="80"/>
            </w:pPr>
            <w:r w:rsidRPr="00716D04">
              <w:rPr>
                <w:b/>
                <w:u w:val="single"/>
              </w:rPr>
              <w:t>must</w:t>
            </w:r>
            <w:r w:rsidR="00FB5B32">
              <w:t xml:space="preserve"> be returned immediately to the Contracting Authority upon cancellation or completion of this Competition if </w:t>
            </w:r>
            <w:proofErr w:type="gramStart"/>
            <w:r w:rsidR="00FB5B32">
              <w:t>so</w:t>
            </w:r>
            <w:proofErr w:type="gramEnd"/>
            <w:r w:rsidR="00FB5B32">
              <w:t xml:space="preserve"> requested by the Contracting Authority.</w:t>
            </w:r>
          </w:p>
        </w:tc>
      </w:tr>
    </w:tbl>
    <w:p w14:paraId="6B4C4759" w14:textId="77777777" w:rsidR="006A2D3B" w:rsidRDefault="00363BDC">
      <w:pPr>
        <w:pStyle w:val="Heading2"/>
      </w:pPr>
      <w:r>
        <w:t>2.10</w:t>
      </w:r>
      <w:r>
        <w:tab/>
        <w:t>Pricing</w:t>
      </w:r>
    </w:p>
    <w:tbl>
      <w:tblPr>
        <w:tblW w:w="9071" w:type="dxa"/>
        <w:tblLayout w:type="fixed"/>
        <w:tblLook w:val="0000" w:firstRow="0" w:lastRow="0" w:firstColumn="0" w:lastColumn="0" w:noHBand="0" w:noVBand="0"/>
      </w:tblPr>
      <w:tblGrid>
        <w:gridCol w:w="793"/>
        <w:gridCol w:w="8278"/>
      </w:tblGrid>
      <w:tr w:rsidR="006A2D3B" w14:paraId="3B8579C0" w14:textId="77777777">
        <w:tc>
          <w:tcPr>
            <w:tcW w:w="793" w:type="dxa"/>
          </w:tcPr>
          <w:p w14:paraId="6859FFBD" w14:textId="77777777" w:rsidR="006A2D3B" w:rsidRDefault="00363BDC">
            <w:pPr>
              <w:spacing w:line="320" w:lineRule="auto"/>
              <w:rPr>
                <w:color w:val="0000FF"/>
              </w:rPr>
            </w:pPr>
            <w:r>
              <w:rPr>
                <w:color w:val="0000FF"/>
              </w:rPr>
              <w:t>2.10.1</w:t>
            </w:r>
          </w:p>
        </w:tc>
        <w:tc>
          <w:tcPr>
            <w:tcW w:w="8278" w:type="dxa"/>
          </w:tcPr>
          <w:p w14:paraId="5FB4F0C4" w14:textId="1C0E1EF9" w:rsidR="006A2D3B" w:rsidRDefault="00363BDC">
            <w:r>
              <w:t xml:space="preserve">All Tenderers </w:t>
            </w:r>
            <w:r w:rsidR="00716D04" w:rsidRPr="00716D04">
              <w:rPr>
                <w:b/>
                <w:u w:val="single"/>
              </w:rPr>
              <w:t>must</w:t>
            </w:r>
            <w:r>
              <w:t xml:space="preserve"> complete the Pricing Schedule at Appendix 2 to this </w:t>
            </w:r>
            <w:r w:rsidR="00556CF0">
              <w:t>CFT</w:t>
            </w:r>
            <w:r>
              <w:t>.</w:t>
            </w:r>
          </w:p>
        </w:tc>
      </w:tr>
      <w:tr w:rsidR="006A2D3B" w14:paraId="3163BE08" w14:textId="77777777">
        <w:tc>
          <w:tcPr>
            <w:tcW w:w="793" w:type="dxa"/>
          </w:tcPr>
          <w:p w14:paraId="0A9C9FD5" w14:textId="77777777" w:rsidR="006A2D3B" w:rsidRDefault="00363BDC">
            <w:pPr>
              <w:spacing w:line="320" w:lineRule="auto"/>
              <w:rPr>
                <w:color w:val="0000FF"/>
              </w:rPr>
            </w:pPr>
            <w:r>
              <w:rPr>
                <w:color w:val="0000FF"/>
              </w:rPr>
              <w:t>2.10.2</w:t>
            </w:r>
          </w:p>
        </w:tc>
        <w:tc>
          <w:tcPr>
            <w:tcW w:w="8278" w:type="dxa"/>
          </w:tcPr>
          <w:p w14:paraId="35AC6321" w14:textId="3E8D818C" w:rsidR="006A2D3B" w:rsidRDefault="00363BDC">
            <w:r>
              <w:t xml:space="preserve">All prices quoted </w:t>
            </w:r>
            <w:r w:rsidR="00716D04" w:rsidRPr="00716D04">
              <w:rPr>
                <w:b/>
                <w:u w:val="single"/>
              </w:rPr>
              <w:t>must</w:t>
            </w:r>
            <w:r>
              <w:t xml:space="preserve"> be all-inclusive (i.e. including but not being limited to shipping, packaging, delivery, ancillary costs and all other costs/expenses), be expressed in Euro only and exclusive of VAT.</w:t>
            </w:r>
            <w:r w:rsidR="00226AFB">
              <w:t xml:space="preserve"> </w:t>
            </w:r>
            <w:r>
              <w:t>The VAT rate(s) where applicable should be indicated separately.</w:t>
            </w:r>
          </w:p>
        </w:tc>
      </w:tr>
      <w:tr w:rsidR="006A2D3B" w14:paraId="6EFD9CC3" w14:textId="77777777">
        <w:tc>
          <w:tcPr>
            <w:tcW w:w="793" w:type="dxa"/>
          </w:tcPr>
          <w:p w14:paraId="5A7E18F7" w14:textId="77777777" w:rsidR="006A2D3B" w:rsidRDefault="00363BDC">
            <w:pPr>
              <w:spacing w:line="320" w:lineRule="auto"/>
              <w:rPr>
                <w:color w:val="0000FF"/>
              </w:rPr>
            </w:pPr>
            <w:r>
              <w:rPr>
                <w:color w:val="0000FF"/>
              </w:rPr>
              <w:t>2.10.3</w:t>
            </w:r>
          </w:p>
        </w:tc>
        <w:tc>
          <w:tcPr>
            <w:tcW w:w="8278" w:type="dxa"/>
          </w:tcPr>
          <w:p w14:paraId="32909053" w14:textId="5085EE98" w:rsidR="006A2D3B" w:rsidRDefault="00363BDC">
            <w:r>
              <w:t xml:space="preserve">Tenderers </w:t>
            </w:r>
            <w:r w:rsidR="00716D04" w:rsidRPr="00716D04">
              <w:rPr>
                <w:b/>
                <w:u w:val="single"/>
              </w:rPr>
              <w:t>must</w:t>
            </w:r>
            <w:r>
              <w:t xml:space="preserve"> confirm that all prices quoted in the Tender will remain </w:t>
            </w:r>
            <w:r w:rsidRPr="00D007CE">
              <w:t xml:space="preserve">valid for </w:t>
            </w:r>
            <w:r w:rsidR="00CC1FA9" w:rsidRPr="00D007CE">
              <w:t xml:space="preserve">6 </w:t>
            </w:r>
            <w:r w:rsidR="00E50C9B" w:rsidRPr="00D007CE">
              <w:t xml:space="preserve">(six) </w:t>
            </w:r>
            <w:r w:rsidR="00CC1FA9" w:rsidRPr="00D007CE">
              <w:t>months</w:t>
            </w:r>
            <w:r w:rsidRPr="00D007CE">
              <w:t xml:space="preserve"> commencing from the Tender Deadline.</w:t>
            </w:r>
          </w:p>
        </w:tc>
      </w:tr>
      <w:tr w:rsidR="006A2D3B" w14:paraId="6FD424EE" w14:textId="77777777">
        <w:tc>
          <w:tcPr>
            <w:tcW w:w="793" w:type="dxa"/>
          </w:tcPr>
          <w:p w14:paraId="1273D22A" w14:textId="77777777" w:rsidR="006A2D3B" w:rsidRDefault="00363BDC">
            <w:pPr>
              <w:spacing w:line="320" w:lineRule="auto"/>
              <w:rPr>
                <w:color w:val="0000FF"/>
              </w:rPr>
            </w:pPr>
            <w:r>
              <w:rPr>
                <w:color w:val="0000FF"/>
              </w:rPr>
              <w:t>2.10.4</w:t>
            </w:r>
          </w:p>
        </w:tc>
        <w:tc>
          <w:tcPr>
            <w:tcW w:w="8278" w:type="dxa"/>
          </w:tcPr>
          <w:p w14:paraId="00524956" w14:textId="77777777" w:rsidR="006A2D3B" w:rsidRDefault="00363BDC">
            <w:r>
              <w:t>Any currency variations occurring over the term of the Goods Contract shall be borne by the Tenderer.</w:t>
            </w:r>
          </w:p>
        </w:tc>
      </w:tr>
      <w:tr w:rsidR="006A2D3B" w14:paraId="4B76D62D" w14:textId="77777777">
        <w:tc>
          <w:tcPr>
            <w:tcW w:w="793" w:type="dxa"/>
          </w:tcPr>
          <w:p w14:paraId="3899C39C" w14:textId="77777777" w:rsidR="006A2D3B" w:rsidRDefault="00363BDC">
            <w:pPr>
              <w:spacing w:line="320" w:lineRule="auto"/>
              <w:rPr>
                <w:color w:val="0000FF"/>
              </w:rPr>
            </w:pPr>
            <w:r>
              <w:rPr>
                <w:color w:val="0000FF"/>
              </w:rPr>
              <w:t>2.10.5</w:t>
            </w:r>
          </w:p>
        </w:tc>
        <w:tc>
          <w:tcPr>
            <w:tcW w:w="8278" w:type="dxa"/>
          </w:tcPr>
          <w:p w14:paraId="7DF2175A" w14:textId="4CB3CD30" w:rsidR="006A2D3B" w:rsidRDefault="00363BDC">
            <w:r>
              <w:t xml:space="preserve">Payments for Goods supplied under this </w:t>
            </w:r>
            <w:r w:rsidR="00556CF0">
              <w:t>CFT</w:t>
            </w:r>
            <w:r>
              <w:t xml:space="preserve"> shall be made subject to and in accordance with the Goods Contract at Appendix 5 to this </w:t>
            </w:r>
            <w:r w:rsidR="00556CF0">
              <w:t>CFT</w:t>
            </w:r>
            <w:r>
              <w:t>.</w:t>
            </w:r>
          </w:p>
        </w:tc>
      </w:tr>
      <w:tr w:rsidR="006A2D3B" w14:paraId="7484C20E" w14:textId="77777777">
        <w:tc>
          <w:tcPr>
            <w:tcW w:w="793" w:type="dxa"/>
          </w:tcPr>
          <w:p w14:paraId="29034734" w14:textId="77777777" w:rsidR="006A2D3B" w:rsidRPr="00D007CE" w:rsidRDefault="00363BDC">
            <w:pPr>
              <w:keepNext/>
              <w:spacing w:line="320" w:lineRule="auto"/>
              <w:rPr>
                <w:color w:val="0000FF"/>
              </w:rPr>
            </w:pPr>
            <w:r w:rsidRPr="00D007CE">
              <w:rPr>
                <w:color w:val="0000FF"/>
              </w:rPr>
              <w:t>2.10.6</w:t>
            </w:r>
          </w:p>
        </w:tc>
        <w:tc>
          <w:tcPr>
            <w:tcW w:w="8278" w:type="dxa"/>
          </w:tcPr>
          <w:p w14:paraId="16E1EE6E" w14:textId="0D0BC744" w:rsidR="006A2D3B" w:rsidRPr="00D007CE" w:rsidRDefault="00363BDC">
            <w:pPr>
              <w:rPr>
                <w:i/>
              </w:rPr>
            </w:pPr>
            <w:bookmarkStart w:id="9" w:name="bookmark=id.2s8eyo1" w:colFirst="0" w:colLast="0"/>
            <w:bookmarkEnd w:id="9"/>
            <w:r w:rsidRPr="00D007CE">
              <w:rPr>
                <w:i/>
                <w:color w:val="FF0000"/>
              </w:rPr>
              <w:t>Not Used</w:t>
            </w:r>
            <w:r w:rsidR="00DA527B" w:rsidRPr="00D007CE">
              <w:rPr>
                <w:i/>
                <w:color w:val="FF0000"/>
              </w:rPr>
              <w:t>.</w:t>
            </w:r>
          </w:p>
        </w:tc>
      </w:tr>
    </w:tbl>
    <w:p w14:paraId="241599F5" w14:textId="77777777" w:rsidR="006A2D3B" w:rsidRDefault="00363BDC">
      <w:pPr>
        <w:pStyle w:val="Heading2"/>
        <w:keepNext w:val="0"/>
        <w:keepLines/>
        <w:spacing w:after="100"/>
        <w:ind w:firstLine="0"/>
      </w:pPr>
      <w:r>
        <w:t>2.11</w:t>
      </w:r>
      <w:r>
        <w:tab/>
        <w:t>Environmental, Social and Labour Law</w:t>
      </w:r>
    </w:p>
    <w:p w14:paraId="6BC0240B" w14:textId="7A3AA56F" w:rsidR="006A2D3B" w:rsidRDefault="00363BDC">
      <w:r>
        <w:t xml:space="preserve">In the performance of any Goods Contract awarded, the </w:t>
      </w:r>
      <w:r w:rsidR="00607CF6">
        <w:t>Successful Tenderer</w:t>
      </w:r>
      <w:r>
        <w:t xml:space="preserve">(s), and their Subcontractors (if any), shall be required to comply with all applicable obligations in the field of environmental, social and labour law that apply at the place where the goods provided, that have been established by EU law, national law, collective agreements or by international, environmental, social and labour law listed in Schedule 7 of the Regulations. </w:t>
      </w:r>
    </w:p>
    <w:p w14:paraId="4533A43F" w14:textId="77777777" w:rsidR="006A2D3B" w:rsidRDefault="00363BDC">
      <w:pPr>
        <w:pStyle w:val="Heading2"/>
      </w:pPr>
      <w:r>
        <w:lastRenderedPageBreak/>
        <w:t>2.12</w:t>
      </w:r>
      <w:r>
        <w:tab/>
        <w:t>Publicity</w:t>
      </w:r>
    </w:p>
    <w:p w14:paraId="6930CE3D" w14:textId="77777777" w:rsidR="006A2D3B" w:rsidRDefault="00363BDC">
      <w:r>
        <w:t xml:space="preserve">No publicity regarding this Competition or any Goods Contract pursuant to this Competition is permitted unless and until the Contracting Authority has given its prior written consent to the relevant communication. </w:t>
      </w:r>
    </w:p>
    <w:p w14:paraId="1064F3B2" w14:textId="77777777" w:rsidR="006A2D3B" w:rsidRDefault="00363BDC">
      <w:pPr>
        <w:pStyle w:val="Heading2"/>
      </w:pPr>
      <w:r>
        <w:t>2.13</w:t>
      </w:r>
      <w:r>
        <w:tab/>
        <w:t xml:space="preserve">Registrable Interest </w:t>
      </w:r>
    </w:p>
    <w:p w14:paraId="0BE5BEF8" w14:textId="3BC3318D" w:rsidR="006A2D3B" w:rsidRDefault="00363BDC">
      <w:r>
        <w:t xml:space="preserve">Any Registrable Interest involving any Tenderer or Subcontractor and the Contracting Authority, members of the Government, members of the Oireachtas, or employees and officers of the Contracting Authority and their relatives </w:t>
      </w:r>
      <w:r w:rsidR="00716D04" w:rsidRPr="00716D04">
        <w:rPr>
          <w:b/>
          <w:u w:val="single"/>
        </w:rPr>
        <w:t>must</w:t>
      </w:r>
      <w:r>
        <w:t xml:space="preserve"> be fully disclosed in the Tender or, in the event of this information only coming to the notice of the Tenderer or Subcontractor after the submission of a Tender, </w:t>
      </w:r>
      <w:r w:rsidR="00716D04" w:rsidRPr="00716D04">
        <w:rPr>
          <w:b/>
          <w:u w:val="single"/>
        </w:rPr>
        <w:t>must</w:t>
      </w:r>
      <w:r>
        <w:t xml:space="preserve"> be communicated to the Contracting Authority immediately upon such information becoming known to the Tenderer or Subcontractor. </w:t>
      </w:r>
    </w:p>
    <w:p w14:paraId="07DBF8A1" w14:textId="5B05175B" w:rsidR="006A2D3B" w:rsidRDefault="00363BDC">
      <w:r>
        <w:t xml:space="preserve">The terms “Registrable Interest” and “Relative” shall be interpreted as per Section 2 of the Ethics in Public Office Acts 1995 and 2001, copies of which are available at </w:t>
      </w:r>
      <w:hyperlink r:id="rId17" w:history="1">
        <w:r w:rsidR="00604CF5" w:rsidRPr="00DD3231">
          <w:rPr>
            <w:rStyle w:val="Hyperlink"/>
          </w:rPr>
          <w:t>www.irishstatutebook.ie</w:t>
        </w:r>
      </w:hyperlink>
      <w:r>
        <w:t xml:space="preserve">. The Contracting Authority will, in its absolute discretion, decide on the appropriate course of action, which may in appropriate circumstances include eliminating a Tenderer from this Competition or terminating any Goods Contract entered into by a Tenderer. </w:t>
      </w:r>
    </w:p>
    <w:p w14:paraId="1CDDE55F" w14:textId="77777777" w:rsidR="006A2D3B" w:rsidRDefault="00363BDC">
      <w:pPr>
        <w:pStyle w:val="Heading2"/>
      </w:pPr>
      <w:r>
        <w:t>2.14</w:t>
      </w:r>
      <w:r>
        <w:tab/>
        <w:t>Anti-Competitive Conduct</w:t>
      </w:r>
    </w:p>
    <w:p w14:paraId="07B53FC9" w14:textId="77777777" w:rsidR="006A2D3B" w:rsidRDefault="00363BDC">
      <w:r>
        <w:t xml:space="preserve">Tenderers’ attention is drawn to the Competition Act 2002 (as amended, the “2002 Act”). The 2002 Act makes it a criminal offence for Tenderers to collude on prices or terms in a public procurement competition. </w:t>
      </w:r>
    </w:p>
    <w:p w14:paraId="4F5CC66E" w14:textId="535022F1" w:rsidR="006A2D3B" w:rsidRDefault="00363BDC">
      <w:pPr>
        <w:pStyle w:val="Heading2"/>
      </w:pPr>
      <w:r>
        <w:t xml:space="preserve">2.15 Industry Terms Used in this </w:t>
      </w:r>
      <w:r w:rsidR="00556CF0">
        <w:t>CFT</w:t>
      </w:r>
    </w:p>
    <w:p w14:paraId="35353D95" w14:textId="3271910B" w:rsidR="006A2D3B" w:rsidRDefault="00363BDC">
      <w:r>
        <w:t xml:space="preserve">Where reference is made to a particular item, source, process, trademark, or type in this </w:t>
      </w:r>
      <w:r w:rsidR="00556CF0">
        <w:t>CFT</w:t>
      </w:r>
      <w:r>
        <w:t xml:space="preserve"> then all such references are to be given the meaning generally understood in the relevant industry and operational environment. </w:t>
      </w:r>
    </w:p>
    <w:p w14:paraId="56884BE1" w14:textId="77777777" w:rsidR="006A2D3B" w:rsidRDefault="00363BDC">
      <w:pPr>
        <w:pStyle w:val="Heading2"/>
      </w:pPr>
      <w:r>
        <w:t>2.16</w:t>
      </w:r>
      <w:r>
        <w:tab/>
        <w:t>Freedom of Information</w:t>
      </w:r>
    </w:p>
    <w:tbl>
      <w:tblPr>
        <w:tblStyle w:val="ab"/>
        <w:tblW w:w="9071" w:type="dxa"/>
        <w:tblLayout w:type="fixed"/>
        <w:tblLook w:val="0000" w:firstRow="0" w:lastRow="0" w:firstColumn="0" w:lastColumn="0" w:noHBand="0" w:noVBand="0"/>
      </w:tblPr>
      <w:tblGrid>
        <w:gridCol w:w="795"/>
        <w:gridCol w:w="8276"/>
      </w:tblGrid>
      <w:tr w:rsidR="006A2D3B" w14:paraId="7112506F" w14:textId="77777777">
        <w:tc>
          <w:tcPr>
            <w:tcW w:w="795" w:type="dxa"/>
          </w:tcPr>
          <w:p w14:paraId="45D3CCE8" w14:textId="77777777" w:rsidR="006A2D3B" w:rsidRDefault="00363BDC">
            <w:pPr>
              <w:rPr>
                <w:color w:val="0000FF"/>
              </w:rPr>
            </w:pPr>
            <w:r>
              <w:rPr>
                <w:color w:val="0000FF"/>
              </w:rPr>
              <w:t>2.16.1</w:t>
            </w:r>
          </w:p>
        </w:tc>
        <w:tc>
          <w:tcPr>
            <w:tcW w:w="8276" w:type="dxa"/>
          </w:tcPr>
          <w:p w14:paraId="6968B5C6" w14:textId="77777777" w:rsidR="006A2D3B" w:rsidRDefault="00363BDC">
            <w:r>
              <w:t>Tenderers should be aware that, under the Freedom of Information Act 2014 and the European Communities (Access to Information on the Environment) Regulations 2007 to 2014, information provided by them during this Competition may be liable to be disclosed.</w:t>
            </w:r>
          </w:p>
        </w:tc>
      </w:tr>
      <w:tr w:rsidR="006A2D3B" w14:paraId="0CA8CF7B" w14:textId="77777777">
        <w:tc>
          <w:tcPr>
            <w:tcW w:w="795" w:type="dxa"/>
          </w:tcPr>
          <w:p w14:paraId="66A4948E" w14:textId="77777777" w:rsidR="006A2D3B" w:rsidRDefault="00363BDC">
            <w:pPr>
              <w:rPr>
                <w:color w:val="0000FF"/>
              </w:rPr>
            </w:pPr>
            <w:r>
              <w:rPr>
                <w:color w:val="0000FF"/>
              </w:rPr>
              <w:t>2.16.2</w:t>
            </w:r>
          </w:p>
        </w:tc>
        <w:tc>
          <w:tcPr>
            <w:tcW w:w="8276" w:type="dxa"/>
          </w:tcPr>
          <w:p w14:paraId="52E3EA85" w14:textId="7D9763DB" w:rsidR="006A2D3B" w:rsidRDefault="00363BDC">
            <w:r>
              <w:t>Tenderers are asked to consider if any of the information supplied by them in their Tender should not be disclosed because of its confidentiality or commercial sensitivity.</w:t>
            </w:r>
            <w:r w:rsidR="00226AFB">
              <w:t xml:space="preserve"> </w:t>
            </w:r>
            <w:r>
              <w:t xml:space="preserve">If Tenderers consider that certain information is not to be disclosed because of its confidentiality or commercial sensitivity, Tenderers </w:t>
            </w:r>
            <w:r w:rsidR="00716D04" w:rsidRPr="00716D04">
              <w:rPr>
                <w:b/>
                <w:u w:val="single"/>
              </w:rPr>
              <w:t>must</w:t>
            </w:r>
            <w:r>
              <w:t>, when providing such information, clearly identify the specific sections of their Tender containing such information and specify the reasons for its confidentiality or commercial sensitivity.</w:t>
            </w:r>
            <w:r w:rsidR="00226AFB">
              <w:t xml:space="preserve"> </w:t>
            </w:r>
            <w:r>
              <w:t xml:space="preserve">For the avoidance of doubt Tenderers may not assert confidentiality or commercial sensitivity over the entire Tender but </w:t>
            </w:r>
            <w:r w:rsidR="00716D04" w:rsidRPr="00716D04">
              <w:rPr>
                <w:b/>
                <w:u w:val="single"/>
              </w:rPr>
              <w:t>must</w:t>
            </w:r>
            <w:r>
              <w:t xml:space="preserve"> clearly identify the specific section containing such information. If Tenderers do not identify information as confidential or commercially sensitive, it is liable to be released in response to a request under the above legislation without further notice to or consultation with the Tenderer. The Contracting Authority will, where possible, consult with Tenderers about confidential or commercially sensitive information so identified before making its a decision on a request received. The Contracting Authority accepts no liability whatsoever </w:t>
            </w:r>
            <w:r>
              <w:lastRenderedPageBreak/>
              <w:t>in respect of any information provided which is subsequently released (irrespective of notification) or in respect of any consequential damage suffered as a result of such obligations.</w:t>
            </w:r>
          </w:p>
        </w:tc>
      </w:tr>
    </w:tbl>
    <w:p w14:paraId="432C4905" w14:textId="77777777" w:rsidR="006A2D3B" w:rsidRDefault="00363BDC">
      <w:pPr>
        <w:pStyle w:val="Heading2"/>
      </w:pPr>
      <w:r>
        <w:lastRenderedPageBreak/>
        <w:t>2.17</w:t>
      </w:r>
      <w:r>
        <w:tab/>
        <w:t>Tax Clearance</w:t>
      </w:r>
    </w:p>
    <w:p w14:paraId="025C5655" w14:textId="78E8D29C" w:rsidR="00207D99" w:rsidRPr="00207D99" w:rsidRDefault="00207D99" w:rsidP="00207D99">
      <w:r w:rsidRPr="00207D99">
        <w:t xml:space="preserve">It will be a condition of any Goods Contract pursuant to this Competition that the Successful Tenderer(s) shall, for the term of such contract(s), comply with all EU and domestic tax laws. Tenderers are referred to </w:t>
      </w:r>
      <w:hyperlink r:id="rId18" w:history="1">
        <w:r w:rsidRPr="001E27F4">
          <w:rPr>
            <w:rStyle w:val="Hyperlink"/>
          </w:rPr>
          <w:t>www.revenue.ie</w:t>
        </w:r>
      </w:hyperlink>
      <w:r>
        <w:t xml:space="preserve"> </w:t>
      </w:r>
      <w:r w:rsidRPr="00207D99">
        <w:t>for further information. Prior to the award of any Goods Contract arising out of this Competition, the Successful Tenderer</w:t>
      </w:r>
      <w:r w:rsidR="00DE7FCF">
        <w:t>(s)</w:t>
      </w:r>
      <w:r w:rsidRPr="00207D99">
        <w:t xml:space="preserve"> shall be required to supply its Tax Clearance Access Number and Tax Reference Number to facilitate online verification of their tax status by the Contracting Authority. By supplying these </w:t>
      </w:r>
      <w:proofErr w:type="gramStart"/>
      <w:r w:rsidRPr="00207D99">
        <w:t>numbers</w:t>
      </w:r>
      <w:proofErr w:type="gramEnd"/>
      <w:r w:rsidRPr="00207D99">
        <w:t xml:space="preserve"> the Successful Tenderer</w:t>
      </w:r>
      <w:r w:rsidR="00DE7FCF">
        <w:t>(s)</w:t>
      </w:r>
      <w:r w:rsidRPr="00207D99">
        <w:t xml:space="preserve"> acknowledges and agrees that the Contracting Authority has the permission of the Successful Tenderer</w:t>
      </w:r>
      <w:r w:rsidR="00DE7FCF">
        <w:t>(s)</w:t>
      </w:r>
      <w:r w:rsidRPr="00207D99">
        <w:t xml:space="preserve"> to verify its tax cleared position online.</w:t>
      </w:r>
    </w:p>
    <w:p w14:paraId="2DA10A65" w14:textId="3FA0C6F9" w:rsidR="006A2D3B" w:rsidRDefault="00363BDC" w:rsidP="00EF3B1E">
      <w:pPr>
        <w:pStyle w:val="Heading2"/>
      </w:pPr>
      <w:r>
        <w:t>2.18</w:t>
      </w:r>
      <w:r>
        <w:tab/>
        <w:t>Conflicts of Interest</w:t>
      </w:r>
    </w:p>
    <w:p w14:paraId="1618911F" w14:textId="0144FB25" w:rsidR="006A2D3B" w:rsidRDefault="00363BDC">
      <w:r>
        <w:t xml:space="preserve">Any conflict of interest or potential conflict of interest on the part of a Tenderer, Subcontractor or individual employee(s) or agent(s) of a Tenderer or Subcontractor(s) </w:t>
      </w:r>
      <w:r w:rsidR="00716D04" w:rsidRPr="00716D04">
        <w:rPr>
          <w:b/>
          <w:u w:val="single"/>
        </w:rPr>
        <w:t>must</w:t>
      </w:r>
      <w:r>
        <w:t xml:space="preserve"> be fully disclosed to the Contracting Authority as soon as the conflict or potential conflict is or becomes apparent.</w:t>
      </w:r>
      <w:r w:rsidR="00226AFB">
        <w:t xml:space="preserve"> </w:t>
      </w:r>
      <w:r>
        <w:t>Tenderers are required to declare that the preparation of their Tender was carried out independently.</w:t>
      </w:r>
      <w:r w:rsidR="00226AFB">
        <w:t xml:space="preserve"> </w:t>
      </w:r>
      <w:r>
        <w:t>In the event of any actual or potential conflict of interest, the Contracting Authority may invite Tenderers to propose means by which the conflict of interest might be removed and in circumstances where there are links between Tenderers, the Contracting Authority may seek further information to confirm the Tenders have been prepared independently. The Contracting Authority will, at its absolute discretion, decide on the appropriate course of action, which may in appropriate circumstances include eliminating a Tenderer from this Competition or any Mini-Competition or terminating any Framework Agreement or Services Contract entered into by a Tenderer.</w:t>
      </w:r>
    </w:p>
    <w:p w14:paraId="4784103A" w14:textId="452558C6" w:rsidR="006A2D3B" w:rsidRDefault="00363BDC">
      <w:pPr>
        <w:pStyle w:val="Heading2"/>
        <w:ind w:firstLine="0"/>
      </w:pPr>
      <w:r>
        <w:t>2.19</w:t>
      </w:r>
      <w:r>
        <w:tab/>
        <w:t>Withdrawal from this Competition</w:t>
      </w:r>
    </w:p>
    <w:p w14:paraId="306F633A" w14:textId="77777777" w:rsidR="006A2D3B" w:rsidRDefault="00363BDC">
      <w:r>
        <w:t xml:space="preserve">Tenderers are required to notify the Contracting Authority immediately, via the e-tenders website, if at any stage they decide to withdraw from this Competition. </w:t>
      </w:r>
    </w:p>
    <w:p w14:paraId="3C3E7FF6" w14:textId="77777777" w:rsidR="006A2D3B" w:rsidRDefault="00363BDC">
      <w:pPr>
        <w:pStyle w:val="Heading2"/>
      </w:pPr>
      <w:r>
        <w:t>2.20</w:t>
      </w:r>
      <w:r>
        <w:tab/>
        <w:t>Site Visit</w:t>
      </w:r>
    </w:p>
    <w:p w14:paraId="0DCB1F2C" w14:textId="3E5B69F3" w:rsidR="00207D99" w:rsidRDefault="00207D99" w:rsidP="00207D99">
      <w:pPr>
        <w:rPr>
          <w:i/>
          <w:iCs/>
          <w:color w:val="FF0000"/>
        </w:rPr>
      </w:pPr>
      <w:r w:rsidRPr="00207D99">
        <w:rPr>
          <w:i/>
          <w:iCs/>
          <w:color w:val="FF0000"/>
        </w:rPr>
        <w:t>Not used.</w:t>
      </w:r>
    </w:p>
    <w:p w14:paraId="3D85B610" w14:textId="77777777" w:rsidR="00C74CDB" w:rsidRDefault="00C74CDB" w:rsidP="00207D99">
      <w:pPr>
        <w:rPr>
          <w:i/>
          <w:iCs/>
          <w:color w:val="FF0000"/>
        </w:rPr>
      </w:pPr>
    </w:p>
    <w:p w14:paraId="7FC2FF99" w14:textId="77777777" w:rsidR="00C74CDB" w:rsidRDefault="00C74CDB" w:rsidP="00207D99">
      <w:pPr>
        <w:rPr>
          <w:i/>
          <w:iCs/>
          <w:color w:val="FF0000"/>
        </w:rPr>
      </w:pPr>
    </w:p>
    <w:p w14:paraId="547B387D" w14:textId="77777777" w:rsidR="00C74CDB" w:rsidRDefault="00C74CDB" w:rsidP="00207D99">
      <w:pPr>
        <w:rPr>
          <w:i/>
          <w:iCs/>
          <w:color w:val="FF0000"/>
        </w:rPr>
      </w:pPr>
    </w:p>
    <w:p w14:paraId="3C796E44" w14:textId="77777777" w:rsidR="00C74CDB" w:rsidRDefault="00C74CDB" w:rsidP="00207D99">
      <w:pPr>
        <w:rPr>
          <w:i/>
          <w:iCs/>
          <w:color w:val="FF0000"/>
        </w:rPr>
      </w:pPr>
    </w:p>
    <w:p w14:paraId="0F957CAD" w14:textId="77777777" w:rsidR="00C74CDB" w:rsidRDefault="00C74CDB" w:rsidP="00207D99">
      <w:pPr>
        <w:rPr>
          <w:i/>
          <w:iCs/>
          <w:color w:val="FF0000"/>
        </w:rPr>
      </w:pPr>
    </w:p>
    <w:p w14:paraId="4EF45308" w14:textId="77777777" w:rsidR="00C74CDB" w:rsidRDefault="00C74CDB" w:rsidP="00207D99">
      <w:pPr>
        <w:rPr>
          <w:i/>
          <w:iCs/>
          <w:color w:val="FF0000"/>
        </w:rPr>
      </w:pPr>
    </w:p>
    <w:p w14:paraId="54A8CFB5" w14:textId="77777777" w:rsidR="00C74CDB" w:rsidRDefault="00C74CDB" w:rsidP="00207D99">
      <w:pPr>
        <w:rPr>
          <w:i/>
          <w:iCs/>
          <w:color w:val="FF0000"/>
        </w:rPr>
      </w:pPr>
    </w:p>
    <w:p w14:paraId="74B43597" w14:textId="77777777" w:rsidR="00C74CDB" w:rsidRDefault="00C74CDB" w:rsidP="00207D99">
      <w:pPr>
        <w:rPr>
          <w:i/>
          <w:iCs/>
          <w:color w:val="FF0000"/>
        </w:rPr>
      </w:pPr>
    </w:p>
    <w:p w14:paraId="7879ABB6" w14:textId="77777777" w:rsidR="00C74CDB" w:rsidRPr="00207D99" w:rsidRDefault="00C74CDB" w:rsidP="00207D99">
      <w:pPr>
        <w:rPr>
          <w:i/>
          <w:iCs/>
          <w:color w:val="FF0000"/>
        </w:rPr>
      </w:pPr>
    </w:p>
    <w:p w14:paraId="6ABA90CC" w14:textId="2BF5BFC8" w:rsidR="006A2D3B" w:rsidRDefault="00363BDC">
      <w:pPr>
        <w:pStyle w:val="Heading2"/>
        <w:keepNext w:val="0"/>
        <w:keepLines/>
        <w:spacing w:after="100"/>
        <w:ind w:firstLine="0"/>
      </w:pPr>
      <w:r>
        <w:lastRenderedPageBreak/>
        <w:t>2.21</w:t>
      </w:r>
      <w:r>
        <w:tab/>
        <w:t>Insurance</w:t>
      </w:r>
    </w:p>
    <w:tbl>
      <w:tblPr>
        <w:tblW w:w="9071" w:type="dxa"/>
        <w:tblLayout w:type="fixed"/>
        <w:tblLook w:val="0000" w:firstRow="0" w:lastRow="0" w:firstColumn="0" w:lastColumn="0" w:noHBand="0" w:noVBand="0"/>
      </w:tblPr>
      <w:tblGrid>
        <w:gridCol w:w="851"/>
        <w:gridCol w:w="567"/>
        <w:gridCol w:w="7653"/>
      </w:tblGrid>
      <w:tr w:rsidR="006A2D3B" w14:paraId="264D3618" w14:textId="77777777" w:rsidTr="00F02988">
        <w:trPr>
          <w:trHeight w:val="3400"/>
        </w:trPr>
        <w:tc>
          <w:tcPr>
            <w:tcW w:w="851" w:type="dxa"/>
          </w:tcPr>
          <w:p w14:paraId="1251C6BE" w14:textId="77777777" w:rsidR="006A2D3B" w:rsidRDefault="00363BDC">
            <w:pPr>
              <w:rPr>
                <w:color w:val="0000FF"/>
              </w:rPr>
            </w:pPr>
            <w:r>
              <w:rPr>
                <w:color w:val="0000FF"/>
              </w:rPr>
              <w:t>2.21.1</w:t>
            </w:r>
          </w:p>
        </w:tc>
        <w:tc>
          <w:tcPr>
            <w:tcW w:w="8220" w:type="dxa"/>
            <w:gridSpan w:val="2"/>
          </w:tcPr>
          <w:p w14:paraId="66421853" w14:textId="0E3A8E95" w:rsidR="006A2D3B" w:rsidRDefault="00363BDC">
            <w:r>
              <w:t xml:space="preserve">The </w:t>
            </w:r>
            <w:r w:rsidR="00607CF6">
              <w:t>Successful Tenderer</w:t>
            </w:r>
            <w:r w:rsidR="00DE7FCF">
              <w:t>(s)</w:t>
            </w:r>
            <w:r>
              <w:t xml:space="preserve"> shall be required to hold for the term of the Goods Contract the following insurances:</w:t>
            </w:r>
          </w:p>
          <w:tbl>
            <w:tblPr>
              <w:tblStyle w:val="GridTable4-Accent1"/>
              <w:tblW w:w="7835" w:type="dxa"/>
              <w:tblLayout w:type="fixed"/>
              <w:tblLook w:val="04A0" w:firstRow="1" w:lastRow="0" w:firstColumn="1" w:lastColumn="0" w:noHBand="0" w:noVBand="1"/>
            </w:tblPr>
            <w:tblGrid>
              <w:gridCol w:w="3917"/>
              <w:gridCol w:w="3918"/>
            </w:tblGrid>
            <w:tr w:rsidR="006A2D3B" w14:paraId="7206AA38" w14:textId="77777777" w:rsidTr="00F41910">
              <w:trPr>
                <w:cnfStyle w:val="100000000000" w:firstRow="1" w:lastRow="0" w:firstColumn="0" w:lastColumn="0" w:oddVBand="0" w:evenVBand="0" w:oddHBand="0" w:evenHBand="0" w:firstRowFirstColumn="0" w:firstRowLastColumn="0" w:lastRowFirstColumn="0" w:lastRowLastColumn="0"/>
                <w:trHeight w:val="512"/>
              </w:trPr>
              <w:tc>
                <w:tcPr>
                  <w:cnfStyle w:val="001000000000" w:firstRow="0" w:lastRow="0" w:firstColumn="1" w:lastColumn="0" w:oddVBand="0" w:evenVBand="0" w:oddHBand="0" w:evenHBand="0" w:firstRowFirstColumn="0" w:firstRowLastColumn="0" w:lastRowFirstColumn="0" w:lastRowLastColumn="0"/>
                  <w:tcW w:w="3917" w:type="dxa"/>
                </w:tcPr>
                <w:p w14:paraId="10AC15ED" w14:textId="77777777" w:rsidR="006A2D3B" w:rsidRDefault="00363BDC">
                  <w:pPr>
                    <w:spacing w:after="0"/>
                  </w:pPr>
                  <w:r>
                    <w:t>Type of Insurance</w:t>
                  </w:r>
                </w:p>
              </w:tc>
              <w:tc>
                <w:tcPr>
                  <w:tcW w:w="3918" w:type="dxa"/>
                </w:tcPr>
                <w:p w14:paraId="34D1DC8C" w14:textId="77777777" w:rsidR="006A2D3B" w:rsidRDefault="00363BDC">
                  <w:pPr>
                    <w:spacing w:after="0"/>
                    <w:cnfStyle w:val="100000000000" w:firstRow="1" w:lastRow="0" w:firstColumn="0" w:lastColumn="0" w:oddVBand="0" w:evenVBand="0" w:oddHBand="0" w:evenHBand="0" w:firstRowFirstColumn="0" w:firstRowLastColumn="0" w:lastRowFirstColumn="0" w:lastRowLastColumn="0"/>
                  </w:pPr>
                  <w:r>
                    <w:t>Indemnity Limit</w:t>
                  </w:r>
                </w:p>
              </w:tc>
            </w:tr>
            <w:tr w:rsidR="006A2D3B" w14:paraId="30FB9A02" w14:textId="77777777" w:rsidTr="00F41910">
              <w:trPr>
                <w:cnfStyle w:val="000000100000" w:firstRow="0" w:lastRow="0" w:firstColumn="0" w:lastColumn="0" w:oddVBand="0" w:evenVBand="0" w:oddHBand="1" w:evenHBand="0" w:firstRowFirstColumn="0" w:firstRowLastColumn="0" w:lastRowFirstColumn="0" w:lastRowLastColumn="0"/>
                <w:trHeight w:val="512"/>
              </w:trPr>
              <w:tc>
                <w:tcPr>
                  <w:cnfStyle w:val="001000000000" w:firstRow="0" w:lastRow="0" w:firstColumn="1" w:lastColumn="0" w:oddVBand="0" w:evenVBand="0" w:oddHBand="0" w:evenHBand="0" w:firstRowFirstColumn="0" w:firstRowLastColumn="0" w:lastRowFirstColumn="0" w:lastRowLastColumn="0"/>
                  <w:tcW w:w="3917" w:type="dxa"/>
                </w:tcPr>
                <w:p w14:paraId="04BD0B80" w14:textId="77777777" w:rsidR="006A2D3B" w:rsidRDefault="00363BDC">
                  <w:pPr>
                    <w:spacing w:after="0"/>
                  </w:pPr>
                  <w:r>
                    <w:t>Employer’s Liability</w:t>
                  </w:r>
                </w:p>
              </w:tc>
              <w:tc>
                <w:tcPr>
                  <w:tcW w:w="3918" w:type="dxa"/>
                </w:tcPr>
                <w:p w14:paraId="636EE95E" w14:textId="18A8E197" w:rsidR="006A2D3B" w:rsidRDefault="00CC1FA9">
                  <w:pPr>
                    <w:spacing w:after="0"/>
                    <w:cnfStyle w:val="000000100000" w:firstRow="0" w:lastRow="0" w:firstColumn="0" w:lastColumn="0" w:oddVBand="0" w:evenVBand="0" w:oddHBand="1" w:evenHBand="0" w:firstRowFirstColumn="0" w:firstRowLastColumn="0" w:lastRowFirstColumn="0" w:lastRowLastColumn="0"/>
                  </w:pPr>
                  <w:r w:rsidRPr="00CC1FA9">
                    <w:t>€12.7 million for any one claim arising out of a single occurrence</w:t>
                  </w:r>
                </w:p>
              </w:tc>
            </w:tr>
            <w:tr w:rsidR="006A2D3B" w14:paraId="5CFCCA20" w14:textId="77777777" w:rsidTr="00F41910">
              <w:trPr>
                <w:trHeight w:val="512"/>
              </w:trPr>
              <w:tc>
                <w:tcPr>
                  <w:cnfStyle w:val="001000000000" w:firstRow="0" w:lastRow="0" w:firstColumn="1" w:lastColumn="0" w:oddVBand="0" w:evenVBand="0" w:oddHBand="0" w:evenHBand="0" w:firstRowFirstColumn="0" w:firstRowLastColumn="0" w:lastRowFirstColumn="0" w:lastRowLastColumn="0"/>
                  <w:tcW w:w="3917" w:type="dxa"/>
                </w:tcPr>
                <w:p w14:paraId="3F5016EB" w14:textId="77777777" w:rsidR="006A2D3B" w:rsidRDefault="00363BDC">
                  <w:pPr>
                    <w:spacing w:after="0"/>
                  </w:pPr>
                  <w:r>
                    <w:t>Public Liability</w:t>
                  </w:r>
                </w:p>
              </w:tc>
              <w:tc>
                <w:tcPr>
                  <w:tcW w:w="3918" w:type="dxa"/>
                </w:tcPr>
                <w:p w14:paraId="7E8C0730" w14:textId="16CC8B61" w:rsidR="006A2D3B" w:rsidRDefault="00CC1FA9">
                  <w:pPr>
                    <w:spacing w:after="0"/>
                    <w:cnfStyle w:val="000000000000" w:firstRow="0" w:lastRow="0" w:firstColumn="0" w:lastColumn="0" w:oddVBand="0" w:evenVBand="0" w:oddHBand="0" w:evenHBand="0" w:firstRowFirstColumn="0" w:firstRowLastColumn="0" w:lastRowFirstColumn="0" w:lastRowLastColumn="0"/>
                  </w:pPr>
                  <w:r>
                    <w:rPr>
                      <w:szCs w:val="22"/>
                    </w:rPr>
                    <w:t xml:space="preserve">€6.5 million </w:t>
                  </w:r>
                  <w:r w:rsidRPr="003E533C">
                    <w:rPr>
                      <w:szCs w:val="22"/>
                    </w:rPr>
                    <w:t>for any one claim or series of claims arising out of a single occurrence</w:t>
                  </w:r>
                  <w:r w:rsidRPr="003E533C">
                    <w:rPr>
                      <w:szCs w:val="22"/>
                    </w:rPr>
                    <w:t> </w:t>
                  </w:r>
                  <w:r w:rsidRPr="003E533C">
                    <w:rPr>
                      <w:szCs w:val="22"/>
                    </w:rPr>
                    <w:t> </w:t>
                  </w:r>
                  <w:r w:rsidRPr="003E533C">
                    <w:rPr>
                      <w:szCs w:val="22"/>
                    </w:rPr>
                    <w:t> </w:t>
                  </w:r>
                  <w:r w:rsidRPr="003E533C">
                    <w:rPr>
                      <w:szCs w:val="22"/>
                    </w:rPr>
                    <w:t> </w:t>
                  </w:r>
                </w:p>
              </w:tc>
            </w:tr>
            <w:tr w:rsidR="006A2D3B" w14:paraId="0597D932" w14:textId="77777777" w:rsidTr="00F41910">
              <w:trPr>
                <w:cnfStyle w:val="000000100000" w:firstRow="0" w:lastRow="0" w:firstColumn="0" w:lastColumn="0" w:oddVBand="0" w:evenVBand="0" w:oddHBand="1" w:evenHBand="0" w:firstRowFirstColumn="0" w:firstRowLastColumn="0" w:lastRowFirstColumn="0" w:lastRowLastColumn="0"/>
                <w:trHeight w:val="512"/>
              </w:trPr>
              <w:tc>
                <w:tcPr>
                  <w:cnfStyle w:val="001000000000" w:firstRow="0" w:lastRow="0" w:firstColumn="1" w:lastColumn="0" w:oddVBand="0" w:evenVBand="0" w:oddHBand="0" w:evenHBand="0" w:firstRowFirstColumn="0" w:firstRowLastColumn="0" w:lastRowFirstColumn="0" w:lastRowLastColumn="0"/>
                  <w:tcW w:w="3917" w:type="dxa"/>
                </w:tcPr>
                <w:p w14:paraId="68E31A0B" w14:textId="77777777" w:rsidR="006A2D3B" w:rsidRDefault="00363BDC">
                  <w:pPr>
                    <w:spacing w:after="0"/>
                  </w:pPr>
                  <w:r>
                    <w:t>Product Liability</w:t>
                  </w:r>
                </w:p>
              </w:tc>
              <w:tc>
                <w:tcPr>
                  <w:tcW w:w="3918" w:type="dxa"/>
                </w:tcPr>
                <w:p w14:paraId="6B6B11D4" w14:textId="4C24D79D" w:rsidR="006A2D3B" w:rsidRDefault="00CC1FA9">
                  <w:pPr>
                    <w:spacing w:after="0"/>
                    <w:cnfStyle w:val="000000100000" w:firstRow="0" w:lastRow="0" w:firstColumn="0" w:lastColumn="0" w:oddVBand="0" w:evenVBand="0" w:oddHBand="1" w:evenHBand="0" w:firstRowFirstColumn="0" w:firstRowLastColumn="0" w:lastRowFirstColumn="0" w:lastRowLastColumn="0"/>
                  </w:pPr>
                  <w:r>
                    <w:rPr>
                      <w:szCs w:val="22"/>
                    </w:rPr>
                    <w:t xml:space="preserve">€6.5 million </w:t>
                  </w:r>
                  <w:r w:rsidRPr="003E533C">
                    <w:rPr>
                      <w:szCs w:val="22"/>
                    </w:rPr>
                    <w:t>for any one claim or series of claims arising out of a single occurrence</w:t>
                  </w:r>
                </w:p>
              </w:tc>
            </w:tr>
          </w:tbl>
          <w:p w14:paraId="53C777D6" w14:textId="77777777" w:rsidR="006A2D3B" w:rsidRDefault="006A2D3B"/>
        </w:tc>
      </w:tr>
      <w:tr w:rsidR="006A2D3B" w14:paraId="4F573E7B" w14:textId="77777777" w:rsidTr="00A169FB">
        <w:tc>
          <w:tcPr>
            <w:tcW w:w="851" w:type="dxa"/>
          </w:tcPr>
          <w:p w14:paraId="7B20F907" w14:textId="77777777" w:rsidR="006A2D3B" w:rsidRDefault="00363BDC">
            <w:pPr>
              <w:spacing w:before="80"/>
              <w:rPr>
                <w:color w:val="0000FF"/>
              </w:rPr>
            </w:pPr>
            <w:r>
              <w:rPr>
                <w:color w:val="0000FF"/>
              </w:rPr>
              <w:t>2.21.2</w:t>
            </w:r>
          </w:p>
        </w:tc>
        <w:tc>
          <w:tcPr>
            <w:tcW w:w="8220" w:type="dxa"/>
            <w:gridSpan w:val="2"/>
          </w:tcPr>
          <w:p w14:paraId="3AFE783B" w14:textId="56436887" w:rsidR="006A2D3B" w:rsidRDefault="00363BDC">
            <w:r>
              <w:t>By signing the Tenderer’s Statement at Appendix 3, Tenderers confirm, that if awarded a Goods Contract under this Competition, (</w:t>
            </w:r>
            <w:proofErr w:type="spellStart"/>
            <w:r>
              <w:t>i</w:t>
            </w:r>
            <w:proofErr w:type="spellEnd"/>
            <w:r>
              <w:t>) they will, from the Effective Date of the Goods Contract (as defined in the Goods Contract), obtain and hold the types and levels of insurance as specified at paragraph 2.21.1</w:t>
            </w:r>
            <w:r w:rsidR="00226AFB">
              <w:t xml:space="preserve"> </w:t>
            </w:r>
            <w:r>
              <w:t xml:space="preserve">(ii) the territorial limits and jurisdiction of its insurance policies include Ireland and (iii) they are not aware of any exclusions, restrictions, conditions or warranties or, in the case of policies with an aggregate limit of indemnity, any outstanding claims, which could have a material adverse impact on the level of coverage specified above . A formal confirmation from the Tenderer's insurance company or broker to this effect will be requested from the </w:t>
            </w:r>
            <w:r w:rsidR="00607CF6">
              <w:t>Successful Tenderer</w:t>
            </w:r>
            <w:r>
              <w:t>(s) prior to the award of (and shall be a condition of) any Goods Contract.</w:t>
            </w:r>
          </w:p>
        </w:tc>
      </w:tr>
      <w:tr w:rsidR="006A2D3B" w14:paraId="65E53CC4" w14:textId="77777777" w:rsidTr="00A169FB">
        <w:tc>
          <w:tcPr>
            <w:tcW w:w="851" w:type="dxa"/>
          </w:tcPr>
          <w:p w14:paraId="6104E6B9" w14:textId="77777777" w:rsidR="006A2D3B" w:rsidRDefault="00363BDC">
            <w:pPr>
              <w:rPr>
                <w:color w:val="0000FF"/>
              </w:rPr>
            </w:pPr>
            <w:r>
              <w:rPr>
                <w:color w:val="0000FF"/>
              </w:rPr>
              <w:t>2.21.3</w:t>
            </w:r>
          </w:p>
        </w:tc>
        <w:tc>
          <w:tcPr>
            <w:tcW w:w="8220" w:type="dxa"/>
            <w:gridSpan w:val="2"/>
          </w:tcPr>
          <w:p w14:paraId="14143295" w14:textId="4DF0F4AE" w:rsidR="006A2D3B" w:rsidRDefault="00363BDC">
            <w:r>
              <w:t xml:space="preserve">The </w:t>
            </w:r>
            <w:r w:rsidR="00607CF6">
              <w:t>Successful Tenderer</w:t>
            </w:r>
            <w:r w:rsidR="00DE7FCF">
              <w:t>(s)</w:t>
            </w:r>
            <w:r>
              <w:t xml:space="preserve"> will, during the term of the Goods Contract, be required to:</w:t>
            </w:r>
          </w:p>
        </w:tc>
      </w:tr>
      <w:tr w:rsidR="006A2D3B" w14:paraId="6BE48538" w14:textId="77777777" w:rsidTr="00A169FB">
        <w:tc>
          <w:tcPr>
            <w:tcW w:w="851" w:type="dxa"/>
          </w:tcPr>
          <w:p w14:paraId="265925B6" w14:textId="77777777" w:rsidR="006A2D3B" w:rsidRDefault="006A2D3B">
            <w:pPr>
              <w:rPr>
                <w:color w:val="0000FF"/>
              </w:rPr>
            </w:pPr>
          </w:p>
        </w:tc>
        <w:tc>
          <w:tcPr>
            <w:tcW w:w="567" w:type="dxa"/>
          </w:tcPr>
          <w:p w14:paraId="45089048" w14:textId="77777777" w:rsidR="006A2D3B" w:rsidRDefault="00363BDC">
            <w:r w:rsidRPr="00207D99">
              <w:rPr>
                <w:color w:val="0000FF"/>
              </w:rPr>
              <w:t>(a)</w:t>
            </w:r>
          </w:p>
        </w:tc>
        <w:tc>
          <w:tcPr>
            <w:tcW w:w="7653" w:type="dxa"/>
          </w:tcPr>
          <w:p w14:paraId="7493F9D6" w14:textId="77777777" w:rsidR="006A2D3B" w:rsidRDefault="00363BDC">
            <w:r>
              <w:t>immediately advise the Contracting Authority of any material change to its insured status;</w:t>
            </w:r>
          </w:p>
        </w:tc>
      </w:tr>
      <w:tr w:rsidR="006A2D3B" w14:paraId="0544E8AD" w14:textId="77777777" w:rsidTr="00A169FB">
        <w:tc>
          <w:tcPr>
            <w:tcW w:w="851" w:type="dxa"/>
          </w:tcPr>
          <w:p w14:paraId="38D7A690" w14:textId="77777777" w:rsidR="006A2D3B" w:rsidRDefault="006A2D3B">
            <w:pPr>
              <w:rPr>
                <w:color w:val="0000FF"/>
              </w:rPr>
            </w:pPr>
          </w:p>
        </w:tc>
        <w:tc>
          <w:tcPr>
            <w:tcW w:w="567" w:type="dxa"/>
          </w:tcPr>
          <w:p w14:paraId="441DA779" w14:textId="77777777" w:rsidR="006A2D3B" w:rsidRDefault="00363BDC">
            <w:r w:rsidRPr="00207D99">
              <w:rPr>
                <w:color w:val="0000FF"/>
              </w:rPr>
              <w:t>(b)</w:t>
            </w:r>
          </w:p>
        </w:tc>
        <w:tc>
          <w:tcPr>
            <w:tcW w:w="7653" w:type="dxa"/>
          </w:tcPr>
          <w:p w14:paraId="40AE9989" w14:textId="77777777" w:rsidR="006A2D3B" w:rsidRDefault="00363BDC">
            <w:r>
              <w:t>produce proof of current premiums paid upon request;</w:t>
            </w:r>
          </w:p>
        </w:tc>
      </w:tr>
      <w:tr w:rsidR="006A2D3B" w14:paraId="1D7DED6D" w14:textId="77777777" w:rsidTr="00A169FB">
        <w:trPr>
          <w:trHeight w:val="354"/>
        </w:trPr>
        <w:tc>
          <w:tcPr>
            <w:tcW w:w="851" w:type="dxa"/>
          </w:tcPr>
          <w:p w14:paraId="3F9EE866" w14:textId="77777777" w:rsidR="006A2D3B" w:rsidRDefault="006A2D3B">
            <w:pPr>
              <w:rPr>
                <w:color w:val="0000FF"/>
              </w:rPr>
            </w:pPr>
          </w:p>
        </w:tc>
        <w:tc>
          <w:tcPr>
            <w:tcW w:w="567" w:type="dxa"/>
          </w:tcPr>
          <w:p w14:paraId="4E4669B2" w14:textId="77777777" w:rsidR="006A2D3B" w:rsidRDefault="00363BDC">
            <w:r w:rsidRPr="00207D99">
              <w:rPr>
                <w:color w:val="0000FF"/>
              </w:rPr>
              <w:t>(c)</w:t>
            </w:r>
          </w:p>
        </w:tc>
        <w:tc>
          <w:tcPr>
            <w:tcW w:w="7653" w:type="dxa"/>
          </w:tcPr>
          <w:p w14:paraId="7E51A6EE" w14:textId="77777777" w:rsidR="006A2D3B" w:rsidRDefault="00363BDC">
            <w:r>
              <w:t>produce valid certificates of insurance upon request.</w:t>
            </w:r>
          </w:p>
        </w:tc>
      </w:tr>
    </w:tbl>
    <w:p w14:paraId="030A36E8" w14:textId="77777777" w:rsidR="006A2D3B" w:rsidRDefault="00363BDC">
      <w:pPr>
        <w:pStyle w:val="Heading2"/>
        <w:ind w:firstLine="0"/>
      </w:pPr>
      <w:r>
        <w:t>2.22</w:t>
      </w:r>
      <w:r>
        <w:tab/>
        <w:t>Samples</w:t>
      </w:r>
    </w:p>
    <w:p w14:paraId="55E6ADEC" w14:textId="566F672E" w:rsidR="006A2D3B" w:rsidRPr="00D007CE" w:rsidRDefault="00D007CE">
      <w:pPr>
        <w:rPr>
          <w:i/>
          <w:iCs/>
          <w:color w:val="EE0000"/>
        </w:rPr>
      </w:pPr>
      <w:r w:rsidRPr="00D007CE">
        <w:rPr>
          <w:i/>
          <w:iCs/>
          <w:color w:val="EE0000"/>
        </w:rPr>
        <w:t>Not used.</w:t>
      </w:r>
    </w:p>
    <w:p w14:paraId="0DAB1DC4" w14:textId="77777777" w:rsidR="006A2D3B" w:rsidRDefault="00363BDC">
      <w:pPr>
        <w:pStyle w:val="Heading1"/>
        <w:rPr>
          <w:rFonts w:ascii="Calibri" w:hAnsi="Calibri"/>
        </w:rPr>
      </w:pPr>
      <w:r>
        <w:rPr>
          <w:rFonts w:ascii="Calibri" w:hAnsi="Calibri"/>
        </w:rPr>
        <w:lastRenderedPageBreak/>
        <w:t>Part 3: Selection and Award Criteria</w:t>
      </w:r>
    </w:p>
    <w:p w14:paraId="78A1924F" w14:textId="77777777" w:rsidR="006A2D3B" w:rsidRDefault="00363BDC">
      <w:pPr>
        <w:pStyle w:val="Heading2"/>
      </w:pPr>
      <w:r>
        <w:t>3.1</w:t>
      </w:r>
      <w:r>
        <w:tab/>
        <w:t>Compliant Tenders</w:t>
      </w:r>
    </w:p>
    <w:tbl>
      <w:tblPr>
        <w:tblStyle w:val="af1"/>
        <w:tblW w:w="9071" w:type="dxa"/>
        <w:tblLayout w:type="fixed"/>
        <w:tblLook w:val="0000" w:firstRow="0" w:lastRow="0" w:firstColumn="0" w:lastColumn="0" w:noHBand="0" w:noVBand="0"/>
      </w:tblPr>
      <w:tblGrid>
        <w:gridCol w:w="655"/>
        <w:gridCol w:w="662"/>
        <w:gridCol w:w="7754"/>
      </w:tblGrid>
      <w:tr w:rsidR="006A2D3B" w14:paraId="4F1EEC86" w14:textId="77777777">
        <w:tc>
          <w:tcPr>
            <w:tcW w:w="1317" w:type="dxa"/>
            <w:gridSpan w:val="2"/>
          </w:tcPr>
          <w:p w14:paraId="6976E40C" w14:textId="77777777" w:rsidR="006A2D3B" w:rsidRDefault="00363BDC">
            <w:pPr>
              <w:rPr>
                <w:color w:val="0000FF"/>
              </w:rPr>
            </w:pPr>
            <w:r>
              <w:rPr>
                <w:color w:val="0000FF"/>
              </w:rPr>
              <w:t>3.1</w:t>
            </w:r>
          </w:p>
        </w:tc>
        <w:tc>
          <w:tcPr>
            <w:tcW w:w="7754" w:type="dxa"/>
          </w:tcPr>
          <w:p w14:paraId="11178A3C" w14:textId="63A31229" w:rsidR="006A2D3B" w:rsidRDefault="00363BDC">
            <w:r>
              <w:t>Only those Tenderers who have:</w:t>
            </w:r>
          </w:p>
        </w:tc>
      </w:tr>
      <w:tr w:rsidR="006A2D3B" w14:paraId="750137F0" w14:textId="77777777">
        <w:tc>
          <w:tcPr>
            <w:tcW w:w="655" w:type="dxa"/>
          </w:tcPr>
          <w:p w14:paraId="7064AA84" w14:textId="77777777" w:rsidR="006A2D3B" w:rsidRDefault="006A2D3B">
            <w:pPr>
              <w:rPr>
                <w:color w:val="0000FF"/>
              </w:rPr>
            </w:pPr>
          </w:p>
        </w:tc>
        <w:tc>
          <w:tcPr>
            <w:tcW w:w="662" w:type="dxa"/>
          </w:tcPr>
          <w:p w14:paraId="60EE81FD" w14:textId="77777777" w:rsidR="006A2D3B" w:rsidRDefault="00363BDC">
            <w:pPr>
              <w:rPr>
                <w:color w:val="0000FF"/>
              </w:rPr>
            </w:pPr>
            <w:r>
              <w:rPr>
                <w:color w:val="0000FF"/>
              </w:rPr>
              <w:t>(a)</w:t>
            </w:r>
          </w:p>
        </w:tc>
        <w:tc>
          <w:tcPr>
            <w:tcW w:w="7754" w:type="dxa"/>
          </w:tcPr>
          <w:p w14:paraId="38FDA073" w14:textId="2A417343" w:rsidR="006A2D3B" w:rsidRDefault="00363BDC">
            <w:r>
              <w:t>Submitted compliant Tenders pursuant to paragraph 2.2 above</w:t>
            </w:r>
            <w:r w:rsidR="0095703D">
              <w:t>;</w:t>
            </w:r>
          </w:p>
        </w:tc>
      </w:tr>
      <w:tr w:rsidR="006A2D3B" w14:paraId="45BBC0D5" w14:textId="77777777">
        <w:tc>
          <w:tcPr>
            <w:tcW w:w="655" w:type="dxa"/>
          </w:tcPr>
          <w:p w14:paraId="4ACBDC10" w14:textId="77777777" w:rsidR="006A2D3B" w:rsidRDefault="006A2D3B">
            <w:pPr>
              <w:rPr>
                <w:color w:val="0000FF"/>
              </w:rPr>
            </w:pPr>
          </w:p>
        </w:tc>
        <w:tc>
          <w:tcPr>
            <w:tcW w:w="662" w:type="dxa"/>
          </w:tcPr>
          <w:p w14:paraId="09C61E9E" w14:textId="77777777" w:rsidR="006A2D3B" w:rsidRDefault="00363BDC">
            <w:pPr>
              <w:rPr>
                <w:color w:val="0000FF"/>
              </w:rPr>
            </w:pPr>
            <w:r>
              <w:rPr>
                <w:color w:val="0000FF"/>
              </w:rPr>
              <w:t>(b)</w:t>
            </w:r>
          </w:p>
        </w:tc>
        <w:tc>
          <w:tcPr>
            <w:tcW w:w="7754" w:type="dxa"/>
          </w:tcPr>
          <w:p w14:paraId="10914DD9" w14:textId="4AF73825" w:rsidR="006A2D3B" w:rsidRDefault="00363BDC">
            <w:r>
              <w:t xml:space="preserve">Declared by way of </w:t>
            </w:r>
            <w:r w:rsidR="004F0EFA">
              <w:t>Appendix 4</w:t>
            </w:r>
            <w:r>
              <w:t xml:space="preserve"> that either:</w:t>
            </w:r>
          </w:p>
          <w:p w14:paraId="31642505" w14:textId="77777777" w:rsidR="006A2D3B" w:rsidRDefault="00363BDC">
            <w:pPr>
              <w:numPr>
                <w:ilvl w:val="0"/>
                <w:numId w:val="20"/>
              </w:numPr>
              <w:pBdr>
                <w:top w:val="nil"/>
                <w:left w:val="nil"/>
                <w:bottom w:val="nil"/>
                <w:right w:val="nil"/>
                <w:between w:val="nil"/>
              </w:pBdr>
              <w:spacing w:after="0"/>
              <w:rPr>
                <w:color w:val="000000"/>
                <w:szCs w:val="22"/>
              </w:rPr>
            </w:pPr>
            <w:r>
              <w:rPr>
                <w:color w:val="000000"/>
                <w:szCs w:val="22"/>
              </w:rPr>
              <w:t>no mandatory grounds for exclusion of the Tenderer pursuant to Regulation 57 of the Regulations apply to them, or</w:t>
            </w:r>
          </w:p>
          <w:p w14:paraId="69ED0A94" w14:textId="03F7E231" w:rsidR="006A2D3B" w:rsidRDefault="00363BDC">
            <w:pPr>
              <w:numPr>
                <w:ilvl w:val="0"/>
                <w:numId w:val="20"/>
              </w:numPr>
              <w:pBdr>
                <w:top w:val="nil"/>
                <w:left w:val="nil"/>
                <w:bottom w:val="nil"/>
                <w:right w:val="nil"/>
                <w:between w:val="nil"/>
              </w:pBdr>
              <w:rPr>
                <w:color w:val="000000"/>
                <w:szCs w:val="22"/>
              </w:rPr>
            </w:pPr>
            <w:r>
              <w:rPr>
                <w:color w:val="000000"/>
                <w:szCs w:val="22"/>
              </w:rPr>
              <w:t>in circumstances where any mandatory exclusion grounds apply to the Tenderer (and where the Tenderer is not precluded from doing so under Regulation 57(17) of the Regulations), that it can provide evidence to the effect that measures taken by it are sufficient to demonstrate its reliability despite the existence of any such relevant exclusion ground</w:t>
            </w:r>
            <w:r w:rsidR="0095703D">
              <w:rPr>
                <w:color w:val="000000"/>
                <w:szCs w:val="22"/>
              </w:rPr>
              <w:t xml:space="preserve">; </w:t>
            </w:r>
            <w:r>
              <w:rPr>
                <w:color w:val="000000"/>
                <w:szCs w:val="22"/>
              </w:rPr>
              <w:t>and</w:t>
            </w:r>
          </w:p>
        </w:tc>
      </w:tr>
      <w:tr w:rsidR="001E6888" w14:paraId="62838EC3" w14:textId="77777777">
        <w:tc>
          <w:tcPr>
            <w:tcW w:w="655" w:type="dxa"/>
          </w:tcPr>
          <w:p w14:paraId="6DFE92E9" w14:textId="77777777" w:rsidR="001E6888" w:rsidRDefault="001E6888">
            <w:pPr>
              <w:rPr>
                <w:color w:val="0000FF"/>
              </w:rPr>
            </w:pPr>
          </w:p>
        </w:tc>
        <w:tc>
          <w:tcPr>
            <w:tcW w:w="662" w:type="dxa"/>
          </w:tcPr>
          <w:p w14:paraId="5A56D7A0" w14:textId="3E0D0D66" w:rsidR="001E6888" w:rsidRDefault="001E6888">
            <w:pPr>
              <w:rPr>
                <w:color w:val="0000FF"/>
              </w:rPr>
            </w:pPr>
            <w:r>
              <w:rPr>
                <w:color w:val="0000FF"/>
              </w:rPr>
              <w:t>(c)</w:t>
            </w:r>
          </w:p>
        </w:tc>
        <w:tc>
          <w:tcPr>
            <w:tcW w:w="7754" w:type="dxa"/>
          </w:tcPr>
          <w:p w14:paraId="509AED04" w14:textId="7F4AAB4D" w:rsidR="001E6888" w:rsidRPr="00E936E2" w:rsidRDefault="001E6888">
            <w:r w:rsidRPr="00E936E2">
              <w:t xml:space="preserve">Declared by way of </w:t>
            </w:r>
            <w:r w:rsidR="004F0EFA" w:rsidRPr="00E936E2">
              <w:t>Appendix 3</w:t>
            </w:r>
            <w:r w:rsidRPr="00E936E2">
              <w:t xml:space="preserve"> that they satisfy the selection criteria for </w:t>
            </w:r>
            <w:bookmarkStart w:id="10" w:name="bookmark=id.35nkun2" w:colFirst="0" w:colLast="0"/>
            <w:bookmarkStart w:id="11" w:name="bookmark=id.1ksv4uv" w:colFirst="0" w:colLast="0"/>
            <w:bookmarkEnd w:id="10"/>
            <w:bookmarkEnd w:id="11"/>
            <w:r w:rsidRPr="00E936E2">
              <w:t>each Lot applied for in this Competition as set out in part 3.2 below (the “Selection Criteria”);</w:t>
            </w:r>
          </w:p>
        </w:tc>
      </w:tr>
      <w:tr w:rsidR="006A2D3B" w14:paraId="683C2CBB" w14:textId="77777777">
        <w:tc>
          <w:tcPr>
            <w:tcW w:w="655" w:type="dxa"/>
          </w:tcPr>
          <w:p w14:paraId="4EE188E4" w14:textId="77777777" w:rsidR="006A2D3B" w:rsidRDefault="006A2D3B">
            <w:pPr>
              <w:rPr>
                <w:color w:val="0000FF"/>
              </w:rPr>
            </w:pPr>
          </w:p>
        </w:tc>
        <w:tc>
          <w:tcPr>
            <w:tcW w:w="662" w:type="dxa"/>
          </w:tcPr>
          <w:p w14:paraId="3D4D60AE" w14:textId="45C552FA" w:rsidR="006A2D3B" w:rsidRDefault="006A2D3B">
            <w:pPr>
              <w:rPr>
                <w:color w:val="0000FF"/>
              </w:rPr>
            </w:pPr>
          </w:p>
        </w:tc>
        <w:tc>
          <w:tcPr>
            <w:tcW w:w="7754" w:type="dxa"/>
          </w:tcPr>
          <w:p w14:paraId="709AFD88" w14:textId="63603D09" w:rsidR="004F0BFB" w:rsidRDefault="001E6888">
            <w:r>
              <w:t>- will be evaluated in accordance with the Award Criteria at part 3.3 below.</w:t>
            </w:r>
          </w:p>
          <w:p w14:paraId="0AD4D280" w14:textId="77777777" w:rsidR="006A2D3B" w:rsidRDefault="00363BDC">
            <w:r>
              <w:t>However, please note that the Contracting Authority also reserves the right to exclude from evaluation a Tenderer to whom a discretionary ground for exclusion pursuant to Regulation 57 of the Regulations applies.</w:t>
            </w:r>
          </w:p>
          <w:p w14:paraId="219C3844" w14:textId="7667B7E1" w:rsidR="006A2D3B" w:rsidRDefault="00363BDC">
            <w:r>
              <w:t xml:space="preserve">Tenderers should note that where a Tenderer is relying on the capacity of other entities (for example, Subcontractors) for the purposes of fulfilling any of the Selection Criteria in part 3.2 below it </w:t>
            </w:r>
            <w:r w:rsidR="00716D04" w:rsidRPr="00716D04">
              <w:rPr>
                <w:b/>
                <w:u w:val="single"/>
              </w:rPr>
              <w:t>must</w:t>
            </w:r>
            <w:r>
              <w:t xml:space="preserve"> ensure that each such entity: </w:t>
            </w:r>
          </w:p>
          <w:p w14:paraId="01275249" w14:textId="01DAAC54" w:rsidR="006A2D3B" w:rsidRDefault="00363BDC">
            <w:pPr>
              <w:numPr>
                <w:ilvl w:val="0"/>
                <w:numId w:val="11"/>
              </w:numPr>
              <w:pBdr>
                <w:top w:val="nil"/>
                <w:left w:val="nil"/>
                <w:bottom w:val="nil"/>
                <w:right w:val="nil"/>
                <w:between w:val="nil"/>
              </w:pBdr>
              <w:spacing w:after="0"/>
            </w:pPr>
            <w:r>
              <w:rPr>
                <w:color w:val="000000"/>
                <w:szCs w:val="22"/>
              </w:rPr>
              <w:t xml:space="preserve">completes and submits a separate </w:t>
            </w:r>
            <w:r w:rsidR="004F0EFA">
              <w:rPr>
                <w:color w:val="000000"/>
                <w:szCs w:val="22"/>
              </w:rPr>
              <w:t>Appendix 4</w:t>
            </w:r>
            <w:r>
              <w:rPr>
                <w:color w:val="000000"/>
                <w:szCs w:val="22"/>
              </w:rPr>
              <w:t xml:space="preserve"> in respect of each such entity, and </w:t>
            </w:r>
          </w:p>
          <w:p w14:paraId="5C8C7C3B" w14:textId="77777777" w:rsidR="006A2D3B" w:rsidRDefault="00363BDC">
            <w:pPr>
              <w:numPr>
                <w:ilvl w:val="0"/>
                <w:numId w:val="11"/>
              </w:numPr>
              <w:pBdr>
                <w:top w:val="nil"/>
                <w:left w:val="nil"/>
                <w:bottom w:val="nil"/>
                <w:right w:val="nil"/>
                <w:between w:val="nil"/>
              </w:pBdr>
            </w:pPr>
            <w:r>
              <w:rPr>
                <w:color w:val="000000"/>
                <w:szCs w:val="22"/>
              </w:rPr>
              <w:t xml:space="preserve">when requested by the Contracting Authority, submit proof, to the satisfaction of the Contracting Authority, that each such entity will place the necessary resources at the disposal of the Tenderer. </w:t>
            </w:r>
          </w:p>
          <w:p w14:paraId="11CFCFC8" w14:textId="0AD63312" w:rsidR="006A2D3B" w:rsidRPr="008871C7" w:rsidRDefault="00363BDC">
            <w:pPr>
              <w:rPr>
                <w:i/>
                <w:color w:val="FF0000"/>
              </w:rPr>
            </w:pPr>
            <w:r>
              <w:t xml:space="preserve">Where a Tenderer (Prime Contractor) intends to subcontract any share of any Contract to a Subcontractor, but is not relying on the capacity of such Subcontractor for the purposes of fulfilling any of the Selection Criteria in part 3.2 below, it </w:t>
            </w:r>
            <w:r w:rsidR="00716D04" w:rsidRPr="00716D04">
              <w:rPr>
                <w:b/>
                <w:u w:val="single"/>
              </w:rPr>
              <w:t>must</w:t>
            </w:r>
            <w:r>
              <w:t xml:space="preserve"> ensure that each such Subcontractor submits a separate </w:t>
            </w:r>
            <w:r w:rsidR="004F0EFA">
              <w:t>Appendix 4</w:t>
            </w:r>
            <w:r>
              <w:t xml:space="preserve"> in respect of such Subcontractor.</w:t>
            </w:r>
          </w:p>
          <w:p w14:paraId="6C62EC51" w14:textId="003B433B" w:rsidR="006A2D3B" w:rsidRDefault="00363BDC">
            <w:r>
              <w:t>The Contracting Authority may decide to examine Tenders before verifying the absence of exclusion grounds in Regulation 57 of the Regulations (the “Exclusion Grounds”) and the fulfilment of the Selection Criteria.</w:t>
            </w:r>
            <w:r w:rsidR="00226AFB">
              <w:t xml:space="preserve"> </w:t>
            </w:r>
          </w:p>
          <w:p w14:paraId="2A10D644" w14:textId="77777777" w:rsidR="006A2D3B" w:rsidRDefault="00363BDC">
            <w:r>
              <w:t xml:space="preserve">However, notwithstanding anything to the contrary in this part 3.1, the Contracting Authority reserves the right to ask Tenderers at any moment during the Competition to submit any or all of the following for the purposes of verification of the status of the Tenderer (including the Prime Contractor and any Subcontractor): </w:t>
            </w:r>
          </w:p>
          <w:p w14:paraId="62F8A579" w14:textId="77777777" w:rsidR="006A2D3B" w:rsidRDefault="00363BDC">
            <w:pPr>
              <w:numPr>
                <w:ilvl w:val="0"/>
                <w:numId w:val="21"/>
              </w:numPr>
              <w:pBdr>
                <w:top w:val="nil"/>
                <w:left w:val="nil"/>
                <w:bottom w:val="nil"/>
                <w:right w:val="nil"/>
                <w:between w:val="nil"/>
              </w:pBdr>
            </w:pPr>
            <w:r>
              <w:rPr>
                <w:color w:val="000000"/>
                <w:szCs w:val="22"/>
              </w:rPr>
              <w:t xml:space="preserve">a Declaration in the form attached at Appendix 4; </w:t>
            </w:r>
          </w:p>
          <w:p w14:paraId="77F10AB0" w14:textId="77777777" w:rsidR="006A2D3B" w:rsidRDefault="00363BDC">
            <w:pPr>
              <w:numPr>
                <w:ilvl w:val="0"/>
                <w:numId w:val="21"/>
              </w:numPr>
              <w:pBdr>
                <w:top w:val="nil"/>
                <w:left w:val="nil"/>
                <w:bottom w:val="nil"/>
                <w:right w:val="nil"/>
                <w:between w:val="nil"/>
              </w:pBdr>
            </w:pPr>
            <w:r>
              <w:rPr>
                <w:color w:val="000000"/>
                <w:szCs w:val="22"/>
              </w:rPr>
              <w:lastRenderedPageBreak/>
              <w:t>evidence to the effect that measures taken by the entity concerned are sufficient to demonstrate its reliability despite the existence of a relevant Exclusion Ground;</w:t>
            </w:r>
          </w:p>
          <w:p w14:paraId="75340C2D" w14:textId="77777777" w:rsidR="006A2D3B" w:rsidRDefault="00363BDC" w:rsidP="00EA6BF4">
            <w:pPr>
              <w:numPr>
                <w:ilvl w:val="0"/>
                <w:numId w:val="21"/>
              </w:numPr>
              <w:pBdr>
                <w:top w:val="nil"/>
                <w:left w:val="nil"/>
                <w:bottom w:val="nil"/>
                <w:right w:val="nil"/>
                <w:between w:val="nil"/>
              </w:pBdr>
            </w:pPr>
            <w:r>
              <w:rPr>
                <w:color w:val="000000"/>
                <w:szCs w:val="22"/>
              </w:rPr>
              <w:t>in the case of the Prime Contractor and any Subcontractor on whose capacity the Prime Contractor relies, all or any of the supporting documents specified at paragraph 3.2 below;</w:t>
            </w:r>
          </w:p>
          <w:p w14:paraId="68C41F7E" w14:textId="77777777" w:rsidR="006A2D3B" w:rsidRDefault="00363BDC" w:rsidP="00EA6BF4">
            <w:pPr>
              <w:numPr>
                <w:ilvl w:val="0"/>
                <w:numId w:val="21"/>
              </w:numPr>
              <w:pBdr>
                <w:top w:val="nil"/>
                <w:left w:val="nil"/>
                <w:bottom w:val="nil"/>
                <w:right w:val="nil"/>
                <w:between w:val="nil"/>
              </w:pBdr>
            </w:pPr>
            <w:r>
              <w:rPr>
                <w:color w:val="000000"/>
                <w:szCs w:val="22"/>
              </w:rPr>
              <w:t xml:space="preserve">information concerning the Tenderer, and any proposed subcontractors, for the purposes of Regulation (EU) No 833/2014 (as amended by EU Regulation 2022/576 or any subsequent amendments to same) including, but not limited to, in respect of natural persons, copies of identity documents and, in respect of legal persons, a certificate or extract from the commercial register or other competent authority of the country in which the legal person is established; and </w:t>
            </w:r>
          </w:p>
          <w:p w14:paraId="5DC4AB3C" w14:textId="44C2A206" w:rsidR="006A2D3B" w:rsidRPr="00196AC4" w:rsidRDefault="00363BDC" w:rsidP="00EA6BF4">
            <w:pPr>
              <w:numPr>
                <w:ilvl w:val="0"/>
                <w:numId w:val="21"/>
              </w:numPr>
              <w:pBdr>
                <w:top w:val="nil"/>
                <w:left w:val="nil"/>
                <w:bottom w:val="nil"/>
                <w:right w:val="nil"/>
                <w:between w:val="nil"/>
              </w:pBdr>
            </w:pPr>
            <w:r>
              <w:rPr>
                <w:color w:val="000000"/>
                <w:szCs w:val="22"/>
              </w:rPr>
              <w:t>information concerning the origin of goods, if any, for the purposes of assessing compliance with Regulation (EU) No 833/2014 (as amended by EU Regulation 2022/576 or any subsequent amendments to same).</w:t>
            </w:r>
            <w:r w:rsidR="00226AFB">
              <w:rPr>
                <w:color w:val="000000"/>
                <w:szCs w:val="22"/>
              </w:rPr>
              <w:t xml:space="preserve"> </w:t>
            </w:r>
          </w:p>
          <w:p w14:paraId="5CE9FFA0" w14:textId="36E2122B" w:rsidR="006A2D3B" w:rsidRDefault="00363BDC">
            <w:pPr>
              <w:pBdr>
                <w:top w:val="nil"/>
                <w:left w:val="nil"/>
                <w:bottom w:val="nil"/>
                <w:right w:val="nil"/>
                <w:between w:val="nil"/>
              </w:pBdr>
              <w:rPr>
                <w:color w:val="000000"/>
                <w:szCs w:val="22"/>
              </w:rPr>
            </w:pPr>
            <w:r>
              <w:rPr>
                <w:color w:val="000000"/>
                <w:szCs w:val="22"/>
              </w:rPr>
              <w:t>If a Tenderer does not, upon request by the Contracting Authority, provide evidence which is considered by the Contracting Authority as sufficient to demonstrate (</w:t>
            </w:r>
            <w:proofErr w:type="spellStart"/>
            <w:r>
              <w:rPr>
                <w:color w:val="000000"/>
                <w:szCs w:val="22"/>
              </w:rPr>
              <w:t>i</w:t>
            </w:r>
            <w:proofErr w:type="spellEnd"/>
            <w:r>
              <w:rPr>
                <w:color w:val="000000"/>
                <w:szCs w:val="22"/>
              </w:rPr>
              <w:t xml:space="preserve">) its fulfilment of the Selection Criteria (or any one of them) in accordance with this </w:t>
            </w:r>
            <w:r w:rsidR="00556CF0">
              <w:rPr>
                <w:color w:val="000000"/>
                <w:szCs w:val="22"/>
              </w:rPr>
              <w:t>CFT</w:t>
            </w:r>
            <w:r>
              <w:rPr>
                <w:color w:val="000000"/>
                <w:szCs w:val="22"/>
              </w:rPr>
              <w:t xml:space="preserve"> and (ii) the absence of Exclusion Grounds, or its reliability despite the existence of a relevant Exclusion Ground and (iii) that it does not come within the category of prohibited economic operators identified in Regulation (EU) No 833/2014 of 31 July 2014 (as amended by EU Regulation 2022/576) and (iv)</w:t>
            </w:r>
            <w:r>
              <w:rPr>
                <w:rFonts w:ascii="Arimo" w:eastAsia="Arimo" w:hAnsi="Arimo" w:cs="Arimo"/>
                <w:color w:val="000000"/>
                <w:szCs w:val="22"/>
              </w:rPr>
              <w:t xml:space="preserve"> </w:t>
            </w:r>
            <w:r>
              <w:rPr>
                <w:color w:val="000000"/>
                <w:szCs w:val="22"/>
              </w:rPr>
              <w:t>that the origin of goods, if any, are not subject to the prohibitions set out in Regulation (EU) No 833/2014 (as amended by EU Regulation 2022/576 or any subsequent amendments to same) then it shall be excluded from further participation in this Competition.</w:t>
            </w:r>
          </w:p>
          <w:p w14:paraId="18008D5F" w14:textId="4F18B9B0" w:rsidR="006A2D3B" w:rsidRDefault="00363BDC">
            <w:r>
              <w:t>If a Tenderer does not, upon request by the Contracting Authority, provide evidence which is considered by the Contracting Authority as sufficient to demonstrate (</w:t>
            </w:r>
            <w:proofErr w:type="spellStart"/>
            <w:r>
              <w:t>i</w:t>
            </w:r>
            <w:proofErr w:type="spellEnd"/>
            <w:r>
              <w:t xml:space="preserve">) the fulfilment by any Subcontractor on whose capacity the Prime Contractor relies of the Selection Criteria (or any one of them) in accordance with this </w:t>
            </w:r>
            <w:r w:rsidR="00556CF0">
              <w:t>CFT</w:t>
            </w:r>
            <w:r>
              <w:t xml:space="preserve"> and (ii) the absence of Exclusion Grounds in respect of any Subcontractor, or the reliability of any Subcontractor despite the existence of a relevant Exclusion Ground and (iii) that any proposed Subcontractor on whose capacity the Tenderer relies (where the value of that subcontract exceeds 10% of the value of the Services Contract) does not come within the category of prohibited economic operators identified in Regulation (EU) No 833/2014 of 31 July 2014 (as amended by EU Regulation 2022/576) then, it shall be excluded from further participation in this Competition </w:t>
            </w:r>
            <w:r>
              <w:rPr>
                <w:i/>
              </w:rPr>
              <w:t xml:space="preserve">unless </w:t>
            </w:r>
            <w:r>
              <w:t xml:space="preserve">it replaces the Subcontractor with one which meets all relevant requirements of this </w:t>
            </w:r>
            <w:r w:rsidR="00556CF0">
              <w:t>CFT</w:t>
            </w:r>
            <w:r>
              <w:t>.</w:t>
            </w:r>
          </w:p>
        </w:tc>
      </w:tr>
    </w:tbl>
    <w:p w14:paraId="678CFD1D" w14:textId="77777777" w:rsidR="006A2D3B" w:rsidRDefault="00363BDC">
      <w:pPr>
        <w:pStyle w:val="Heading2"/>
      </w:pPr>
      <w:r>
        <w:lastRenderedPageBreak/>
        <w:t>3.2</w:t>
      </w:r>
      <w:r>
        <w:tab/>
        <w:t>Selection Criteria</w:t>
      </w:r>
    </w:p>
    <w:tbl>
      <w:tblPr>
        <w:tblW w:w="9071" w:type="dxa"/>
        <w:tblLayout w:type="fixed"/>
        <w:tblLook w:val="0000" w:firstRow="0" w:lastRow="0" w:firstColumn="0" w:lastColumn="0" w:noHBand="0" w:noVBand="0"/>
      </w:tblPr>
      <w:tblGrid>
        <w:gridCol w:w="567"/>
        <w:gridCol w:w="770"/>
        <w:gridCol w:w="7734"/>
      </w:tblGrid>
      <w:tr w:rsidR="006A2D3B" w14:paraId="0F79A0B4" w14:textId="77777777">
        <w:trPr>
          <w:trHeight w:val="1030"/>
        </w:trPr>
        <w:tc>
          <w:tcPr>
            <w:tcW w:w="1337" w:type="dxa"/>
            <w:gridSpan w:val="2"/>
          </w:tcPr>
          <w:p w14:paraId="26D7330E" w14:textId="77777777" w:rsidR="006A2D3B" w:rsidRDefault="00363BDC">
            <w:pPr>
              <w:rPr>
                <w:color w:val="0000FF"/>
              </w:rPr>
            </w:pPr>
            <w:r>
              <w:rPr>
                <w:color w:val="0000FF"/>
              </w:rPr>
              <w:t>3.2</w:t>
            </w:r>
          </w:p>
        </w:tc>
        <w:tc>
          <w:tcPr>
            <w:tcW w:w="7734" w:type="dxa"/>
          </w:tcPr>
          <w:p w14:paraId="28CE5AAE" w14:textId="61E6D573" w:rsidR="006A2D3B" w:rsidRPr="00C328DF" w:rsidRDefault="00363BDC">
            <w:pPr>
              <w:rPr>
                <w:b/>
                <w:bCs/>
              </w:rPr>
            </w:pPr>
            <w:r w:rsidRPr="00C328DF">
              <w:rPr>
                <w:b/>
                <w:bCs/>
              </w:rPr>
              <w:t>Tenderers will either pass OR fail each of the Selection Criteria in this part 3.2.</w:t>
            </w:r>
            <w:r w:rsidR="005A4CE4">
              <w:rPr>
                <w:b/>
                <w:bCs/>
              </w:rPr>
              <w:t xml:space="preserve"> </w:t>
            </w:r>
            <w:r w:rsidRPr="00C328DF">
              <w:rPr>
                <w:b/>
                <w:bCs/>
              </w:rPr>
              <w:t>Tenderer</w:t>
            </w:r>
            <w:r w:rsidR="005A4CE4">
              <w:rPr>
                <w:b/>
                <w:bCs/>
              </w:rPr>
              <w:t>s</w:t>
            </w:r>
            <w:r w:rsidRPr="00C328DF">
              <w:rPr>
                <w:b/>
                <w:bCs/>
              </w:rPr>
              <w:t xml:space="preserve"> who fail a</w:t>
            </w:r>
            <w:r w:rsidR="00C80FF9">
              <w:rPr>
                <w:b/>
                <w:bCs/>
              </w:rPr>
              <w:t>ny</w:t>
            </w:r>
            <w:r w:rsidRPr="00C328DF">
              <w:rPr>
                <w:b/>
                <w:bCs/>
              </w:rPr>
              <w:t xml:space="preserve"> selection criterion will be excluded from participating in this Competition.</w:t>
            </w:r>
          </w:p>
        </w:tc>
      </w:tr>
      <w:tr w:rsidR="006A2D3B" w14:paraId="22617FFC" w14:textId="77777777" w:rsidTr="00CC1FA9">
        <w:trPr>
          <w:trHeight w:val="1683"/>
        </w:trPr>
        <w:tc>
          <w:tcPr>
            <w:tcW w:w="567" w:type="dxa"/>
          </w:tcPr>
          <w:p w14:paraId="4816C48D" w14:textId="77777777" w:rsidR="006A2D3B" w:rsidRDefault="006A2D3B">
            <w:pPr>
              <w:rPr>
                <w:color w:val="0000FF"/>
              </w:rPr>
            </w:pPr>
          </w:p>
        </w:tc>
        <w:tc>
          <w:tcPr>
            <w:tcW w:w="770" w:type="dxa"/>
          </w:tcPr>
          <w:p w14:paraId="2C7F20AD" w14:textId="2E11197E" w:rsidR="006A2D3B" w:rsidRDefault="00363BDC" w:rsidP="00CC1FA9">
            <w:pPr>
              <w:rPr>
                <w:color w:val="0000FF"/>
              </w:rPr>
            </w:pPr>
            <w:r>
              <w:rPr>
                <w:color w:val="0000FF"/>
              </w:rPr>
              <w:t>3.</w:t>
            </w:r>
            <w:proofErr w:type="gramStart"/>
            <w:r>
              <w:rPr>
                <w:color w:val="0000FF"/>
              </w:rPr>
              <w:t>2</w:t>
            </w:r>
            <w:r w:rsidR="00CC1FA9">
              <w:rPr>
                <w:color w:val="0000FF"/>
              </w:rPr>
              <w:t>.</w:t>
            </w:r>
            <w:r>
              <w:rPr>
                <w:color w:val="0000FF"/>
              </w:rPr>
              <w:t>A</w:t>
            </w:r>
            <w:proofErr w:type="gramEnd"/>
          </w:p>
        </w:tc>
        <w:tc>
          <w:tcPr>
            <w:tcW w:w="7734" w:type="dxa"/>
          </w:tcPr>
          <w:p w14:paraId="24156351" w14:textId="77777777" w:rsidR="006A2D3B" w:rsidRDefault="00363BDC">
            <w:pPr>
              <w:rPr>
                <w:b/>
              </w:rPr>
            </w:pPr>
            <w:r>
              <w:rPr>
                <w:b/>
              </w:rPr>
              <w:t xml:space="preserve">Economic and Financial Standing </w:t>
            </w:r>
          </w:p>
          <w:p w14:paraId="731FDE8C" w14:textId="3911D963" w:rsidR="00CB42E5" w:rsidRDefault="00363BDC">
            <w:r>
              <w:t xml:space="preserve">Tenderers </w:t>
            </w:r>
            <w:r w:rsidR="00716D04" w:rsidRPr="00716D04">
              <w:rPr>
                <w:b/>
                <w:u w:val="single"/>
              </w:rPr>
              <w:t>must</w:t>
            </w:r>
            <w:r>
              <w:t xml:space="preserve"> declare by way of </w:t>
            </w:r>
            <w:r w:rsidR="004A1E2C">
              <w:t>T</w:t>
            </w:r>
            <w:r w:rsidR="00920C79">
              <w:t>ender Response Document (TRD)</w:t>
            </w:r>
            <w:r>
              <w:t xml:space="preserve"> that they satisfy the financial and economic standing requirement(s) set out below </w:t>
            </w:r>
            <w:bookmarkStart w:id="12" w:name="bookmark=id.44sinio" w:colFirst="0" w:colLast="0"/>
            <w:bookmarkStart w:id="13" w:name="bookmark=id.2jxsxqh" w:colFirst="0" w:colLast="0"/>
            <w:bookmarkEnd w:id="12"/>
            <w:bookmarkEnd w:id="13"/>
            <w:r w:rsidRPr="00E936E2">
              <w:t>in respect of each Lot tendered for</w:t>
            </w:r>
            <w:r>
              <w:t xml:space="preserve"> and that they are able, upon request and without delay, to provide the supporting documentation specified below to the Contracting Authority in each case.</w:t>
            </w:r>
          </w:p>
          <w:p w14:paraId="706DF1E5" w14:textId="387DC34C" w:rsidR="00065650" w:rsidRPr="00065650" w:rsidRDefault="00065650" w:rsidP="00065650">
            <w:pPr>
              <w:rPr>
                <w:lang w:val="en-IE"/>
              </w:rPr>
            </w:pPr>
            <w:r w:rsidRPr="00065650">
              <w:rPr>
                <w:lang w:val="en-IE"/>
              </w:rPr>
              <w:t xml:space="preserve">Tenderers </w:t>
            </w:r>
            <w:r w:rsidR="00716D04" w:rsidRPr="00716D04">
              <w:rPr>
                <w:b/>
                <w:u w:val="single"/>
                <w:lang w:val="en-IE"/>
              </w:rPr>
              <w:t>must</w:t>
            </w:r>
            <w:r w:rsidRPr="00065650">
              <w:rPr>
                <w:lang w:val="en-IE"/>
              </w:rPr>
              <w:t xml:space="preserve"> confirm and provide a statement detailing its trading levels for previous </w:t>
            </w:r>
            <w:r w:rsidRPr="00065650">
              <w:rPr>
                <w:b/>
                <w:bCs/>
                <w:lang w:val="en-IE"/>
              </w:rPr>
              <w:t>three (3) years</w:t>
            </w:r>
            <w:r w:rsidRPr="00065650">
              <w:rPr>
                <w:lang w:val="en-IE"/>
              </w:rPr>
              <w:t xml:space="preserve"> from an Auditor/Accountant.</w:t>
            </w:r>
          </w:p>
          <w:p w14:paraId="44E5DA59" w14:textId="3AACC899" w:rsidR="00065650" w:rsidRPr="00065650" w:rsidRDefault="00065650" w:rsidP="00065650">
            <w:pPr>
              <w:rPr>
                <w:lang w:val="en-IE"/>
              </w:rPr>
            </w:pPr>
            <w:r w:rsidRPr="00065650">
              <w:rPr>
                <w:b/>
                <w:bCs/>
                <w:lang w:val="en-IE"/>
              </w:rPr>
              <w:t>Three (3) Audited accounts</w:t>
            </w:r>
            <w:r w:rsidRPr="00065650">
              <w:rPr>
                <w:lang w:val="en-IE"/>
              </w:rPr>
              <w:t xml:space="preserve"> </w:t>
            </w:r>
            <w:r w:rsidR="00716D04" w:rsidRPr="00716D04">
              <w:rPr>
                <w:b/>
                <w:u w:val="single"/>
                <w:lang w:val="en-IE"/>
              </w:rPr>
              <w:t>must</w:t>
            </w:r>
            <w:r w:rsidRPr="00065650">
              <w:rPr>
                <w:lang w:val="en-IE"/>
              </w:rPr>
              <w:t xml:space="preserve"> be provided to support the statement.</w:t>
            </w:r>
          </w:p>
          <w:p w14:paraId="40F6616C" w14:textId="7E746571" w:rsidR="00065650" w:rsidRPr="00065650" w:rsidRDefault="00065650" w:rsidP="00065650">
            <w:pPr>
              <w:rPr>
                <w:lang w:val="en-IE"/>
              </w:rPr>
            </w:pPr>
            <w:r w:rsidRPr="00065650">
              <w:rPr>
                <w:lang w:val="en-IE"/>
              </w:rPr>
              <w:t xml:space="preserve">In line with current legislation where a company has an annual turnover of less than €12 </w:t>
            </w:r>
            <w:r w:rsidR="002119F8">
              <w:rPr>
                <w:lang w:val="en-IE"/>
              </w:rPr>
              <w:t>m</w:t>
            </w:r>
            <w:r w:rsidRPr="00065650">
              <w:rPr>
                <w:lang w:val="en-IE"/>
              </w:rPr>
              <w:t>illion then audited accounts are not necessary. In these instances, a statement of accounts from the company’s accountants will suffice.</w:t>
            </w:r>
          </w:p>
          <w:p w14:paraId="05D17435" w14:textId="75FF4071" w:rsidR="00BF3234" w:rsidRPr="002005D0" w:rsidRDefault="00BF3234" w:rsidP="00BF3234">
            <w:pPr>
              <w:pBdr>
                <w:top w:val="nil"/>
                <w:left w:val="nil"/>
                <w:bottom w:val="nil"/>
                <w:right w:val="nil"/>
                <w:between w:val="nil"/>
              </w:pBdr>
              <w:spacing w:after="240"/>
              <w:rPr>
                <w:color w:val="000000"/>
                <w:szCs w:val="22"/>
                <w:lang w:val="en-IE"/>
              </w:rPr>
            </w:pPr>
            <w:r w:rsidRPr="002005D0">
              <w:rPr>
                <w:color w:val="000000"/>
                <w:szCs w:val="22"/>
                <w:lang w:val="en-IE"/>
              </w:rPr>
              <w:t>In the case of the Tenderer being a grouping, this condition may be satisfied by the group members as a whole, or by reliance on the lead applicant. Where group members are relying on the lead applicant’s financial capacity, self-declaration</w:t>
            </w:r>
            <w:r w:rsidR="00387A47">
              <w:rPr>
                <w:color w:val="000000"/>
                <w:szCs w:val="22"/>
                <w:lang w:val="en-IE"/>
              </w:rPr>
              <w:t>/</w:t>
            </w:r>
            <w:r w:rsidRPr="002005D0">
              <w:rPr>
                <w:color w:val="000000"/>
                <w:szCs w:val="22"/>
                <w:lang w:val="en-IE"/>
              </w:rPr>
              <w:t>evidence will only be required of the lead. </w:t>
            </w:r>
          </w:p>
          <w:p w14:paraId="638FE56D" w14:textId="194E8F38" w:rsidR="00CB42E5" w:rsidRDefault="00CB42E5">
            <w:r>
              <w:t xml:space="preserve">Tenderers </w:t>
            </w:r>
            <w:r w:rsidR="00716D04" w:rsidRPr="00716D04">
              <w:rPr>
                <w:b/>
                <w:u w:val="single"/>
              </w:rPr>
              <w:t>must</w:t>
            </w:r>
            <w:r>
              <w:t xml:space="preserve"> provide the supporting documentation specified above without delay when requested by the Contracting Authority. However, where the Tenderer is unable, for a valid reason, to provide the specified documentation, the Tenderer </w:t>
            </w:r>
            <w:r w:rsidR="00716D04" w:rsidRPr="00716D04">
              <w:rPr>
                <w:b/>
                <w:u w:val="single"/>
              </w:rPr>
              <w:t>must</w:t>
            </w:r>
            <w:r>
              <w:t xml:space="preserve"> inform the Contracting Authority of the valid reason as to why the documentation cannot be supplied and, if the Contracting Authority considers the reason given to be valid, provide such other suitable alternative documentation to prove, to the satisfaction of the Contracting Authority, their economic and financial capacity.</w:t>
            </w:r>
          </w:p>
        </w:tc>
      </w:tr>
      <w:tr w:rsidR="006A2D3B" w14:paraId="6A459353" w14:textId="77777777" w:rsidTr="0090105C">
        <w:trPr>
          <w:trHeight w:val="708"/>
        </w:trPr>
        <w:tc>
          <w:tcPr>
            <w:tcW w:w="567" w:type="dxa"/>
          </w:tcPr>
          <w:p w14:paraId="2A342F83" w14:textId="77777777" w:rsidR="006A2D3B" w:rsidRDefault="006A2D3B">
            <w:pPr>
              <w:rPr>
                <w:color w:val="0000FF"/>
              </w:rPr>
            </w:pPr>
          </w:p>
        </w:tc>
        <w:tc>
          <w:tcPr>
            <w:tcW w:w="770" w:type="dxa"/>
          </w:tcPr>
          <w:p w14:paraId="2F0F885C" w14:textId="77777777" w:rsidR="006A2D3B" w:rsidRDefault="00363BDC">
            <w:pPr>
              <w:rPr>
                <w:color w:val="0000FF"/>
              </w:rPr>
            </w:pPr>
            <w:r>
              <w:rPr>
                <w:color w:val="0000FF"/>
              </w:rPr>
              <w:t>3.</w:t>
            </w:r>
            <w:proofErr w:type="gramStart"/>
            <w:r>
              <w:rPr>
                <w:color w:val="0000FF"/>
              </w:rPr>
              <w:t>2.B</w:t>
            </w:r>
            <w:proofErr w:type="gramEnd"/>
          </w:p>
        </w:tc>
        <w:tc>
          <w:tcPr>
            <w:tcW w:w="7734" w:type="dxa"/>
          </w:tcPr>
          <w:p w14:paraId="01EF0E1D" w14:textId="77777777" w:rsidR="006A2D3B" w:rsidRDefault="00363BDC" w:rsidP="007744E3">
            <w:pPr>
              <w:rPr>
                <w:b/>
              </w:rPr>
            </w:pPr>
            <w:r>
              <w:rPr>
                <w:b/>
              </w:rPr>
              <w:t>Technical and Professional Ability</w:t>
            </w:r>
          </w:p>
          <w:p w14:paraId="02502C82" w14:textId="59FCD16E" w:rsidR="006A2D3B" w:rsidRDefault="00363BDC" w:rsidP="007744E3">
            <w:r>
              <w:t xml:space="preserve">Tenderers </w:t>
            </w:r>
            <w:r w:rsidR="00716D04" w:rsidRPr="00716D04">
              <w:rPr>
                <w:b/>
                <w:u w:val="single"/>
              </w:rPr>
              <w:t>must</w:t>
            </w:r>
            <w:r>
              <w:t xml:space="preserve"> declare by way of </w:t>
            </w:r>
            <w:r w:rsidR="0042136E">
              <w:t>Tender Response Document (TRD)</w:t>
            </w:r>
            <w:r>
              <w:t xml:space="preserve"> that they satisfy the technical and professional requirement(s) set out </w:t>
            </w:r>
            <w:r w:rsidRPr="00E936E2">
              <w:t xml:space="preserve">below </w:t>
            </w:r>
            <w:bookmarkStart w:id="14" w:name="bookmark=id.z337ya" w:colFirst="0" w:colLast="0"/>
            <w:bookmarkStart w:id="15" w:name="bookmark=id.3j2qqm3" w:colFirst="0" w:colLast="0"/>
            <w:bookmarkEnd w:id="14"/>
            <w:bookmarkEnd w:id="15"/>
            <w:r w:rsidRPr="00E936E2">
              <w:t>in respect of each Lot tendered for</w:t>
            </w:r>
            <w:r>
              <w:t xml:space="preserve"> and that they are able, upon request and without delay, to provide the supporting documentation specified below to the Contracting Authority in each case.</w:t>
            </w:r>
          </w:p>
          <w:p w14:paraId="4FEF6C39" w14:textId="1173BC61" w:rsidR="00C328DF" w:rsidRDefault="00C328DF" w:rsidP="007744E3">
            <w:pPr>
              <w:rPr>
                <w:szCs w:val="22"/>
                <w:lang w:val="en-IE"/>
              </w:rPr>
            </w:pPr>
            <w:r w:rsidRPr="0042136E">
              <w:rPr>
                <w:b/>
                <w:bCs/>
                <w:szCs w:val="22"/>
                <w:lang w:val="en-IE"/>
              </w:rPr>
              <w:t>This criterion is a pass or fail criterion.</w:t>
            </w:r>
            <w:r w:rsidRPr="008F3FC7">
              <w:rPr>
                <w:szCs w:val="22"/>
                <w:lang w:val="en-IE"/>
              </w:rPr>
              <w:t xml:space="preserve"> Tenderers who do not give a comprehensive response to </w:t>
            </w:r>
            <w:r w:rsidRPr="008F3FC7">
              <w:rPr>
                <w:b/>
                <w:bCs/>
                <w:szCs w:val="22"/>
                <w:lang w:val="en-IE"/>
              </w:rPr>
              <w:t>all elements</w:t>
            </w:r>
            <w:r w:rsidRPr="008F3FC7">
              <w:rPr>
                <w:szCs w:val="22"/>
                <w:lang w:val="en-IE"/>
              </w:rPr>
              <w:t xml:space="preserve"> of this criterion may fail this tender process.</w:t>
            </w:r>
          </w:p>
          <w:p w14:paraId="28381A5A" w14:textId="77777777" w:rsidR="00C328DF" w:rsidRPr="008F3FC7" w:rsidRDefault="00C328DF" w:rsidP="007744E3">
            <w:pPr>
              <w:rPr>
                <w:lang w:val="en-IE"/>
              </w:rPr>
            </w:pPr>
          </w:p>
          <w:p w14:paraId="2F179B61" w14:textId="79AD213B" w:rsidR="00C328DF" w:rsidRPr="00536ECC" w:rsidRDefault="00C328DF" w:rsidP="007744E3">
            <w:pPr>
              <w:rPr>
                <w:b/>
                <w:lang w:val="en-IE"/>
              </w:rPr>
            </w:pPr>
            <w:r w:rsidRPr="00536ECC">
              <w:rPr>
                <w:b/>
                <w:szCs w:val="22"/>
                <w:lang w:val="en-IE"/>
              </w:rPr>
              <w:t>3.2.B (</w:t>
            </w:r>
            <w:proofErr w:type="spellStart"/>
            <w:r w:rsidRPr="00536ECC">
              <w:rPr>
                <w:b/>
                <w:szCs w:val="22"/>
                <w:lang w:val="en-IE"/>
              </w:rPr>
              <w:t>i</w:t>
            </w:r>
            <w:proofErr w:type="spellEnd"/>
            <w:r w:rsidRPr="00536ECC">
              <w:rPr>
                <w:b/>
                <w:szCs w:val="22"/>
                <w:lang w:val="en-IE"/>
              </w:rPr>
              <w:t>) Previous Experience</w:t>
            </w:r>
          </w:p>
          <w:p w14:paraId="37B09575" w14:textId="63A27F99" w:rsidR="00C328DF" w:rsidRPr="00536ECC" w:rsidRDefault="00C328DF" w:rsidP="007744E3">
            <w:pPr>
              <w:rPr>
                <w:bCs/>
                <w:lang w:val="en-IE"/>
              </w:rPr>
            </w:pPr>
            <w:r w:rsidRPr="00536ECC">
              <w:rPr>
                <w:bCs/>
                <w:szCs w:val="22"/>
                <w:lang w:val="en-IE"/>
              </w:rPr>
              <w:t xml:space="preserve">All Tenderers </w:t>
            </w:r>
            <w:r w:rsidR="00716D04" w:rsidRPr="00716D04">
              <w:rPr>
                <w:b/>
                <w:bCs/>
                <w:szCs w:val="22"/>
                <w:u w:val="single"/>
                <w:lang w:val="en-IE"/>
              </w:rPr>
              <w:t>must</w:t>
            </w:r>
            <w:r w:rsidRPr="00536ECC">
              <w:rPr>
                <w:bCs/>
                <w:szCs w:val="22"/>
                <w:lang w:val="en-IE"/>
              </w:rPr>
              <w:t xml:space="preserve"> demonstrate that they have the required level of experience to provide high quality </w:t>
            </w:r>
            <w:r>
              <w:rPr>
                <w:bCs/>
                <w:szCs w:val="22"/>
                <w:lang w:val="en-IE"/>
              </w:rPr>
              <w:t xml:space="preserve">products and </w:t>
            </w:r>
            <w:r w:rsidRPr="00536ECC">
              <w:rPr>
                <w:bCs/>
                <w:szCs w:val="22"/>
                <w:lang w:val="en-IE"/>
              </w:rPr>
              <w:t>services of a similar type to those sought herein.</w:t>
            </w:r>
            <w:r w:rsidR="00226AFB">
              <w:rPr>
                <w:bCs/>
                <w:szCs w:val="22"/>
                <w:lang w:val="en-IE"/>
              </w:rPr>
              <w:t xml:space="preserve"> </w:t>
            </w:r>
          </w:p>
          <w:p w14:paraId="0C626C58" w14:textId="77777777" w:rsidR="00C328DF" w:rsidRPr="00536ECC" w:rsidRDefault="00C328DF" w:rsidP="007744E3">
            <w:pPr>
              <w:rPr>
                <w:bCs/>
                <w:lang w:val="en-IE"/>
              </w:rPr>
            </w:pPr>
            <w:r w:rsidRPr="00536ECC">
              <w:rPr>
                <w:bCs/>
                <w:szCs w:val="22"/>
                <w:lang w:val="en-IE"/>
              </w:rPr>
              <w:t>Evidence Required</w:t>
            </w:r>
          </w:p>
          <w:p w14:paraId="425CA889" w14:textId="3DF2D562" w:rsidR="00C328DF" w:rsidRDefault="00C328DF" w:rsidP="007744E3">
            <w:pPr>
              <w:rPr>
                <w:bCs/>
                <w:lang w:val="en-IE"/>
              </w:rPr>
            </w:pPr>
            <w:r w:rsidRPr="00536ECC">
              <w:rPr>
                <w:bCs/>
                <w:szCs w:val="22"/>
                <w:lang w:val="en-IE"/>
              </w:rPr>
              <w:t xml:space="preserve">The following documents or information </w:t>
            </w:r>
            <w:r w:rsidR="00716D04" w:rsidRPr="00716D04">
              <w:rPr>
                <w:b/>
                <w:bCs/>
                <w:szCs w:val="22"/>
                <w:u w:val="single"/>
                <w:lang w:val="en-IE"/>
              </w:rPr>
              <w:t>must</w:t>
            </w:r>
            <w:r w:rsidRPr="00536ECC">
              <w:rPr>
                <w:bCs/>
                <w:szCs w:val="22"/>
                <w:lang w:val="en-IE"/>
              </w:rPr>
              <w:t xml:space="preserve"> be provided as evidence of compliance with the technical and professional capacity criteria. </w:t>
            </w:r>
          </w:p>
          <w:p w14:paraId="77BA5E11" w14:textId="187F2E90" w:rsidR="00C328DF" w:rsidRDefault="00C328DF" w:rsidP="007744E3">
            <w:pPr>
              <w:rPr>
                <w:bCs/>
                <w:szCs w:val="22"/>
                <w:lang w:val="en-IE"/>
              </w:rPr>
            </w:pPr>
            <w:r w:rsidRPr="00536ECC">
              <w:rPr>
                <w:bCs/>
                <w:szCs w:val="22"/>
                <w:lang w:val="en-IE"/>
              </w:rPr>
              <w:t xml:space="preserve">List and describe details of the principal </w:t>
            </w:r>
            <w:r w:rsidR="00376690">
              <w:rPr>
                <w:bCs/>
                <w:szCs w:val="22"/>
                <w:lang w:val="en-IE"/>
              </w:rPr>
              <w:t>contracts</w:t>
            </w:r>
            <w:r w:rsidRPr="00536ECC">
              <w:rPr>
                <w:bCs/>
                <w:szCs w:val="22"/>
                <w:lang w:val="en-IE"/>
              </w:rPr>
              <w:t xml:space="preserve"> provided in the past 3 years (public or private), similar in nature, scale and value to the </w:t>
            </w:r>
            <w:r w:rsidR="00D516BB">
              <w:rPr>
                <w:bCs/>
                <w:szCs w:val="22"/>
                <w:lang w:val="en-IE"/>
              </w:rPr>
              <w:t>requirements</w:t>
            </w:r>
            <w:r w:rsidRPr="00536ECC">
              <w:rPr>
                <w:bCs/>
                <w:szCs w:val="22"/>
                <w:lang w:val="en-IE"/>
              </w:rPr>
              <w:t xml:space="preserve"> being sought in this </w:t>
            </w:r>
            <w:r w:rsidRPr="00536ECC">
              <w:rPr>
                <w:bCs/>
                <w:szCs w:val="22"/>
                <w:lang w:val="en-IE"/>
              </w:rPr>
              <w:lastRenderedPageBreak/>
              <w:t xml:space="preserve">competition - a minimum of two examples </w:t>
            </w:r>
            <w:r w:rsidR="00716D04" w:rsidRPr="00716D04">
              <w:rPr>
                <w:b/>
                <w:bCs/>
                <w:szCs w:val="22"/>
                <w:u w:val="single"/>
                <w:lang w:val="en-IE"/>
              </w:rPr>
              <w:t>must</w:t>
            </w:r>
            <w:r w:rsidRPr="00536ECC">
              <w:rPr>
                <w:bCs/>
                <w:szCs w:val="22"/>
                <w:lang w:val="en-IE"/>
              </w:rPr>
              <w:t xml:space="preserve"> be provided. </w:t>
            </w:r>
            <w:r>
              <w:rPr>
                <w:bCs/>
                <w:szCs w:val="22"/>
                <w:lang w:val="en-IE"/>
              </w:rPr>
              <w:t>C</w:t>
            </w:r>
            <w:r w:rsidRPr="00536ECC">
              <w:rPr>
                <w:bCs/>
                <w:szCs w:val="22"/>
                <w:lang w:val="en-IE"/>
              </w:rPr>
              <w:t xml:space="preserve">omplete the following information for each referenced contract in the </w:t>
            </w:r>
            <w:r w:rsidR="007F1C14">
              <w:rPr>
                <w:bCs/>
                <w:szCs w:val="22"/>
                <w:lang w:val="en-IE"/>
              </w:rPr>
              <w:t>Tender Response Document</w:t>
            </w:r>
            <w:r w:rsidR="008B62B1">
              <w:rPr>
                <w:bCs/>
                <w:szCs w:val="22"/>
                <w:lang w:val="en-IE"/>
              </w:rPr>
              <w:t xml:space="preserve"> (TRD):</w:t>
            </w:r>
          </w:p>
          <w:p w14:paraId="7831F131" w14:textId="1C08770F" w:rsidR="00C328DF" w:rsidRPr="00C328DF" w:rsidRDefault="00C328DF" w:rsidP="007744E3">
            <w:pPr>
              <w:rPr>
                <w:b/>
                <w:bCs/>
                <w:szCs w:val="22"/>
                <w:lang w:val="en-IE"/>
              </w:rPr>
            </w:pPr>
            <w:r w:rsidRPr="00E936E2">
              <w:rPr>
                <w:b/>
                <w:bCs/>
                <w:szCs w:val="22"/>
                <w:lang w:val="en-IE"/>
              </w:rPr>
              <w:t xml:space="preserve">These examples </w:t>
            </w:r>
            <w:r w:rsidR="00716D04" w:rsidRPr="00E936E2">
              <w:rPr>
                <w:b/>
                <w:bCs/>
                <w:szCs w:val="22"/>
                <w:u w:val="single"/>
                <w:lang w:val="en-IE"/>
              </w:rPr>
              <w:t>must</w:t>
            </w:r>
            <w:r w:rsidRPr="00E936E2">
              <w:rPr>
                <w:b/>
                <w:bCs/>
                <w:szCs w:val="22"/>
                <w:lang w:val="en-IE"/>
              </w:rPr>
              <w:t xml:space="preserve"> be applicable to the Lot being tendered for.</w:t>
            </w:r>
          </w:p>
          <w:p w14:paraId="2EFEEC6C" w14:textId="237E637A" w:rsidR="00C328DF" w:rsidRPr="001D6118" w:rsidRDefault="00C328DF" w:rsidP="007744E3">
            <w:pPr>
              <w:pStyle w:val="ListParagraph"/>
              <w:numPr>
                <w:ilvl w:val="0"/>
                <w:numId w:val="22"/>
              </w:numPr>
              <w:suppressAutoHyphens/>
              <w:autoSpaceDN w:val="0"/>
              <w:spacing w:after="0"/>
              <w:contextualSpacing w:val="0"/>
              <w:textAlignment w:val="baseline"/>
              <w:rPr>
                <w:bCs/>
                <w:lang w:val="en-IE"/>
              </w:rPr>
            </w:pPr>
            <w:r w:rsidRPr="001D6118">
              <w:rPr>
                <w:bCs/>
                <w:szCs w:val="22"/>
                <w:lang w:val="en-IE"/>
              </w:rPr>
              <w:t>Client name</w:t>
            </w:r>
            <w:r w:rsidR="004B184E">
              <w:rPr>
                <w:bCs/>
                <w:szCs w:val="22"/>
                <w:lang w:val="en-IE"/>
              </w:rPr>
              <w:t>.</w:t>
            </w:r>
          </w:p>
          <w:p w14:paraId="04C0BC63" w14:textId="5AA2F118" w:rsidR="00C328DF" w:rsidRPr="001D6118" w:rsidRDefault="00C328DF" w:rsidP="007744E3">
            <w:pPr>
              <w:pStyle w:val="ListParagraph"/>
              <w:numPr>
                <w:ilvl w:val="0"/>
                <w:numId w:val="22"/>
              </w:numPr>
              <w:suppressAutoHyphens/>
              <w:autoSpaceDN w:val="0"/>
              <w:spacing w:after="0"/>
              <w:contextualSpacing w:val="0"/>
              <w:textAlignment w:val="baseline"/>
              <w:rPr>
                <w:bCs/>
                <w:szCs w:val="22"/>
                <w:lang w:val="en-IE"/>
              </w:rPr>
            </w:pPr>
            <w:r w:rsidRPr="001D6118">
              <w:rPr>
                <w:bCs/>
                <w:szCs w:val="22"/>
                <w:lang w:val="en-IE"/>
              </w:rPr>
              <w:t xml:space="preserve">Detailed contract description along with a description </w:t>
            </w:r>
            <w:r>
              <w:rPr>
                <w:bCs/>
                <w:szCs w:val="22"/>
                <w:lang w:val="en-IE"/>
              </w:rPr>
              <w:t xml:space="preserve">of </w:t>
            </w:r>
            <w:r w:rsidRPr="001D6118">
              <w:rPr>
                <w:bCs/>
                <w:szCs w:val="22"/>
                <w:lang w:val="en-IE"/>
              </w:rPr>
              <w:t xml:space="preserve">its comparability </w:t>
            </w:r>
            <w:r w:rsidR="00744F66" w:rsidRPr="001D6118">
              <w:rPr>
                <w:bCs/>
                <w:szCs w:val="22"/>
                <w:lang w:val="en-IE"/>
              </w:rPr>
              <w:t xml:space="preserve">with the subject matter of the </w:t>
            </w:r>
            <w:r w:rsidR="00744F66">
              <w:rPr>
                <w:bCs/>
                <w:szCs w:val="22"/>
                <w:lang w:val="en-IE"/>
              </w:rPr>
              <w:t>Lot(s)</w:t>
            </w:r>
            <w:r w:rsidR="00744F66" w:rsidRPr="001D6118">
              <w:rPr>
                <w:bCs/>
                <w:szCs w:val="22"/>
                <w:lang w:val="en-IE"/>
              </w:rPr>
              <w:t xml:space="preserve"> being tendered</w:t>
            </w:r>
            <w:r w:rsidR="00744F66">
              <w:rPr>
                <w:bCs/>
                <w:szCs w:val="22"/>
                <w:lang w:val="en-IE"/>
              </w:rPr>
              <w:t xml:space="preserve"> for</w:t>
            </w:r>
            <w:r w:rsidR="00744F66" w:rsidRPr="001D6118">
              <w:rPr>
                <w:bCs/>
                <w:szCs w:val="22"/>
                <w:lang w:val="en-IE"/>
              </w:rPr>
              <w:t>.</w:t>
            </w:r>
          </w:p>
          <w:p w14:paraId="7107CA93" w14:textId="77777777" w:rsidR="00C328DF" w:rsidRPr="00744F66" w:rsidRDefault="00C328DF" w:rsidP="007744E3">
            <w:pPr>
              <w:pStyle w:val="ListParagraph"/>
              <w:numPr>
                <w:ilvl w:val="0"/>
                <w:numId w:val="22"/>
              </w:numPr>
              <w:suppressAutoHyphens/>
              <w:autoSpaceDN w:val="0"/>
              <w:spacing w:after="0"/>
              <w:contextualSpacing w:val="0"/>
              <w:textAlignment w:val="baseline"/>
              <w:rPr>
                <w:bCs/>
                <w:lang w:val="en-IE"/>
              </w:rPr>
            </w:pPr>
            <w:r w:rsidRPr="001D6118">
              <w:rPr>
                <w:bCs/>
                <w:szCs w:val="22"/>
                <w:lang w:val="en-IE"/>
              </w:rPr>
              <w:t>Delivery dat</w:t>
            </w:r>
            <w:r>
              <w:rPr>
                <w:bCs/>
                <w:szCs w:val="22"/>
                <w:lang w:val="en-IE"/>
              </w:rPr>
              <w:t>e.</w:t>
            </w:r>
          </w:p>
          <w:p w14:paraId="233C7A3A" w14:textId="6229BE56" w:rsidR="00744F66" w:rsidRPr="001D6118" w:rsidRDefault="00744F66" w:rsidP="007744E3">
            <w:pPr>
              <w:pStyle w:val="ListParagraph"/>
              <w:numPr>
                <w:ilvl w:val="0"/>
                <w:numId w:val="22"/>
              </w:numPr>
              <w:suppressAutoHyphens/>
              <w:autoSpaceDN w:val="0"/>
              <w:spacing w:after="0"/>
              <w:contextualSpacing w:val="0"/>
              <w:textAlignment w:val="baseline"/>
              <w:rPr>
                <w:bCs/>
                <w:lang w:val="en-IE"/>
              </w:rPr>
            </w:pPr>
            <w:r>
              <w:rPr>
                <w:bCs/>
                <w:szCs w:val="22"/>
                <w:lang w:val="en-IE"/>
              </w:rPr>
              <w:t>Contract value.</w:t>
            </w:r>
          </w:p>
          <w:p w14:paraId="52F35479" w14:textId="6A384542" w:rsidR="00C328DF" w:rsidRPr="00744F66" w:rsidRDefault="00744F66" w:rsidP="007744E3">
            <w:pPr>
              <w:pStyle w:val="ListParagraph"/>
              <w:numPr>
                <w:ilvl w:val="0"/>
                <w:numId w:val="22"/>
              </w:numPr>
              <w:suppressAutoHyphens/>
              <w:autoSpaceDN w:val="0"/>
              <w:spacing w:after="0"/>
              <w:contextualSpacing w:val="0"/>
              <w:textAlignment w:val="baseline"/>
              <w:rPr>
                <w:bCs/>
                <w:lang w:val="en-IE"/>
              </w:rPr>
            </w:pPr>
            <w:r>
              <w:rPr>
                <w:bCs/>
                <w:szCs w:val="22"/>
                <w:lang w:val="en-IE"/>
              </w:rPr>
              <w:t>Description</w:t>
            </w:r>
            <w:r w:rsidR="00C328DF" w:rsidRPr="001D6118">
              <w:rPr>
                <w:bCs/>
                <w:szCs w:val="22"/>
                <w:lang w:val="en-IE"/>
              </w:rPr>
              <w:t xml:space="preserve"> of </w:t>
            </w:r>
            <w:r>
              <w:rPr>
                <w:bCs/>
                <w:szCs w:val="22"/>
                <w:lang w:val="en-IE"/>
              </w:rPr>
              <w:t>items and quantities supplied</w:t>
            </w:r>
            <w:r w:rsidR="00C328DF">
              <w:rPr>
                <w:bCs/>
                <w:szCs w:val="22"/>
                <w:lang w:val="en-IE"/>
              </w:rPr>
              <w:t>.</w:t>
            </w:r>
          </w:p>
          <w:p w14:paraId="04012148" w14:textId="01335EDB" w:rsidR="00C328DF" w:rsidRPr="00C328DF" w:rsidRDefault="00C328DF" w:rsidP="007744E3">
            <w:pPr>
              <w:pStyle w:val="ListParagraph"/>
              <w:numPr>
                <w:ilvl w:val="0"/>
                <w:numId w:val="22"/>
              </w:numPr>
              <w:suppressAutoHyphens/>
              <w:autoSpaceDN w:val="0"/>
              <w:contextualSpacing w:val="0"/>
              <w:textAlignment w:val="baseline"/>
              <w:rPr>
                <w:bCs/>
                <w:szCs w:val="22"/>
                <w:lang w:val="en-IE"/>
              </w:rPr>
            </w:pPr>
            <w:r w:rsidRPr="001D6118">
              <w:rPr>
                <w:bCs/>
                <w:szCs w:val="22"/>
                <w:lang w:val="en-IE"/>
              </w:rPr>
              <w:t xml:space="preserve">The breakdown of where products originate from in order of value </w:t>
            </w:r>
            <w:r w:rsidRPr="008B62B1">
              <w:rPr>
                <w:bCs/>
                <w:i/>
                <w:iCs/>
                <w:szCs w:val="22"/>
                <w:lang w:val="en-IE"/>
              </w:rPr>
              <w:t>(for example 80% China, 13% Central Europe, 7% United Kingdom)</w:t>
            </w:r>
            <w:r>
              <w:rPr>
                <w:bCs/>
                <w:szCs w:val="22"/>
                <w:lang w:val="en-IE"/>
              </w:rPr>
              <w:t>.</w:t>
            </w:r>
          </w:p>
          <w:p w14:paraId="0789F564" w14:textId="4E84B27C" w:rsidR="00C328DF" w:rsidRPr="00017C95" w:rsidRDefault="00C328DF" w:rsidP="007744E3">
            <w:pPr>
              <w:rPr>
                <w:bCs/>
                <w:szCs w:val="22"/>
                <w:lang w:val="en-IE"/>
              </w:rPr>
            </w:pPr>
            <w:r w:rsidRPr="00536ECC">
              <w:rPr>
                <w:bCs/>
                <w:szCs w:val="22"/>
                <w:lang w:val="en-IE"/>
              </w:rPr>
              <w:t>Tenderers are reminded that the Contracting Authority may contact any or all the referees for verification purposes without prior notice being given to the Tenderer.</w:t>
            </w:r>
            <w:r>
              <w:rPr>
                <w:bCs/>
                <w:szCs w:val="22"/>
                <w:lang w:val="en-IE"/>
              </w:rPr>
              <w:t xml:space="preserve"> </w:t>
            </w:r>
            <w:r w:rsidRPr="00017C95">
              <w:rPr>
                <w:bCs/>
                <w:szCs w:val="22"/>
                <w:lang w:val="en-IE"/>
              </w:rPr>
              <w:t>The Tenderer should inform the customer organisation that the example contract has been used and the Contracting Authority may contact the referee for verification purposes without prior notice to the Tenderer.</w:t>
            </w:r>
          </w:p>
          <w:p w14:paraId="2077DFBC" w14:textId="0BCC2B28" w:rsidR="00C328DF" w:rsidRDefault="00744F66" w:rsidP="007744E3">
            <w:pPr>
              <w:suppressAutoHyphens/>
              <w:autoSpaceDN w:val="0"/>
              <w:textAlignment w:val="baseline"/>
              <w:rPr>
                <w:bCs/>
                <w:szCs w:val="22"/>
                <w:lang w:val="en-IE"/>
              </w:rPr>
            </w:pPr>
            <w:r>
              <w:rPr>
                <w:bCs/>
                <w:szCs w:val="22"/>
                <w:lang w:val="en-IE"/>
              </w:rPr>
              <w:t>Response must also include a</w:t>
            </w:r>
            <w:r w:rsidR="00C328DF" w:rsidRPr="00744F66">
              <w:rPr>
                <w:bCs/>
                <w:szCs w:val="22"/>
                <w:lang w:val="en-IE"/>
              </w:rPr>
              <w:t xml:space="preserve">n </w:t>
            </w:r>
            <w:r w:rsidR="00C328DF" w:rsidRPr="00744F66">
              <w:rPr>
                <w:b/>
                <w:bCs/>
                <w:szCs w:val="22"/>
                <w:lang w:val="en-IE"/>
              </w:rPr>
              <w:t>organisational chart</w:t>
            </w:r>
            <w:r w:rsidR="00C328DF" w:rsidRPr="00744F66">
              <w:rPr>
                <w:bCs/>
                <w:szCs w:val="22"/>
                <w:lang w:val="en-IE"/>
              </w:rPr>
              <w:t xml:space="preserve"> of the structure of your organisation (including the number of staff and their experience/expertise and training provided to them for providing a sustainable option to the customer)</w:t>
            </w:r>
            <w:r w:rsidR="007F1C14" w:rsidRPr="00744F66">
              <w:rPr>
                <w:bCs/>
                <w:szCs w:val="22"/>
                <w:lang w:val="en-IE"/>
              </w:rPr>
              <w:t>.</w:t>
            </w:r>
          </w:p>
          <w:p w14:paraId="64C3DE35" w14:textId="493091FC" w:rsidR="00A743E9" w:rsidRPr="00744F66" w:rsidRDefault="00A743E9" w:rsidP="007744E3">
            <w:pPr>
              <w:suppressAutoHyphens/>
              <w:autoSpaceDN w:val="0"/>
              <w:textAlignment w:val="baseline"/>
              <w:rPr>
                <w:bCs/>
                <w:szCs w:val="22"/>
                <w:lang w:val="en-IE"/>
              </w:rPr>
            </w:pPr>
            <w:r w:rsidRPr="00B96F36">
              <w:rPr>
                <w:bCs/>
                <w:i/>
                <w:iCs/>
                <w:szCs w:val="22"/>
                <w:lang w:val="en-IE"/>
              </w:rPr>
              <w:t>Only include the organizational chart once if applying for more than one Lot</w:t>
            </w:r>
            <w:r w:rsidRPr="00B96F36">
              <w:rPr>
                <w:bCs/>
                <w:szCs w:val="22"/>
                <w:lang w:val="en-IE"/>
              </w:rPr>
              <w:t>.</w:t>
            </w:r>
          </w:p>
          <w:p w14:paraId="3CE0F90D" w14:textId="77777777" w:rsidR="00C328DF" w:rsidRDefault="00C328DF" w:rsidP="007744E3">
            <w:pPr>
              <w:rPr>
                <w:b/>
                <w:szCs w:val="22"/>
                <w:lang w:val="en-IE"/>
              </w:rPr>
            </w:pPr>
          </w:p>
          <w:p w14:paraId="31CEEFF6" w14:textId="436A10C0" w:rsidR="00C328DF" w:rsidRPr="00017C95" w:rsidRDefault="00C328DF" w:rsidP="007744E3">
            <w:pPr>
              <w:rPr>
                <w:b/>
                <w:bCs/>
                <w:szCs w:val="22"/>
              </w:rPr>
            </w:pPr>
            <w:r w:rsidRPr="00D22106">
              <w:rPr>
                <w:b/>
                <w:szCs w:val="22"/>
                <w:lang w:val="en-IE"/>
              </w:rPr>
              <w:t xml:space="preserve">3.2.B (ii) </w:t>
            </w:r>
            <w:r w:rsidR="00744F66">
              <w:rPr>
                <w:b/>
                <w:szCs w:val="22"/>
              </w:rPr>
              <w:t>Standards, Specifications and Conditions</w:t>
            </w:r>
          </w:p>
          <w:p w14:paraId="65488A9D" w14:textId="0C4EF6DA" w:rsidR="00744F66" w:rsidRPr="00744F66" w:rsidRDefault="00744F66" w:rsidP="007744E3">
            <w:pPr>
              <w:tabs>
                <w:tab w:val="left" w:pos="5856"/>
              </w:tabs>
              <w:suppressAutoHyphens/>
              <w:autoSpaceDN w:val="0"/>
              <w:textAlignment w:val="baseline"/>
              <w:rPr>
                <w:rFonts w:eastAsia="Times New Roman"/>
                <w:szCs w:val="22"/>
                <w:lang w:val="en-US"/>
              </w:rPr>
            </w:pPr>
            <w:r w:rsidRPr="00744F66">
              <w:rPr>
                <w:rFonts w:eastAsia="Times New Roman"/>
                <w:szCs w:val="22"/>
                <w:lang w:val="en-US"/>
              </w:rPr>
              <w:t xml:space="preserve">All equipment provided as per this list shall be durable and safe for school use. </w:t>
            </w:r>
            <w:r w:rsidRPr="00744F66">
              <w:rPr>
                <w:rFonts w:eastAsia="Times New Roman"/>
                <w:szCs w:val="22"/>
                <w:lang w:val="en-US"/>
              </w:rPr>
              <w:br/>
              <w:t>Equipment Wholly or partly funded from public funds is subject to inspection by officers from the Department of Education</w:t>
            </w:r>
            <w:r w:rsidR="007A0720">
              <w:rPr>
                <w:rFonts w:eastAsia="Times New Roman"/>
                <w:szCs w:val="22"/>
                <w:lang w:val="en-US"/>
              </w:rPr>
              <w:t xml:space="preserve"> and Youth</w:t>
            </w:r>
            <w:r w:rsidRPr="00744F66">
              <w:rPr>
                <w:rFonts w:eastAsia="Times New Roman"/>
                <w:szCs w:val="22"/>
                <w:lang w:val="en-US"/>
              </w:rPr>
              <w:t>.</w:t>
            </w:r>
          </w:p>
          <w:p w14:paraId="2AFA86B2" w14:textId="3B9F4DDE" w:rsidR="00744F66" w:rsidRPr="00744F66" w:rsidRDefault="00744F66" w:rsidP="007744E3">
            <w:pPr>
              <w:tabs>
                <w:tab w:val="left" w:pos="5856"/>
              </w:tabs>
              <w:suppressAutoHyphens/>
              <w:autoSpaceDN w:val="0"/>
              <w:spacing w:after="0"/>
              <w:textAlignment w:val="baseline"/>
              <w:rPr>
                <w:rFonts w:eastAsia="Times New Roman"/>
                <w:b/>
                <w:bCs/>
                <w:szCs w:val="22"/>
                <w:lang w:val="en-US"/>
              </w:rPr>
            </w:pPr>
            <w:r w:rsidRPr="00744F66">
              <w:rPr>
                <w:rFonts w:eastAsia="Times New Roman"/>
                <w:b/>
                <w:bCs/>
                <w:szCs w:val="22"/>
                <w:lang w:val="en-US"/>
              </w:rPr>
              <w:t xml:space="preserve">It is essential that </w:t>
            </w:r>
            <w:r w:rsidR="0090105C">
              <w:rPr>
                <w:rFonts w:eastAsia="Times New Roman"/>
                <w:b/>
                <w:bCs/>
                <w:szCs w:val="22"/>
                <w:lang w:val="en-US"/>
              </w:rPr>
              <w:t>the proposed</w:t>
            </w:r>
            <w:r w:rsidRPr="00744F66">
              <w:rPr>
                <w:rFonts w:eastAsia="Times New Roman"/>
                <w:b/>
                <w:bCs/>
                <w:szCs w:val="22"/>
                <w:lang w:val="en-US"/>
              </w:rPr>
              <w:t xml:space="preserve"> equipment for school use </w:t>
            </w:r>
            <w:r>
              <w:rPr>
                <w:rFonts w:eastAsia="Times New Roman"/>
                <w:b/>
                <w:bCs/>
                <w:szCs w:val="22"/>
                <w:lang w:val="en-US"/>
              </w:rPr>
              <w:t>must</w:t>
            </w:r>
            <w:r w:rsidRPr="00744F66">
              <w:rPr>
                <w:rFonts w:eastAsia="Times New Roman"/>
                <w:b/>
                <w:bCs/>
                <w:szCs w:val="22"/>
                <w:lang w:val="en-US"/>
              </w:rPr>
              <w:t xml:space="preserve">: </w:t>
            </w:r>
          </w:p>
          <w:p w14:paraId="680E3673" w14:textId="155C2DDE" w:rsidR="00744F66" w:rsidRPr="00744F66" w:rsidRDefault="00744F66" w:rsidP="007744E3">
            <w:pPr>
              <w:pStyle w:val="ListParagraph"/>
              <w:numPr>
                <w:ilvl w:val="0"/>
                <w:numId w:val="47"/>
              </w:numPr>
              <w:tabs>
                <w:tab w:val="left" w:pos="5856"/>
              </w:tabs>
              <w:suppressAutoHyphens/>
              <w:autoSpaceDN w:val="0"/>
              <w:spacing w:after="0"/>
              <w:textAlignment w:val="baseline"/>
              <w:rPr>
                <w:rFonts w:eastAsia="Times New Roman"/>
                <w:szCs w:val="22"/>
                <w:lang w:val="en-US"/>
              </w:rPr>
            </w:pPr>
            <w:r w:rsidRPr="00744F66">
              <w:rPr>
                <w:rFonts w:eastAsia="Times New Roman"/>
                <w:szCs w:val="22"/>
                <w:lang w:val="en-US"/>
              </w:rPr>
              <w:t>Be durable and fit for use</w:t>
            </w:r>
            <w:r>
              <w:rPr>
                <w:rFonts w:eastAsia="Times New Roman"/>
                <w:szCs w:val="22"/>
                <w:lang w:val="en-US"/>
              </w:rPr>
              <w:t>;</w:t>
            </w:r>
            <w:r w:rsidRPr="00744F66">
              <w:rPr>
                <w:rFonts w:eastAsia="Times New Roman"/>
                <w:szCs w:val="22"/>
                <w:lang w:val="en-US"/>
              </w:rPr>
              <w:t xml:space="preserve"> furniture complying with relevant EN, IAFF, FIVB, FIFA, and any other equivalent standards set out in the specifications while meeting the specifications as a minimum and being safe for school use. </w:t>
            </w:r>
          </w:p>
          <w:p w14:paraId="044BC72D" w14:textId="458EB3BC" w:rsidR="00744F66" w:rsidRDefault="00744F66" w:rsidP="007744E3">
            <w:pPr>
              <w:pStyle w:val="ListParagraph"/>
              <w:numPr>
                <w:ilvl w:val="0"/>
                <w:numId w:val="47"/>
              </w:numPr>
              <w:tabs>
                <w:tab w:val="left" w:pos="5856"/>
              </w:tabs>
              <w:suppressAutoHyphens/>
              <w:autoSpaceDN w:val="0"/>
              <w:spacing w:after="0"/>
              <w:textAlignment w:val="baseline"/>
              <w:rPr>
                <w:rFonts w:eastAsia="Times New Roman"/>
                <w:szCs w:val="22"/>
                <w:lang w:val="en-US"/>
              </w:rPr>
            </w:pPr>
            <w:r w:rsidRPr="00744F66">
              <w:rPr>
                <w:rFonts w:eastAsia="Times New Roman"/>
                <w:szCs w:val="22"/>
                <w:lang w:val="en-US"/>
              </w:rPr>
              <w:t xml:space="preserve">Comply fully with the </w:t>
            </w:r>
            <w:r>
              <w:rPr>
                <w:rFonts w:eastAsia="Times New Roman"/>
                <w:szCs w:val="22"/>
                <w:lang w:val="en-US"/>
              </w:rPr>
              <w:t>detailed specifications</w:t>
            </w:r>
            <w:r w:rsidRPr="00744F66">
              <w:rPr>
                <w:rFonts w:eastAsia="Times New Roman"/>
                <w:szCs w:val="22"/>
                <w:lang w:val="en-US"/>
              </w:rPr>
              <w:t xml:space="preserve"> </w:t>
            </w:r>
            <w:r>
              <w:rPr>
                <w:rFonts w:eastAsia="Times New Roman"/>
                <w:szCs w:val="22"/>
                <w:lang w:val="en-US"/>
              </w:rPr>
              <w:t>and</w:t>
            </w:r>
            <w:r w:rsidRPr="00744F66">
              <w:rPr>
                <w:rFonts w:eastAsia="Times New Roman"/>
                <w:szCs w:val="22"/>
                <w:lang w:val="en-US"/>
              </w:rPr>
              <w:t xml:space="preserve"> with European Standards (EN)</w:t>
            </w:r>
            <w:r>
              <w:rPr>
                <w:rFonts w:eastAsia="Times New Roman"/>
                <w:szCs w:val="22"/>
                <w:lang w:val="en-US"/>
              </w:rPr>
              <w:t xml:space="preserve">; and have </w:t>
            </w:r>
            <w:r w:rsidRPr="00744F66">
              <w:rPr>
                <w:rFonts w:eastAsia="Times New Roman"/>
                <w:szCs w:val="22"/>
                <w:lang w:val="en-US"/>
              </w:rPr>
              <w:t>certificates of successful independent testing to the relevant standards by a recognized body available promptly on request.</w:t>
            </w:r>
          </w:p>
          <w:p w14:paraId="6A24C450" w14:textId="31B03BB8" w:rsidR="00744F66" w:rsidRPr="007C46F7" w:rsidRDefault="00744F66" w:rsidP="007744E3">
            <w:pPr>
              <w:pStyle w:val="ListParagraph"/>
              <w:numPr>
                <w:ilvl w:val="0"/>
                <w:numId w:val="47"/>
              </w:numPr>
              <w:tabs>
                <w:tab w:val="left" w:pos="5856"/>
              </w:tabs>
              <w:suppressAutoHyphens/>
              <w:autoSpaceDN w:val="0"/>
              <w:spacing w:after="0"/>
              <w:textAlignment w:val="baseline"/>
              <w:rPr>
                <w:rFonts w:eastAsia="Times New Roman"/>
                <w:szCs w:val="22"/>
                <w:lang w:val="en-US"/>
              </w:rPr>
            </w:pPr>
            <w:r w:rsidRPr="007C46F7">
              <w:rPr>
                <w:rFonts w:eastAsia="Times New Roman"/>
                <w:szCs w:val="22"/>
                <w:lang w:val="en-US"/>
              </w:rPr>
              <w:t xml:space="preserve">Comply with European Electrical Standards and CE marking as appropriate. </w:t>
            </w:r>
          </w:p>
          <w:p w14:paraId="385946D0" w14:textId="77777777" w:rsidR="007C46F7" w:rsidRDefault="00744F66" w:rsidP="007744E3">
            <w:pPr>
              <w:pStyle w:val="ListParagraph"/>
              <w:numPr>
                <w:ilvl w:val="0"/>
                <w:numId w:val="47"/>
              </w:numPr>
              <w:tabs>
                <w:tab w:val="left" w:pos="5856"/>
              </w:tabs>
              <w:suppressAutoHyphens/>
              <w:autoSpaceDN w:val="0"/>
              <w:spacing w:after="0"/>
              <w:textAlignment w:val="baseline"/>
              <w:rPr>
                <w:rFonts w:eastAsia="Times New Roman"/>
                <w:szCs w:val="22"/>
                <w:lang w:val="en-US"/>
              </w:rPr>
            </w:pPr>
            <w:r w:rsidRPr="00744F66">
              <w:rPr>
                <w:rFonts w:eastAsia="Times New Roman"/>
                <w:szCs w:val="22"/>
                <w:lang w:val="en-US"/>
              </w:rPr>
              <w:t>Include the completed and signed certificate</w:t>
            </w:r>
            <w:r w:rsidR="0090105C">
              <w:rPr>
                <w:rFonts w:eastAsia="Times New Roman"/>
                <w:szCs w:val="22"/>
                <w:lang w:val="en-US"/>
              </w:rPr>
              <w:t>s</w:t>
            </w:r>
            <w:r w:rsidRPr="00744F66">
              <w:rPr>
                <w:rFonts w:eastAsia="Times New Roman"/>
                <w:szCs w:val="22"/>
                <w:lang w:val="en-US"/>
              </w:rPr>
              <w:t xml:space="preserve"> of compliance.</w:t>
            </w:r>
          </w:p>
          <w:p w14:paraId="325E7699" w14:textId="1245ED7F" w:rsidR="007C46F7" w:rsidRPr="007C46F7" w:rsidRDefault="007C46F7" w:rsidP="007744E3">
            <w:pPr>
              <w:pStyle w:val="ListParagraph"/>
              <w:numPr>
                <w:ilvl w:val="0"/>
                <w:numId w:val="47"/>
              </w:numPr>
              <w:tabs>
                <w:tab w:val="left" w:pos="5856"/>
              </w:tabs>
              <w:suppressAutoHyphens/>
              <w:autoSpaceDN w:val="0"/>
              <w:spacing w:after="0"/>
              <w:textAlignment w:val="baseline"/>
              <w:rPr>
                <w:rFonts w:eastAsia="Times New Roman"/>
                <w:szCs w:val="22"/>
                <w:lang w:val="en-US"/>
              </w:rPr>
            </w:pPr>
            <w:r w:rsidRPr="007C46F7">
              <w:rPr>
                <w:rFonts w:eastAsia="Times New Roman"/>
                <w:szCs w:val="22"/>
                <w:lang w:val="en-US"/>
              </w:rPr>
              <w:t xml:space="preserve">Meet minimum required warranties. Tenderers </w:t>
            </w:r>
            <w:r w:rsidRPr="007C46F7">
              <w:rPr>
                <w:rFonts w:eastAsia="Times New Roman"/>
                <w:szCs w:val="22"/>
              </w:rPr>
              <w:t xml:space="preserve">must provide a warranty period under the appropriate column in the Pricing </w:t>
            </w:r>
            <w:r w:rsidR="00AA21C5">
              <w:rPr>
                <w:bCs/>
                <w:szCs w:val="22"/>
                <w:lang w:val="en-IE"/>
              </w:rPr>
              <w:t>Schedule</w:t>
            </w:r>
            <w:r w:rsidRPr="007C46F7">
              <w:rPr>
                <w:rFonts w:eastAsia="Times New Roman"/>
                <w:szCs w:val="22"/>
              </w:rPr>
              <w:t>, for each item proposed, to meet or exceed the minimum requirement specified in the documents.</w:t>
            </w:r>
            <w:r>
              <w:rPr>
                <w:rFonts w:eastAsia="Times New Roman"/>
                <w:szCs w:val="22"/>
              </w:rPr>
              <w:t xml:space="preserve"> Any </w:t>
            </w:r>
            <w:r w:rsidRPr="007C46F7">
              <w:rPr>
                <w:rFonts w:eastAsia="Times New Roman"/>
                <w:szCs w:val="22"/>
              </w:rPr>
              <w:t>product with</w:t>
            </w:r>
            <w:r>
              <w:rPr>
                <w:rFonts w:eastAsia="Times New Roman"/>
                <w:szCs w:val="22"/>
              </w:rPr>
              <w:t xml:space="preserve"> a</w:t>
            </w:r>
            <w:r w:rsidRPr="007C46F7">
              <w:rPr>
                <w:rFonts w:eastAsia="Times New Roman"/>
                <w:szCs w:val="22"/>
              </w:rPr>
              <w:t xml:space="preserve"> warrant</w:t>
            </w:r>
            <w:r>
              <w:rPr>
                <w:rFonts w:eastAsia="Times New Roman"/>
                <w:szCs w:val="22"/>
              </w:rPr>
              <w:t>y</w:t>
            </w:r>
            <w:r w:rsidRPr="007C46F7">
              <w:rPr>
                <w:rFonts w:eastAsia="Times New Roman"/>
                <w:szCs w:val="22"/>
              </w:rPr>
              <w:t xml:space="preserve"> below the minimum warranty level </w:t>
            </w:r>
            <w:r w:rsidRPr="007C46F7">
              <w:rPr>
                <w:rFonts w:eastAsia="Times New Roman"/>
                <w:b/>
                <w:bCs/>
                <w:szCs w:val="22"/>
              </w:rPr>
              <w:t>will not</w:t>
            </w:r>
            <w:r w:rsidRPr="007C46F7">
              <w:rPr>
                <w:rFonts w:eastAsia="Times New Roman"/>
                <w:szCs w:val="22"/>
              </w:rPr>
              <w:t xml:space="preserve"> be considered.</w:t>
            </w:r>
          </w:p>
          <w:p w14:paraId="1F8C2F65" w14:textId="6CF8923D" w:rsidR="00744F66" w:rsidRDefault="00744F66" w:rsidP="007744E3">
            <w:pPr>
              <w:tabs>
                <w:tab w:val="left" w:pos="5856"/>
              </w:tabs>
              <w:suppressAutoHyphens/>
              <w:autoSpaceDN w:val="0"/>
              <w:textAlignment w:val="baseline"/>
              <w:rPr>
                <w:rFonts w:eastAsia="Times New Roman"/>
                <w:szCs w:val="22"/>
                <w:lang w:val="en-US"/>
              </w:rPr>
            </w:pPr>
          </w:p>
          <w:p w14:paraId="694F17DF" w14:textId="173DDDA0" w:rsidR="00CE5B1D" w:rsidRDefault="007C46F7" w:rsidP="007744E3">
            <w:pPr>
              <w:tabs>
                <w:tab w:val="left" w:pos="5856"/>
              </w:tabs>
              <w:suppressAutoHyphens/>
              <w:autoSpaceDN w:val="0"/>
              <w:textAlignment w:val="baseline"/>
              <w:rPr>
                <w:bCs/>
                <w:szCs w:val="22"/>
                <w:lang w:val="en-IE"/>
              </w:rPr>
            </w:pPr>
            <w:r w:rsidRPr="00017C95">
              <w:rPr>
                <w:bCs/>
                <w:szCs w:val="22"/>
                <w:lang w:val="en-IE"/>
              </w:rPr>
              <w:t xml:space="preserve">It is </w:t>
            </w:r>
            <w:r>
              <w:rPr>
                <w:bCs/>
                <w:szCs w:val="22"/>
                <w:lang w:val="en-IE"/>
              </w:rPr>
              <w:t xml:space="preserve">also </w:t>
            </w:r>
            <w:r w:rsidRPr="00017C95">
              <w:rPr>
                <w:bCs/>
                <w:szCs w:val="22"/>
                <w:lang w:val="en-IE"/>
              </w:rPr>
              <w:t xml:space="preserve">required that tenderers submit </w:t>
            </w:r>
            <w:r w:rsidRPr="00CE5B1D">
              <w:rPr>
                <w:b/>
                <w:szCs w:val="22"/>
                <w:lang w:val="en-IE"/>
              </w:rPr>
              <w:t>photos/pictures</w:t>
            </w:r>
            <w:r w:rsidRPr="00017C95">
              <w:rPr>
                <w:bCs/>
                <w:szCs w:val="22"/>
                <w:lang w:val="en-IE"/>
              </w:rPr>
              <w:t xml:space="preserve"> of the items proposed, in the </w:t>
            </w:r>
            <w:r w:rsidR="00AA21C5">
              <w:rPr>
                <w:bCs/>
                <w:szCs w:val="22"/>
                <w:lang w:val="en-IE"/>
              </w:rPr>
              <w:t xml:space="preserve">Tender Response Document (TRD), in the Pricing Schedule </w:t>
            </w:r>
            <w:r w:rsidRPr="00017C95">
              <w:rPr>
                <w:bCs/>
                <w:szCs w:val="22"/>
                <w:lang w:val="en-IE"/>
              </w:rPr>
              <w:t>and</w:t>
            </w:r>
            <w:r w:rsidR="00AA21C5">
              <w:rPr>
                <w:bCs/>
                <w:szCs w:val="22"/>
                <w:lang w:val="en-IE"/>
              </w:rPr>
              <w:t>/</w:t>
            </w:r>
            <w:r w:rsidRPr="00017C95">
              <w:rPr>
                <w:bCs/>
                <w:szCs w:val="22"/>
                <w:lang w:val="en-IE"/>
              </w:rPr>
              <w:t>or</w:t>
            </w:r>
            <w:r w:rsidR="00AA21C5">
              <w:rPr>
                <w:bCs/>
                <w:szCs w:val="22"/>
                <w:lang w:val="en-IE"/>
              </w:rPr>
              <w:t xml:space="preserve"> in</w:t>
            </w:r>
            <w:r w:rsidRPr="00017C95">
              <w:rPr>
                <w:bCs/>
                <w:szCs w:val="22"/>
                <w:lang w:val="en-IE"/>
              </w:rPr>
              <w:t xml:space="preserve"> a specific brochure of the proposed products. Photos/pictures should be clear to the eye on </w:t>
            </w:r>
            <w:r w:rsidRPr="00017C95">
              <w:rPr>
                <w:bCs/>
                <w:szCs w:val="22"/>
                <w:lang w:val="en-IE"/>
              </w:rPr>
              <w:lastRenderedPageBreak/>
              <w:t>paper distinguishing each item.</w:t>
            </w:r>
            <w:r w:rsidR="00AA21C5">
              <w:rPr>
                <w:bCs/>
                <w:szCs w:val="22"/>
                <w:lang w:val="en-IE"/>
              </w:rPr>
              <w:t xml:space="preserve"> </w:t>
            </w:r>
            <w:r w:rsidR="00AA21C5" w:rsidRPr="00CE5B1D">
              <w:rPr>
                <w:bCs/>
                <w:i/>
                <w:iCs/>
                <w:szCs w:val="22"/>
                <w:lang w:val="en-IE"/>
              </w:rPr>
              <w:t>Please note that no marks are allocated for the submission of photos as this is a requirement.</w:t>
            </w:r>
          </w:p>
          <w:p w14:paraId="16A0CEEE" w14:textId="74AFCC4F" w:rsidR="00CE5B1D" w:rsidRPr="00CE5B1D" w:rsidRDefault="00CE5B1D" w:rsidP="007744E3">
            <w:pPr>
              <w:rPr>
                <w:bCs/>
                <w:szCs w:val="22"/>
                <w:lang w:val="en-IE"/>
              </w:rPr>
            </w:pPr>
            <w:r w:rsidRPr="00017C95">
              <w:rPr>
                <w:bCs/>
                <w:szCs w:val="22"/>
                <w:lang w:val="en-IE"/>
              </w:rPr>
              <w:t xml:space="preserve">You </w:t>
            </w:r>
            <w:r w:rsidRPr="00716D04">
              <w:rPr>
                <w:b/>
                <w:bCs/>
                <w:szCs w:val="22"/>
                <w:u w:val="single"/>
                <w:lang w:val="en-IE"/>
              </w:rPr>
              <w:t>must</w:t>
            </w:r>
            <w:r w:rsidRPr="00017C95">
              <w:rPr>
                <w:bCs/>
                <w:szCs w:val="22"/>
                <w:lang w:val="en-IE"/>
              </w:rPr>
              <w:t xml:space="preserve"> complete the declaration in the </w:t>
            </w:r>
            <w:r>
              <w:rPr>
                <w:b/>
                <w:bCs/>
                <w:szCs w:val="22"/>
                <w:lang w:val="en-IE"/>
              </w:rPr>
              <w:t>Tender Response Document</w:t>
            </w:r>
            <w:r w:rsidRPr="00017C95">
              <w:rPr>
                <w:bCs/>
                <w:szCs w:val="22"/>
                <w:lang w:val="en-IE"/>
              </w:rPr>
              <w:t>.</w:t>
            </w:r>
          </w:p>
          <w:p w14:paraId="2651F71B" w14:textId="38DF8792" w:rsidR="007C46F7" w:rsidRPr="00744F66" w:rsidRDefault="00744F66" w:rsidP="007744E3">
            <w:pPr>
              <w:tabs>
                <w:tab w:val="left" w:pos="5856"/>
              </w:tabs>
              <w:suppressAutoHyphens/>
              <w:autoSpaceDN w:val="0"/>
              <w:spacing w:after="0"/>
              <w:textAlignment w:val="baseline"/>
              <w:rPr>
                <w:rFonts w:eastAsia="Times New Roman"/>
                <w:b/>
                <w:bCs/>
                <w:szCs w:val="22"/>
                <w:lang w:val="en-US"/>
              </w:rPr>
            </w:pPr>
            <w:r w:rsidRPr="00744F66">
              <w:rPr>
                <w:rFonts w:eastAsia="Times New Roman"/>
                <w:b/>
                <w:bCs/>
                <w:szCs w:val="22"/>
                <w:lang w:val="en-US"/>
              </w:rPr>
              <w:t>Failure to comply with the above may result in the tender being deemed null and void.</w:t>
            </w:r>
          </w:p>
          <w:p w14:paraId="4E4B7716" w14:textId="77777777" w:rsidR="00C328DF" w:rsidRDefault="00C328DF" w:rsidP="007744E3">
            <w:pPr>
              <w:rPr>
                <w:b/>
                <w:bCs/>
                <w:szCs w:val="22"/>
                <w:lang w:val="en-IE"/>
              </w:rPr>
            </w:pPr>
          </w:p>
          <w:p w14:paraId="61D00D29" w14:textId="16866FDC" w:rsidR="00C328DF" w:rsidRPr="00017C95" w:rsidRDefault="00C328DF" w:rsidP="007744E3">
            <w:pPr>
              <w:rPr>
                <w:b/>
                <w:bCs/>
                <w:szCs w:val="22"/>
                <w:lang w:val="en-IE"/>
              </w:rPr>
            </w:pPr>
            <w:r w:rsidRPr="00017C95">
              <w:rPr>
                <w:b/>
                <w:bCs/>
                <w:szCs w:val="22"/>
                <w:lang w:val="en-IE"/>
              </w:rPr>
              <w:t>3.2 B</w:t>
            </w:r>
            <w:r w:rsidR="00704F87">
              <w:rPr>
                <w:b/>
                <w:bCs/>
                <w:szCs w:val="22"/>
                <w:lang w:val="en-IE"/>
              </w:rPr>
              <w:t xml:space="preserve"> </w:t>
            </w:r>
            <w:r w:rsidRPr="00017C95">
              <w:rPr>
                <w:b/>
                <w:bCs/>
                <w:szCs w:val="22"/>
                <w:lang w:val="en-IE"/>
              </w:rPr>
              <w:t>(ii</w:t>
            </w:r>
            <w:r>
              <w:rPr>
                <w:b/>
                <w:bCs/>
                <w:szCs w:val="22"/>
                <w:lang w:val="en-IE"/>
              </w:rPr>
              <w:t>i</w:t>
            </w:r>
            <w:r w:rsidRPr="00017C95">
              <w:rPr>
                <w:b/>
                <w:bCs/>
                <w:szCs w:val="22"/>
                <w:lang w:val="en-IE"/>
              </w:rPr>
              <w:t>) Certificates of Compliance/</w:t>
            </w:r>
            <w:r w:rsidR="00744F66">
              <w:rPr>
                <w:b/>
                <w:bCs/>
                <w:szCs w:val="22"/>
                <w:lang w:val="en-IE"/>
              </w:rPr>
              <w:t>Testing</w:t>
            </w:r>
          </w:p>
          <w:p w14:paraId="0595B7BD" w14:textId="5FCC7006" w:rsidR="00C328DF" w:rsidRPr="00017C95" w:rsidRDefault="0029513F" w:rsidP="007744E3">
            <w:pPr>
              <w:rPr>
                <w:bCs/>
                <w:szCs w:val="22"/>
                <w:lang w:val="en-IE"/>
              </w:rPr>
            </w:pPr>
            <w:r w:rsidRPr="0029513F">
              <w:rPr>
                <w:bCs/>
                <w:szCs w:val="22"/>
                <w:lang w:val="en-IE"/>
              </w:rPr>
              <w:t>Tenderers</w:t>
            </w:r>
            <w:r w:rsidR="00C328DF" w:rsidRPr="00017C95">
              <w:rPr>
                <w:bCs/>
                <w:szCs w:val="22"/>
                <w:lang w:val="en-IE"/>
              </w:rPr>
              <w:t xml:space="preserve"> </w:t>
            </w:r>
            <w:r w:rsidR="00716D04" w:rsidRPr="00716D04">
              <w:rPr>
                <w:b/>
                <w:bCs/>
                <w:szCs w:val="22"/>
                <w:u w:val="single"/>
                <w:lang w:val="en-IE"/>
              </w:rPr>
              <w:t>must</w:t>
            </w:r>
            <w:r w:rsidR="00C328DF" w:rsidRPr="00017C95">
              <w:rPr>
                <w:bCs/>
                <w:szCs w:val="22"/>
                <w:lang w:val="en-IE"/>
              </w:rPr>
              <w:t xml:space="preserve"> be able to provide </w:t>
            </w:r>
            <w:r w:rsidR="00744F66" w:rsidRPr="00482BCD">
              <w:rPr>
                <w:szCs w:val="22"/>
                <w:u w:val="single"/>
                <w:lang w:val="en-IE"/>
              </w:rPr>
              <w:t>upon request</w:t>
            </w:r>
            <w:r w:rsidR="00744F66" w:rsidRPr="00482BCD">
              <w:rPr>
                <w:szCs w:val="22"/>
                <w:lang w:val="en-IE"/>
              </w:rPr>
              <w:t xml:space="preserve"> </w:t>
            </w:r>
            <w:r w:rsidR="00744F66">
              <w:rPr>
                <w:szCs w:val="22"/>
                <w:lang w:val="en-IE"/>
              </w:rPr>
              <w:t xml:space="preserve">the </w:t>
            </w:r>
            <w:r w:rsidR="00744F66" w:rsidRPr="00482BCD">
              <w:rPr>
                <w:szCs w:val="22"/>
                <w:lang w:val="en-IE"/>
              </w:rPr>
              <w:t>certificates of compliance/test certificates to the appropriate standards of IS/EN</w:t>
            </w:r>
            <w:r w:rsidR="00744F66">
              <w:rPr>
                <w:szCs w:val="22"/>
                <w:lang w:val="en-IE"/>
              </w:rPr>
              <w:t xml:space="preserve">, and required specifications, e.g., FIFA standards, IAFF specifications, </w:t>
            </w:r>
            <w:r w:rsidR="00744F66" w:rsidRPr="00482BCD">
              <w:rPr>
                <w:szCs w:val="22"/>
                <w:lang w:val="en-IE"/>
              </w:rPr>
              <w:t>for each item you have tendered for.  Each of these must meet the minimum standard expressed by the specification documents relevant to those being tendered for.</w:t>
            </w:r>
          </w:p>
          <w:p w14:paraId="3FE95591" w14:textId="003E41E0" w:rsidR="00C328DF" w:rsidRDefault="00C328DF" w:rsidP="007744E3">
            <w:pPr>
              <w:rPr>
                <w:bCs/>
                <w:i/>
                <w:iCs/>
                <w:szCs w:val="22"/>
                <w:lang w:val="en-IE"/>
              </w:rPr>
            </w:pPr>
            <w:r w:rsidRPr="00017C95">
              <w:rPr>
                <w:bCs/>
                <w:i/>
                <w:iCs/>
                <w:szCs w:val="22"/>
                <w:lang w:val="en-IE"/>
              </w:rPr>
              <w:t xml:space="preserve">Tenderers </w:t>
            </w:r>
            <w:r w:rsidR="00716D04" w:rsidRPr="00716D04">
              <w:rPr>
                <w:b/>
                <w:bCs/>
                <w:i/>
                <w:iCs/>
                <w:szCs w:val="22"/>
                <w:u w:val="single"/>
                <w:lang w:val="en-IE"/>
              </w:rPr>
              <w:t>must</w:t>
            </w:r>
            <w:r w:rsidRPr="00017C95">
              <w:rPr>
                <w:bCs/>
                <w:i/>
                <w:iCs/>
                <w:szCs w:val="22"/>
                <w:lang w:val="en-IE"/>
              </w:rPr>
              <w:t xml:space="preserve"> be able to verify CE Product Certification.</w:t>
            </w:r>
            <w:r w:rsidRPr="00017C95">
              <w:rPr>
                <w:bCs/>
                <w:i/>
                <w:iCs/>
                <w:szCs w:val="22"/>
                <w:vertAlign w:val="superscript"/>
                <w:lang w:val="en-IE"/>
              </w:rPr>
              <w:footnoteReference w:id="2"/>
            </w:r>
          </w:p>
          <w:p w14:paraId="75846B8C" w14:textId="4CBAF7F4" w:rsidR="00C328DF" w:rsidRPr="00017C95" w:rsidRDefault="00C328DF" w:rsidP="007744E3">
            <w:pPr>
              <w:rPr>
                <w:bCs/>
                <w:szCs w:val="22"/>
                <w:lang w:val="en-IE"/>
              </w:rPr>
            </w:pPr>
            <w:r w:rsidRPr="00017C95">
              <w:rPr>
                <w:bCs/>
                <w:szCs w:val="22"/>
                <w:lang w:val="en-IE"/>
              </w:rPr>
              <w:t xml:space="preserve">Each of these </w:t>
            </w:r>
            <w:r w:rsidR="00716D04" w:rsidRPr="00716D04">
              <w:rPr>
                <w:b/>
                <w:bCs/>
                <w:szCs w:val="22"/>
                <w:u w:val="single"/>
                <w:lang w:val="en-IE"/>
              </w:rPr>
              <w:t>must</w:t>
            </w:r>
            <w:r w:rsidRPr="00017C95">
              <w:rPr>
                <w:bCs/>
                <w:szCs w:val="22"/>
                <w:lang w:val="en-IE"/>
              </w:rPr>
              <w:t xml:space="preserve"> meet the minimum standard expressed by the specifications in Appendix 1</w:t>
            </w:r>
            <w:r w:rsidR="00AA21C5">
              <w:rPr>
                <w:bCs/>
                <w:szCs w:val="22"/>
                <w:lang w:val="en-IE"/>
              </w:rPr>
              <w:t xml:space="preserve"> and in the Pricing Schedule</w:t>
            </w:r>
            <w:r w:rsidRPr="00017C95">
              <w:rPr>
                <w:bCs/>
                <w:szCs w:val="22"/>
                <w:lang w:val="en-IE"/>
              </w:rPr>
              <w:t xml:space="preserve">. Tenderers </w:t>
            </w:r>
            <w:r w:rsidR="00716D04" w:rsidRPr="00716D04">
              <w:rPr>
                <w:b/>
                <w:bCs/>
                <w:szCs w:val="22"/>
                <w:u w:val="single"/>
                <w:lang w:val="en-IE"/>
              </w:rPr>
              <w:t>must</w:t>
            </w:r>
            <w:r w:rsidRPr="00017C95">
              <w:rPr>
                <w:bCs/>
                <w:szCs w:val="22"/>
                <w:lang w:val="en-IE"/>
              </w:rPr>
              <w:t xml:space="preserve"> also provide evidence of what ‘makes the item green’, where applicable, for example, </w:t>
            </w:r>
            <w:r w:rsidR="00AA21C5">
              <w:rPr>
                <w:bCs/>
                <w:szCs w:val="22"/>
                <w:lang w:val="en-IE"/>
              </w:rPr>
              <w:t>C</w:t>
            </w:r>
            <w:r w:rsidRPr="00017C95">
              <w:rPr>
                <w:bCs/>
                <w:szCs w:val="22"/>
                <w:lang w:val="en-IE"/>
              </w:rPr>
              <w:t xml:space="preserve">radle to </w:t>
            </w:r>
            <w:r w:rsidR="00AA21C5">
              <w:rPr>
                <w:bCs/>
                <w:szCs w:val="22"/>
                <w:lang w:val="en-IE"/>
              </w:rPr>
              <w:t>C</w:t>
            </w:r>
            <w:r w:rsidRPr="00017C95">
              <w:rPr>
                <w:bCs/>
                <w:szCs w:val="22"/>
                <w:lang w:val="en-IE"/>
              </w:rPr>
              <w:t>radle Certified, FSC Certified, SFI Standard, Energy Star Certified, Green</w:t>
            </w:r>
            <w:r w:rsidR="00AA21C5">
              <w:rPr>
                <w:bCs/>
                <w:szCs w:val="22"/>
                <w:lang w:val="en-IE"/>
              </w:rPr>
              <w:t xml:space="preserve"> G</w:t>
            </w:r>
            <w:r w:rsidRPr="00017C95">
              <w:rPr>
                <w:bCs/>
                <w:szCs w:val="22"/>
                <w:lang w:val="en-IE"/>
              </w:rPr>
              <w:t xml:space="preserve">uard Certified, NEMA Premium, PVC Free, Biodegradable, Compostable, Non-toxic, Energy Saving. </w:t>
            </w:r>
          </w:p>
          <w:p w14:paraId="741ECBD3" w14:textId="5F3D567F" w:rsidR="00C328DF" w:rsidRPr="00017C95" w:rsidRDefault="00C328DF" w:rsidP="007744E3">
            <w:pPr>
              <w:rPr>
                <w:bCs/>
                <w:szCs w:val="22"/>
                <w:lang w:val="en-IE"/>
              </w:rPr>
            </w:pPr>
            <w:r w:rsidRPr="00017C95">
              <w:rPr>
                <w:bCs/>
                <w:szCs w:val="22"/>
                <w:lang w:val="en-IE"/>
              </w:rPr>
              <w:t xml:space="preserve">Please highlight the items in the appropriate column in the </w:t>
            </w:r>
            <w:r w:rsidR="009A4337">
              <w:rPr>
                <w:bCs/>
                <w:szCs w:val="22"/>
                <w:lang w:val="en-IE"/>
              </w:rPr>
              <w:t>E</w:t>
            </w:r>
            <w:r w:rsidRPr="00017C95">
              <w:rPr>
                <w:bCs/>
                <w:szCs w:val="22"/>
                <w:lang w:val="en-IE"/>
              </w:rPr>
              <w:t xml:space="preserve">xcel </w:t>
            </w:r>
            <w:r w:rsidR="007C46F7">
              <w:rPr>
                <w:bCs/>
                <w:szCs w:val="22"/>
                <w:lang w:val="en-IE"/>
              </w:rPr>
              <w:t xml:space="preserve">Pricing </w:t>
            </w:r>
            <w:r w:rsidR="00AA21C5">
              <w:rPr>
                <w:bCs/>
                <w:szCs w:val="22"/>
                <w:lang w:val="en-IE"/>
              </w:rPr>
              <w:t xml:space="preserve">Schedule </w:t>
            </w:r>
            <w:r w:rsidRPr="00017C95">
              <w:rPr>
                <w:bCs/>
                <w:szCs w:val="22"/>
                <w:lang w:val="en-IE"/>
              </w:rPr>
              <w:t>which accompanies this document.</w:t>
            </w:r>
          </w:p>
          <w:p w14:paraId="72BBDC27" w14:textId="3F4F28E8" w:rsidR="00C328DF" w:rsidRPr="00A94971" w:rsidRDefault="00C328DF" w:rsidP="007744E3">
            <w:pPr>
              <w:rPr>
                <w:bCs/>
                <w:szCs w:val="22"/>
                <w:lang w:val="en-IE"/>
              </w:rPr>
            </w:pPr>
            <w:r w:rsidRPr="00017C95">
              <w:rPr>
                <w:bCs/>
                <w:szCs w:val="22"/>
                <w:lang w:val="en-IE"/>
              </w:rPr>
              <w:t xml:space="preserve">You </w:t>
            </w:r>
            <w:r w:rsidR="00716D04" w:rsidRPr="00716D04">
              <w:rPr>
                <w:b/>
                <w:bCs/>
                <w:szCs w:val="22"/>
                <w:u w:val="single"/>
                <w:lang w:val="en-IE"/>
              </w:rPr>
              <w:t>must</w:t>
            </w:r>
            <w:r w:rsidRPr="00017C95">
              <w:rPr>
                <w:bCs/>
                <w:szCs w:val="22"/>
                <w:lang w:val="en-IE"/>
              </w:rPr>
              <w:t xml:space="preserve"> complete the declaration in the </w:t>
            </w:r>
            <w:r w:rsidR="007F1C14">
              <w:rPr>
                <w:b/>
                <w:bCs/>
                <w:szCs w:val="22"/>
                <w:lang w:val="en-IE"/>
              </w:rPr>
              <w:t>Tender Response Document</w:t>
            </w:r>
            <w:r w:rsidRPr="00017C95">
              <w:rPr>
                <w:bCs/>
                <w:szCs w:val="22"/>
                <w:lang w:val="en-IE"/>
              </w:rPr>
              <w:t>.</w:t>
            </w:r>
          </w:p>
          <w:p w14:paraId="7125B4D7" w14:textId="77777777" w:rsidR="007C46F7" w:rsidRDefault="007C46F7" w:rsidP="007744E3">
            <w:pPr>
              <w:rPr>
                <w:bCs/>
                <w:szCs w:val="22"/>
                <w:lang w:val="en-IE"/>
              </w:rPr>
            </w:pPr>
          </w:p>
          <w:p w14:paraId="01649F5C" w14:textId="5D97A9FF" w:rsidR="0090105C" w:rsidRPr="00017C95" w:rsidRDefault="0090105C" w:rsidP="007744E3">
            <w:pPr>
              <w:rPr>
                <w:b/>
                <w:bCs/>
                <w:szCs w:val="22"/>
              </w:rPr>
            </w:pPr>
            <w:r w:rsidRPr="00D22106">
              <w:rPr>
                <w:b/>
                <w:szCs w:val="22"/>
                <w:lang w:val="en-IE"/>
              </w:rPr>
              <w:t>3.2.B (i</w:t>
            </w:r>
            <w:r w:rsidR="00D05833">
              <w:rPr>
                <w:b/>
                <w:szCs w:val="22"/>
                <w:lang w:val="en-IE"/>
              </w:rPr>
              <w:t>v</w:t>
            </w:r>
            <w:r w:rsidRPr="00D22106">
              <w:rPr>
                <w:b/>
                <w:szCs w:val="22"/>
                <w:lang w:val="en-IE"/>
              </w:rPr>
              <w:t xml:space="preserve">) </w:t>
            </w:r>
            <w:r w:rsidR="007C46F7">
              <w:rPr>
                <w:b/>
                <w:szCs w:val="22"/>
              </w:rPr>
              <w:t>Health and Safety</w:t>
            </w:r>
          </w:p>
          <w:p w14:paraId="52BD6854" w14:textId="606B2539" w:rsidR="0090105C" w:rsidRDefault="0090105C" w:rsidP="007744E3">
            <w:pPr>
              <w:shd w:val="clear" w:color="auto" w:fill="FFFFFF"/>
              <w:suppressAutoHyphens/>
              <w:autoSpaceDN w:val="0"/>
              <w:textAlignment w:val="baseline"/>
              <w:rPr>
                <w:rFonts w:eastAsia="Times New Roman" w:cs="Times New Roman"/>
              </w:rPr>
            </w:pPr>
            <w:r w:rsidRPr="0090105C">
              <w:rPr>
                <w:rFonts w:eastAsia="Times New Roman" w:cs="Times New Roman"/>
              </w:rPr>
              <w:t xml:space="preserve">Tenderers </w:t>
            </w:r>
            <w:r w:rsidRPr="0090105C">
              <w:rPr>
                <w:rFonts w:eastAsia="Times New Roman" w:cs="Times New Roman"/>
                <w:b/>
                <w:bCs/>
                <w:u w:val="single"/>
              </w:rPr>
              <w:t>must</w:t>
            </w:r>
            <w:r w:rsidRPr="0090105C">
              <w:rPr>
                <w:rFonts w:eastAsia="Times New Roman" w:cs="Times New Roman"/>
              </w:rPr>
              <w:t xml:space="preserve"> submit a statement on Tenderer’</w:t>
            </w:r>
            <w:r>
              <w:rPr>
                <w:rFonts w:eastAsia="Times New Roman" w:cs="Times New Roman"/>
              </w:rPr>
              <w:t>s</w:t>
            </w:r>
            <w:r w:rsidRPr="0090105C">
              <w:rPr>
                <w:rFonts w:eastAsia="Times New Roman" w:cs="Times New Roman"/>
              </w:rPr>
              <w:t xml:space="preserve"> headed notepaper confirming that all required Health &amp; Safety systems in the form of a policy are in place for this area of work in accordance with </w:t>
            </w:r>
            <w:r w:rsidR="007C46F7">
              <w:rPr>
                <w:rFonts w:eastAsia="Times New Roman" w:cs="Times New Roman"/>
              </w:rPr>
              <w:t>Irish and European</w:t>
            </w:r>
            <w:r>
              <w:rPr>
                <w:rFonts w:eastAsia="Times New Roman" w:cs="Times New Roman"/>
              </w:rPr>
              <w:t xml:space="preserve"> </w:t>
            </w:r>
            <w:r w:rsidRPr="0090105C">
              <w:rPr>
                <w:rFonts w:eastAsia="Times New Roman" w:cs="Times New Roman"/>
              </w:rPr>
              <w:t>legislation.</w:t>
            </w:r>
          </w:p>
          <w:p w14:paraId="1764DEB8" w14:textId="2FCE782D" w:rsidR="00213936" w:rsidRPr="0090105C" w:rsidRDefault="00CE5B1D" w:rsidP="007744E3">
            <w:pPr>
              <w:rPr>
                <w:bCs/>
                <w:szCs w:val="22"/>
                <w:lang w:val="en-IE"/>
              </w:rPr>
            </w:pPr>
            <w:r w:rsidRPr="00017C95">
              <w:rPr>
                <w:bCs/>
                <w:szCs w:val="22"/>
                <w:lang w:val="en-IE"/>
              </w:rPr>
              <w:t xml:space="preserve">You </w:t>
            </w:r>
            <w:r w:rsidRPr="00716D04">
              <w:rPr>
                <w:b/>
                <w:bCs/>
                <w:szCs w:val="22"/>
                <w:u w:val="single"/>
                <w:lang w:val="en-IE"/>
              </w:rPr>
              <w:t>must</w:t>
            </w:r>
            <w:r w:rsidRPr="00017C95">
              <w:rPr>
                <w:bCs/>
                <w:szCs w:val="22"/>
                <w:lang w:val="en-IE"/>
              </w:rPr>
              <w:t xml:space="preserve"> complete the declaration in the </w:t>
            </w:r>
            <w:r>
              <w:rPr>
                <w:b/>
                <w:bCs/>
                <w:szCs w:val="22"/>
                <w:lang w:val="en-IE"/>
              </w:rPr>
              <w:t>Tender Response Document</w:t>
            </w:r>
            <w:r w:rsidRPr="00017C95">
              <w:rPr>
                <w:bCs/>
                <w:szCs w:val="22"/>
                <w:lang w:val="en-IE"/>
              </w:rPr>
              <w:t>.</w:t>
            </w:r>
          </w:p>
          <w:p w14:paraId="61227162" w14:textId="77777777" w:rsidR="0090105C" w:rsidRPr="0090105C" w:rsidRDefault="0090105C" w:rsidP="007744E3">
            <w:pPr>
              <w:rPr>
                <w:bCs/>
                <w:szCs w:val="22"/>
              </w:rPr>
            </w:pPr>
          </w:p>
          <w:p w14:paraId="4F77F77A" w14:textId="1E61831D" w:rsidR="00744F66" w:rsidRPr="00017C95" w:rsidRDefault="00744F66" w:rsidP="007744E3">
            <w:pPr>
              <w:rPr>
                <w:b/>
                <w:bCs/>
                <w:szCs w:val="22"/>
              </w:rPr>
            </w:pPr>
            <w:r w:rsidRPr="00D22106">
              <w:rPr>
                <w:b/>
                <w:szCs w:val="22"/>
                <w:lang w:val="en-IE"/>
              </w:rPr>
              <w:t>3.2.B (</w:t>
            </w:r>
            <w:r w:rsidR="0090105C">
              <w:rPr>
                <w:b/>
                <w:szCs w:val="22"/>
                <w:lang w:val="en-IE"/>
              </w:rPr>
              <w:t>v</w:t>
            </w:r>
            <w:r w:rsidRPr="00D22106">
              <w:rPr>
                <w:b/>
                <w:szCs w:val="22"/>
                <w:lang w:val="en-IE"/>
              </w:rPr>
              <w:t xml:space="preserve">) </w:t>
            </w:r>
            <w:r w:rsidRPr="00D22106">
              <w:rPr>
                <w:b/>
                <w:szCs w:val="22"/>
              </w:rPr>
              <w:t>Environment</w:t>
            </w:r>
            <w:r w:rsidRPr="00017C95">
              <w:rPr>
                <w:b/>
                <w:bCs/>
                <w:szCs w:val="22"/>
              </w:rPr>
              <w:t xml:space="preserve"> and Sustainability</w:t>
            </w:r>
          </w:p>
          <w:p w14:paraId="64005824" w14:textId="77777777" w:rsidR="00744F66" w:rsidRDefault="00744F66" w:rsidP="007744E3">
            <w:r w:rsidRPr="00017C95">
              <w:rPr>
                <w:bCs/>
                <w:szCs w:val="22"/>
                <w:lang w:val="en-IE"/>
              </w:rPr>
              <w:t xml:space="preserve">Tenderers </w:t>
            </w:r>
            <w:r w:rsidRPr="00716D04">
              <w:rPr>
                <w:b/>
                <w:bCs/>
                <w:szCs w:val="22"/>
                <w:u w:val="single"/>
                <w:lang w:val="en-IE"/>
              </w:rPr>
              <w:t>must</w:t>
            </w:r>
            <w:r w:rsidRPr="00017C95">
              <w:rPr>
                <w:bCs/>
                <w:szCs w:val="22"/>
                <w:lang w:val="en-IE"/>
              </w:rPr>
              <w:t xml:space="preserve"> </w:t>
            </w:r>
            <w:r w:rsidR="0090105C" w:rsidRPr="00482BCD">
              <w:t xml:space="preserve">provide a brief description of </w:t>
            </w:r>
            <w:r w:rsidR="0090105C">
              <w:t>their</w:t>
            </w:r>
            <w:r w:rsidR="0090105C" w:rsidRPr="00482BCD">
              <w:t xml:space="preserve"> Environment</w:t>
            </w:r>
            <w:r w:rsidR="0090105C">
              <w:t>al</w:t>
            </w:r>
            <w:r w:rsidR="0090105C" w:rsidRPr="00482BCD">
              <w:t xml:space="preserve"> and Sustainability Policy.</w:t>
            </w:r>
          </w:p>
          <w:p w14:paraId="4AFD1619" w14:textId="3E8F0A7E" w:rsidR="00CE5B1D" w:rsidRPr="00C328DF" w:rsidRDefault="00CE5B1D" w:rsidP="007744E3">
            <w:pPr>
              <w:rPr>
                <w:bCs/>
                <w:szCs w:val="22"/>
                <w:lang w:val="en-IE"/>
              </w:rPr>
            </w:pPr>
            <w:r w:rsidRPr="00017C95">
              <w:rPr>
                <w:bCs/>
                <w:szCs w:val="22"/>
                <w:lang w:val="en-IE"/>
              </w:rPr>
              <w:lastRenderedPageBreak/>
              <w:t xml:space="preserve">You </w:t>
            </w:r>
            <w:r w:rsidRPr="00716D04">
              <w:rPr>
                <w:b/>
                <w:bCs/>
                <w:szCs w:val="22"/>
                <w:u w:val="single"/>
                <w:lang w:val="en-IE"/>
              </w:rPr>
              <w:t>must</w:t>
            </w:r>
            <w:r w:rsidRPr="00017C95">
              <w:rPr>
                <w:bCs/>
                <w:szCs w:val="22"/>
                <w:lang w:val="en-IE"/>
              </w:rPr>
              <w:t xml:space="preserve"> complete the declaration in the </w:t>
            </w:r>
            <w:r>
              <w:rPr>
                <w:b/>
                <w:bCs/>
                <w:szCs w:val="22"/>
                <w:lang w:val="en-IE"/>
              </w:rPr>
              <w:t>Tender Response Document</w:t>
            </w:r>
            <w:r w:rsidRPr="00017C95">
              <w:rPr>
                <w:bCs/>
                <w:szCs w:val="22"/>
                <w:lang w:val="en-IE"/>
              </w:rPr>
              <w:t>.</w:t>
            </w:r>
          </w:p>
        </w:tc>
      </w:tr>
      <w:tr w:rsidR="007C46F7" w14:paraId="1F757C6D" w14:textId="77777777" w:rsidTr="0090105C">
        <w:trPr>
          <w:trHeight w:val="708"/>
        </w:trPr>
        <w:tc>
          <w:tcPr>
            <w:tcW w:w="567" w:type="dxa"/>
          </w:tcPr>
          <w:p w14:paraId="0458E560" w14:textId="77777777" w:rsidR="007C46F7" w:rsidRDefault="007C46F7" w:rsidP="007C46F7">
            <w:pPr>
              <w:spacing w:after="0"/>
              <w:rPr>
                <w:color w:val="0000FF"/>
              </w:rPr>
            </w:pPr>
          </w:p>
        </w:tc>
        <w:tc>
          <w:tcPr>
            <w:tcW w:w="770" w:type="dxa"/>
          </w:tcPr>
          <w:p w14:paraId="61643DD5" w14:textId="77777777" w:rsidR="007C46F7" w:rsidRDefault="007C46F7" w:rsidP="007C46F7">
            <w:pPr>
              <w:spacing w:after="0"/>
              <w:rPr>
                <w:color w:val="0000FF"/>
              </w:rPr>
            </w:pPr>
          </w:p>
        </w:tc>
        <w:tc>
          <w:tcPr>
            <w:tcW w:w="7734" w:type="dxa"/>
          </w:tcPr>
          <w:p w14:paraId="5DA509CA" w14:textId="13F09B3C" w:rsidR="007C46F7" w:rsidRDefault="007C46F7" w:rsidP="007C46F7">
            <w:pPr>
              <w:spacing w:after="0"/>
              <w:rPr>
                <w:b/>
              </w:rPr>
            </w:pPr>
            <w:r>
              <w:rPr>
                <w:szCs w:val="22"/>
              </w:rPr>
              <w:t xml:space="preserve">Tenderers </w:t>
            </w:r>
            <w:r w:rsidRPr="007C46F7">
              <w:rPr>
                <w:b/>
                <w:bCs/>
                <w:szCs w:val="22"/>
                <w:u w:val="single"/>
              </w:rPr>
              <w:t>must</w:t>
            </w:r>
            <w:r>
              <w:rPr>
                <w:szCs w:val="22"/>
              </w:rPr>
              <w:t xml:space="preserve"> be able to provide the supporting documentation specified above without delay when requested by the Contracting Authority.</w:t>
            </w:r>
          </w:p>
        </w:tc>
      </w:tr>
    </w:tbl>
    <w:p w14:paraId="0A31CA9F" w14:textId="77777777" w:rsidR="006A2D3B" w:rsidRDefault="006A2D3B">
      <w:pPr>
        <w:spacing w:after="0"/>
        <w:sectPr w:rsidR="006A2D3B">
          <w:type w:val="continuous"/>
          <w:pgSz w:w="11907" w:h="16840"/>
          <w:pgMar w:top="1134" w:right="1418" w:bottom="851" w:left="1418" w:header="709" w:footer="709" w:gutter="0"/>
          <w:cols w:space="720"/>
        </w:sectPr>
      </w:pPr>
    </w:p>
    <w:p w14:paraId="6B7D2D5D" w14:textId="77777777" w:rsidR="006A2D3B" w:rsidRDefault="006A2D3B">
      <w:pPr>
        <w:spacing w:after="0"/>
      </w:pPr>
      <w:bookmarkStart w:id="16" w:name="bookmark=id.1y810tw" w:colFirst="0" w:colLast="0"/>
      <w:bookmarkEnd w:id="16"/>
    </w:p>
    <w:p w14:paraId="1B0A6307" w14:textId="77777777" w:rsidR="00112A36" w:rsidRPr="00112A36" w:rsidRDefault="00112A36" w:rsidP="00112A36">
      <w:pPr>
        <w:sectPr w:rsidR="00112A36" w:rsidRPr="00112A36">
          <w:type w:val="continuous"/>
          <w:pgSz w:w="11907" w:h="16840"/>
          <w:pgMar w:top="1134" w:right="1418" w:bottom="851" w:left="1418" w:header="709" w:footer="709" w:gutter="0"/>
          <w:cols w:space="720"/>
        </w:sectPr>
      </w:pPr>
    </w:p>
    <w:p w14:paraId="7885BB5D" w14:textId="77777777" w:rsidR="006A2D3B" w:rsidRDefault="00363BDC">
      <w:pPr>
        <w:pStyle w:val="Heading2"/>
        <w:spacing w:after="100"/>
        <w:ind w:firstLine="0"/>
      </w:pPr>
      <w:r>
        <w:t>3.3</w:t>
      </w:r>
      <w:r>
        <w:tab/>
        <w:t>Award Criteria</w:t>
      </w:r>
    </w:p>
    <w:tbl>
      <w:tblPr>
        <w:tblStyle w:val="af5"/>
        <w:tblW w:w="9071" w:type="dxa"/>
        <w:tblLayout w:type="fixed"/>
        <w:tblLook w:val="0000" w:firstRow="0" w:lastRow="0" w:firstColumn="0" w:lastColumn="0" w:noHBand="0" w:noVBand="0"/>
      </w:tblPr>
      <w:tblGrid>
        <w:gridCol w:w="787"/>
        <w:gridCol w:w="8284"/>
      </w:tblGrid>
      <w:tr w:rsidR="006A2D3B" w14:paraId="7C2EE274" w14:textId="77777777">
        <w:tc>
          <w:tcPr>
            <w:tcW w:w="787" w:type="dxa"/>
          </w:tcPr>
          <w:p w14:paraId="3D71C4FD" w14:textId="77777777" w:rsidR="006A2D3B" w:rsidRDefault="00363BDC" w:rsidP="0045734E">
            <w:pPr>
              <w:rPr>
                <w:color w:val="000080"/>
                <w:highlight w:val="yellow"/>
              </w:rPr>
            </w:pPr>
            <w:r w:rsidRPr="0045734E">
              <w:rPr>
                <w:color w:val="0000FF"/>
              </w:rPr>
              <w:t>3.3.1</w:t>
            </w:r>
          </w:p>
        </w:tc>
        <w:tc>
          <w:tcPr>
            <w:tcW w:w="8284" w:type="dxa"/>
          </w:tcPr>
          <w:p w14:paraId="27B994FA" w14:textId="77777777" w:rsidR="006A2D3B" w:rsidRDefault="00363BDC" w:rsidP="00C328DF">
            <w:r>
              <w:t xml:space="preserve">The Goods Contract will be awarded on the basis of the </w:t>
            </w:r>
            <w:bookmarkStart w:id="17" w:name="bookmark=id.4i7ojhp" w:colFirst="0" w:colLast="0"/>
            <w:bookmarkEnd w:id="17"/>
            <w:r>
              <w:t>most economically advantageous tender(s) as identified in accordance with the following criteria:</w:t>
            </w:r>
          </w:p>
          <w:p w14:paraId="5E613E88" w14:textId="48D1ABEC" w:rsidR="00C328DF" w:rsidRDefault="00C328DF" w:rsidP="00C328DF">
            <w:pPr>
              <w:rPr>
                <w:rFonts w:asciiTheme="minorHAnsi" w:hAnsiTheme="minorHAnsi" w:cstheme="minorHAnsi"/>
                <w:szCs w:val="22"/>
              </w:rPr>
            </w:pPr>
            <w:r w:rsidRPr="003B6E61">
              <w:rPr>
                <w:rFonts w:asciiTheme="minorHAnsi" w:hAnsiTheme="minorHAnsi" w:cstheme="minorHAnsi"/>
                <w:b/>
                <w:bCs/>
                <w:szCs w:val="22"/>
              </w:rPr>
              <w:t xml:space="preserve">Only those Tenderers who have qualified in accordance with paragraph 3.2 of this </w:t>
            </w:r>
            <w:r>
              <w:rPr>
                <w:rFonts w:asciiTheme="minorHAnsi" w:hAnsiTheme="minorHAnsi" w:cstheme="minorHAnsi"/>
                <w:b/>
                <w:bCs/>
                <w:szCs w:val="22"/>
              </w:rPr>
              <w:t>CFT</w:t>
            </w:r>
            <w:r w:rsidRPr="003B6E61">
              <w:rPr>
                <w:rFonts w:asciiTheme="minorHAnsi" w:hAnsiTheme="minorHAnsi" w:cstheme="minorHAnsi"/>
                <w:b/>
                <w:bCs/>
                <w:szCs w:val="22"/>
              </w:rPr>
              <w:t xml:space="preserve"> will proceed to be evaluated under this paragraph 3.3.</w:t>
            </w:r>
            <w:r w:rsidR="00226AFB">
              <w:rPr>
                <w:rFonts w:asciiTheme="minorHAnsi" w:hAnsiTheme="minorHAnsi" w:cstheme="minorHAnsi"/>
                <w:szCs w:val="22"/>
              </w:rPr>
              <w:t xml:space="preserve"> </w:t>
            </w:r>
            <w:r w:rsidRPr="00AA1EAE">
              <w:rPr>
                <w:rFonts w:asciiTheme="minorHAnsi" w:hAnsiTheme="minorHAnsi" w:cstheme="minorHAnsi"/>
                <w:szCs w:val="22"/>
              </w:rPr>
              <w:t>No commitment of any kind, contractual or otherwise shall exist unless and until a formal written contract has been executed by or on behalf of the Contracting Authority.</w:t>
            </w:r>
            <w:r w:rsidR="00226AFB">
              <w:rPr>
                <w:rFonts w:asciiTheme="minorHAnsi" w:hAnsiTheme="minorHAnsi" w:cstheme="minorHAnsi"/>
                <w:szCs w:val="22"/>
              </w:rPr>
              <w:t xml:space="preserve"> </w:t>
            </w:r>
            <w:r w:rsidRPr="00AA1EAE">
              <w:rPr>
                <w:rFonts w:asciiTheme="minorHAnsi" w:hAnsiTheme="minorHAnsi" w:cstheme="minorHAnsi"/>
                <w:szCs w:val="22"/>
              </w:rPr>
              <w:t>Any award of notification of preferred bidder status by the Contracting Authority shall not give rise to any enforceable rights by the Tenderer. The Contracting Authority may cancel this public procurement competition at any time prior to a formal written contract being executed by or on behalf of the Contracting Authority. The Contracting Authority does not bind itself to accept the lowest priced or any Tender.</w:t>
            </w:r>
          </w:p>
          <w:p w14:paraId="53A8C990" w14:textId="77777777" w:rsidR="00C328DF" w:rsidRPr="00F95AA6" w:rsidRDefault="00C328DF" w:rsidP="00C328DF">
            <w:pPr>
              <w:rPr>
                <w:rFonts w:asciiTheme="minorHAnsi" w:hAnsiTheme="minorHAnsi" w:cstheme="minorHAnsi"/>
                <w:b/>
                <w:bCs/>
                <w:szCs w:val="22"/>
              </w:rPr>
            </w:pPr>
            <w:r w:rsidRPr="00F95AA6">
              <w:rPr>
                <w:rFonts w:asciiTheme="minorHAnsi" w:hAnsiTheme="minorHAnsi" w:cstheme="minorHAnsi"/>
                <w:b/>
                <w:bCs/>
                <w:szCs w:val="22"/>
              </w:rPr>
              <w:t>Award Criteria</w:t>
            </w:r>
          </w:p>
          <w:p w14:paraId="0D497135" w14:textId="77777777" w:rsidR="00C328DF" w:rsidRPr="002D77A7" w:rsidRDefault="00C328DF" w:rsidP="00C328DF">
            <w:pPr>
              <w:rPr>
                <w:rFonts w:asciiTheme="minorHAnsi" w:hAnsiTheme="minorHAnsi" w:cstheme="minorHAnsi"/>
                <w:szCs w:val="22"/>
                <w:lang w:val="en-IE"/>
              </w:rPr>
            </w:pPr>
            <w:r w:rsidRPr="002D77A7">
              <w:rPr>
                <w:rFonts w:asciiTheme="minorHAnsi" w:hAnsiTheme="minorHAnsi" w:cstheme="minorHAnsi"/>
                <w:szCs w:val="22"/>
                <w:lang w:val="en-IE"/>
              </w:rPr>
              <w:t xml:space="preserve">1000 marks in total are available in this section. The costs proposed will be awarded from </w:t>
            </w:r>
            <w:r>
              <w:rPr>
                <w:rFonts w:asciiTheme="minorHAnsi" w:hAnsiTheme="minorHAnsi" w:cstheme="minorHAnsi"/>
                <w:szCs w:val="22"/>
                <w:lang w:val="en-IE"/>
              </w:rPr>
              <w:t>25</w:t>
            </w:r>
            <w:r w:rsidRPr="002D77A7">
              <w:rPr>
                <w:rFonts w:asciiTheme="minorHAnsi" w:hAnsiTheme="minorHAnsi" w:cstheme="minorHAnsi"/>
                <w:szCs w:val="22"/>
                <w:lang w:val="en-IE"/>
              </w:rPr>
              <w:t xml:space="preserve">% of the marks available. The qualitative award criteria will be assessed out of the remaining </w:t>
            </w:r>
            <w:r>
              <w:rPr>
                <w:rFonts w:asciiTheme="minorHAnsi" w:hAnsiTheme="minorHAnsi" w:cstheme="minorHAnsi"/>
                <w:szCs w:val="22"/>
                <w:lang w:val="en-IE"/>
              </w:rPr>
              <w:t>75</w:t>
            </w:r>
            <w:r w:rsidRPr="002D77A7">
              <w:rPr>
                <w:rFonts w:asciiTheme="minorHAnsi" w:hAnsiTheme="minorHAnsi" w:cstheme="minorHAnsi"/>
                <w:szCs w:val="22"/>
                <w:lang w:val="en-IE"/>
              </w:rPr>
              <w:t>% of the available marks.</w:t>
            </w:r>
          </w:p>
          <w:p w14:paraId="509EEE75" w14:textId="788C50C9" w:rsidR="00C328DF" w:rsidRPr="00021B51" w:rsidRDefault="00C328DF" w:rsidP="00C328DF">
            <w:pPr>
              <w:rPr>
                <w:rFonts w:asciiTheme="minorHAnsi" w:hAnsiTheme="minorHAnsi" w:cstheme="minorHAnsi"/>
                <w:szCs w:val="22"/>
                <w:lang w:val="en-IE"/>
              </w:rPr>
            </w:pPr>
            <w:r w:rsidRPr="002D77A7">
              <w:rPr>
                <w:rFonts w:asciiTheme="minorHAnsi" w:hAnsiTheme="minorHAnsi" w:cstheme="minorHAnsi"/>
                <w:szCs w:val="22"/>
                <w:lang w:val="en-IE"/>
              </w:rPr>
              <w:t>Tenderers are required to provide in no less than an A4 page (for each of the areas within this section) a proposed plan</w:t>
            </w:r>
            <w:r w:rsidR="009771B4">
              <w:rPr>
                <w:rFonts w:asciiTheme="minorHAnsi" w:hAnsiTheme="minorHAnsi" w:cstheme="minorHAnsi"/>
                <w:szCs w:val="22"/>
                <w:lang w:val="en-IE"/>
              </w:rPr>
              <w:t xml:space="preserve"> for</w:t>
            </w:r>
            <w:r w:rsidRPr="002D77A7">
              <w:rPr>
                <w:rFonts w:asciiTheme="minorHAnsi" w:hAnsiTheme="minorHAnsi" w:cstheme="minorHAnsi"/>
                <w:szCs w:val="22"/>
                <w:lang w:val="en-IE"/>
              </w:rPr>
              <w:t xml:space="preserve"> the functionality </w:t>
            </w:r>
            <w:r w:rsidR="009B6E3F">
              <w:rPr>
                <w:rFonts w:asciiTheme="minorHAnsi" w:hAnsiTheme="minorHAnsi" w:cstheme="minorHAnsi"/>
                <w:szCs w:val="22"/>
                <w:lang w:val="en-IE"/>
              </w:rPr>
              <w:t xml:space="preserve">and suitability </w:t>
            </w:r>
            <w:r w:rsidRPr="002D77A7">
              <w:rPr>
                <w:rFonts w:asciiTheme="minorHAnsi" w:hAnsiTheme="minorHAnsi" w:cstheme="minorHAnsi"/>
                <w:szCs w:val="22"/>
                <w:lang w:val="en-IE"/>
              </w:rPr>
              <w:t>of the items proposed</w:t>
            </w:r>
            <w:r w:rsidR="00053327">
              <w:rPr>
                <w:rFonts w:asciiTheme="minorHAnsi" w:hAnsiTheme="minorHAnsi" w:cstheme="minorHAnsi"/>
                <w:szCs w:val="22"/>
                <w:lang w:val="en-IE"/>
              </w:rPr>
              <w:t>;</w:t>
            </w:r>
            <w:r w:rsidRPr="002D77A7">
              <w:rPr>
                <w:rFonts w:asciiTheme="minorHAnsi" w:hAnsiTheme="minorHAnsi" w:cstheme="minorHAnsi"/>
                <w:szCs w:val="22"/>
                <w:lang w:val="en-IE"/>
              </w:rPr>
              <w:t xml:space="preserve"> </w:t>
            </w:r>
            <w:r w:rsidR="00053327">
              <w:rPr>
                <w:rFonts w:asciiTheme="minorHAnsi" w:hAnsiTheme="minorHAnsi" w:cstheme="minorHAnsi"/>
                <w:szCs w:val="22"/>
                <w:lang w:val="en-IE"/>
              </w:rPr>
              <w:t>the t</w:t>
            </w:r>
            <w:r w:rsidR="00053327" w:rsidRPr="00053327">
              <w:rPr>
                <w:rFonts w:asciiTheme="minorHAnsi" w:hAnsiTheme="minorHAnsi" w:cstheme="minorHAnsi"/>
                <w:szCs w:val="22"/>
                <w:lang w:val="en-IE"/>
              </w:rPr>
              <w:t xml:space="preserve">raining, </w:t>
            </w:r>
            <w:r w:rsidR="00053327">
              <w:rPr>
                <w:rFonts w:asciiTheme="minorHAnsi" w:hAnsiTheme="minorHAnsi" w:cstheme="minorHAnsi"/>
                <w:szCs w:val="22"/>
                <w:lang w:val="en-IE"/>
              </w:rPr>
              <w:t>t</w:t>
            </w:r>
            <w:r w:rsidR="00053327" w:rsidRPr="00053327">
              <w:rPr>
                <w:rFonts w:asciiTheme="minorHAnsi" w:hAnsiTheme="minorHAnsi" w:cstheme="minorHAnsi"/>
                <w:szCs w:val="22"/>
                <w:lang w:val="en-IE"/>
              </w:rPr>
              <w:t xml:space="preserve">echnical </w:t>
            </w:r>
            <w:r w:rsidR="00053327">
              <w:rPr>
                <w:rFonts w:asciiTheme="minorHAnsi" w:hAnsiTheme="minorHAnsi" w:cstheme="minorHAnsi"/>
                <w:szCs w:val="22"/>
                <w:lang w:val="en-IE"/>
              </w:rPr>
              <w:t>s</w:t>
            </w:r>
            <w:r w:rsidR="00053327" w:rsidRPr="00053327">
              <w:rPr>
                <w:rFonts w:asciiTheme="minorHAnsi" w:hAnsiTheme="minorHAnsi" w:cstheme="minorHAnsi"/>
                <w:szCs w:val="22"/>
                <w:lang w:val="en-IE"/>
              </w:rPr>
              <w:t xml:space="preserve">upport and </w:t>
            </w:r>
            <w:r w:rsidR="00053327">
              <w:rPr>
                <w:rFonts w:asciiTheme="minorHAnsi" w:hAnsiTheme="minorHAnsi" w:cstheme="minorHAnsi"/>
                <w:szCs w:val="22"/>
                <w:lang w:val="en-IE"/>
              </w:rPr>
              <w:t>a</w:t>
            </w:r>
            <w:r w:rsidR="00053327" w:rsidRPr="00053327">
              <w:rPr>
                <w:rFonts w:asciiTheme="minorHAnsi" w:hAnsiTheme="minorHAnsi" w:cstheme="minorHAnsi"/>
                <w:szCs w:val="22"/>
                <w:lang w:val="en-IE"/>
              </w:rPr>
              <w:t>fter-</w:t>
            </w:r>
            <w:r w:rsidR="00053327">
              <w:rPr>
                <w:rFonts w:asciiTheme="minorHAnsi" w:hAnsiTheme="minorHAnsi" w:cstheme="minorHAnsi"/>
                <w:szCs w:val="22"/>
                <w:lang w:val="en-IE"/>
              </w:rPr>
              <w:t>s</w:t>
            </w:r>
            <w:r w:rsidR="00053327" w:rsidRPr="00053327">
              <w:rPr>
                <w:rFonts w:asciiTheme="minorHAnsi" w:hAnsiTheme="minorHAnsi" w:cstheme="minorHAnsi"/>
                <w:szCs w:val="22"/>
                <w:lang w:val="en-IE"/>
              </w:rPr>
              <w:t>ale</w:t>
            </w:r>
            <w:r w:rsidR="00053327">
              <w:rPr>
                <w:rFonts w:asciiTheme="minorHAnsi" w:hAnsiTheme="minorHAnsi" w:cstheme="minorHAnsi"/>
                <w:szCs w:val="22"/>
                <w:lang w:val="en-IE"/>
              </w:rPr>
              <w:t xml:space="preserve"> services offered;</w:t>
            </w:r>
            <w:r w:rsidR="009B6E3F">
              <w:rPr>
                <w:rFonts w:asciiTheme="minorHAnsi" w:hAnsiTheme="minorHAnsi" w:cstheme="minorHAnsi"/>
                <w:szCs w:val="22"/>
                <w:lang w:val="en-IE"/>
              </w:rPr>
              <w:t xml:space="preserve"> their order and delivery procedures; and their sustainability </w:t>
            </w:r>
            <w:r w:rsidR="005167DA">
              <w:rPr>
                <w:rFonts w:asciiTheme="minorHAnsi" w:hAnsiTheme="minorHAnsi" w:cstheme="minorHAnsi"/>
                <w:szCs w:val="22"/>
                <w:lang w:val="en-IE"/>
              </w:rPr>
              <w:t>approach</w:t>
            </w:r>
            <w:r w:rsidRPr="002D77A7">
              <w:rPr>
                <w:rFonts w:asciiTheme="minorHAnsi" w:hAnsiTheme="minorHAnsi" w:cstheme="minorHAnsi"/>
                <w:szCs w:val="22"/>
                <w:lang w:val="en-IE"/>
              </w:rPr>
              <w:t xml:space="preserve">, based on the requirements as set out in </w:t>
            </w:r>
            <w:r w:rsidRPr="005167DA">
              <w:rPr>
                <w:rFonts w:asciiTheme="minorHAnsi" w:hAnsiTheme="minorHAnsi" w:cstheme="minorHAnsi"/>
                <w:b/>
                <w:bCs/>
                <w:szCs w:val="22"/>
                <w:lang w:val="en-IE"/>
              </w:rPr>
              <w:t>Appendix 1</w:t>
            </w:r>
            <w:r w:rsidR="005167DA" w:rsidRPr="005167DA">
              <w:rPr>
                <w:rFonts w:asciiTheme="minorHAnsi" w:hAnsiTheme="minorHAnsi" w:cstheme="minorHAnsi"/>
                <w:b/>
                <w:bCs/>
                <w:szCs w:val="22"/>
                <w:lang w:val="en-IE"/>
              </w:rPr>
              <w:t>:</w:t>
            </w:r>
            <w:r w:rsidRPr="005167DA">
              <w:rPr>
                <w:rFonts w:asciiTheme="minorHAnsi" w:hAnsiTheme="minorHAnsi" w:cstheme="minorHAnsi"/>
                <w:b/>
                <w:bCs/>
                <w:szCs w:val="22"/>
                <w:lang w:val="en-IE"/>
              </w:rPr>
              <w:t xml:space="preserve"> </w:t>
            </w:r>
            <w:r w:rsidRPr="009771B4">
              <w:rPr>
                <w:rFonts w:asciiTheme="minorHAnsi" w:hAnsiTheme="minorHAnsi" w:cstheme="minorHAnsi"/>
                <w:b/>
                <w:bCs/>
                <w:szCs w:val="22"/>
                <w:lang w:val="en-IE"/>
              </w:rPr>
              <w:t>Requirements</w:t>
            </w:r>
            <w:r w:rsidR="005167DA" w:rsidRPr="009771B4">
              <w:rPr>
                <w:rFonts w:asciiTheme="minorHAnsi" w:hAnsiTheme="minorHAnsi" w:cstheme="minorHAnsi"/>
                <w:b/>
                <w:bCs/>
                <w:szCs w:val="22"/>
                <w:lang w:val="en-IE"/>
              </w:rPr>
              <w:t xml:space="preserve"> and Specification</w:t>
            </w:r>
            <w:r w:rsidR="009771B4" w:rsidRPr="009771B4">
              <w:rPr>
                <w:rFonts w:asciiTheme="minorHAnsi" w:hAnsiTheme="minorHAnsi" w:cstheme="minorHAnsi"/>
                <w:b/>
                <w:bCs/>
                <w:szCs w:val="22"/>
                <w:lang w:val="en-IE"/>
              </w:rPr>
              <w:t>s</w:t>
            </w:r>
            <w:r w:rsidRPr="002D77A7">
              <w:rPr>
                <w:rFonts w:asciiTheme="minorHAnsi" w:hAnsiTheme="minorHAnsi" w:cstheme="minorHAnsi"/>
                <w:szCs w:val="22"/>
                <w:lang w:val="en-IE"/>
              </w:rPr>
              <w:t xml:space="preserve">, (see minimum Specifications in the </w:t>
            </w:r>
            <w:r w:rsidR="0029513F">
              <w:rPr>
                <w:rFonts w:asciiTheme="minorHAnsi" w:hAnsiTheme="minorHAnsi" w:cstheme="minorHAnsi"/>
                <w:szCs w:val="22"/>
                <w:lang w:val="en-IE"/>
              </w:rPr>
              <w:t>E</w:t>
            </w:r>
            <w:r w:rsidRPr="002D77A7">
              <w:rPr>
                <w:rFonts w:asciiTheme="minorHAnsi" w:hAnsiTheme="minorHAnsi" w:cstheme="minorHAnsi"/>
                <w:szCs w:val="22"/>
                <w:lang w:val="en-IE"/>
              </w:rPr>
              <w:t>xcel pricing worksheet), detailing but not limited to the following;</w:t>
            </w:r>
          </w:p>
        </w:tc>
      </w:tr>
    </w:tbl>
    <w:p w14:paraId="351F3948" w14:textId="09B06467" w:rsidR="006A2D3B" w:rsidRDefault="006A2D3B" w:rsidP="00021B51">
      <w:pPr>
        <w:rPr>
          <w:color w:val="000000"/>
        </w:rPr>
      </w:pPr>
    </w:p>
    <w:tbl>
      <w:tblPr>
        <w:tblW w:w="9072" w:type="dxa"/>
        <w:jc w:val="center"/>
        <w:tblLayout w:type="fixed"/>
        <w:tblCellMar>
          <w:left w:w="10" w:type="dxa"/>
          <w:right w:w="10" w:type="dxa"/>
        </w:tblCellMar>
        <w:tblLook w:val="04A0" w:firstRow="1" w:lastRow="0" w:firstColumn="1" w:lastColumn="0" w:noHBand="0" w:noVBand="1"/>
      </w:tblPr>
      <w:tblGrid>
        <w:gridCol w:w="5387"/>
        <w:gridCol w:w="1276"/>
        <w:gridCol w:w="1275"/>
        <w:gridCol w:w="1134"/>
      </w:tblGrid>
      <w:tr w:rsidR="00021B51" w:rsidRPr="008E2298" w14:paraId="091DF2BD" w14:textId="77777777" w:rsidTr="00021B51">
        <w:trPr>
          <w:jc w:val="center"/>
        </w:trPr>
        <w:tc>
          <w:tcPr>
            <w:tcW w:w="5387" w:type="dxa"/>
            <w:tcBorders>
              <w:top w:val="single" w:sz="4" w:space="0" w:color="000000"/>
              <w:left w:val="single" w:sz="4" w:space="0" w:color="000000"/>
              <w:bottom w:val="single" w:sz="4" w:space="0" w:color="000000"/>
              <w:right w:val="single" w:sz="4" w:space="0" w:color="000000"/>
            </w:tcBorders>
            <w:shd w:val="clear" w:color="auto" w:fill="4F81BD" w:themeFill="accent1"/>
            <w:tcMar>
              <w:left w:w="108" w:type="dxa"/>
              <w:right w:w="108" w:type="dxa"/>
            </w:tcMar>
          </w:tcPr>
          <w:p w14:paraId="5D3632C7" w14:textId="77777777" w:rsidR="00021B51" w:rsidRPr="008E2298" w:rsidRDefault="00021B51" w:rsidP="00021B51">
            <w:pPr>
              <w:jc w:val="left"/>
              <w:rPr>
                <w:rFonts w:asciiTheme="minorHAnsi" w:hAnsiTheme="minorHAnsi" w:cstheme="minorHAnsi"/>
                <w:b/>
                <w:szCs w:val="22"/>
                <w:lang w:val="en-IE"/>
              </w:rPr>
            </w:pPr>
            <w:r w:rsidRPr="008E2298">
              <w:rPr>
                <w:rFonts w:asciiTheme="minorHAnsi" w:hAnsiTheme="minorHAnsi" w:cstheme="minorHAnsi"/>
                <w:b/>
                <w:szCs w:val="22"/>
                <w:lang w:val="en-IE"/>
              </w:rPr>
              <w:t xml:space="preserve">Award Criteria </w:t>
            </w:r>
          </w:p>
          <w:p w14:paraId="0346EF50" w14:textId="77777777" w:rsidR="00021B51" w:rsidRPr="004C0D5F" w:rsidRDefault="00021B51" w:rsidP="00021B51">
            <w:pPr>
              <w:jc w:val="left"/>
              <w:rPr>
                <w:rFonts w:asciiTheme="minorHAnsi" w:hAnsiTheme="minorHAnsi" w:cstheme="minorHAnsi"/>
                <w:b/>
                <w:i/>
                <w:iCs/>
                <w:szCs w:val="22"/>
                <w:lang w:val="en-IE"/>
              </w:rPr>
            </w:pPr>
            <w:r w:rsidRPr="004C0D5F">
              <w:rPr>
                <w:rFonts w:asciiTheme="minorHAnsi" w:hAnsiTheme="minorHAnsi" w:cstheme="minorHAnsi"/>
                <w:i/>
                <w:iCs/>
                <w:szCs w:val="22"/>
                <w:lang w:val="en-IE"/>
              </w:rPr>
              <w:t>(All sub-criteria are of equal marks proportionate to the requirement unless otherwise stated)</w:t>
            </w:r>
          </w:p>
        </w:tc>
        <w:tc>
          <w:tcPr>
            <w:tcW w:w="1276" w:type="dxa"/>
            <w:tcBorders>
              <w:top w:val="single" w:sz="4" w:space="0" w:color="000000"/>
              <w:left w:val="single" w:sz="4" w:space="0" w:color="000000"/>
              <w:bottom w:val="single" w:sz="4" w:space="0" w:color="000000"/>
              <w:right w:val="single" w:sz="4" w:space="0" w:color="000000"/>
            </w:tcBorders>
            <w:shd w:val="clear" w:color="auto" w:fill="4F81BD" w:themeFill="accent1"/>
            <w:tcMar>
              <w:left w:w="108" w:type="dxa"/>
              <w:right w:w="108" w:type="dxa"/>
            </w:tcMar>
          </w:tcPr>
          <w:p w14:paraId="53577C92" w14:textId="2B59D8E7" w:rsidR="00021B51" w:rsidRPr="008E2298" w:rsidRDefault="00021B51" w:rsidP="00021B51">
            <w:pPr>
              <w:jc w:val="left"/>
              <w:rPr>
                <w:rFonts w:asciiTheme="minorHAnsi" w:hAnsiTheme="minorHAnsi" w:cstheme="minorHAnsi"/>
                <w:szCs w:val="22"/>
                <w:lang w:val="en-IE"/>
              </w:rPr>
            </w:pPr>
            <w:r w:rsidRPr="008E2298">
              <w:rPr>
                <w:rFonts w:asciiTheme="minorHAnsi" w:hAnsiTheme="minorHAnsi" w:cstheme="minorHAnsi"/>
                <w:b/>
                <w:szCs w:val="22"/>
                <w:lang w:val="en-IE"/>
              </w:rPr>
              <w:t xml:space="preserve">Weighting of </w:t>
            </w:r>
            <w:r>
              <w:rPr>
                <w:rFonts w:asciiTheme="minorHAnsi" w:hAnsiTheme="minorHAnsi" w:cstheme="minorHAnsi"/>
                <w:b/>
                <w:szCs w:val="22"/>
                <w:lang w:val="en-IE"/>
              </w:rPr>
              <w:t>A</w:t>
            </w:r>
            <w:r w:rsidRPr="008E2298">
              <w:rPr>
                <w:rFonts w:asciiTheme="minorHAnsi" w:hAnsiTheme="minorHAnsi" w:cstheme="minorHAnsi"/>
                <w:b/>
                <w:szCs w:val="22"/>
                <w:lang w:val="en-IE"/>
              </w:rPr>
              <w:t xml:space="preserve">ward </w:t>
            </w:r>
            <w:r>
              <w:rPr>
                <w:rFonts w:asciiTheme="minorHAnsi" w:hAnsiTheme="minorHAnsi" w:cstheme="minorHAnsi"/>
                <w:b/>
                <w:szCs w:val="22"/>
                <w:lang w:val="en-IE"/>
              </w:rPr>
              <w:t>C</w:t>
            </w:r>
            <w:r w:rsidRPr="008E2298">
              <w:rPr>
                <w:rFonts w:asciiTheme="minorHAnsi" w:hAnsiTheme="minorHAnsi" w:cstheme="minorHAnsi"/>
                <w:b/>
                <w:szCs w:val="22"/>
                <w:lang w:val="en-IE"/>
              </w:rPr>
              <w:t>riteria</w:t>
            </w:r>
          </w:p>
        </w:tc>
        <w:tc>
          <w:tcPr>
            <w:tcW w:w="1275" w:type="dxa"/>
            <w:tcBorders>
              <w:top w:val="single" w:sz="4" w:space="0" w:color="000000"/>
              <w:left w:val="single" w:sz="4" w:space="0" w:color="000000"/>
              <w:bottom w:val="single" w:sz="4" w:space="0" w:color="000000"/>
              <w:right w:val="single" w:sz="4" w:space="0" w:color="000000"/>
            </w:tcBorders>
            <w:shd w:val="clear" w:color="auto" w:fill="4F81BD" w:themeFill="accent1"/>
            <w:tcMar>
              <w:left w:w="108" w:type="dxa"/>
              <w:right w:w="108" w:type="dxa"/>
            </w:tcMar>
          </w:tcPr>
          <w:p w14:paraId="5E52C2D5" w14:textId="3423B225" w:rsidR="00021B51" w:rsidRPr="008E2298" w:rsidRDefault="00021B51" w:rsidP="00021B51">
            <w:pPr>
              <w:jc w:val="left"/>
              <w:rPr>
                <w:rFonts w:asciiTheme="minorHAnsi" w:hAnsiTheme="minorHAnsi" w:cstheme="minorHAnsi"/>
                <w:szCs w:val="22"/>
                <w:lang w:val="en-IE"/>
              </w:rPr>
            </w:pPr>
            <w:r w:rsidRPr="008E2298">
              <w:rPr>
                <w:rFonts w:asciiTheme="minorHAnsi" w:hAnsiTheme="minorHAnsi" w:cstheme="minorHAnsi"/>
                <w:b/>
                <w:szCs w:val="22"/>
                <w:lang w:val="en-IE"/>
              </w:rPr>
              <w:t xml:space="preserve">Maximum </w:t>
            </w:r>
            <w:r>
              <w:rPr>
                <w:rFonts w:asciiTheme="minorHAnsi" w:hAnsiTheme="minorHAnsi" w:cstheme="minorHAnsi"/>
                <w:b/>
                <w:szCs w:val="22"/>
                <w:lang w:val="en-IE"/>
              </w:rPr>
              <w:t>m</w:t>
            </w:r>
            <w:r w:rsidRPr="008E2298">
              <w:rPr>
                <w:rFonts w:asciiTheme="minorHAnsi" w:hAnsiTheme="minorHAnsi" w:cstheme="minorHAnsi"/>
                <w:b/>
                <w:szCs w:val="22"/>
                <w:lang w:val="en-IE"/>
              </w:rPr>
              <w:t>arks</w:t>
            </w:r>
            <w:r>
              <w:rPr>
                <w:rFonts w:asciiTheme="minorHAnsi" w:hAnsiTheme="minorHAnsi" w:cstheme="minorHAnsi"/>
                <w:b/>
                <w:szCs w:val="22"/>
                <w:lang w:val="en-IE"/>
              </w:rPr>
              <w:t xml:space="preserve"> available</w:t>
            </w:r>
          </w:p>
        </w:tc>
        <w:tc>
          <w:tcPr>
            <w:tcW w:w="1134" w:type="dxa"/>
            <w:tcBorders>
              <w:top w:val="single" w:sz="4" w:space="0" w:color="000000"/>
              <w:left w:val="single" w:sz="4" w:space="0" w:color="000000"/>
              <w:bottom w:val="single" w:sz="4" w:space="0" w:color="000000"/>
              <w:right w:val="single" w:sz="4" w:space="0" w:color="000000"/>
            </w:tcBorders>
            <w:shd w:val="clear" w:color="auto" w:fill="4F81BD" w:themeFill="accent1"/>
          </w:tcPr>
          <w:p w14:paraId="28095566" w14:textId="79A46F88" w:rsidR="00021B51" w:rsidRPr="008E2298" w:rsidRDefault="00021B51" w:rsidP="00021B51">
            <w:pPr>
              <w:jc w:val="left"/>
              <w:rPr>
                <w:rFonts w:asciiTheme="minorHAnsi" w:hAnsiTheme="minorHAnsi" w:cstheme="minorHAnsi"/>
                <w:b/>
                <w:szCs w:val="22"/>
                <w:lang w:val="en-IE"/>
              </w:rPr>
            </w:pPr>
            <w:r w:rsidRPr="008E2298">
              <w:rPr>
                <w:rFonts w:asciiTheme="minorHAnsi" w:hAnsiTheme="minorHAnsi" w:cstheme="minorHAnsi"/>
                <w:b/>
                <w:szCs w:val="22"/>
                <w:lang w:val="en-IE"/>
              </w:rPr>
              <w:t xml:space="preserve">Minimum </w:t>
            </w:r>
            <w:r>
              <w:rPr>
                <w:rFonts w:asciiTheme="minorHAnsi" w:hAnsiTheme="minorHAnsi" w:cstheme="minorHAnsi"/>
                <w:b/>
                <w:szCs w:val="22"/>
                <w:lang w:val="en-IE"/>
              </w:rPr>
              <w:t>m</w:t>
            </w:r>
            <w:r w:rsidRPr="008E2298">
              <w:rPr>
                <w:rFonts w:asciiTheme="minorHAnsi" w:hAnsiTheme="minorHAnsi" w:cstheme="minorHAnsi"/>
                <w:b/>
                <w:szCs w:val="22"/>
                <w:lang w:val="en-IE"/>
              </w:rPr>
              <w:t xml:space="preserve">arks </w:t>
            </w:r>
            <w:r>
              <w:rPr>
                <w:rFonts w:asciiTheme="minorHAnsi" w:hAnsiTheme="minorHAnsi" w:cstheme="minorHAnsi"/>
                <w:b/>
                <w:szCs w:val="22"/>
                <w:lang w:val="en-IE"/>
              </w:rPr>
              <w:t>t</w:t>
            </w:r>
            <w:r w:rsidRPr="008E2298">
              <w:rPr>
                <w:rFonts w:asciiTheme="minorHAnsi" w:hAnsiTheme="minorHAnsi" w:cstheme="minorHAnsi"/>
                <w:b/>
                <w:szCs w:val="22"/>
                <w:lang w:val="en-IE"/>
              </w:rPr>
              <w:t xml:space="preserve">o </w:t>
            </w:r>
            <w:r>
              <w:rPr>
                <w:rFonts w:asciiTheme="minorHAnsi" w:hAnsiTheme="minorHAnsi" w:cstheme="minorHAnsi"/>
                <w:b/>
                <w:szCs w:val="22"/>
                <w:lang w:val="en-IE"/>
              </w:rPr>
              <w:t>b</w:t>
            </w:r>
            <w:r w:rsidRPr="008E2298">
              <w:rPr>
                <w:rFonts w:asciiTheme="minorHAnsi" w:hAnsiTheme="minorHAnsi" w:cstheme="minorHAnsi"/>
                <w:b/>
                <w:szCs w:val="22"/>
                <w:lang w:val="en-IE"/>
              </w:rPr>
              <w:t xml:space="preserve">e </w:t>
            </w:r>
            <w:r>
              <w:rPr>
                <w:rFonts w:asciiTheme="minorHAnsi" w:hAnsiTheme="minorHAnsi" w:cstheme="minorHAnsi"/>
                <w:b/>
                <w:szCs w:val="22"/>
                <w:lang w:val="en-IE"/>
              </w:rPr>
              <w:t>a</w:t>
            </w:r>
            <w:r w:rsidRPr="008E2298">
              <w:rPr>
                <w:rFonts w:asciiTheme="minorHAnsi" w:hAnsiTheme="minorHAnsi" w:cstheme="minorHAnsi"/>
                <w:b/>
                <w:szCs w:val="22"/>
                <w:lang w:val="en-IE"/>
              </w:rPr>
              <w:t>chieved</w:t>
            </w:r>
          </w:p>
        </w:tc>
      </w:tr>
      <w:tr w:rsidR="00021B51" w:rsidRPr="008E2298" w14:paraId="602DE295" w14:textId="77777777" w:rsidTr="00021B51">
        <w:trPr>
          <w:jc w:val="center"/>
        </w:trPr>
        <w:tc>
          <w:tcPr>
            <w:tcW w:w="5387" w:type="dxa"/>
            <w:tcBorders>
              <w:top w:val="single" w:sz="4" w:space="0" w:color="000000"/>
              <w:left w:val="single" w:sz="4" w:space="0" w:color="000000"/>
              <w:bottom w:val="single" w:sz="4" w:space="0" w:color="000000"/>
              <w:right w:val="single" w:sz="4" w:space="0" w:color="000000"/>
            </w:tcBorders>
            <w:shd w:val="clear" w:color="auto" w:fill="B8CCE4" w:themeFill="accent1" w:themeFillTint="66"/>
            <w:tcMar>
              <w:left w:w="108" w:type="dxa"/>
              <w:right w:w="108" w:type="dxa"/>
            </w:tcMar>
          </w:tcPr>
          <w:p w14:paraId="5CF5F77A" w14:textId="575414F9" w:rsidR="00021B51" w:rsidRPr="008E2298" w:rsidRDefault="00021B51" w:rsidP="00021B51">
            <w:pPr>
              <w:jc w:val="left"/>
              <w:rPr>
                <w:rFonts w:asciiTheme="minorHAnsi" w:hAnsiTheme="minorHAnsi" w:cstheme="minorHAnsi"/>
                <w:szCs w:val="22"/>
                <w:lang w:val="en-IE"/>
              </w:rPr>
            </w:pPr>
            <w:r>
              <w:rPr>
                <w:rFonts w:asciiTheme="minorHAnsi" w:hAnsiTheme="minorHAnsi" w:cstheme="minorHAnsi"/>
                <w:b/>
                <w:szCs w:val="22"/>
                <w:lang w:val="en-IE"/>
              </w:rPr>
              <w:t xml:space="preserve">Part </w:t>
            </w:r>
            <w:r w:rsidR="003E6C5B">
              <w:rPr>
                <w:rFonts w:asciiTheme="minorHAnsi" w:hAnsiTheme="minorHAnsi" w:cstheme="minorHAnsi"/>
                <w:b/>
                <w:szCs w:val="22"/>
                <w:lang w:val="en-IE"/>
              </w:rPr>
              <w:t>1</w:t>
            </w:r>
            <w:r>
              <w:rPr>
                <w:rFonts w:asciiTheme="minorHAnsi" w:hAnsiTheme="minorHAnsi" w:cstheme="minorHAnsi"/>
                <w:b/>
                <w:szCs w:val="22"/>
                <w:lang w:val="en-IE"/>
              </w:rPr>
              <w:t xml:space="preserve"> - Qualitative Award Criteria</w:t>
            </w:r>
          </w:p>
        </w:tc>
        <w:tc>
          <w:tcPr>
            <w:tcW w:w="1276" w:type="dxa"/>
            <w:tcBorders>
              <w:top w:val="single" w:sz="4" w:space="0" w:color="000000"/>
              <w:left w:val="single" w:sz="4" w:space="0" w:color="000000"/>
              <w:bottom w:val="single" w:sz="4" w:space="0" w:color="000000"/>
              <w:right w:val="single" w:sz="4" w:space="0" w:color="000000"/>
            </w:tcBorders>
            <w:shd w:val="clear" w:color="auto" w:fill="B8CCE4" w:themeFill="accent1" w:themeFillTint="66"/>
            <w:tcMar>
              <w:left w:w="108" w:type="dxa"/>
              <w:right w:w="108" w:type="dxa"/>
            </w:tcMar>
          </w:tcPr>
          <w:p w14:paraId="6323F3B6" w14:textId="77777777" w:rsidR="00021B51" w:rsidRPr="00EE413B" w:rsidRDefault="00021B51" w:rsidP="00021B51">
            <w:pPr>
              <w:jc w:val="left"/>
              <w:rPr>
                <w:rFonts w:asciiTheme="minorHAnsi" w:hAnsiTheme="minorHAnsi" w:cstheme="minorHAnsi"/>
                <w:b/>
                <w:bCs/>
                <w:szCs w:val="22"/>
                <w:lang w:val="en-IE"/>
              </w:rPr>
            </w:pPr>
            <w:r w:rsidRPr="00EE413B">
              <w:rPr>
                <w:rFonts w:asciiTheme="minorHAnsi" w:hAnsiTheme="minorHAnsi" w:cstheme="minorHAnsi"/>
                <w:b/>
                <w:bCs/>
                <w:szCs w:val="22"/>
                <w:lang w:val="en-IE"/>
              </w:rPr>
              <w:t>75%</w:t>
            </w:r>
          </w:p>
        </w:tc>
        <w:tc>
          <w:tcPr>
            <w:tcW w:w="1275" w:type="dxa"/>
            <w:tcBorders>
              <w:top w:val="single" w:sz="4" w:space="0" w:color="000000"/>
              <w:left w:val="single" w:sz="4" w:space="0" w:color="000000"/>
              <w:bottom w:val="single" w:sz="4" w:space="0" w:color="000000"/>
              <w:right w:val="single" w:sz="4" w:space="0" w:color="000000"/>
            </w:tcBorders>
            <w:shd w:val="clear" w:color="auto" w:fill="B8CCE4" w:themeFill="accent1" w:themeFillTint="66"/>
            <w:tcMar>
              <w:left w:w="108" w:type="dxa"/>
              <w:right w:w="108" w:type="dxa"/>
            </w:tcMar>
          </w:tcPr>
          <w:p w14:paraId="754978A3" w14:textId="77777777" w:rsidR="00021B51" w:rsidRPr="00B951ED" w:rsidRDefault="00021B51" w:rsidP="00021B51">
            <w:pPr>
              <w:jc w:val="left"/>
              <w:rPr>
                <w:rFonts w:asciiTheme="minorHAnsi" w:hAnsiTheme="minorHAnsi" w:cstheme="minorHAnsi"/>
                <w:b/>
                <w:bCs/>
                <w:szCs w:val="22"/>
                <w:lang w:val="en-IE"/>
              </w:rPr>
            </w:pPr>
            <w:r w:rsidRPr="00B951ED">
              <w:rPr>
                <w:rFonts w:asciiTheme="minorHAnsi" w:hAnsiTheme="minorHAnsi" w:cstheme="minorHAnsi"/>
                <w:b/>
                <w:bCs/>
                <w:szCs w:val="22"/>
                <w:lang w:val="en-IE"/>
              </w:rPr>
              <w:t>750 marks</w:t>
            </w:r>
          </w:p>
        </w:tc>
        <w:tc>
          <w:tcPr>
            <w:tcW w:w="1134" w:type="dxa"/>
            <w:tcBorders>
              <w:top w:val="single" w:sz="4" w:space="0" w:color="000000"/>
              <w:left w:val="single" w:sz="4" w:space="0" w:color="000000"/>
              <w:bottom w:val="single" w:sz="4" w:space="0" w:color="000000"/>
              <w:right w:val="single" w:sz="4" w:space="0" w:color="000000"/>
            </w:tcBorders>
            <w:shd w:val="clear" w:color="auto" w:fill="B8CCE4" w:themeFill="accent1" w:themeFillTint="66"/>
          </w:tcPr>
          <w:p w14:paraId="1EA5F828" w14:textId="77777777" w:rsidR="00021B51" w:rsidRPr="008E2298" w:rsidRDefault="00021B51" w:rsidP="00021B51">
            <w:pPr>
              <w:jc w:val="left"/>
              <w:rPr>
                <w:rFonts w:asciiTheme="minorHAnsi" w:hAnsiTheme="minorHAnsi" w:cstheme="minorHAnsi"/>
                <w:b/>
                <w:szCs w:val="22"/>
                <w:lang w:val="en-IE"/>
              </w:rPr>
            </w:pPr>
            <w:r>
              <w:rPr>
                <w:rFonts w:asciiTheme="minorHAnsi" w:hAnsiTheme="minorHAnsi" w:cstheme="minorHAnsi"/>
                <w:b/>
                <w:szCs w:val="22"/>
                <w:lang w:val="en-IE"/>
              </w:rPr>
              <w:t>450 marks</w:t>
            </w:r>
          </w:p>
        </w:tc>
      </w:tr>
      <w:tr w:rsidR="00021B51" w:rsidRPr="008E2298" w14:paraId="79762A8C" w14:textId="77777777" w:rsidTr="00021B51">
        <w:trPr>
          <w:jc w:val="center"/>
        </w:trPr>
        <w:tc>
          <w:tcPr>
            <w:tcW w:w="5387" w:type="dxa"/>
            <w:tcBorders>
              <w:top w:val="single" w:sz="4" w:space="0" w:color="000000"/>
              <w:left w:val="single" w:sz="4" w:space="0" w:color="000000"/>
              <w:bottom w:val="single" w:sz="4" w:space="0" w:color="000000"/>
              <w:right w:val="single" w:sz="4" w:space="0" w:color="000000"/>
            </w:tcBorders>
            <w:tcMar>
              <w:left w:w="108" w:type="dxa"/>
              <w:right w:w="108" w:type="dxa"/>
            </w:tcMar>
          </w:tcPr>
          <w:p w14:paraId="5B5A55FA" w14:textId="66A9071B" w:rsidR="00021B51" w:rsidRPr="008E2298" w:rsidRDefault="003E6C5B" w:rsidP="00021B51">
            <w:pPr>
              <w:jc w:val="left"/>
              <w:rPr>
                <w:rFonts w:asciiTheme="minorHAnsi" w:hAnsiTheme="minorHAnsi" w:cstheme="minorHAnsi"/>
                <w:b/>
                <w:szCs w:val="22"/>
                <w:lang w:val="en-IE"/>
              </w:rPr>
            </w:pPr>
            <w:r>
              <w:rPr>
                <w:rFonts w:asciiTheme="minorHAnsi" w:hAnsiTheme="minorHAnsi" w:cstheme="minorHAnsi"/>
                <w:b/>
                <w:szCs w:val="22"/>
                <w:lang w:val="en-IE"/>
              </w:rPr>
              <w:t xml:space="preserve">A. </w:t>
            </w:r>
            <w:r w:rsidR="00021B51" w:rsidRPr="008E2298">
              <w:rPr>
                <w:rFonts w:asciiTheme="minorHAnsi" w:hAnsiTheme="minorHAnsi" w:cstheme="minorHAnsi"/>
                <w:b/>
                <w:szCs w:val="22"/>
                <w:lang w:val="en-IE"/>
              </w:rPr>
              <w:t>Functionality &amp; Suitability of Items Proposed:</w:t>
            </w:r>
          </w:p>
          <w:p w14:paraId="0E1D4DBF" w14:textId="1E2FF8DD" w:rsidR="00234D57" w:rsidRPr="00234D57" w:rsidRDefault="00234D57" w:rsidP="00234D57">
            <w:pPr>
              <w:jc w:val="left"/>
              <w:rPr>
                <w:rFonts w:asciiTheme="minorHAnsi" w:hAnsiTheme="minorHAnsi" w:cstheme="minorHAnsi"/>
                <w:szCs w:val="22"/>
                <w:lang w:val="en-IE"/>
              </w:rPr>
            </w:pPr>
            <w:r w:rsidRPr="00234D57">
              <w:rPr>
                <w:rFonts w:asciiTheme="minorHAnsi" w:hAnsiTheme="minorHAnsi" w:cstheme="minorHAnsi"/>
                <w:szCs w:val="22"/>
                <w:lang w:val="en-IE"/>
              </w:rPr>
              <w:t xml:space="preserve">Tenderers are required to demonstrate in a clear and comprehensive manner how the items proposed are fit for use within the specific post-primary school </w:t>
            </w:r>
            <w:r w:rsidR="0006758E">
              <w:rPr>
                <w:rFonts w:asciiTheme="minorHAnsi" w:hAnsiTheme="minorHAnsi" w:cstheme="minorHAnsi"/>
                <w:szCs w:val="22"/>
                <w:lang w:val="en-IE"/>
              </w:rPr>
              <w:t>Physical Education curriculum</w:t>
            </w:r>
            <w:r w:rsidRPr="00234D57">
              <w:rPr>
                <w:rFonts w:asciiTheme="minorHAnsi" w:hAnsiTheme="minorHAnsi" w:cstheme="minorHAnsi"/>
                <w:szCs w:val="22"/>
                <w:lang w:val="en-IE"/>
              </w:rPr>
              <w:t>.</w:t>
            </w:r>
          </w:p>
          <w:p w14:paraId="153C5F46" w14:textId="7CF7B0FD" w:rsidR="00234D57" w:rsidRPr="00234D57" w:rsidRDefault="00234D57" w:rsidP="00234D57">
            <w:pPr>
              <w:jc w:val="left"/>
              <w:rPr>
                <w:rFonts w:asciiTheme="minorHAnsi" w:hAnsiTheme="minorHAnsi" w:cstheme="minorHAnsi"/>
                <w:szCs w:val="22"/>
                <w:lang w:val="en-IE"/>
              </w:rPr>
            </w:pPr>
            <w:r w:rsidRPr="00234D57">
              <w:rPr>
                <w:rFonts w:asciiTheme="minorHAnsi" w:hAnsiTheme="minorHAnsi" w:cstheme="minorHAnsi"/>
                <w:szCs w:val="22"/>
                <w:lang w:val="en-IE"/>
              </w:rPr>
              <w:t>The response </w:t>
            </w:r>
            <w:r w:rsidR="00716D04" w:rsidRPr="00716D04">
              <w:rPr>
                <w:rFonts w:asciiTheme="minorHAnsi" w:hAnsiTheme="minorHAnsi" w:cstheme="minorHAnsi"/>
                <w:b/>
                <w:szCs w:val="22"/>
                <w:u w:val="single"/>
                <w:lang w:val="en-IE"/>
              </w:rPr>
              <w:t>must</w:t>
            </w:r>
            <w:r w:rsidRPr="00234D57">
              <w:rPr>
                <w:rFonts w:asciiTheme="minorHAnsi" w:hAnsiTheme="minorHAnsi" w:cstheme="minorHAnsi"/>
                <w:b/>
                <w:bCs/>
                <w:szCs w:val="22"/>
                <w:lang w:val="en-IE"/>
              </w:rPr>
              <w:t> </w:t>
            </w:r>
            <w:r w:rsidRPr="00234D57">
              <w:rPr>
                <w:rFonts w:asciiTheme="minorHAnsi" w:hAnsiTheme="minorHAnsi" w:cstheme="minorHAnsi"/>
                <w:szCs w:val="22"/>
                <w:lang w:val="en-IE"/>
              </w:rPr>
              <w:t>include but not be limited to</w:t>
            </w:r>
            <w:r w:rsidR="002E1072">
              <w:rPr>
                <w:rFonts w:asciiTheme="minorHAnsi" w:hAnsiTheme="minorHAnsi" w:cstheme="minorHAnsi"/>
                <w:szCs w:val="22"/>
                <w:lang w:val="en-IE"/>
              </w:rPr>
              <w:t>:</w:t>
            </w:r>
          </w:p>
          <w:p w14:paraId="576F62CB" w14:textId="77777777" w:rsidR="00581802" w:rsidRPr="00581802" w:rsidRDefault="00581802" w:rsidP="00581802">
            <w:pPr>
              <w:numPr>
                <w:ilvl w:val="0"/>
                <w:numId w:val="40"/>
              </w:numPr>
              <w:spacing w:after="0"/>
              <w:jc w:val="left"/>
              <w:rPr>
                <w:rFonts w:asciiTheme="minorHAnsi" w:hAnsiTheme="minorHAnsi" w:cstheme="minorHAnsi"/>
                <w:bCs/>
                <w:szCs w:val="22"/>
                <w:lang w:val="en-IE"/>
              </w:rPr>
            </w:pPr>
            <w:r w:rsidRPr="00581802">
              <w:rPr>
                <w:rFonts w:asciiTheme="minorHAnsi" w:hAnsiTheme="minorHAnsi" w:cstheme="minorHAnsi"/>
                <w:bCs/>
                <w:szCs w:val="22"/>
                <w:lang w:val="en-IE"/>
              </w:rPr>
              <w:t>Safety</w:t>
            </w:r>
          </w:p>
          <w:p w14:paraId="672DE4AE" w14:textId="77777777" w:rsidR="00581802" w:rsidRPr="00581802" w:rsidRDefault="00581802" w:rsidP="00581802">
            <w:pPr>
              <w:numPr>
                <w:ilvl w:val="0"/>
                <w:numId w:val="40"/>
              </w:numPr>
              <w:spacing w:after="0"/>
              <w:jc w:val="left"/>
              <w:rPr>
                <w:rFonts w:asciiTheme="minorHAnsi" w:hAnsiTheme="minorHAnsi" w:cstheme="minorHAnsi"/>
                <w:bCs/>
                <w:szCs w:val="22"/>
                <w:lang w:val="en-IE"/>
              </w:rPr>
            </w:pPr>
            <w:r w:rsidRPr="00581802">
              <w:rPr>
                <w:rFonts w:asciiTheme="minorHAnsi" w:hAnsiTheme="minorHAnsi" w:cstheme="minorHAnsi"/>
                <w:bCs/>
                <w:szCs w:val="22"/>
                <w:lang w:val="en-IE"/>
              </w:rPr>
              <w:lastRenderedPageBreak/>
              <w:t>Ease of use for those learning new skills</w:t>
            </w:r>
          </w:p>
          <w:p w14:paraId="66AAC65E" w14:textId="06BD9128" w:rsidR="00581802" w:rsidRPr="00581802" w:rsidRDefault="00581802" w:rsidP="00581802">
            <w:pPr>
              <w:numPr>
                <w:ilvl w:val="0"/>
                <w:numId w:val="40"/>
              </w:numPr>
              <w:spacing w:after="0"/>
              <w:jc w:val="left"/>
              <w:rPr>
                <w:rFonts w:asciiTheme="minorHAnsi" w:hAnsiTheme="minorHAnsi" w:cstheme="minorHAnsi"/>
                <w:bCs/>
                <w:szCs w:val="22"/>
                <w:lang w:val="en-IE"/>
              </w:rPr>
            </w:pPr>
            <w:r w:rsidRPr="00581802">
              <w:rPr>
                <w:rFonts w:asciiTheme="minorHAnsi" w:hAnsiTheme="minorHAnsi" w:cstheme="minorHAnsi"/>
                <w:bCs/>
                <w:szCs w:val="22"/>
                <w:lang w:val="en-IE"/>
              </w:rPr>
              <w:t xml:space="preserve">Quality and robustness of the </w:t>
            </w:r>
            <w:r w:rsidR="0006758E">
              <w:rPr>
                <w:rFonts w:asciiTheme="minorHAnsi" w:hAnsiTheme="minorHAnsi" w:cstheme="minorHAnsi"/>
                <w:bCs/>
                <w:szCs w:val="22"/>
                <w:lang w:val="en-IE"/>
              </w:rPr>
              <w:t>goods/</w:t>
            </w:r>
            <w:r w:rsidRPr="00581802">
              <w:rPr>
                <w:rFonts w:asciiTheme="minorHAnsi" w:hAnsiTheme="minorHAnsi" w:cstheme="minorHAnsi"/>
                <w:bCs/>
                <w:szCs w:val="22"/>
                <w:lang w:val="en-IE"/>
              </w:rPr>
              <w:t>equipment, and material used</w:t>
            </w:r>
          </w:p>
          <w:p w14:paraId="4088F836" w14:textId="1A7F140B" w:rsidR="00581802" w:rsidRPr="00E23900" w:rsidRDefault="00581802" w:rsidP="00581802">
            <w:pPr>
              <w:numPr>
                <w:ilvl w:val="0"/>
                <w:numId w:val="40"/>
              </w:numPr>
              <w:jc w:val="left"/>
              <w:rPr>
                <w:rFonts w:asciiTheme="minorHAnsi" w:hAnsiTheme="minorHAnsi" w:cstheme="minorHAnsi"/>
                <w:bCs/>
                <w:szCs w:val="22"/>
                <w:lang w:val="en-IE"/>
              </w:rPr>
            </w:pPr>
            <w:r w:rsidRPr="00E23900">
              <w:rPr>
                <w:rFonts w:asciiTheme="minorHAnsi" w:hAnsiTheme="minorHAnsi" w:cstheme="minorHAnsi"/>
                <w:bCs/>
                <w:szCs w:val="22"/>
                <w:lang w:val="en-IE"/>
              </w:rPr>
              <w:t>Durability and repairability, in part or whole</w:t>
            </w:r>
            <w:r w:rsidR="00E23900">
              <w:rPr>
                <w:rFonts w:asciiTheme="minorHAnsi" w:hAnsiTheme="minorHAnsi" w:cstheme="minorHAnsi"/>
                <w:bCs/>
                <w:szCs w:val="22"/>
                <w:lang w:val="en-IE"/>
              </w:rPr>
              <w:t>, as appropriate</w:t>
            </w:r>
            <w:r w:rsidR="00E23900" w:rsidRPr="00E23900">
              <w:rPr>
                <w:rFonts w:asciiTheme="minorHAnsi" w:hAnsiTheme="minorHAnsi" w:cstheme="minorHAnsi"/>
                <w:bCs/>
                <w:szCs w:val="22"/>
                <w:lang w:val="en-IE"/>
              </w:rPr>
              <w:t>.</w:t>
            </w:r>
          </w:p>
          <w:p w14:paraId="3EBA2985" w14:textId="07DA809F" w:rsidR="00F60E47" w:rsidRPr="00A631B8" w:rsidRDefault="00581802" w:rsidP="00021B51">
            <w:pPr>
              <w:jc w:val="left"/>
              <w:rPr>
                <w:rFonts w:asciiTheme="minorHAnsi" w:hAnsiTheme="minorHAnsi" w:cstheme="minorHAnsi"/>
                <w:bCs/>
                <w:szCs w:val="22"/>
                <w:lang w:val="en-IE"/>
              </w:rPr>
            </w:pPr>
            <w:r w:rsidRPr="00581802">
              <w:rPr>
                <w:rFonts w:asciiTheme="minorHAnsi" w:hAnsiTheme="minorHAnsi" w:cstheme="minorHAnsi"/>
                <w:b/>
                <w:bCs/>
                <w:szCs w:val="22"/>
                <w:lang w:val="en-IE"/>
              </w:rPr>
              <w:t>Note: </w:t>
            </w:r>
            <w:r w:rsidRPr="00581802">
              <w:rPr>
                <w:rFonts w:asciiTheme="minorHAnsi" w:hAnsiTheme="minorHAnsi" w:cstheme="minorHAnsi"/>
                <w:bCs/>
                <w:szCs w:val="22"/>
                <w:lang w:val="en-IE"/>
              </w:rPr>
              <w:t xml:space="preserve">A response should be given for each of the concerns, where applicable to the items proposed. This response should highlight to the Contracting Authority, that the tenderer understands the school environment, the longevity required from the items proposed &amp; </w:t>
            </w:r>
            <w:r w:rsidRPr="00CE5B1D">
              <w:rPr>
                <w:rFonts w:asciiTheme="minorHAnsi" w:hAnsiTheme="minorHAnsi" w:cstheme="minorHAnsi"/>
                <w:bCs/>
                <w:szCs w:val="22"/>
                <w:lang w:val="en-IE"/>
              </w:rPr>
              <w:t>the requirement for the items to withstand the test of time from daily use by those learning new skills.</w:t>
            </w:r>
          </w:p>
        </w:tc>
        <w:tc>
          <w:tcPr>
            <w:tcW w:w="1276" w:type="dxa"/>
            <w:tcBorders>
              <w:top w:val="single" w:sz="4" w:space="0" w:color="000000"/>
              <w:left w:val="single" w:sz="4" w:space="0" w:color="000000"/>
              <w:bottom w:val="single" w:sz="4" w:space="0" w:color="000000"/>
              <w:right w:val="single" w:sz="4" w:space="0" w:color="000000"/>
            </w:tcBorders>
            <w:tcMar>
              <w:left w:w="108" w:type="dxa"/>
              <w:right w:w="108" w:type="dxa"/>
            </w:tcMar>
          </w:tcPr>
          <w:p w14:paraId="06D7B8C6" w14:textId="77777777" w:rsidR="00021B51" w:rsidRPr="008E2298" w:rsidRDefault="00021B51" w:rsidP="00021B51">
            <w:pPr>
              <w:jc w:val="left"/>
              <w:rPr>
                <w:rFonts w:asciiTheme="minorHAnsi" w:hAnsiTheme="minorHAnsi" w:cstheme="minorHAnsi"/>
                <w:b/>
                <w:bCs/>
                <w:szCs w:val="22"/>
                <w:lang w:val="en-IE"/>
              </w:rPr>
            </w:pPr>
            <w:r w:rsidRPr="008E2298">
              <w:rPr>
                <w:rFonts w:asciiTheme="minorHAnsi" w:hAnsiTheme="minorHAnsi" w:cstheme="minorHAnsi"/>
                <w:b/>
                <w:bCs/>
                <w:szCs w:val="22"/>
                <w:lang w:val="en-IE"/>
              </w:rPr>
              <w:lastRenderedPageBreak/>
              <w:t>30%</w:t>
            </w:r>
          </w:p>
          <w:p w14:paraId="1CD83529" w14:textId="77777777" w:rsidR="00021B51" w:rsidRPr="008E2298" w:rsidRDefault="00021B51" w:rsidP="00021B51">
            <w:pPr>
              <w:jc w:val="left"/>
              <w:rPr>
                <w:rFonts w:asciiTheme="minorHAnsi" w:hAnsiTheme="minorHAnsi" w:cstheme="minorHAnsi"/>
                <w:szCs w:val="22"/>
                <w:lang w:val="en-IE"/>
              </w:rPr>
            </w:pPr>
          </w:p>
        </w:tc>
        <w:tc>
          <w:tcPr>
            <w:tcW w:w="1275" w:type="dxa"/>
            <w:tcBorders>
              <w:top w:val="single" w:sz="4" w:space="0" w:color="000000"/>
              <w:left w:val="single" w:sz="4" w:space="0" w:color="000000"/>
              <w:bottom w:val="single" w:sz="4" w:space="0" w:color="000000"/>
              <w:right w:val="single" w:sz="4" w:space="0" w:color="000000"/>
            </w:tcBorders>
            <w:tcMar>
              <w:left w:w="108" w:type="dxa"/>
              <w:right w:w="108" w:type="dxa"/>
            </w:tcMar>
          </w:tcPr>
          <w:p w14:paraId="2D7C2656" w14:textId="77777777" w:rsidR="00021B51" w:rsidRPr="00447CAF" w:rsidRDefault="00021B51" w:rsidP="00021B51">
            <w:pPr>
              <w:jc w:val="left"/>
              <w:rPr>
                <w:rFonts w:asciiTheme="minorHAnsi" w:hAnsiTheme="minorHAnsi" w:cstheme="minorHAnsi"/>
                <w:b/>
                <w:bCs/>
                <w:szCs w:val="22"/>
                <w:lang w:val="en-IE"/>
              </w:rPr>
            </w:pPr>
            <w:r w:rsidRPr="00447CAF">
              <w:rPr>
                <w:rFonts w:asciiTheme="minorHAnsi" w:hAnsiTheme="minorHAnsi" w:cstheme="minorHAnsi"/>
                <w:b/>
                <w:bCs/>
                <w:szCs w:val="22"/>
                <w:lang w:val="en-IE"/>
              </w:rPr>
              <w:t>300 marks</w:t>
            </w:r>
          </w:p>
        </w:tc>
        <w:tc>
          <w:tcPr>
            <w:tcW w:w="1134" w:type="dxa"/>
            <w:tcBorders>
              <w:top w:val="single" w:sz="4" w:space="0" w:color="000000"/>
              <w:left w:val="single" w:sz="4" w:space="0" w:color="000000"/>
              <w:bottom w:val="single" w:sz="4" w:space="0" w:color="000000"/>
              <w:right w:val="single" w:sz="4" w:space="0" w:color="000000"/>
            </w:tcBorders>
          </w:tcPr>
          <w:p w14:paraId="0ED76CD0" w14:textId="77777777" w:rsidR="00021B51" w:rsidRPr="008E2298" w:rsidRDefault="00021B51" w:rsidP="00021B51">
            <w:pPr>
              <w:jc w:val="left"/>
              <w:rPr>
                <w:rFonts w:asciiTheme="minorHAnsi" w:hAnsiTheme="minorHAnsi" w:cstheme="minorHAnsi"/>
                <w:b/>
                <w:szCs w:val="22"/>
                <w:lang w:val="en-IE"/>
              </w:rPr>
            </w:pPr>
            <w:r>
              <w:rPr>
                <w:rFonts w:asciiTheme="minorHAnsi" w:hAnsiTheme="minorHAnsi" w:cstheme="minorHAnsi"/>
                <w:b/>
                <w:szCs w:val="22"/>
                <w:lang w:val="en-IE"/>
              </w:rPr>
              <w:t>180 marks</w:t>
            </w:r>
          </w:p>
        </w:tc>
      </w:tr>
      <w:tr w:rsidR="00021B51" w:rsidRPr="008E2298" w14:paraId="1F5B99CD" w14:textId="77777777" w:rsidTr="00021B51">
        <w:trPr>
          <w:jc w:val="center"/>
        </w:trPr>
        <w:tc>
          <w:tcPr>
            <w:tcW w:w="5387" w:type="dxa"/>
            <w:tcBorders>
              <w:top w:val="single" w:sz="4" w:space="0" w:color="000000"/>
              <w:left w:val="single" w:sz="4" w:space="0" w:color="000000"/>
              <w:bottom w:val="single" w:sz="4" w:space="0" w:color="000000"/>
              <w:right w:val="single" w:sz="4" w:space="0" w:color="000000"/>
            </w:tcBorders>
            <w:tcMar>
              <w:left w:w="108" w:type="dxa"/>
              <w:right w:w="108" w:type="dxa"/>
            </w:tcMar>
          </w:tcPr>
          <w:p w14:paraId="454B2589" w14:textId="24DC3AB6" w:rsidR="00021B51" w:rsidRPr="008E2298" w:rsidRDefault="003E6C5B" w:rsidP="00021B51">
            <w:pPr>
              <w:jc w:val="left"/>
              <w:rPr>
                <w:rFonts w:asciiTheme="minorHAnsi" w:hAnsiTheme="minorHAnsi" w:cstheme="minorHAnsi"/>
                <w:b/>
                <w:szCs w:val="22"/>
              </w:rPr>
            </w:pPr>
            <w:r>
              <w:rPr>
                <w:rFonts w:asciiTheme="minorHAnsi" w:hAnsiTheme="minorHAnsi" w:cstheme="minorHAnsi"/>
                <w:b/>
                <w:bCs/>
                <w:szCs w:val="22"/>
              </w:rPr>
              <w:t xml:space="preserve">B. </w:t>
            </w:r>
            <w:r w:rsidR="00426C46" w:rsidRPr="00426C46">
              <w:rPr>
                <w:rFonts w:asciiTheme="minorHAnsi" w:hAnsiTheme="minorHAnsi" w:cstheme="minorHAnsi"/>
                <w:b/>
                <w:bCs/>
                <w:szCs w:val="22"/>
              </w:rPr>
              <w:t>Training, Technical Support and After-Sale</w:t>
            </w:r>
            <w:r w:rsidR="00021B51" w:rsidRPr="008E2298">
              <w:rPr>
                <w:rFonts w:asciiTheme="minorHAnsi" w:hAnsiTheme="minorHAnsi" w:cstheme="minorHAnsi"/>
                <w:b/>
                <w:bCs/>
                <w:szCs w:val="22"/>
              </w:rPr>
              <w:t>:</w:t>
            </w:r>
            <w:r w:rsidR="00021B51" w:rsidRPr="008E2298">
              <w:rPr>
                <w:rFonts w:asciiTheme="minorHAnsi" w:hAnsiTheme="minorHAnsi" w:cstheme="minorHAnsi"/>
                <w:b/>
                <w:szCs w:val="22"/>
              </w:rPr>
              <w:t xml:space="preserve"> </w:t>
            </w:r>
          </w:p>
          <w:p w14:paraId="6118EFBD" w14:textId="3BEAF3E2" w:rsidR="00C947A0" w:rsidRPr="00C947A0" w:rsidRDefault="00C947A0" w:rsidP="00C947A0">
            <w:pPr>
              <w:jc w:val="left"/>
              <w:rPr>
                <w:rFonts w:asciiTheme="minorHAnsi" w:hAnsiTheme="minorHAnsi" w:cstheme="minorHAnsi"/>
                <w:szCs w:val="22"/>
                <w:lang w:val="en-IE"/>
              </w:rPr>
            </w:pPr>
            <w:r w:rsidRPr="00C947A0">
              <w:rPr>
                <w:rFonts w:asciiTheme="minorHAnsi" w:hAnsiTheme="minorHAnsi" w:cstheme="minorHAnsi"/>
                <w:szCs w:val="22"/>
                <w:lang w:val="en-IE"/>
              </w:rPr>
              <w:t>Tenderers are required to demonstrate in a clear and comprehensive manner</w:t>
            </w:r>
            <w:r w:rsidR="0006758E">
              <w:rPr>
                <w:rFonts w:asciiTheme="minorHAnsi" w:hAnsiTheme="minorHAnsi" w:cstheme="minorHAnsi"/>
                <w:szCs w:val="22"/>
                <w:lang w:val="en-IE"/>
              </w:rPr>
              <w:t xml:space="preserve">, </w:t>
            </w:r>
            <w:r w:rsidR="0006758E" w:rsidRPr="00E23900">
              <w:rPr>
                <w:rFonts w:asciiTheme="minorHAnsi" w:hAnsiTheme="minorHAnsi" w:cstheme="minorHAnsi"/>
                <w:szCs w:val="22"/>
                <w:lang w:val="en-IE"/>
              </w:rPr>
              <w:t>where applicable</w:t>
            </w:r>
            <w:r w:rsidRPr="00E23900">
              <w:rPr>
                <w:rFonts w:asciiTheme="minorHAnsi" w:hAnsiTheme="minorHAnsi" w:cstheme="minorHAnsi"/>
                <w:szCs w:val="22"/>
                <w:lang w:val="en-IE"/>
              </w:rPr>
              <w:t>:</w:t>
            </w:r>
          </w:p>
          <w:p w14:paraId="14B1FF94" w14:textId="40F27ADF" w:rsidR="00C947A0" w:rsidRPr="00C947A0" w:rsidRDefault="00C947A0" w:rsidP="00C947A0">
            <w:pPr>
              <w:numPr>
                <w:ilvl w:val="0"/>
                <w:numId w:val="41"/>
              </w:numPr>
              <w:spacing w:after="0"/>
              <w:jc w:val="left"/>
              <w:rPr>
                <w:rFonts w:asciiTheme="minorHAnsi" w:hAnsiTheme="minorHAnsi" w:cstheme="minorHAnsi"/>
                <w:szCs w:val="22"/>
                <w:lang w:val="en-IE"/>
              </w:rPr>
            </w:pPr>
            <w:r w:rsidRPr="00C947A0">
              <w:rPr>
                <w:rFonts w:asciiTheme="minorHAnsi" w:hAnsiTheme="minorHAnsi" w:cstheme="minorHAnsi"/>
                <w:szCs w:val="22"/>
                <w:lang w:val="en-IE"/>
              </w:rPr>
              <w:t>The training required</w:t>
            </w:r>
            <w:r w:rsidR="00387A47">
              <w:rPr>
                <w:rFonts w:asciiTheme="minorHAnsi" w:hAnsiTheme="minorHAnsi" w:cstheme="minorHAnsi"/>
                <w:szCs w:val="22"/>
                <w:lang w:val="en-IE"/>
              </w:rPr>
              <w:t>/</w:t>
            </w:r>
            <w:r w:rsidRPr="00C947A0">
              <w:rPr>
                <w:rFonts w:asciiTheme="minorHAnsi" w:hAnsiTheme="minorHAnsi" w:cstheme="minorHAnsi"/>
                <w:szCs w:val="22"/>
                <w:lang w:val="en-IE"/>
              </w:rPr>
              <w:t>on offer for the use and preventative maintenance of specific items proposed by current and new staff throughout the duration of the contract.</w:t>
            </w:r>
          </w:p>
          <w:p w14:paraId="0BA6830C" w14:textId="77777777" w:rsidR="00C947A0" w:rsidRPr="00C947A0" w:rsidRDefault="00C947A0" w:rsidP="00C947A0">
            <w:pPr>
              <w:numPr>
                <w:ilvl w:val="0"/>
                <w:numId w:val="41"/>
              </w:numPr>
              <w:spacing w:after="0"/>
              <w:jc w:val="left"/>
              <w:rPr>
                <w:rFonts w:asciiTheme="minorHAnsi" w:hAnsiTheme="minorHAnsi" w:cstheme="minorHAnsi"/>
                <w:szCs w:val="22"/>
                <w:lang w:val="en-IE"/>
              </w:rPr>
            </w:pPr>
            <w:r w:rsidRPr="00C947A0">
              <w:rPr>
                <w:rFonts w:asciiTheme="minorHAnsi" w:hAnsiTheme="minorHAnsi" w:cstheme="minorHAnsi"/>
                <w:szCs w:val="22"/>
                <w:lang w:val="en-IE"/>
              </w:rPr>
              <w:t>The ongoing technical support on offer for specific items proposed for the duration of the contract, including technical support contact details and lead times.</w:t>
            </w:r>
          </w:p>
          <w:p w14:paraId="66914CA3" w14:textId="07B70A79" w:rsidR="0067323B" w:rsidRPr="00A631B8" w:rsidRDefault="00C947A0" w:rsidP="0067323B">
            <w:pPr>
              <w:numPr>
                <w:ilvl w:val="0"/>
                <w:numId w:val="41"/>
              </w:numPr>
              <w:jc w:val="left"/>
              <w:rPr>
                <w:rFonts w:asciiTheme="minorHAnsi" w:hAnsiTheme="minorHAnsi" w:cstheme="minorHAnsi"/>
                <w:szCs w:val="22"/>
                <w:lang w:val="en-IE"/>
              </w:rPr>
            </w:pPr>
            <w:r w:rsidRPr="00C947A0">
              <w:rPr>
                <w:rFonts w:asciiTheme="minorHAnsi" w:hAnsiTheme="minorHAnsi" w:cstheme="minorHAnsi"/>
                <w:szCs w:val="22"/>
                <w:lang w:val="en-IE"/>
              </w:rPr>
              <w:t>Returns policy and escalation procedure, including how their organisation will deal with queries raised by the school and lead times for response and resolution. Queries might be related, but not limited to: delivery issues, faulty or damaged items, product substitution, invoicing and billing.</w:t>
            </w:r>
          </w:p>
        </w:tc>
        <w:tc>
          <w:tcPr>
            <w:tcW w:w="1276" w:type="dxa"/>
            <w:tcBorders>
              <w:top w:val="single" w:sz="4" w:space="0" w:color="000000"/>
              <w:left w:val="single" w:sz="4" w:space="0" w:color="000000"/>
              <w:bottom w:val="single" w:sz="4" w:space="0" w:color="000000"/>
              <w:right w:val="single" w:sz="4" w:space="0" w:color="000000"/>
            </w:tcBorders>
            <w:tcMar>
              <w:left w:w="108" w:type="dxa"/>
              <w:right w:w="108" w:type="dxa"/>
            </w:tcMar>
          </w:tcPr>
          <w:p w14:paraId="6F35F722" w14:textId="510F1337" w:rsidR="00021B51" w:rsidRPr="008E2298" w:rsidRDefault="00426C46" w:rsidP="00021B51">
            <w:pPr>
              <w:jc w:val="left"/>
              <w:rPr>
                <w:rFonts w:asciiTheme="minorHAnsi" w:hAnsiTheme="minorHAnsi" w:cstheme="minorHAnsi"/>
                <w:b/>
                <w:bCs/>
                <w:szCs w:val="22"/>
                <w:lang w:val="en-IE"/>
              </w:rPr>
            </w:pPr>
            <w:r>
              <w:rPr>
                <w:rFonts w:asciiTheme="minorHAnsi" w:hAnsiTheme="minorHAnsi" w:cstheme="minorHAnsi"/>
                <w:b/>
                <w:bCs/>
                <w:szCs w:val="22"/>
                <w:lang w:val="en-IE"/>
              </w:rPr>
              <w:t>2</w:t>
            </w:r>
            <w:r w:rsidR="00021B51" w:rsidRPr="008E2298">
              <w:rPr>
                <w:rFonts w:asciiTheme="minorHAnsi" w:hAnsiTheme="minorHAnsi" w:cstheme="minorHAnsi"/>
                <w:b/>
                <w:bCs/>
                <w:szCs w:val="22"/>
                <w:lang w:val="en-IE"/>
              </w:rPr>
              <w:t>0%</w:t>
            </w:r>
          </w:p>
          <w:p w14:paraId="0456BF1A" w14:textId="77777777" w:rsidR="00021B51" w:rsidRPr="008E2298" w:rsidRDefault="00021B51" w:rsidP="00021B51">
            <w:pPr>
              <w:jc w:val="left"/>
              <w:rPr>
                <w:rFonts w:asciiTheme="minorHAnsi" w:hAnsiTheme="minorHAnsi" w:cstheme="minorHAnsi"/>
                <w:b/>
                <w:bCs/>
                <w:szCs w:val="22"/>
                <w:lang w:val="en-IE"/>
              </w:rPr>
            </w:pPr>
          </w:p>
        </w:tc>
        <w:tc>
          <w:tcPr>
            <w:tcW w:w="1275" w:type="dxa"/>
            <w:tcBorders>
              <w:top w:val="single" w:sz="4" w:space="0" w:color="000000"/>
              <w:left w:val="single" w:sz="4" w:space="0" w:color="000000"/>
              <w:bottom w:val="single" w:sz="4" w:space="0" w:color="000000"/>
              <w:right w:val="single" w:sz="4" w:space="0" w:color="000000"/>
            </w:tcBorders>
            <w:tcMar>
              <w:left w:w="108" w:type="dxa"/>
              <w:right w:w="108" w:type="dxa"/>
            </w:tcMar>
          </w:tcPr>
          <w:p w14:paraId="0EEE03B8" w14:textId="08B49217" w:rsidR="00021B51" w:rsidRPr="00447CAF" w:rsidRDefault="00426C46" w:rsidP="00021B51">
            <w:pPr>
              <w:jc w:val="left"/>
              <w:rPr>
                <w:rFonts w:asciiTheme="minorHAnsi" w:hAnsiTheme="minorHAnsi" w:cstheme="minorHAnsi"/>
                <w:b/>
                <w:bCs/>
                <w:szCs w:val="22"/>
                <w:lang w:val="en-IE"/>
              </w:rPr>
            </w:pPr>
            <w:r>
              <w:rPr>
                <w:rFonts w:asciiTheme="minorHAnsi" w:hAnsiTheme="minorHAnsi" w:cstheme="minorHAnsi"/>
                <w:b/>
                <w:bCs/>
                <w:szCs w:val="22"/>
                <w:lang w:val="en-IE"/>
              </w:rPr>
              <w:t>2</w:t>
            </w:r>
            <w:r w:rsidR="00021B51">
              <w:rPr>
                <w:rFonts w:asciiTheme="minorHAnsi" w:hAnsiTheme="minorHAnsi" w:cstheme="minorHAnsi"/>
                <w:b/>
                <w:bCs/>
                <w:szCs w:val="22"/>
                <w:lang w:val="en-IE"/>
              </w:rPr>
              <w:t>00 marks</w:t>
            </w:r>
          </w:p>
        </w:tc>
        <w:tc>
          <w:tcPr>
            <w:tcW w:w="1134" w:type="dxa"/>
            <w:tcBorders>
              <w:top w:val="single" w:sz="4" w:space="0" w:color="000000"/>
              <w:left w:val="single" w:sz="4" w:space="0" w:color="000000"/>
              <w:bottom w:val="single" w:sz="4" w:space="0" w:color="000000"/>
              <w:right w:val="single" w:sz="4" w:space="0" w:color="000000"/>
            </w:tcBorders>
          </w:tcPr>
          <w:p w14:paraId="5C1150F4" w14:textId="6A18A48A" w:rsidR="00021B51" w:rsidRDefault="00021B51" w:rsidP="00021B51">
            <w:pPr>
              <w:jc w:val="left"/>
              <w:rPr>
                <w:rFonts w:asciiTheme="minorHAnsi" w:hAnsiTheme="minorHAnsi" w:cstheme="minorHAnsi"/>
                <w:b/>
                <w:szCs w:val="22"/>
                <w:lang w:val="en-IE"/>
              </w:rPr>
            </w:pPr>
            <w:r>
              <w:rPr>
                <w:rFonts w:asciiTheme="minorHAnsi" w:hAnsiTheme="minorHAnsi" w:cstheme="minorHAnsi"/>
                <w:b/>
                <w:szCs w:val="22"/>
                <w:lang w:val="en-IE"/>
              </w:rPr>
              <w:t>1</w:t>
            </w:r>
            <w:r w:rsidR="00426C46">
              <w:rPr>
                <w:rFonts w:asciiTheme="minorHAnsi" w:hAnsiTheme="minorHAnsi" w:cstheme="minorHAnsi"/>
                <w:b/>
                <w:szCs w:val="22"/>
                <w:lang w:val="en-IE"/>
              </w:rPr>
              <w:t>2</w:t>
            </w:r>
            <w:r>
              <w:rPr>
                <w:rFonts w:asciiTheme="minorHAnsi" w:hAnsiTheme="minorHAnsi" w:cstheme="minorHAnsi"/>
                <w:b/>
                <w:szCs w:val="22"/>
                <w:lang w:val="en-IE"/>
              </w:rPr>
              <w:t>0 marks</w:t>
            </w:r>
          </w:p>
        </w:tc>
      </w:tr>
      <w:tr w:rsidR="00021B51" w:rsidRPr="008E2298" w14:paraId="175CCB46" w14:textId="77777777" w:rsidTr="00021B51">
        <w:trPr>
          <w:jc w:val="center"/>
        </w:trPr>
        <w:tc>
          <w:tcPr>
            <w:tcW w:w="5387" w:type="dxa"/>
            <w:tcBorders>
              <w:top w:val="single" w:sz="4" w:space="0" w:color="000000"/>
              <w:left w:val="single" w:sz="4" w:space="0" w:color="000000"/>
              <w:bottom w:val="single" w:sz="4" w:space="0" w:color="000000"/>
              <w:right w:val="single" w:sz="4" w:space="0" w:color="000000"/>
            </w:tcBorders>
            <w:tcMar>
              <w:left w:w="108" w:type="dxa"/>
              <w:right w:w="108" w:type="dxa"/>
            </w:tcMar>
          </w:tcPr>
          <w:p w14:paraId="18281C4D" w14:textId="02591FF2" w:rsidR="00021B51" w:rsidRPr="008E2298" w:rsidRDefault="003E6C5B" w:rsidP="00021B51">
            <w:pPr>
              <w:jc w:val="left"/>
              <w:rPr>
                <w:rFonts w:asciiTheme="minorHAnsi" w:hAnsiTheme="minorHAnsi" w:cstheme="minorHAnsi"/>
                <w:bCs/>
                <w:szCs w:val="22"/>
              </w:rPr>
            </w:pPr>
            <w:r>
              <w:rPr>
                <w:rFonts w:asciiTheme="minorHAnsi" w:hAnsiTheme="minorHAnsi" w:cstheme="minorHAnsi"/>
                <w:b/>
                <w:bCs/>
                <w:szCs w:val="22"/>
              </w:rPr>
              <w:t xml:space="preserve">C. </w:t>
            </w:r>
            <w:r w:rsidR="00EE788F" w:rsidRPr="00EE788F">
              <w:rPr>
                <w:rFonts w:asciiTheme="minorHAnsi" w:hAnsiTheme="minorHAnsi" w:cstheme="minorHAnsi"/>
                <w:b/>
                <w:bCs/>
                <w:szCs w:val="22"/>
              </w:rPr>
              <w:t>Order</w:t>
            </w:r>
            <w:r w:rsidR="0006758E">
              <w:rPr>
                <w:rFonts w:asciiTheme="minorHAnsi" w:hAnsiTheme="minorHAnsi" w:cstheme="minorHAnsi"/>
                <w:b/>
                <w:bCs/>
                <w:szCs w:val="22"/>
              </w:rPr>
              <w:t>,</w:t>
            </w:r>
            <w:r w:rsidR="00EE788F" w:rsidRPr="00EE788F">
              <w:rPr>
                <w:rFonts w:asciiTheme="minorHAnsi" w:hAnsiTheme="minorHAnsi" w:cstheme="minorHAnsi"/>
                <w:b/>
                <w:bCs/>
                <w:szCs w:val="22"/>
              </w:rPr>
              <w:t xml:space="preserve"> Delivery </w:t>
            </w:r>
            <w:r w:rsidR="0006758E">
              <w:rPr>
                <w:rFonts w:asciiTheme="minorHAnsi" w:hAnsiTheme="minorHAnsi" w:cstheme="minorHAnsi"/>
                <w:b/>
                <w:bCs/>
                <w:szCs w:val="22"/>
              </w:rPr>
              <w:t xml:space="preserve">&amp; Installation </w:t>
            </w:r>
            <w:r w:rsidR="00EE788F" w:rsidRPr="00EE788F">
              <w:rPr>
                <w:rFonts w:asciiTheme="minorHAnsi" w:hAnsiTheme="minorHAnsi" w:cstheme="minorHAnsi"/>
                <w:b/>
                <w:bCs/>
                <w:szCs w:val="22"/>
              </w:rPr>
              <w:t>Procedure</w:t>
            </w:r>
            <w:r w:rsidR="0006758E">
              <w:rPr>
                <w:rFonts w:asciiTheme="minorHAnsi" w:hAnsiTheme="minorHAnsi" w:cstheme="minorHAnsi"/>
                <w:b/>
                <w:bCs/>
                <w:szCs w:val="22"/>
              </w:rPr>
              <w:t>s</w:t>
            </w:r>
            <w:r w:rsidR="00021B51" w:rsidRPr="008E2298">
              <w:rPr>
                <w:rFonts w:asciiTheme="minorHAnsi" w:hAnsiTheme="minorHAnsi" w:cstheme="minorHAnsi"/>
                <w:b/>
                <w:bCs/>
                <w:szCs w:val="22"/>
              </w:rPr>
              <w:t>:</w:t>
            </w:r>
            <w:r w:rsidR="00021B51" w:rsidRPr="008E2298">
              <w:rPr>
                <w:rFonts w:asciiTheme="minorHAnsi" w:hAnsiTheme="minorHAnsi" w:cstheme="minorHAnsi"/>
                <w:bCs/>
                <w:szCs w:val="22"/>
              </w:rPr>
              <w:t xml:space="preserve"> </w:t>
            </w:r>
          </w:p>
          <w:p w14:paraId="10D7136A" w14:textId="6859CDE7" w:rsidR="00722743" w:rsidRPr="00722743" w:rsidRDefault="00722743" w:rsidP="00722743">
            <w:pPr>
              <w:jc w:val="left"/>
              <w:rPr>
                <w:rFonts w:asciiTheme="minorHAnsi" w:hAnsiTheme="minorHAnsi" w:cstheme="minorHAnsi"/>
                <w:bCs/>
                <w:szCs w:val="22"/>
                <w:lang w:val="en-IE"/>
              </w:rPr>
            </w:pPr>
            <w:r w:rsidRPr="00722743">
              <w:rPr>
                <w:rFonts w:asciiTheme="minorHAnsi" w:hAnsiTheme="minorHAnsi" w:cstheme="minorHAnsi"/>
                <w:bCs/>
                <w:szCs w:val="22"/>
                <w:lang w:val="en-IE"/>
              </w:rPr>
              <w:t>Tenderers </w:t>
            </w:r>
            <w:r w:rsidRPr="00722743">
              <w:rPr>
                <w:rFonts w:asciiTheme="minorHAnsi" w:hAnsiTheme="minorHAnsi" w:cstheme="minorHAnsi"/>
                <w:szCs w:val="22"/>
                <w:lang w:val="en-IE"/>
              </w:rPr>
              <w:t>are required</w:t>
            </w:r>
            <w:r w:rsidRPr="00722743">
              <w:rPr>
                <w:rFonts w:asciiTheme="minorHAnsi" w:hAnsiTheme="minorHAnsi" w:cstheme="minorHAnsi"/>
                <w:b/>
                <w:bCs/>
                <w:szCs w:val="22"/>
                <w:lang w:val="en-IE"/>
              </w:rPr>
              <w:t> </w:t>
            </w:r>
            <w:r w:rsidRPr="00722743">
              <w:rPr>
                <w:rFonts w:asciiTheme="minorHAnsi" w:hAnsiTheme="minorHAnsi" w:cstheme="minorHAnsi"/>
                <w:bCs/>
                <w:szCs w:val="22"/>
                <w:lang w:val="en-IE"/>
              </w:rPr>
              <w:t>to document their flexible ordering facilities available along with the delivery procedures, including but not limited to lead times from placement of order to delivery,</w:t>
            </w:r>
            <w:r w:rsidR="0006758E">
              <w:rPr>
                <w:rFonts w:asciiTheme="minorHAnsi" w:hAnsiTheme="minorHAnsi" w:cstheme="minorHAnsi"/>
                <w:bCs/>
                <w:szCs w:val="22"/>
                <w:lang w:val="en-IE"/>
              </w:rPr>
              <w:t xml:space="preserve"> and for</w:t>
            </w:r>
            <w:r w:rsidRPr="00722743">
              <w:rPr>
                <w:rFonts w:asciiTheme="minorHAnsi" w:hAnsiTheme="minorHAnsi" w:cstheme="minorHAnsi"/>
                <w:bCs/>
                <w:szCs w:val="22"/>
                <w:lang w:val="en-IE"/>
              </w:rPr>
              <w:t> installation</w:t>
            </w:r>
            <w:r w:rsidR="0006758E">
              <w:rPr>
                <w:rFonts w:asciiTheme="minorHAnsi" w:hAnsiTheme="minorHAnsi" w:cstheme="minorHAnsi"/>
                <w:bCs/>
                <w:szCs w:val="22"/>
                <w:lang w:val="en-IE"/>
              </w:rPr>
              <w:t xml:space="preserve"> </w:t>
            </w:r>
            <w:r w:rsidR="0006758E" w:rsidRPr="00E23900">
              <w:rPr>
                <w:rFonts w:asciiTheme="minorHAnsi" w:hAnsiTheme="minorHAnsi" w:cstheme="minorHAnsi"/>
                <w:bCs/>
                <w:szCs w:val="22"/>
                <w:lang w:val="en-IE"/>
              </w:rPr>
              <w:t>(if applicable)</w:t>
            </w:r>
            <w:r w:rsidR="0006758E">
              <w:rPr>
                <w:rFonts w:asciiTheme="minorHAnsi" w:hAnsiTheme="minorHAnsi" w:cstheme="minorHAnsi"/>
                <w:bCs/>
                <w:szCs w:val="22"/>
                <w:lang w:val="en-IE"/>
              </w:rPr>
              <w:t xml:space="preserve"> of the </w:t>
            </w:r>
            <w:r w:rsidRPr="00722743">
              <w:rPr>
                <w:rFonts w:asciiTheme="minorHAnsi" w:hAnsiTheme="minorHAnsi" w:cstheme="minorHAnsi"/>
                <w:bCs/>
                <w:szCs w:val="22"/>
                <w:lang w:val="en-IE"/>
              </w:rPr>
              <w:t>equipment to the point of use as described by the school.</w:t>
            </w:r>
          </w:p>
          <w:p w14:paraId="6FCA725A" w14:textId="5550EC51" w:rsidR="00021B51" w:rsidRPr="00722743" w:rsidRDefault="00722743" w:rsidP="00021B51">
            <w:pPr>
              <w:jc w:val="left"/>
              <w:rPr>
                <w:rFonts w:asciiTheme="minorHAnsi" w:hAnsiTheme="minorHAnsi" w:cstheme="minorHAnsi"/>
                <w:bCs/>
                <w:szCs w:val="22"/>
                <w:lang w:val="en-IE"/>
              </w:rPr>
            </w:pPr>
            <w:r w:rsidRPr="00722743">
              <w:rPr>
                <w:rFonts w:asciiTheme="minorHAnsi" w:hAnsiTheme="minorHAnsi" w:cstheme="minorHAnsi"/>
                <w:bCs/>
                <w:szCs w:val="22"/>
                <w:lang w:val="en-IE"/>
              </w:rPr>
              <w:t>The response </w:t>
            </w:r>
            <w:r w:rsidR="00716D04" w:rsidRPr="00716D04">
              <w:rPr>
                <w:rFonts w:asciiTheme="minorHAnsi" w:hAnsiTheme="minorHAnsi" w:cstheme="minorHAnsi"/>
                <w:b/>
                <w:szCs w:val="22"/>
                <w:u w:val="single"/>
                <w:lang w:val="en-IE"/>
              </w:rPr>
              <w:t>must</w:t>
            </w:r>
            <w:r w:rsidRPr="00722743">
              <w:rPr>
                <w:rFonts w:asciiTheme="minorHAnsi" w:hAnsiTheme="minorHAnsi" w:cstheme="minorHAnsi"/>
                <w:b/>
                <w:bCs/>
                <w:szCs w:val="22"/>
                <w:lang w:val="en-IE"/>
              </w:rPr>
              <w:t> </w:t>
            </w:r>
            <w:r w:rsidRPr="00722743">
              <w:rPr>
                <w:rFonts w:asciiTheme="minorHAnsi" w:hAnsiTheme="minorHAnsi" w:cstheme="minorHAnsi"/>
                <w:bCs/>
                <w:szCs w:val="22"/>
                <w:lang w:val="en-IE"/>
              </w:rPr>
              <w:t>also detail all items that require a different/longer lead time; stock issues, if any; and the tenderer's efforts to ensure continuous supply.</w:t>
            </w:r>
          </w:p>
        </w:tc>
        <w:tc>
          <w:tcPr>
            <w:tcW w:w="1276" w:type="dxa"/>
            <w:tcBorders>
              <w:top w:val="single" w:sz="4" w:space="0" w:color="000000"/>
              <w:left w:val="single" w:sz="4" w:space="0" w:color="000000"/>
              <w:bottom w:val="single" w:sz="4" w:space="0" w:color="000000"/>
              <w:right w:val="single" w:sz="4" w:space="0" w:color="000000"/>
            </w:tcBorders>
            <w:tcMar>
              <w:left w:w="108" w:type="dxa"/>
              <w:right w:w="108" w:type="dxa"/>
            </w:tcMar>
          </w:tcPr>
          <w:p w14:paraId="4491EBC5" w14:textId="77777777" w:rsidR="00021B51" w:rsidRPr="008E2298" w:rsidRDefault="00021B51" w:rsidP="00021B51">
            <w:pPr>
              <w:jc w:val="left"/>
              <w:rPr>
                <w:rFonts w:asciiTheme="minorHAnsi" w:hAnsiTheme="minorHAnsi" w:cstheme="minorHAnsi"/>
                <w:b/>
                <w:bCs/>
                <w:szCs w:val="22"/>
                <w:lang w:val="en-IE"/>
              </w:rPr>
            </w:pPr>
            <w:r>
              <w:rPr>
                <w:rFonts w:asciiTheme="minorHAnsi" w:hAnsiTheme="minorHAnsi" w:cstheme="minorHAnsi"/>
                <w:b/>
                <w:bCs/>
                <w:szCs w:val="22"/>
                <w:lang w:val="en-IE"/>
              </w:rPr>
              <w:t>15%</w:t>
            </w:r>
          </w:p>
        </w:tc>
        <w:tc>
          <w:tcPr>
            <w:tcW w:w="1275" w:type="dxa"/>
            <w:tcBorders>
              <w:top w:val="single" w:sz="4" w:space="0" w:color="000000"/>
              <w:left w:val="single" w:sz="4" w:space="0" w:color="000000"/>
              <w:bottom w:val="single" w:sz="4" w:space="0" w:color="000000"/>
              <w:right w:val="single" w:sz="4" w:space="0" w:color="000000"/>
            </w:tcBorders>
            <w:tcMar>
              <w:left w:w="108" w:type="dxa"/>
              <w:right w:w="108" w:type="dxa"/>
            </w:tcMar>
          </w:tcPr>
          <w:p w14:paraId="2D0EAED2" w14:textId="77777777" w:rsidR="00021B51" w:rsidRDefault="00021B51" w:rsidP="00021B51">
            <w:pPr>
              <w:jc w:val="left"/>
              <w:rPr>
                <w:rFonts w:asciiTheme="minorHAnsi" w:hAnsiTheme="minorHAnsi" w:cstheme="minorHAnsi"/>
                <w:b/>
                <w:bCs/>
                <w:szCs w:val="22"/>
                <w:lang w:val="en-IE"/>
              </w:rPr>
            </w:pPr>
            <w:r>
              <w:rPr>
                <w:rFonts w:asciiTheme="minorHAnsi" w:hAnsiTheme="minorHAnsi" w:cstheme="minorHAnsi"/>
                <w:b/>
                <w:bCs/>
                <w:szCs w:val="22"/>
                <w:lang w:val="en-IE"/>
              </w:rPr>
              <w:t>150 marks</w:t>
            </w:r>
          </w:p>
        </w:tc>
        <w:tc>
          <w:tcPr>
            <w:tcW w:w="1134" w:type="dxa"/>
            <w:tcBorders>
              <w:top w:val="single" w:sz="4" w:space="0" w:color="000000"/>
              <w:left w:val="single" w:sz="4" w:space="0" w:color="000000"/>
              <w:bottom w:val="single" w:sz="4" w:space="0" w:color="000000"/>
              <w:right w:val="single" w:sz="4" w:space="0" w:color="000000"/>
            </w:tcBorders>
          </w:tcPr>
          <w:p w14:paraId="2755885B" w14:textId="77777777" w:rsidR="00021B51" w:rsidRDefault="00021B51" w:rsidP="00021B51">
            <w:pPr>
              <w:jc w:val="left"/>
              <w:rPr>
                <w:rFonts w:asciiTheme="minorHAnsi" w:hAnsiTheme="minorHAnsi" w:cstheme="minorHAnsi"/>
                <w:b/>
                <w:szCs w:val="22"/>
                <w:lang w:val="en-IE"/>
              </w:rPr>
            </w:pPr>
            <w:r>
              <w:rPr>
                <w:rFonts w:asciiTheme="minorHAnsi" w:hAnsiTheme="minorHAnsi" w:cstheme="minorHAnsi"/>
                <w:b/>
                <w:szCs w:val="22"/>
                <w:lang w:val="en-IE"/>
              </w:rPr>
              <w:t>90 marks</w:t>
            </w:r>
          </w:p>
        </w:tc>
      </w:tr>
      <w:tr w:rsidR="00EE788F" w:rsidRPr="008E2298" w14:paraId="1C2A7D5C" w14:textId="77777777" w:rsidTr="00021B51">
        <w:trPr>
          <w:jc w:val="center"/>
        </w:trPr>
        <w:tc>
          <w:tcPr>
            <w:tcW w:w="5387" w:type="dxa"/>
            <w:tcBorders>
              <w:top w:val="single" w:sz="4" w:space="0" w:color="000000"/>
              <w:left w:val="single" w:sz="4" w:space="0" w:color="000000"/>
              <w:bottom w:val="single" w:sz="4" w:space="0" w:color="000000"/>
              <w:right w:val="single" w:sz="4" w:space="0" w:color="000000"/>
            </w:tcBorders>
            <w:tcMar>
              <w:left w:w="108" w:type="dxa"/>
              <w:right w:w="108" w:type="dxa"/>
            </w:tcMar>
          </w:tcPr>
          <w:p w14:paraId="2F5F6C46" w14:textId="169C6D81" w:rsidR="00722743" w:rsidRPr="00722743" w:rsidRDefault="003E6C5B" w:rsidP="00722743">
            <w:pPr>
              <w:jc w:val="left"/>
              <w:rPr>
                <w:rFonts w:asciiTheme="minorHAnsi" w:hAnsiTheme="minorHAnsi" w:cstheme="minorHAnsi"/>
                <w:b/>
                <w:bCs/>
                <w:szCs w:val="22"/>
                <w:lang w:val="en-IE"/>
              </w:rPr>
            </w:pPr>
            <w:r>
              <w:rPr>
                <w:rFonts w:asciiTheme="minorHAnsi" w:hAnsiTheme="minorHAnsi" w:cstheme="minorHAnsi"/>
                <w:b/>
                <w:bCs/>
                <w:szCs w:val="22"/>
                <w:lang w:val="en-IE"/>
              </w:rPr>
              <w:t xml:space="preserve">D. </w:t>
            </w:r>
            <w:r w:rsidR="00722743" w:rsidRPr="00722743">
              <w:rPr>
                <w:rFonts w:asciiTheme="minorHAnsi" w:hAnsiTheme="minorHAnsi" w:cstheme="minorHAnsi"/>
                <w:b/>
                <w:bCs/>
                <w:szCs w:val="22"/>
                <w:lang w:val="en-IE"/>
              </w:rPr>
              <w:t>Sustainability:</w:t>
            </w:r>
          </w:p>
          <w:p w14:paraId="795228DA" w14:textId="271D7006" w:rsidR="00722743" w:rsidRPr="00722743" w:rsidRDefault="00722743" w:rsidP="00722743">
            <w:pPr>
              <w:jc w:val="left"/>
              <w:rPr>
                <w:rFonts w:asciiTheme="minorHAnsi" w:hAnsiTheme="minorHAnsi" w:cstheme="minorHAnsi"/>
                <w:szCs w:val="22"/>
                <w:lang w:val="en-IE"/>
              </w:rPr>
            </w:pPr>
            <w:r w:rsidRPr="00722743">
              <w:rPr>
                <w:rFonts w:asciiTheme="minorHAnsi" w:hAnsiTheme="minorHAnsi" w:cstheme="minorHAnsi"/>
                <w:szCs w:val="22"/>
                <w:lang w:val="en-IE"/>
              </w:rPr>
              <w:t xml:space="preserve">Tenderers are required to outline their approach to minimise environmental impact, including details of how </w:t>
            </w:r>
            <w:r w:rsidRPr="00722743">
              <w:rPr>
                <w:rFonts w:asciiTheme="minorHAnsi" w:hAnsiTheme="minorHAnsi" w:cstheme="minorHAnsi"/>
                <w:szCs w:val="22"/>
                <w:lang w:val="en-IE"/>
              </w:rPr>
              <w:lastRenderedPageBreak/>
              <w:t>their proposed offering provides quantifiable, verifiable and measurable environmental benefits. The response should include, but not be limited to:</w:t>
            </w:r>
          </w:p>
          <w:p w14:paraId="77835F07" w14:textId="581B5D53" w:rsidR="00E23900" w:rsidRDefault="00E23900" w:rsidP="00722743">
            <w:pPr>
              <w:numPr>
                <w:ilvl w:val="0"/>
                <w:numId w:val="42"/>
              </w:numPr>
              <w:spacing w:after="0"/>
              <w:jc w:val="left"/>
              <w:rPr>
                <w:rFonts w:asciiTheme="minorHAnsi" w:hAnsiTheme="minorHAnsi" w:cstheme="minorHAnsi"/>
                <w:szCs w:val="22"/>
                <w:lang w:val="en-IE"/>
              </w:rPr>
            </w:pPr>
            <w:r>
              <w:rPr>
                <w:rFonts w:asciiTheme="minorHAnsi" w:hAnsiTheme="minorHAnsi" w:cstheme="minorHAnsi"/>
                <w:szCs w:val="22"/>
                <w:lang w:val="en-IE"/>
              </w:rPr>
              <w:t>EU Ecolabel.</w:t>
            </w:r>
          </w:p>
          <w:p w14:paraId="5FF61BF2" w14:textId="0261A854" w:rsidR="00722743" w:rsidRPr="00722743" w:rsidRDefault="00722743" w:rsidP="00722743">
            <w:pPr>
              <w:numPr>
                <w:ilvl w:val="0"/>
                <w:numId w:val="42"/>
              </w:numPr>
              <w:spacing w:after="0"/>
              <w:jc w:val="left"/>
              <w:rPr>
                <w:rFonts w:asciiTheme="minorHAnsi" w:hAnsiTheme="minorHAnsi" w:cstheme="minorHAnsi"/>
                <w:szCs w:val="22"/>
                <w:lang w:val="en-IE"/>
              </w:rPr>
            </w:pPr>
            <w:r w:rsidRPr="00722743">
              <w:rPr>
                <w:rFonts w:asciiTheme="minorHAnsi" w:hAnsiTheme="minorHAnsi" w:cstheme="minorHAnsi"/>
                <w:szCs w:val="22"/>
                <w:lang w:val="en-IE"/>
              </w:rPr>
              <w:t xml:space="preserve">Use of sustainable and renewable materials and recyclability of </w:t>
            </w:r>
            <w:r w:rsidR="0006758E">
              <w:rPr>
                <w:rFonts w:asciiTheme="minorHAnsi" w:hAnsiTheme="minorHAnsi" w:cstheme="minorHAnsi"/>
                <w:szCs w:val="22"/>
                <w:lang w:val="en-IE"/>
              </w:rPr>
              <w:t>items</w:t>
            </w:r>
            <w:r w:rsidRPr="00722743">
              <w:rPr>
                <w:rFonts w:asciiTheme="minorHAnsi" w:hAnsiTheme="minorHAnsi" w:cstheme="minorHAnsi"/>
                <w:szCs w:val="22"/>
                <w:lang w:val="en-IE"/>
              </w:rPr>
              <w:t>, in part or whole, if any.</w:t>
            </w:r>
          </w:p>
          <w:p w14:paraId="7F9AEA5A" w14:textId="77777777" w:rsidR="00722743" w:rsidRPr="00722743" w:rsidRDefault="00722743" w:rsidP="00722743">
            <w:pPr>
              <w:numPr>
                <w:ilvl w:val="0"/>
                <w:numId w:val="42"/>
              </w:numPr>
              <w:spacing w:after="0"/>
              <w:jc w:val="left"/>
              <w:rPr>
                <w:rFonts w:asciiTheme="minorHAnsi" w:hAnsiTheme="minorHAnsi" w:cstheme="minorHAnsi"/>
                <w:szCs w:val="22"/>
                <w:lang w:val="en-IE"/>
              </w:rPr>
            </w:pPr>
            <w:r w:rsidRPr="00722743">
              <w:rPr>
                <w:rFonts w:asciiTheme="minorHAnsi" w:hAnsiTheme="minorHAnsi" w:cstheme="minorHAnsi"/>
                <w:szCs w:val="22"/>
                <w:lang w:val="en-IE"/>
              </w:rPr>
              <w:t>How they propose to minimise/recycle packaging in an effort to reduce waste and eliminate the use of single-use plastics.</w:t>
            </w:r>
          </w:p>
          <w:p w14:paraId="751D7DEC" w14:textId="76A71447" w:rsidR="00722743" w:rsidRPr="00722743" w:rsidRDefault="00722743" w:rsidP="00722743">
            <w:pPr>
              <w:numPr>
                <w:ilvl w:val="0"/>
                <w:numId w:val="42"/>
              </w:numPr>
              <w:spacing w:after="0"/>
              <w:jc w:val="left"/>
              <w:rPr>
                <w:rFonts w:asciiTheme="minorHAnsi" w:hAnsiTheme="minorHAnsi" w:cstheme="minorHAnsi"/>
                <w:szCs w:val="22"/>
                <w:lang w:val="en-IE"/>
              </w:rPr>
            </w:pPr>
            <w:r w:rsidRPr="00722743">
              <w:rPr>
                <w:rFonts w:asciiTheme="minorHAnsi" w:hAnsiTheme="minorHAnsi" w:cstheme="minorHAnsi"/>
                <w:szCs w:val="22"/>
                <w:lang w:val="en-IE"/>
              </w:rPr>
              <w:t>Proposed strategy to reduce climate impact in the operation of the specific requirements under this contract with regard to the reduction of CO2</w:t>
            </w:r>
            <w:r w:rsidR="00DA6AF0">
              <w:rPr>
                <w:rFonts w:asciiTheme="minorHAnsi" w:hAnsiTheme="minorHAnsi" w:cstheme="minorHAnsi"/>
                <w:szCs w:val="22"/>
                <w:lang w:val="en-IE"/>
              </w:rPr>
              <w:t xml:space="preserve"> emissions</w:t>
            </w:r>
            <w:r w:rsidRPr="00722743">
              <w:rPr>
                <w:rFonts w:asciiTheme="minorHAnsi" w:hAnsiTheme="minorHAnsi" w:cstheme="minorHAnsi"/>
                <w:szCs w:val="22"/>
                <w:lang w:val="en-IE"/>
              </w:rPr>
              <w:t>.</w:t>
            </w:r>
          </w:p>
          <w:p w14:paraId="0774B110" w14:textId="77777777" w:rsidR="00722743" w:rsidRPr="00E23900" w:rsidRDefault="00722743" w:rsidP="00722743">
            <w:pPr>
              <w:numPr>
                <w:ilvl w:val="0"/>
                <w:numId w:val="42"/>
              </w:numPr>
              <w:spacing w:after="0"/>
              <w:jc w:val="left"/>
              <w:rPr>
                <w:rFonts w:asciiTheme="minorHAnsi" w:hAnsiTheme="minorHAnsi" w:cstheme="minorHAnsi"/>
                <w:szCs w:val="22"/>
                <w:lang w:val="en-IE"/>
              </w:rPr>
            </w:pPr>
            <w:r w:rsidRPr="00E23900">
              <w:rPr>
                <w:rFonts w:asciiTheme="minorHAnsi" w:hAnsiTheme="minorHAnsi" w:cstheme="minorHAnsi"/>
                <w:szCs w:val="22"/>
                <w:lang w:val="en-IE"/>
              </w:rPr>
              <w:t>Buy-back or trade-in options.</w:t>
            </w:r>
          </w:p>
          <w:p w14:paraId="21D1A9B1" w14:textId="39507E89" w:rsidR="0067323B" w:rsidRPr="00A631B8" w:rsidRDefault="00722743" w:rsidP="0067323B">
            <w:pPr>
              <w:numPr>
                <w:ilvl w:val="0"/>
                <w:numId w:val="42"/>
              </w:numPr>
              <w:jc w:val="left"/>
              <w:rPr>
                <w:rFonts w:asciiTheme="minorHAnsi" w:hAnsiTheme="minorHAnsi" w:cstheme="minorHAnsi"/>
                <w:b/>
                <w:bCs/>
                <w:szCs w:val="22"/>
                <w:lang w:val="en-IE"/>
              </w:rPr>
            </w:pPr>
            <w:r w:rsidRPr="00722743">
              <w:rPr>
                <w:rFonts w:asciiTheme="minorHAnsi" w:hAnsiTheme="minorHAnsi" w:cstheme="minorHAnsi"/>
                <w:szCs w:val="22"/>
                <w:lang w:val="en-IE"/>
              </w:rPr>
              <w:t>Any other environmentally friendly initiatives.</w:t>
            </w:r>
          </w:p>
        </w:tc>
        <w:tc>
          <w:tcPr>
            <w:tcW w:w="1276" w:type="dxa"/>
            <w:tcBorders>
              <w:top w:val="single" w:sz="4" w:space="0" w:color="000000"/>
              <w:left w:val="single" w:sz="4" w:space="0" w:color="000000"/>
              <w:bottom w:val="single" w:sz="4" w:space="0" w:color="000000"/>
              <w:right w:val="single" w:sz="4" w:space="0" w:color="000000"/>
            </w:tcBorders>
            <w:tcMar>
              <w:left w:w="108" w:type="dxa"/>
              <w:right w:w="108" w:type="dxa"/>
            </w:tcMar>
          </w:tcPr>
          <w:p w14:paraId="0367B662" w14:textId="3DC5A9A3" w:rsidR="00EE788F" w:rsidRDefault="00722743" w:rsidP="00021B51">
            <w:pPr>
              <w:jc w:val="left"/>
              <w:rPr>
                <w:rFonts w:asciiTheme="minorHAnsi" w:hAnsiTheme="minorHAnsi" w:cstheme="minorHAnsi"/>
                <w:b/>
                <w:bCs/>
                <w:szCs w:val="22"/>
                <w:lang w:val="en-IE"/>
              </w:rPr>
            </w:pPr>
            <w:r>
              <w:rPr>
                <w:rFonts w:asciiTheme="minorHAnsi" w:hAnsiTheme="minorHAnsi" w:cstheme="minorHAnsi"/>
                <w:b/>
                <w:bCs/>
                <w:szCs w:val="22"/>
                <w:lang w:val="en-IE"/>
              </w:rPr>
              <w:lastRenderedPageBreak/>
              <w:t>10%</w:t>
            </w:r>
          </w:p>
        </w:tc>
        <w:tc>
          <w:tcPr>
            <w:tcW w:w="1275" w:type="dxa"/>
            <w:tcBorders>
              <w:top w:val="single" w:sz="4" w:space="0" w:color="000000"/>
              <w:left w:val="single" w:sz="4" w:space="0" w:color="000000"/>
              <w:bottom w:val="single" w:sz="4" w:space="0" w:color="000000"/>
              <w:right w:val="single" w:sz="4" w:space="0" w:color="000000"/>
            </w:tcBorders>
            <w:tcMar>
              <w:left w:w="108" w:type="dxa"/>
              <w:right w:w="108" w:type="dxa"/>
            </w:tcMar>
          </w:tcPr>
          <w:p w14:paraId="3CCC813A" w14:textId="4F5E472C" w:rsidR="00EE788F" w:rsidRDefault="00722743" w:rsidP="00021B51">
            <w:pPr>
              <w:jc w:val="left"/>
              <w:rPr>
                <w:rFonts w:asciiTheme="minorHAnsi" w:hAnsiTheme="minorHAnsi" w:cstheme="minorHAnsi"/>
                <w:b/>
                <w:bCs/>
                <w:szCs w:val="22"/>
                <w:lang w:val="en-IE"/>
              </w:rPr>
            </w:pPr>
            <w:r>
              <w:rPr>
                <w:rFonts w:asciiTheme="minorHAnsi" w:hAnsiTheme="minorHAnsi" w:cstheme="minorHAnsi"/>
                <w:b/>
                <w:bCs/>
                <w:szCs w:val="22"/>
                <w:lang w:val="en-IE"/>
              </w:rPr>
              <w:t>100 marks</w:t>
            </w:r>
          </w:p>
        </w:tc>
        <w:tc>
          <w:tcPr>
            <w:tcW w:w="1134" w:type="dxa"/>
            <w:tcBorders>
              <w:top w:val="single" w:sz="4" w:space="0" w:color="000000"/>
              <w:left w:val="single" w:sz="4" w:space="0" w:color="000000"/>
              <w:bottom w:val="single" w:sz="4" w:space="0" w:color="000000"/>
              <w:right w:val="single" w:sz="4" w:space="0" w:color="000000"/>
            </w:tcBorders>
          </w:tcPr>
          <w:p w14:paraId="0C866DAF" w14:textId="72575DD3" w:rsidR="00EE788F" w:rsidRDefault="00722743" w:rsidP="00021B51">
            <w:pPr>
              <w:jc w:val="left"/>
              <w:rPr>
                <w:rFonts w:asciiTheme="minorHAnsi" w:hAnsiTheme="minorHAnsi" w:cstheme="minorHAnsi"/>
                <w:b/>
                <w:szCs w:val="22"/>
                <w:lang w:val="en-IE"/>
              </w:rPr>
            </w:pPr>
            <w:r>
              <w:rPr>
                <w:rFonts w:asciiTheme="minorHAnsi" w:hAnsiTheme="minorHAnsi" w:cstheme="minorHAnsi"/>
                <w:b/>
                <w:szCs w:val="22"/>
                <w:lang w:val="en-IE"/>
              </w:rPr>
              <w:t>60 marks</w:t>
            </w:r>
          </w:p>
        </w:tc>
      </w:tr>
      <w:tr w:rsidR="00021B51" w:rsidRPr="008E2298" w14:paraId="782B63EE" w14:textId="77777777" w:rsidTr="00021B51">
        <w:trPr>
          <w:jc w:val="center"/>
        </w:trPr>
        <w:tc>
          <w:tcPr>
            <w:tcW w:w="5387" w:type="dxa"/>
            <w:tcBorders>
              <w:top w:val="single" w:sz="4" w:space="0" w:color="000000"/>
              <w:left w:val="single" w:sz="4" w:space="0" w:color="000000"/>
              <w:bottom w:val="single" w:sz="4" w:space="0" w:color="000000"/>
              <w:right w:val="single" w:sz="4" w:space="0" w:color="000000"/>
            </w:tcBorders>
            <w:shd w:val="clear" w:color="auto" w:fill="B8CCE4" w:themeFill="accent1" w:themeFillTint="66"/>
            <w:tcMar>
              <w:left w:w="108" w:type="dxa"/>
              <w:right w:w="108" w:type="dxa"/>
            </w:tcMar>
          </w:tcPr>
          <w:p w14:paraId="5DEF0974" w14:textId="6715B612" w:rsidR="00021B51" w:rsidRPr="008E2298" w:rsidRDefault="00021B51" w:rsidP="00021B51">
            <w:pPr>
              <w:jc w:val="left"/>
              <w:rPr>
                <w:rFonts w:asciiTheme="minorHAnsi" w:hAnsiTheme="minorHAnsi" w:cstheme="minorHAnsi"/>
                <w:szCs w:val="22"/>
                <w:lang w:val="en-IE"/>
              </w:rPr>
            </w:pPr>
            <w:r>
              <w:rPr>
                <w:rFonts w:asciiTheme="minorHAnsi" w:hAnsiTheme="minorHAnsi" w:cstheme="minorHAnsi"/>
                <w:b/>
                <w:szCs w:val="22"/>
                <w:lang w:val="en-IE"/>
              </w:rPr>
              <w:t xml:space="preserve">Part </w:t>
            </w:r>
            <w:r w:rsidR="003E6C5B">
              <w:rPr>
                <w:rFonts w:asciiTheme="minorHAnsi" w:hAnsiTheme="minorHAnsi" w:cstheme="minorHAnsi"/>
                <w:b/>
                <w:szCs w:val="22"/>
                <w:lang w:val="en-IE"/>
              </w:rPr>
              <w:t>2</w:t>
            </w:r>
            <w:r>
              <w:rPr>
                <w:rFonts w:asciiTheme="minorHAnsi" w:hAnsiTheme="minorHAnsi" w:cstheme="minorHAnsi"/>
                <w:b/>
                <w:szCs w:val="22"/>
                <w:lang w:val="en-IE"/>
              </w:rPr>
              <w:t xml:space="preserve"> </w:t>
            </w:r>
            <w:r w:rsidR="003E6C5B">
              <w:rPr>
                <w:rFonts w:asciiTheme="minorHAnsi" w:hAnsiTheme="minorHAnsi" w:cstheme="minorHAnsi"/>
                <w:b/>
                <w:szCs w:val="22"/>
                <w:lang w:val="en-IE"/>
              </w:rPr>
              <w:t>–</w:t>
            </w:r>
            <w:r>
              <w:rPr>
                <w:rFonts w:asciiTheme="minorHAnsi" w:hAnsiTheme="minorHAnsi" w:cstheme="minorHAnsi"/>
                <w:b/>
                <w:szCs w:val="22"/>
                <w:lang w:val="en-IE"/>
              </w:rPr>
              <w:t xml:space="preserve"> </w:t>
            </w:r>
            <w:r w:rsidR="003E6C5B">
              <w:rPr>
                <w:rFonts w:asciiTheme="minorHAnsi" w:hAnsiTheme="minorHAnsi" w:cstheme="minorHAnsi"/>
                <w:b/>
                <w:szCs w:val="22"/>
                <w:lang w:val="en-IE"/>
              </w:rPr>
              <w:t xml:space="preserve">E. Ultimate </w:t>
            </w:r>
            <w:r w:rsidRPr="008E2298">
              <w:rPr>
                <w:rFonts w:asciiTheme="minorHAnsi" w:hAnsiTheme="minorHAnsi" w:cstheme="minorHAnsi"/>
                <w:b/>
                <w:szCs w:val="22"/>
                <w:lang w:val="en-IE"/>
              </w:rPr>
              <w:t>Cost</w:t>
            </w:r>
          </w:p>
        </w:tc>
        <w:tc>
          <w:tcPr>
            <w:tcW w:w="1276" w:type="dxa"/>
            <w:tcBorders>
              <w:top w:val="single" w:sz="4" w:space="0" w:color="000000"/>
              <w:left w:val="single" w:sz="4" w:space="0" w:color="000000"/>
              <w:bottom w:val="single" w:sz="4" w:space="0" w:color="000000"/>
              <w:right w:val="single" w:sz="4" w:space="0" w:color="000000"/>
            </w:tcBorders>
            <w:shd w:val="clear" w:color="auto" w:fill="B8CCE4" w:themeFill="accent1" w:themeFillTint="66"/>
            <w:tcMar>
              <w:left w:w="108" w:type="dxa"/>
              <w:right w:w="108" w:type="dxa"/>
            </w:tcMar>
          </w:tcPr>
          <w:p w14:paraId="364A9CDB" w14:textId="77777777" w:rsidR="00021B51" w:rsidRPr="008E2298" w:rsidRDefault="00021B51" w:rsidP="00021B51">
            <w:pPr>
              <w:jc w:val="left"/>
              <w:rPr>
                <w:rFonts w:asciiTheme="minorHAnsi" w:hAnsiTheme="minorHAnsi" w:cstheme="minorHAnsi"/>
                <w:szCs w:val="22"/>
                <w:lang w:val="en-IE"/>
              </w:rPr>
            </w:pPr>
            <w:r w:rsidRPr="008E2298">
              <w:rPr>
                <w:rFonts w:asciiTheme="minorHAnsi" w:hAnsiTheme="minorHAnsi" w:cstheme="minorHAnsi"/>
                <w:b/>
                <w:szCs w:val="22"/>
                <w:lang w:val="en-IE"/>
              </w:rPr>
              <w:t>25%</w:t>
            </w:r>
          </w:p>
        </w:tc>
        <w:tc>
          <w:tcPr>
            <w:tcW w:w="1275" w:type="dxa"/>
            <w:tcBorders>
              <w:top w:val="single" w:sz="4" w:space="0" w:color="000000"/>
              <w:left w:val="single" w:sz="4" w:space="0" w:color="000000"/>
              <w:bottom w:val="single" w:sz="4" w:space="0" w:color="000000"/>
              <w:right w:val="single" w:sz="4" w:space="0" w:color="000000"/>
            </w:tcBorders>
            <w:shd w:val="clear" w:color="auto" w:fill="B8CCE4" w:themeFill="accent1" w:themeFillTint="66"/>
            <w:tcMar>
              <w:left w:w="108" w:type="dxa"/>
              <w:right w:w="108" w:type="dxa"/>
            </w:tcMar>
          </w:tcPr>
          <w:p w14:paraId="67703EBE" w14:textId="77777777" w:rsidR="00021B51" w:rsidRPr="008E2298" w:rsidRDefault="00021B51" w:rsidP="00021B51">
            <w:pPr>
              <w:jc w:val="left"/>
              <w:rPr>
                <w:rFonts w:asciiTheme="minorHAnsi" w:hAnsiTheme="minorHAnsi" w:cstheme="minorHAnsi"/>
                <w:szCs w:val="22"/>
                <w:lang w:val="en-IE"/>
              </w:rPr>
            </w:pPr>
            <w:r w:rsidRPr="008E2298">
              <w:rPr>
                <w:rFonts w:asciiTheme="minorHAnsi" w:hAnsiTheme="minorHAnsi" w:cstheme="minorHAnsi"/>
                <w:b/>
                <w:szCs w:val="22"/>
                <w:lang w:val="en-IE"/>
              </w:rPr>
              <w:t>250 marks</w:t>
            </w:r>
          </w:p>
        </w:tc>
        <w:tc>
          <w:tcPr>
            <w:tcW w:w="1134" w:type="dxa"/>
            <w:tcBorders>
              <w:top w:val="single" w:sz="4" w:space="0" w:color="000000"/>
              <w:left w:val="single" w:sz="4" w:space="0" w:color="000000"/>
              <w:bottom w:val="single" w:sz="4" w:space="0" w:color="000000"/>
              <w:right w:val="single" w:sz="4" w:space="0" w:color="000000"/>
            </w:tcBorders>
            <w:shd w:val="clear" w:color="auto" w:fill="B8CCE4" w:themeFill="accent1" w:themeFillTint="66"/>
          </w:tcPr>
          <w:p w14:paraId="58240046" w14:textId="77777777" w:rsidR="00021B51" w:rsidRPr="008E2298" w:rsidRDefault="00021B51" w:rsidP="00021B51">
            <w:pPr>
              <w:jc w:val="left"/>
              <w:rPr>
                <w:rFonts w:asciiTheme="minorHAnsi" w:hAnsiTheme="minorHAnsi" w:cstheme="minorHAnsi"/>
                <w:b/>
                <w:szCs w:val="22"/>
                <w:lang w:val="en-IE"/>
              </w:rPr>
            </w:pPr>
            <w:r w:rsidRPr="008E2298">
              <w:rPr>
                <w:rFonts w:asciiTheme="minorHAnsi" w:hAnsiTheme="minorHAnsi" w:cstheme="minorHAnsi"/>
                <w:b/>
                <w:szCs w:val="22"/>
                <w:lang w:val="en-IE"/>
              </w:rPr>
              <w:t>N/A</w:t>
            </w:r>
          </w:p>
        </w:tc>
      </w:tr>
      <w:tr w:rsidR="00021B51" w:rsidRPr="008E2298" w14:paraId="7D67E86D" w14:textId="77777777" w:rsidTr="00021B51">
        <w:trPr>
          <w:jc w:val="center"/>
        </w:trPr>
        <w:tc>
          <w:tcPr>
            <w:tcW w:w="9072" w:type="dxa"/>
            <w:gridSpan w:val="4"/>
            <w:tcBorders>
              <w:top w:val="single" w:sz="4" w:space="0" w:color="000000"/>
              <w:left w:val="single" w:sz="4" w:space="0" w:color="000000"/>
              <w:bottom w:val="single" w:sz="4" w:space="0" w:color="000000"/>
              <w:right w:val="single" w:sz="4" w:space="0" w:color="000000"/>
            </w:tcBorders>
            <w:tcMar>
              <w:left w:w="108" w:type="dxa"/>
              <w:right w:w="108" w:type="dxa"/>
            </w:tcMar>
          </w:tcPr>
          <w:p w14:paraId="33A58DE2" w14:textId="10924710" w:rsidR="00021B51" w:rsidRPr="008E2298" w:rsidRDefault="00021B51" w:rsidP="00021B51">
            <w:pPr>
              <w:jc w:val="left"/>
              <w:rPr>
                <w:rFonts w:asciiTheme="minorHAnsi" w:hAnsiTheme="minorHAnsi" w:cstheme="minorHAnsi"/>
                <w:szCs w:val="22"/>
                <w:lang w:val="en-IE"/>
              </w:rPr>
            </w:pPr>
            <w:r w:rsidRPr="008E2298">
              <w:rPr>
                <w:rFonts w:asciiTheme="minorHAnsi" w:hAnsiTheme="minorHAnsi" w:cstheme="minorHAnsi"/>
                <w:szCs w:val="22"/>
                <w:lang w:val="en-IE"/>
              </w:rPr>
              <w:t>The Costs proposed are to be expressed in Euro and should be exclusive of VAT.</w:t>
            </w:r>
          </w:p>
          <w:p w14:paraId="7140EAA5" w14:textId="79D43252" w:rsidR="00021B51" w:rsidRPr="008E2298" w:rsidRDefault="00021B51" w:rsidP="00021B51">
            <w:pPr>
              <w:jc w:val="left"/>
              <w:rPr>
                <w:rFonts w:asciiTheme="minorHAnsi" w:hAnsiTheme="minorHAnsi" w:cstheme="minorHAnsi"/>
                <w:szCs w:val="22"/>
                <w:lang w:val="en-IE"/>
              </w:rPr>
            </w:pPr>
            <w:r w:rsidRPr="008E2298">
              <w:rPr>
                <w:rFonts w:asciiTheme="minorHAnsi" w:hAnsiTheme="minorHAnsi" w:cstheme="minorHAnsi"/>
                <w:szCs w:val="22"/>
                <w:lang w:val="en-IE"/>
              </w:rPr>
              <w:t xml:space="preserve">Prices </w:t>
            </w:r>
            <w:r w:rsidR="00716D04" w:rsidRPr="00716D04">
              <w:rPr>
                <w:rFonts w:asciiTheme="minorHAnsi" w:hAnsiTheme="minorHAnsi" w:cstheme="minorHAnsi"/>
                <w:b/>
                <w:szCs w:val="22"/>
                <w:u w:val="single"/>
                <w:lang w:val="en-IE"/>
              </w:rPr>
              <w:t>must</w:t>
            </w:r>
            <w:r w:rsidRPr="008E2298">
              <w:rPr>
                <w:rFonts w:asciiTheme="minorHAnsi" w:hAnsiTheme="minorHAnsi" w:cstheme="minorHAnsi"/>
                <w:szCs w:val="22"/>
                <w:lang w:val="en-IE"/>
              </w:rPr>
              <w:t xml:space="preserve"> be all</w:t>
            </w:r>
            <w:r w:rsidR="0063722B">
              <w:rPr>
                <w:rFonts w:asciiTheme="minorHAnsi" w:hAnsiTheme="minorHAnsi" w:cstheme="minorHAnsi"/>
                <w:szCs w:val="22"/>
                <w:lang w:val="en-IE"/>
              </w:rPr>
              <w:t>-</w:t>
            </w:r>
            <w:r w:rsidRPr="008E2298">
              <w:rPr>
                <w:rFonts w:asciiTheme="minorHAnsi" w:hAnsiTheme="minorHAnsi" w:cstheme="minorHAnsi"/>
                <w:szCs w:val="22"/>
                <w:lang w:val="en-IE"/>
              </w:rPr>
              <w:t>inclusive</w:t>
            </w:r>
            <w:r w:rsidR="00CE5B1D">
              <w:rPr>
                <w:rFonts w:asciiTheme="minorHAnsi" w:hAnsiTheme="minorHAnsi" w:cstheme="minorHAnsi"/>
                <w:szCs w:val="22"/>
                <w:lang w:val="en-IE"/>
              </w:rPr>
              <w:t xml:space="preserve">, </w:t>
            </w:r>
            <w:r w:rsidRPr="008E2298">
              <w:rPr>
                <w:rFonts w:asciiTheme="minorHAnsi" w:hAnsiTheme="minorHAnsi" w:cstheme="minorHAnsi"/>
                <w:szCs w:val="22"/>
                <w:lang w:val="en-IE"/>
              </w:rPr>
              <w:t>i.e., including but not being limited to packaging, delivery, installation</w:t>
            </w:r>
            <w:r w:rsidR="00CE5B1D">
              <w:rPr>
                <w:rFonts w:asciiTheme="minorHAnsi" w:hAnsiTheme="minorHAnsi" w:cstheme="minorHAnsi"/>
                <w:szCs w:val="22"/>
                <w:lang w:val="en-IE"/>
              </w:rPr>
              <w:t xml:space="preserve"> (including any necessary ground works)</w:t>
            </w:r>
            <w:r w:rsidR="0063722B">
              <w:rPr>
                <w:rFonts w:asciiTheme="minorHAnsi" w:hAnsiTheme="minorHAnsi" w:cstheme="minorHAnsi"/>
                <w:szCs w:val="22"/>
                <w:lang w:val="en-IE"/>
              </w:rPr>
              <w:t xml:space="preserve">, </w:t>
            </w:r>
            <w:r w:rsidR="00CE5B1D">
              <w:rPr>
                <w:rFonts w:asciiTheme="minorHAnsi" w:hAnsiTheme="minorHAnsi" w:cstheme="minorHAnsi"/>
                <w:szCs w:val="22"/>
                <w:lang w:val="en-IE"/>
              </w:rPr>
              <w:t>electrics where applicable</w:t>
            </w:r>
            <w:r w:rsidR="0063722B">
              <w:rPr>
                <w:rFonts w:asciiTheme="minorHAnsi" w:hAnsiTheme="minorHAnsi" w:cstheme="minorHAnsi"/>
                <w:szCs w:val="22"/>
                <w:lang w:val="en-IE"/>
              </w:rPr>
              <w:t>, training, technical support,</w:t>
            </w:r>
            <w:r w:rsidRPr="008E2298">
              <w:rPr>
                <w:rFonts w:asciiTheme="minorHAnsi" w:hAnsiTheme="minorHAnsi" w:cstheme="minorHAnsi"/>
                <w:szCs w:val="22"/>
                <w:lang w:val="en-IE"/>
              </w:rPr>
              <w:t xml:space="preserve"> </w:t>
            </w:r>
            <w:r w:rsidR="00CE5B1D">
              <w:rPr>
                <w:rFonts w:asciiTheme="minorHAnsi" w:hAnsiTheme="minorHAnsi" w:cstheme="minorHAnsi"/>
                <w:szCs w:val="22"/>
                <w:lang w:val="en-IE"/>
              </w:rPr>
              <w:t xml:space="preserve">warranties, maintenance, </w:t>
            </w:r>
            <w:r w:rsidRPr="008E2298">
              <w:rPr>
                <w:rFonts w:asciiTheme="minorHAnsi" w:hAnsiTheme="minorHAnsi" w:cstheme="minorHAnsi"/>
                <w:szCs w:val="22"/>
                <w:lang w:val="en-IE"/>
              </w:rPr>
              <w:t xml:space="preserve">removal and proper disposal of all packaging by the </w:t>
            </w:r>
            <w:r w:rsidR="00607CF6">
              <w:rPr>
                <w:rFonts w:asciiTheme="minorHAnsi" w:hAnsiTheme="minorHAnsi" w:cstheme="minorHAnsi"/>
                <w:szCs w:val="22"/>
                <w:lang w:val="en-IE"/>
              </w:rPr>
              <w:t>Successful Tenderer</w:t>
            </w:r>
            <w:r w:rsidRPr="008E2298">
              <w:rPr>
                <w:rFonts w:asciiTheme="minorHAnsi" w:hAnsiTheme="minorHAnsi" w:cstheme="minorHAnsi"/>
                <w:szCs w:val="22"/>
                <w:lang w:val="en-IE"/>
              </w:rPr>
              <w:t>(s), and all other costs/expenses.</w:t>
            </w:r>
          </w:p>
          <w:p w14:paraId="6276AA16" w14:textId="5F75EE8A" w:rsidR="00021B51" w:rsidRPr="008E2298" w:rsidRDefault="00021B51" w:rsidP="00021B51">
            <w:pPr>
              <w:jc w:val="left"/>
              <w:rPr>
                <w:rFonts w:asciiTheme="minorHAnsi" w:hAnsiTheme="minorHAnsi" w:cstheme="minorHAnsi"/>
                <w:szCs w:val="22"/>
                <w:lang w:val="en-IE"/>
              </w:rPr>
            </w:pPr>
            <w:r w:rsidRPr="008E2298">
              <w:rPr>
                <w:rFonts w:asciiTheme="minorHAnsi" w:hAnsiTheme="minorHAnsi" w:cstheme="minorHAnsi"/>
                <w:szCs w:val="22"/>
                <w:lang w:val="en-IE"/>
              </w:rPr>
              <w:t xml:space="preserve">The marks will be awarded by way of the following mathematical formula – the lowest fee(s) proposed divided by the fee offered per individual proposal, multiplied by the maximum marks on offer in this criterion. </w:t>
            </w:r>
            <w:r w:rsidRPr="008E2298">
              <w:rPr>
                <w:rFonts w:asciiTheme="minorHAnsi" w:hAnsiTheme="minorHAnsi" w:cstheme="minorHAnsi"/>
                <w:b/>
                <w:szCs w:val="22"/>
                <w:lang w:val="en-IE"/>
              </w:rPr>
              <w:t xml:space="preserve">Please complete the </w:t>
            </w:r>
            <w:r w:rsidR="002E1072">
              <w:rPr>
                <w:rFonts w:asciiTheme="minorHAnsi" w:hAnsiTheme="minorHAnsi" w:cstheme="minorHAnsi"/>
                <w:b/>
                <w:szCs w:val="22"/>
                <w:lang w:val="en-IE"/>
              </w:rPr>
              <w:t>Excel</w:t>
            </w:r>
            <w:r w:rsidRPr="008E2298">
              <w:rPr>
                <w:rFonts w:asciiTheme="minorHAnsi" w:hAnsiTheme="minorHAnsi" w:cstheme="minorHAnsi"/>
                <w:b/>
                <w:szCs w:val="22"/>
                <w:lang w:val="en-IE"/>
              </w:rPr>
              <w:t xml:space="preserve"> </w:t>
            </w:r>
            <w:r w:rsidR="00CE5B1D">
              <w:rPr>
                <w:rFonts w:asciiTheme="minorHAnsi" w:hAnsiTheme="minorHAnsi" w:cstheme="minorHAnsi"/>
                <w:b/>
                <w:szCs w:val="22"/>
                <w:lang w:val="en-IE"/>
              </w:rPr>
              <w:t>P</w:t>
            </w:r>
            <w:r w:rsidRPr="008E2298">
              <w:rPr>
                <w:rFonts w:asciiTheme="minorHAnsi" w:hAnsiTheme="minorHAnsi" w:cstheme="minorHAnsi"/>
                <w:b/>
                <w:szCs w:val="22"/>
                <w:lang w:val="en-IE"/>
              </w:rPr>
              <w:t xml:space="preserve">ricing </w:t>
            </w:r>
            <w:r w:rsidR="00CE5B1D">
              <w:rPr>
                <w:rFonts w:asciiTheme="minorHAnsi" w:hAnsiTheme="minorHAnsi" w:cstheme="minorHAnsi"/>
                <w:b/>
                <w:szCs w:val="22"/>
                <w:lang w:val="en-IE"/>
              </w:rPr>
              <w:t>S</w:t>
            </w:r>
            <w:r w:rsidRPr="008E2298">
              <w:rPr>
                <w:rFonts w:asciiTheme="minorHAnsi" w:hAnsiTheme="minorHAnsi" w:cstheme="minorHAnsi"/>
                <w:b/>
                <w:szCs w:val="22"/>
                <w:lang w:val="en-IE"/>
              </w:rPr>
              <w:t>chedule</w:t>
            </w:r>
            <w:r w:rsidR="00220BEC">
              <w:rPr>
                <w:rFonts w:asciiTheme="minorHAnsi" w:hAnsiTheme="minorHAnsi" w:cstheme="minorHAnsi"/>
                <w:b/>
                <w:szCs w:val="22"/>
                <w:lang w:val="en-IE"/>
              </w:rPr>
              <w:t xml:space="preserve"> </w:t>
            </w:r>
            <w:r w:rsidR="00E32699">
              <w:rPr>
                <w:rFonts w:asciiTheme="minorHAnsi" w:hAnsiTheme="minorHAnsi" w:cstheme="minorHAnsi"/>
                <w:b/>
                <w:szCs w:val="22"/>
                <w:lang w:val="en-IE"/>
              </w:rPr>
              <w:t xml:space="preserve">as </w:t>
            </w:r>
            <w:r w:rsidR="00133514">
              <w:rPr>
                <w:rFonts w:asciiTheme="minorHAnsi" w:hAnsiTheme="minorHAnsi" w:cstheme="minorHAnsi"/>
                <w:b/>
                <w:szCs w:val="22"/>
                <w:lang w:val="en-IE"/>
              </w:rPr>
              <w:t>detailed</w:t>
            </w:r>
            <w:r w:rsidR="00E32699">
              <w:rPr>
                <w:rFonts w:asciiTheme="minorHAnsi" w:hAnsiTheme="minorHAnsi" w:cstheme="minorHAnsi"/>
                <w:b/>
                <w:szCs w:val="22"/>
                <w:lang w:val="en-IE"/>
              </w:rPr>
              <w:t xml:space="preserve"> in Appendix 2</w:t>
            </w:r>
            <w:r w:rsidRPr="008E2298">
              <w:rPr>
                <w:rFonts w:asciiTheme="minorHAnsi" w:hAnsiTheme="minorHAnsi" w:cstheme="minorHAnsi"/>
                <w:b/>
                <w:szCs w:val="22"/>
                <w:lang w:val="en-IE"/>
              </w:rPr>
              <w:t>.</w:t>
            </w:r>
          </w:p>
        </w:tc>
      </w:tr>
      <w:tr w:rsidR="00021B51" w:rsidRPr="008E2298" w14:paraId="365EB8DB" w14:textId="77777777" w:rsidTr="00021B51">
        <w:trPr>
          <w:jc w:val="center"/>
        </w:trPr>
        <w:tc>
          <w:tcPr>
            <w:tcW w:w="5387" w:type="dxa"/>
            <w:tcBorders>
              <w:top w:val="single" w:sz="4" w:space="0" w:color="000000"/>
              <w:left w:val="single" w:sz="4" w:space="0" w:color="000000"/>
              <w:bottom w:val="single" w:sz="4" w:space="0" w:color="000000"/>
              <w:right w:val="single" w:sz="4" w:space="0" w:color="000000"/>
            </w:tcBorders>
            <w:shd w:val="clear" w:color="auto" w:fill="B8CCE4" w:themeFill="accent1" w:themeFillTint="66"/>
            <w:tcMar>
              <w:left w:w="108" w:type="dxa"/>
              <w:right w:w="108" w:type="dxa"/>
            </w:tcMar>
          </w:tcPr>
          <w:p w14:paraId="164CA705" w14:textId="77777777" w:rsidR="00021B51" w:rsidRPr="008E2298" w:rsidRDefault="00021B51" w:rsidP="00021B51">
            <w:pPr>
              <w:jc w:val="left"/>
              <w:rPr>
                <w:rFonts w:asciiTheme="minorHAnsi" w:hAnsiTheme="minorHAnsi" w:cstheme="minorHAnsi"/>
                <w:szCs w:val="22"/>
                <w:lang w:val="en-IE"/>
              </w:rPr>
            </w:pPr>
            <w:r w:rsidRPr="008E2298">
              <w:rPr>
                <w:rFonts w:asciiTheme="minorHAnsi" w:hAnsiTheme="minorHAnsi" w:cstheme="minorHAnsi"/>
                <w:b/>
                <w:szCs w:val="22"/>
                <w:lang w:val="en-IE"/>
              </w:rPr>
              <w:t>Total Marks</w:t>
            </w:r>
          </w:p>
        </w:tc>
        <w:tc>
          <w:tcPr>
            <w:tcW w:w="1276" w:type="dxa"/>
            <w:tcBorders>
              <w:top w:val="single" w:sz="4" w:space="0" w:color="000000"/>
              <w:left w:val="single" w:sz="4" w:space="0" w:color="000000"/>
              <w:bottom w:val="single" w:sz="4" w:space="0" w:color="000000"/>
              <w:right w:val="single" w:sz="4" w:space="0" w:color="000000"/>
            </w:tcBorders>
            <w:shd w:val="clear" w:color="auto" w:fill="B8CCE4" w:themeFill="accent1" w:themeFillTint="66"/>
            <w:tcMar>
              <w:left w:w="108" w:type="dxa"/>
              <w:right w:w="108" w:type="dxa"/>
            </w:tcMar>
          </w:tcPr>
          <w:p w14:paraId="15B02364" w14:textId="77777777" w:rsidR="00021B51" w:rsidRPr="008E2298" w:rsidRDefault="00021B51" w:rsidP="00021B51">
            <w:pPr>
              <w:jc w:val="left"/>
              <w:rPr>
                <w:rFonts w:asciiTheme="minorHAnsi" w:hAnsiTheme="minorHAnsi" w:cstheme="minorHAnsi"/>
                <w:szCs w:val="22"/>
                <w:lang w:val="en-IE"/>
              </w:rPr>
            </w:pPr>
            <w:r w:rsidRPr="008E2298">
              <w:rPr>
                <w:rFonts w:asciiTheme="minorHAnsi" w:hAnsiTheme="minorHAnsi" w:cstheme="minorHAnsi"/>
                <w:b/>
                <w:szCs w:val="22"/>
                <w:lang w:val="en-IE"/>
              </w:rPr>
              <w:t>100%</w:t>
            </w:r>
          </w:p>
        </w:tc>
        <w:tc>
          <w:tcPr>
            <w:tcW w:w="1275" w:type="dxa"/>
            <w:tcBorders>
              <w:top w:val="single" w:sz="4" w:space="0" w:color="000000"/>
              <w:left w:val="single" w:sz="4" w:space="0" w:color="000000"/>
              <w:bottom w:val="single" w:sz="4" w:space="0" w:color="000000"/>
              <w:right w:val="single" w:sz="4" w:space="0" w:color="000000"/>
            </w:tcBorders>
            <w:shd w:val="clear" w:color="auto" w:fill="B8CCE4" w:themeFill="accent1" w:themeFillTint="66"/>
            <w:tcMar>
              <w:left w:w="108" w:type="dxa"/>
              <w:right w:w="108" w:type="dxa"/>
            </w:tcMar>
          </w:tcPr>
          <w:p w14:paraId="214A6C20" w14:textId="77777777" w:rsidR="00021B51" w:rsidRPr="008E2298" w:rsidRDefault="00021B51" w:rsidP="00021B51">
            <w:pPr>
              <w:jc w:val="left"/>
              <w:rPr>
                <w:rFonts w:asciiTheme="minorHAnsi" w:hAnsiTheme="minorHAnsi" w:cstheme="minorHAnsi"/>
                <w:szCs w:val="22"/>
                <w:lang w:val="en-IE"/>
              </w:rPr>
            </w:pPr>
            <w:r w:rsidRPr="008E2298">
              <w:rPr>
                <w:rFonts w:asciiTheme="minorHAnsi" w:hAnsiTheme="minorHAnsi" w:cstheme="minorHAnsi"/>
                <w:b/>
                <w:szCs w:val="22"/>
                <w:lang w:val="en-IE"/>
              </w:rPr>
              <w:t>1000 marks</w:t>
            </w:r>
          </w:p>
        </w:tc>
        <w:tc>
          <w:tcPr>
            <w:tcW w:w="1134" w:type="dxa"/>
            <w:tcBorders>
              <w:top w:val="single" w:sz="4" w:space="0" w:color="000000"/>
              <w:left w:val="single" w:sz="4" w:space="0" w:color="000000"/>
              <w:bottom w:val="single" w:sz="4" w:space="0" w:color="000000"/>
              <w:right w:val="single" w:sz="4" w:space="0" w:color="000000"/>
            </w:tcBorders>
            <w:shd w:val="clear" w:color="auto" w:fill="B8CCE4" w:themeFill="accent1" w:themeFillTint="66"/>
          </w:tcPr>
          <w:p w14:paraId="3F22D553" w14:textId="77777777" w:rsidR="00021B51" w:rsidRPr="008E2298" w:rsidRDefault="00021B51" w:rsidP="00021B51">
            <w:pPr>
              <w:jc w:val="left"/>
              <w:rPr>
                <w:rFonts w:asciiTheme="minorHAnsi" w:hAnsiTheme="minorHAnsi" w:cstheme="minorHAnsi"/>
                <w:b/>
                <w:szCs w:val="22"/>
                <w:lang w:val="en-IE"/>
              </w:rPr>
            </w:pPr>
          </w:p>
        </w:tc>
      </w:tr>
    </w:tbl>
    <w:p w14:paraId="0D6D177B" w14:textId="77777777" w:rsidR="00FA2EB3" w:rsidRDefault="00FA2EB3" w:rsidP="00FA2EB3">
      <w:pPr>
        <w:spacing w:after="0"/>
        <w:rPr>
          <w:b/>
          <w:szCs w:val="22"/>
          <w:lang w:eastAsia="en-IE"/>
        </w:rPr>
      </w:pPr>
    </w:p>
    <w:p w14:paraId="27089A26" w14:textId="48876651" w:rsidR="00021B51" w:rsidRPr="00021B51" w:rsidRDefault="00021B51" w:rsidP="00FA2EB3">
      <w:pPr>
        <w:spacing w:after="0"/>
        <w:rPr>
          <w:b/>
          <w:szCs w:val="22"/>
          <w:lang w:eastAsia="en-IE"/>
        </w:rPr>
      </w:pPr>
      <w:r w:rsidRPr="00021B51">
        <w:rPr>
          <w:b/>
          <w:szCs w:val="22"/>
          <w:lang w:eastAsia="en-IE"/>
        </w:rPr>
        <w:t>EVALUATION OF AWARD CRITERIA</w:t>
      </w:r>
    </w:p>
    <w:p w14:paraId="4BC198D9" w14:textId="24A8B957" w:rsidR="00021B51" w:rsidRPr="00021B51" w:rsidRDefault="00021B51" w:rsidP="00021B51">
      <w:pPr>
        <w:spacing w:after="200"/>
        <w:rPr>
          <w:b/>
          <w:szCs w:val="22"/>
          <w:lang w:eastAsia="en-IE"/>
        </w:rPr>
      </w:pPr>
      <w:r w:rsidRPr="00021B51">
        <w:rPr>
          <w:b/>
          <w:szCs w:val="22"/>
          <w:lang w:eastAsia="en-IE"/>
        </w:rPr>
        <w:t>Scoring Methodology for Qualitative Award Criteria (Non-Cost)</w:t>
      </w:r>
    </w:p>
    <w:tbl>
      <w:tblPr>
        <w:tblW w:w="9072" w:type="dxa"/>
        <w:tblInd w:w="-15" w:type="dxa"/>
        <w:tblBorders>
          <w:top w:val="single" w:sz="12" w:space="0" w:color="1F2D54"/>
          <w:left w:val="single" w:sz="12" w:space="0" w:color="1F2D54"/>
          <w:bottom w:val="single" w:sz="12" w:space="0" w:color="1F2D54"/>
          <w:right w:val="single" w:sz="12" w:space="0" w:color="1F2D54"/>
          <w:insideH w:val="single" w:sz="12" w:space="0" w:color="1F2D54"/>
          <w:insideV w:val="single" w:sz="12" w:space="0" w:color="1F2D54"/>
        </w:tblBorders>
        <w:tblLayout w:type="fixed"/>
        <w:tblCellMar>
          <w:left w:w="0" w:type="dxa"/>
          <w:right w:w="0" w:type="dxa"/>
        </w:tblCellMar>
        <w:tblLook w:val="04A0" w:firstRow="1" w:lastRow="0" w:firstColumn="1" w:lastColumn="0" w:noHBand="0" w:noVBand="1"/>
      </w:tblPr>
      <w:tblGrid>
        <w:gridCol w:w="1266"/>
        <w:gridCol w:w="7806"/>
      </w:tblGrid>
      <w:tr w:rsidR="00021B51" w:rsidRPr="00021B51" w14:paraId="67FD2881" w14:textId="77777777" w:rsidTr="00021B51">
        <w:trPr>
          <w:trHeight w:val="536"/>
        </w:trPr>
        <w:tc>
          <w:tcPr>
            <w:tcW w:w="1266" w:type="dxa"/>
            <w:shd w:val="clear" w:color="auto" w:fill="4F81BD" w:themeFill="accent1"/>
            <w:tcMar>
              <w:top w:w="0" w:type="dxa"/>
              <w:left w:w="108" w:type="dxa"/>
              <w:bottom w:w="0" w:type="dxa"/>
              <w:right w:w="108" w:type="dxa"/>
            </w:tcMar>
            <w:vAlign w:val="center"/>
            <w:hideMark/>
          </w:tcPr>
          <w:p w14:paraId="5D11A13C" w14:textId="77777777" w:rsidR="00021B51" w:rsidRPr="00021B51" w:rsidRDefault="00021B51" w:rsidP="00021B51">
            <w:pPr>
              <w:spacing w:after="0"/>
              <w:jc w:val="left"/>
              <w:rPr>
                <w:rFonts w:asciiTheme="minorHAnsi" w:hAnsiTheme="minorHAnsi" w:cstheme="minorHAnsi"/>
                <w:b/>
                <w:color w:val="FFFFFF" w:themeColor="background1"/>
                <w:szCs w:val="22"/>
                <w:lang w:val="en-IE"/>
              </w:rPr>
            </w:pPr>
            <w:r w:rsidRPr="00021B51">
              <w:rPr>
                <w:rFonts w:asciiTheme="minorHAnsi" w:hAnsiTheme="minorHAnsi" w:cstheme="minorHAnsi"/>
                <w:b/>
                <w:color w:val="FFFFFF" w:themeColor="background1"/>
                <w:szCs w:val="22"/>
                <w:lang w:val="en-IE"/>
              </w:rPr>
              <w:t>Weighting</w:t>
            </w:r>
          </w:p>
        </w:tc>
        <w:tc>
          <w:tcPr>
            <w:tcW w:w="7806" w:type="dxa"/>
            <w:shd w:val="clear" w:color="auto" w:fill="4F81BD" w:themeFill="accent1"/>
            <w:tcMar>
              <w:top w:w="0" w:type="dxa"/>
              <w:left w:w="108" w:type="dxa"/>
              <w:bottom w:w="0" w:type="dxa"/>
              <w:right w:w="108" w:type="dxa"/>
            </w:tcMar>
            <w:vAlign w:val="center"/>
            <w:hideMark/>
          </w:tcPr>
          <w:p w14:paraId="086363ED" w14:textId="77777777" w:rsidR="00021B51" w:rsidRPr="00021B51" w:rsidRDefault="00021B51" w:rsidP="00021B51">
            <w:pPr>
              <w:spacing w:after="0"/>
              <w:jc w:val="left"/>
              <w:rPr>
                <w:rFonts w:asciiTheme="minorHAnsi" w:hAnsiTheme="minorHAnsi" w:cstheme="minorHAnsi"/>
                <w:b/>
                <w:color w:val="FFFFFF" w:themeColor="background1"/>
                <w:szCs w:val="22"/>
                <w:lang w:val="en-IE"/>
              </w:rPr>
            </w:pPr>
            <w:r w:rsidRPr="00021B51">
              <w:rPr>
                <w:rFonts w:asciiTheme="minorHAnsi" w:hAnsiTheme="minorHAnsi" w:cstheme="minorHAnsi"/>
                <w:b/>
                <w:color w:val="FFFFFF" w:themeColor="background1"/>
                <w:szCs w:val="22"/>
                <w:lang w:val="en-IE"/>
              </w:rPr>
              <w:t>Meaning</w:t>
            </w:r>
          </w:p>
        </w:tc>
      </w:tr>
      <w:tr w:rsidR="00021B51" w:rsidRPr="008077C2" w14:paraId="66859C0C" w14:textId="77777777" w:rsidTr="00021B51">
        <w:trPr>
          <w:trHeight w:val="679"/>
        </w:trPr>
        <w:tc>
          <w:tcPr>
            <w:tcW w:w="1266" w:type="dxa"/>
            <w:shd w:val="clear" w:color="auto" w:fill="4F81BD" w:themeFill="accent1"/>
            <w:tcMar>
              <w:top w:w="0" w:type="dxa"/>
              <w:left w:w="108" w:type="dxa"/>
              <w:bottom w:w="0" w:type="dxa"/>
              <w:right w:w="108" w:type="dxa"/>
            </w:tcMar>
            <w:vAlign w:val="center"/>
            <w:hideMark/>
          </w:tcPr>
          <w:p w14:paraId="7607B98C" w14:textId="77777777" w:rsidR="00021B51" w:rsidRPr="008077C2" w:rsidRDefault="00021B51" w:rsidP="00021B51">
            <w:pPr>
              <w:spacing w:after="0" w:line="252" w:lineRule="auto"/>
              <w:rPr>
                <w:color w:val="FFFFFF"/>
              </w:rPr>
            </w:pPr>
            <w:r w:rsidRPr="008077C2">
              <w:rPr>
                <w:color w:val="FFFFFF"/>
              </w:rPr>
              <w:t>91% - 100%</w:t>
            </w:r>
          </w:p>
        </w:tc>
        <w:tc>
          <w:tcPr>
            <w:tcW w:w="7806" w:type="dxa"/>
            <w:tcMar>
              <w:top w:w="0" w:type="dxa"/>
              <w:left w:w="108" w:type="dxa"/>
              <w:bottom w:w="0" w:type="dxa"/>
              <w:right w:w="108" w:type="dxa"/>
            </w:tcMar>
            <w:vAlign w:val="center"/>
            <w:hideMark/>
          </w:tcPr>
          <w:p w14:paraId="21662426" w14:textId="77777777" w:rsidR="00021B51" w:rsidRPr="008077C2" w:rsidRDefault="00021B51" w:rsidP="00021B51">
            <w:pPr>
              <w:spacing w:after="0" w:line="252" w:lineRule="auto"/>
              <w:jc w:val="left"/>
              <w:rPr>
                <w:color w:val="1F2D54"/>
              </w:rPr>
            </w:pPr>
            <w:r w:rsidRPr="008077C2">
              <w:rPr>
                <w:color w:val="1F2D54"/>
              </w:rPr>
              <w:t>An excellent response, with very few or no weaknesses, that demonstrates a complete understanding of requirements and provides comprehensive and convincing assurance that the Tenderer will deliver to an excellent standard.</w:t>
            </w:r>
          </w:p>
        </w:tc>
      </w:tr>
      <w:tr w:rsidR="00021B51" w:rsidRPr="008077C2" w14:paraId="6E323816" w14:textId="77777777" w:rsidTr="00021B51">
        <w:trPr>
          <w:trHeight w:val="96"/>
        </w:trPr>
        <w:tc>
          <w:tcPr>
            <w:tcW w:w="1266" w:type="dxa"/>
            <w:shd w:val="clear" w:color="auto" w:fill="4F81BD" w:themeFill="accent1"/>
            <w:tcMar>
              <w:top w:w="0" w:type="dxa"/>
              <w:left w:w="108" w:type="dxa"/>
              <w:bottom w:w="0" w:type="dxa"/>
              <w:right w:w="108" w:type="dxa"/>
            </w:tcMar>
            <w:vAlign w:val="center"/>
            <w:hideMark/>
          </w:tcPr>
          <w:p w14:paraId="2EC054D2" w14:textId="77777777" w:rsidR="00021B51" w:rsidRPr="008077C2" w:rsidRDefault="00021B51" w:rsidP="00021B51">
            <w:pPr>
              <w:spacing w:after="0" w:line="252" w:lineRule="auto"/>
              <w:rPr>
                <w:color w:val="FFFFFF"/>
              </w:rPr>
            </w:pPr>
            <w:r w:rsidRPr="008077C2">
              <w:rPr>
                <w:color w:val="FFFFFF"/>
              </w:rPr>
              <w:t>80% - 90%</w:t>
            </w:r>
          </w:p>
        </w:tc>
        <w:tc>
          <w:tcPr>
            <w:tcW w:w="7806" w:type="dxa"/>
            <w:shd w:val="clear" w:color="auto" w:fill="B8CCE4" w:themeFill="accent1" w:themeFillTint="66"/>
            <w:tcMar>
              <w:top w:w="0" w:type="dxa"/>
              <w:left w:w="108" w:type="dxa"/>
              <w:bottom w:w="0" w:type="dxa"/>
              <w:right w:w="108" w:type="dxa"/>
            </w:tcMar>
            <w:vAlign w:val="center"/>
            <w:hideMark/>
          </w:tcPr>
          <w:p w14:paraId="2382DBAD" w14:textId="77777777" w:rsidR="00021B51" w:rsidRPr="008077C2" w:rsidRDefault="00021B51" w:rsidP="00021B51">
            <w:pPr>
              <w:spacing w:after="0" w:line="252" w:lineRule="auto"/>
              <w:jc w:val="left"/>
              <w:rPr>
                <w:color w:val="1F2D54"/>
              </w:rPr>
            </w:pPr>
            <w:r w:rsidRPr="008077C2">
              <w:rPr>
                <w:color w:val="1F2D54"/>
              </w:rPr>
              <w:t>A very good response that demonstrates real understanding and fully meets the requirements and assurance that the Tenderer will deliver to high standard.</w:t>
            </w:r>
          </w:p>
        </w:tc>
      </w:tr>
      <w:tr w:rsidR="00021B51" w:rsidRPr="008077C2" w14:paraId="196D87D1" w14:textId="77777777" w:rsidTr="00021B51">
        <w:trPr>
          <w:trHeight w:val="96"/>
        </w:trPr>
        <w:tc>
          <w:tcPr>
            <w:tcW w:w="1266" w:type="dxa"/>
            <w:shd w:val="clear" w:color="auto" w:fill="4F81BD" w:themeFill="accent1"/>
            <w:tcMar>
              <w:top w:w="0" w:type="dxa"/>
              <w:left w:w="108" w:type="dxa"/>
              <w:bottom w:w="0" w:type="dxa"/>
              <w:right w:w="108" w:type="dxa"/>
            </w:tcMar>
            <w:vAlign w:val="center"/>
            <w:hideMark/>
          </w:tcPr>
          <w:p w14:paraId="179EA5B2" w14:textId="77777777" w:rsidR="00021B51" w:rsidRPr="008077C2" w:rsidRDefault="00021B51" w:rsidP="00021B51">
            <w:pPr>
              <w:spacing w:after="0" w:line="252" w:lineRule="auto"/>
              <w:rPr>
                <w:color w:val="FFFFFF"/>
              </w:rPr>
            </w:pPr>
            <w:r w:rsidRPr="008077C2">
              <w:rPr>
                <w:color w:val="FFFFFF"/>
              </w:rPr>
              <w:t>60% - 79%</w:t>
            </w:r>
          </w:p>
        </w:tc>
        <w:tc>
          <w:tcPr>
            <w:tcW w:w="7806" w:type="dxa"/>
            <w:tcMar>
              <w:top w:w="0" w:type="dxa"/>
              <w:left w:w="108" w:type="dxa"/>
              <w:bottom w:w="0" w:type="dxa"/>
              <w:right w:w="108" w:type="dxa"/>
            </w:tcMar>
            <w:vAlign w:val="center"/>
            <w:hideMark/>
          </w:tcPr>
          <w:p w14:paraId="3C476153" w14:textId="77777777" w:rsidR="00021B51" w:rsidRPr="008077C2" w:rsidRDefault="00021B51" w:rsidP="00021B51">
            <w:pPr>
              <w:spacing w:after="0" w:line="252" w:lineRule="auto"/>
              <w:jc w:val="left"/>
              <w:rPr>
                <w:color w:val="1F2D54"/>
              </w:rPr>
            </w:pPr>
            <w:r w:rsidRPr="008077C2">
              <w:rPr>
                <w:color w:val="1F2D54"/>
              </w:rPr>
              <w:t>A satisfactory response which demonstrates a reasonable understanding of requirements and gives reasonable assurance of delivery to an adequate standard but does not provide sufficiently convincing assurance to award a higher mark.</w:t>
            </w:r>
          </w:p>
        </w:tc>
      </w:tr>
      <w:tr w:rsidR="00021B51" w:rsidRPr="008077C2" w14:paraId="3668C0CB" w14:textId="77777777" w:rsidTr="00021B51">
        <w:trPr>
          <w:trHeight w:val="96"/>
        </w:trPr>
        <w:tc>
          <w:tcPr>
            <w:tcW w:w="1266" w:type="dxa"/>
            <w:shd w:val="clear" w:color="auto" w:fill="4F81BD" w:themeFill="accent1"/>
            <w:tcMar>
              <w:top w:w="0" w:type="dxa"/>
              <w:left w:w="108" w:type="dxa"/>
              <w:bottom w:w="0" w:type="dxa"/>
              <w:right w:w="108" w:type="dxa"/>
            </w:tcMar>
            <w:vAlign w:val="center"/>
            <w:hideMark/>
          </w:tcPr>
          <w:p w14:paraId="1A002E86" w14:textId="77777777" w:rsidR="00021B51" w:rsidRPr="008077C2" w:rsidRDefault="00021B51" w:rsidP="00021B51">
            <w:pPr>
              <w:spacing w:after="0" w:line="252" w:lineRule="auto"/>
              <w:rPr>
                <w:color w:val="FFFFFF"/>
              </w:rPr>
            </w:pPr>
            <w:r w:rsidRPr="008077C2">
              <w:rPr>
                <w:color w:val="FFFFFF"/>
              </w:rPr>
              <w:t>30% - 59%</w:t>
            </w:r>
          </w:p>
        </w:tc>
        <w:tc>
          <w:tcPr>
            <w:tcW w:w="7806" w:type="dxa"/>
            <w:shd w:val="clear" w:color="auto" w:fill="B8CCE4" w:themeFill="accent1" w:themeFillTint="66"/>
            <w:tcMar>
              <w:top w:w="0" w:type="dxa"/>
              <w:left w:w="108" w:type="dxa"/>
              <w:bottom w:w="0" w:type="dxa"/>
              <w:right w:w="108" w:type="dxa"/>
            </w:tcMar>
            <w:vAlign w:val="center"/>
            <w:hideMark/>
          </w:tcPr>
          <w:p w14:paraId="14059D1B" w14:textId="77777777" w:rsidR="00021B51" w:rsidRPr="008077C2" w:rsidRDefault="00021B51" w:rsidP="00021B51">
            <w:pPr>
              <w:spacing w:after="0" w:line="252" w:lineRule="auto"/>
              <w:jc w:val="left"/>
              <w:rPr>
                <w:color w:val="1F2D54"/>
              </w:rPr>
            </w:pPr>
            <w:r w:rsidRPr="008077C2">
              <w:rPr>
                <w:color w:val="1F2D54"/>
              </w:rPr>
              <w:t>A response where reservations exist. Lacks full credibility/convincing detail, and there is a significant risk that the response will not be successful.</w:t>
            </w:r>
          </w:p>
        </w:tc>
      </w:tr>
      <w:tr w:rsidR="00021B51" w:rsidRPr="008077C2" w14:paraId="790DD8D2" w14:textId="77777777" w:rsidTr="00021B51">
        <w:trPr>
          <w:trHeight w:val="96"/>
        </w:trPr>
        <w:tc>
          <w:tcPr>
            <w:tcW w:w="1266" w:type="dxa"/>
            <w:tcBorders>
              <w:bottom w:val="single" w:sz="12" w:space="0" w:color="auto"/>
            </w:tcBorders>
            <w:shd w:val="clear" w:color="auto" w:fill="4F81BD" w:themeFill="accent1"/>
            <w:tcMar>
              <w:top w:w="0" w:type="dxa"/>
              <w:left w:w="108" w:type="dxa"/>
              <w:bottom w:w="0" w:type="dxa"/>
              <w:right w:w="108" w:type="dxa"/>
            </w:tcMar>
            <w:vAlign w:val="center"/>
            <w:hideMark/>
          </w:tcPr>
          <w:p w14:paraId="6BB8F71F" w14:textId="77777777" w:rsidR="00021B51" w:rsidRPr="008077C2" w:rsidRDefault="00021B51" w:rsidP="00021B51">
            <w:pPr>
              <w:spacing w:after="0" w:line="252" w:lineRule="auto"/>
              <w:rPr>
                <w:color w:val="FFFFFF"/>
              </w:rPr>
            </w:pPr>
            <w:r w:rsidRPr="008077C2">
              <w:rPr>
                <w:color w:val="FFFFFF"/>
              </w:rPr>
              <w:t>1% - 29%</w:t>
            </w:r>
          </w:p>
        </w:tc>
        <w:tc>
          <w:tcPr>
            <w:tcW w:w="7806" w:type="dxa"/>
            <w:tcBorders>
              <w:bottom w:val="single" w:sz="12" w:space="0" w:color="auto"/>
            </w:tcBorders>
            <w:tcMar>
              <w:top w:w="0" w:type="dxa"/>
              <w:left w:w="108" w:type="dxa"/>
              <w:bottom w:w="0" w:type="dxa"/>
              <w:right w:w="108" w:type="dxa"/>
            </w:tcMar>
            <w:vAlign w:val="center"/>
            <w:hideMark/>
          </w:tcPr>
          <w:p w14:paraId="31ED5620" w14:textId="77777777" w:rsidR="00021B51" w:rsidRPr="008077C2" w:rsidRDefault="00021B51" w:rsidP="00021B51">
            <w:pPr>
              <w:spacing w:after="0" w:line="252" w:lineRule="auto"/>
              <w:jc w:val="left"/>
              <w:rPr>
                <w:color w:val="1F2D54"/>
              </w:rPr>
            </w:pPr>
            <w:r w:rsidRPr="008077C2">
              <w:rPr>
                <w:color w:val="1F2D54"/>
              </w:rPr>
              <w:t>A response where serious reservations exist. This may be because, for example, insufficient detail is provided, and the response has fundamental flaws, or is seriously inadequate or seriously lacks credibility with a high risk of non-delivery.</w:t>
            </w:r>
          </w:p>
        </w:tc>
      </w:tr>
      <w:tr w:rsidR="00021B51" w:rsidRPr="008077C2" w14:paraId="47E82822" w14:textId="77777777" w:rsidTr="00021B51">
        <w:trPr>
          <w:trHeight w:val="265"/>
        </w:trPr>
        <w:tc>
          <w:tcPr>
            <w:tcW w:w="1266" w:type="dxa"/>
            <w:tcBorders>
              <w:top w:val="single" w:sz="12" w:space="0" w:color="auto"/>
              <w:left w:val="single" w:sz="12" w:space="0" w:color="auto"/>
              <w:bottom w:val="single" w:sz="12" w:space="0" w:color="auto"/>
              <w:right w:val="single" w:sz="12" w:space="0" w:color="auto"/>
            </w:tcBorders>
            <w:shd w:val="clear" w:color="auto" w:fill="4F81BD" w:themeFill="accent1"/>
            <w:tcMar>
              <w:top w:w="0" w:type="dxa"/>
              <w:left w:w="108" w:type="dxa"/>
              <w:bottom w:w="0" w:type="dxa"/>
              <w:right w:w="108" w:type="dxa"/>
            </w:tcMar>
            <w:vAlign w:val="center"/>
            <w:hideMark/>
          </w:tcPr>
          <w:p w14:paraId="2343F045" w14:textId="77777777" w:rsidR="00021B51" w:rsidRPr="008077C2" w:rsidRDefault="00021B51" w:rsidP="00021B51">
            <w:pPr>
              <w:spacing w:after="0" w:line="252" w:lineRule="auto"/>
              <w:rPr>
                <w:color w:val="FFFFFF"/>
              </w:rPr>
            </w:pPr>
            <w:r w:rsidRPr="008077C2">
              <w:rPr>
                <w:color w:val="FFFFFF"/>
              </w:rPr>
              <w:t>0%</w:t>
            </w:r>
          </w:p>
        </w:tc>
        <w:tc>
          <w:tcPr>
            <w:tcW w:w="7806" w:type="dxa"/>
            <w:tcBorders>
              <w:top w:val="single" w:sz="12" w:space="0" w:color="auto"/>
              <w:left w:val="single" w:sz="12" w:space="0" w:color="auto"/>
              <w:bottom w:val="single" w:sz="12" w:space="0" w:color="auto"/>
              <w:right w:val="single" w:sz="12" w:space="0" w:color="auto"/>
            </w:tcBorders>
            <w:shd w:val="clear" w:color="auto" w:fill="B8CCE4" w:themeFill="accent1" w:themeFillTint="66"/>
            <w:tcMar>
              <w:top w:w="0" w:type="dxa"/>
              <w:left w:w="108" w:type="dxa"/>
              <w:bottom w:w="0" w:type="dxa"/>
              <w:right w:w="108" w:type="dxa"/>
            </w:tcMar>
            <w:vAlign w:val="center"/>
            <w:hideMark/>
          </w:tcPr>
          <w:p w14:paraId="006543D6" w14:textId="70DD9DC5" w:rsidR="00021B51" w:rsidRPr="008077C2" w:rsidRDefault="00021B51" w:rsidP="00021B51">
            <w:pPr>
              <w:spacing w:after="0" w:line="252" w:lineRule="auto"/>
              <w:jc w:val="left"/>
              <w:rPr>
                <w:color w:val="1F2D54"/>
              </w:rPr>
            </w:pPr>
            <w:r w:rsidRPr="008077C2">
              <w:rPr>
                <w:color w:val="1F2D54"/>
              </w:rPr>
              <w:t>No Response</w:t>
            </w:r>
            <w:r>
              <w:rPr>
                <w:color w:val="1F2D54"/>
              </w:rPr>
              <w:t>.</w:t>
            </w:r>
          </w:p>
        </w:tc>
      </w:tr>
    </w:tbl>
    <w:p w14:paraId="3CE07139" w14:textId="52047DE7" w:rsidR="00021B51" w:rsidRPr="00021B51" w:rsidRDefault="00021B51" w:rsidP="00021B51">
      <w:pPr>
        <w:spacing w:after="200"/>
        <w:rPr>
          <w:b/>
          <w:szCs w:val="22"/>
          <w:lang w:eastAsia="en-IE"/>
        </w:rPr>
      </w:pPr>
      <w:r w:rsidRPr="00021B51">
        <w:rPr>
          <w:b/>
          <w:szCs w:val="22"/>
          <w:lang w:eastAsia="en-IE"/>
        </w:rPr>
        <w:lastRenderedPageBreak/>
        <w:t>Scoring Methodology for Qua</w:t>
      </w:r>
      <w:r>
        <w:rPr>
          <w:b/>
          <w:szCs w:val="22"/>
          <w:lang w:eastAsia="en-IE"/>
        </w:rPr>
        <w:t>ntitative</w:t>
      </w:r>
      <w:r w:rsidRPr="00021B51">
        <w:rPr>
          <w:b/>
          <w:szCs w:val="22"/>
          <w:lang w:eastAsia="en-IE"/>
        </w:rPr>
        <w:t xml:space="preserve"> Award Criteria (Cost)</w:t>
      </w:r>
    </w:p>
    <w:p w14:paraId="233F0E02" w14:textId="58507CBC" w:rsidR="00021B51" w:rsidRDefault="00021B51" w:rsidP="00021B51">
      <w:r w:rsidRPr="008077C2">
        <w:rPr>
          <w:color w:val="000000"/>
          <w:lang w:eastAsia="en-IE"/>
        </w:rPr>
        <w:t>Marks for Cost Criteri</w:t>
      </w:r>
      <w:r>
        <w:rPr>
          <w:color w:val="000000"/>
          <w:lang w:eastAsia="en-IE"/>
        </w:rPr>
        <w:t xml:space="preserve">on </w:t>
      </w:r>
      <w:r w:rsidRPr="008077C2">
        <w:rPr>
          <w:color w:val="000000"/>
          <w:lang w:eastAsia="en-IE"/>
        </w:rPr>
        <w:t>will be allocated using the following formula:</w:t>
      </w:r>
    </w:p>
    <w:tbl>
      <w:tblPr>
        <w:tblW w:w="8127" w:type="dxa"/>
        <w:jc w:val="center"/>
        <w:shd w:val="clear" w:color="auto" w:fill="B8CCE4" w:themeFill="accent1" w:themeFillTint="66"/>
        <w:tblLayout w:type="fixed"/>
        <w:tblLook w:val="04A0" w:firstRow="1" w:lastRow="0" w:firstColumn="1" w:lastColumn="0" w:noHBand="0" w:noVBand="1"/>
      </w:tblPr>
      <w:tblGrid>
        <w:gridCol w:w="1881"/>
        <w:gridCol w:w="523"/>
        <w:gridCol w:w="2692"/>
        <w:gridCol w:w="423"/>
        <w:gridCol w:w="2608"/>
      </w:tblGrid>
      <w:tr w:rsidR="00021B51" w:rsidRPr="00021B51" w14:paraId="72FEB9F5" w14:textId="77777777" w:rsidTr="00021B51">
        <w:trPr>
          <w:trHeight w:val="242"/>
          <w:jc w:val="center"/>
        </w:trPr>
        <w:tc>
          <w:tcPr>
            <w:tcW w:w="1881" w:type="dxa"/>
            <w:vMerge w:val="restart"/>
            <w:tcBorders>
              <w:top w:val="single" w:sz="8" w:space="0" w:color="auto"/>
              <w:left w:val="single" w:sz="8" w:space="0" w:color="auto"/>
              <w:bottom w:val="single" w:sz="8" w:space="0" w:color="000000"/>
              <w:right w:val="nil"/>
            </w:tcBorders>
            <w:shd w:val="clear" w:color="auto" w:fill="B8CCE4" w:themeFill="accent1" w:themeFillTint="66"/>
            <w:noWrap/>
            <w:vAlign w:val="center"/>
            <w:hideMark/>
          </w:tcPr>
          <w:p w14:paraId="0DCCFF35" w14:textId="77777777" w:rsidR="00021B51" w:rsidRPr="00021B51" w:rsidRDefault="00021B51" w:rsidP="00021B51">
            <w:pPr>
              <w:spacing w:after="0"/>
              <w:rPr>
                <w:b/>
                <w:bCs/>
                <w:color w:val="1F2D54"/>
                <w:lang w:eastAsia="en-IE"/>
              </w:rPr>
            </w:pPr>
            <w:r w:rsidRPr="00021B51">
              <w:rPr>
                <w:b/>
                <w:bCs/>
                <w:color w:val="1F2D54"/>
                <w:lang w:eastAsia="en-IE"/>
              </w:rPr>
              <w:t>Cost Score</w:t>
            </w:r>
          </w:p>
        </w:tc>
        <w:tc>
          <w:tcPr>
            <w:tcW w:w="523" w:type="dxa"/>
            <w:vMerge w:val="restart"/>
            <w:tcBorders>
              <w:top w:val="single" w:sz="8" w:space="0" w:color="auto"/>
              <w:left w:val="nil"/>
              <w:bottom w:val="single" w:sz="8" w:space="0" w:color="000000"/>
              <w:right w:val="nil"/>
            </w:tcBorders>
            <w:shd w:val="clear" w:color="auto" w:fill="B8CCE4" w:themeFill="accent1" w:themeFillTint="66"/>
            <w:noWrap/>
            <w:vAlign w:val="center"/>
            <w:hideMark/>
          </w:tcPr>
          <w:p w14:paraId="0C673B85" w14:textId="77777777" w:rsidR="00021B51" w:rsidRPr="00021B51" w:rsidRDefault="00021B51" w:rsidP="00021B51">
            <w:pPr>
              <w:spacing w:after="0"/>
              <w:rPr>
                <w:b/>
                <w:bCs/>
                <w:color w:val="1F2D54"/>
                <w:lang w:eastAsia="en-IE"/>
              </w:rPr>
            </w:pPr>
            <w:r w:rsidRPr="00021B51">
              <w:rPr>
                <w:b/>
                <w:bCs/>
                <w:color w:val="1F2D54"/>
                <w:lang w:eastAsia="en-IE"/>
              </w:rPr>
              <w:t>=</w:t>
            </w:r>
          </w:p>
        </w:tc>
        <w:tc>
          <w:tcPr>
            <w:tcW w:w="2692" w:type="dxa"/>
            <w:tcBorders>
              <w:top w:val="single" w:sz="8" w:space="0" w:color="auto"/>
              <w:left w:val="nil"/>
              <w:bottom w:val="nil"/>
              <w:right w:val="nil"/>
            </w:tcBorders>
            <w:shd w:val="clear" w:color="auto" w:fill="B8CCE4" w:themeFill="accent1" w:themeFillTint="66"/>
            <w:noWrap/>
            <w:vAlign w:val="bottom"/>
            <w:hideMark/>
          </w:tcPr>
          <w:p w14:paraId="6F6317AF" w14:textId="77777777" w:rsidR="00021B51" w:rsidRPr="00021B51" w:rsidRDefault="00021B51" w:rsidP="00021B51">
            <w:pPr>
              <w:spacing w:after="0"/>
              <w:rPr>
                <w:b/>
                <w:bCs/>
                <w:color w:val="1F2D54"/>
                <w:lang w:eastAsia="en-IE"/>
              </w:rPr>
            </w:pPr>
            <w:r w:rsidRPr="00021B51">
              <w:rPr>
                <w:b/>
                <w:bCs/>
                <w:color w:val="1F2D54"/>
                <w:lang w:eastAsia="en-IE"/>
              </w:rPr>
              <w:t>Lowest Tendered Rate</w:t>
            </w:r>
          </w:p>
        </w:tc>
        <w:tc>
          <w:tcPr>
            <w:tcW w:w="423" w:type="dxa"/>
            <w:vMerge w:val="restart"/>
            <w:tcBorders>
              <w:top w:val="single" w:sz="8" w:space="0" w:color="auto"/>
              <w:left w:val="nil"/>
              <w:bottom w:val="single" w:sz="8" w:space="0" w:color="000000"/>
              <w:right w:val="nil"/>
            </w:tcBorders>
            <w:shd w:val="clear" w:color="auto" w:fill="B8CCE4" w:themeFill="accent1" w:themeFillTint="66"/>
            <w:noWrap/>
            <w:vAlign w:val="center"/>
            <w:hideMark/>
          </w:tcPr>
          <w:p w14:paraId="47908185" w14:textId="77777777" w:rsidR="00021B51" w:rsidRPr="00021B51" w:rsidRDefault="00021B51" w:rsidP="00021B51">
            <w:pPr>
              <w:spacing w:after="0"/>
              <w:rPr>
                <w:b/>
                <w:bCs/>
                <w:color w:val="1F2D54"/>
                <w:lang w:eastAsia="en-IE"/>
              </w:rPr>
            </w:pPr>
            <w:r w:rsidRPr="00021B51">
              <w:rPr>
                <w:b/>
                <w:bCs/>
                <w:color w:val="1F2D54"/>
                <w:lang w:eastAsia="en-IE"/>
              </w:rPr>
              <w:t>x</w:t>
            </w:r>
          </w:p>
        </w:tc>
        <w:tc>
          <w:tcPr>
            <w:tcW w:w="2608" w:type="dxa"/>
            <w:vMerge w:val="restart"/>
            <w:tcBorders>
              <w:top w:val="single" w:sz="8" w:space="0" w:color="auto"/>
              <w:left w:val="nil"/>
              <w:bottom w:val="single" w:sz="8" w:space="0" w:color="000000"/>
              <w:right w:val="single" w:sz="8" w:space="0" w:color="auto"/>
            </w:tcBorders>
            <w:shd w:val="clear" w:color="auto" w:fill="B8CCE4" w:themeFill="accent1" w:themeFillTint="66"/>
            <w:vAlign w:val="center"/>
            <w:hideMark/>
          </w:tcPr>
          <w:p w14:paraId="0DC5A95B" w14:textId="77777777" w:rsidR="00021B51" w:rsidRPr="00021B51" w:rsidRDefault="00021B51" w:rsidP="00021B51">
            <w:pPr>
              <w:spacing w:after="0"/>
              <w:jc w:val="left"/>
              <w:rPr>
                <w:b/>
                <w:bCs/>
                <w:color w:val="1F2D54"/>
                <w:lang w:eastAsia="en-IE"/>
              </w:rPr>
            </w:pPr>
            <w:r w:rsidRPr="00021B51">
              <w:rPr>
                <w:b/>
                <w:bCs/>
                <w:color w:val="1F2D54"/>
                <w:lang w:eastAsia="en-IE"/>
              </w:rPr>
              <w:t>Maximum Number of Marks Available</w:t>
            </w:r>
          </w:p>
        </w:tc>
      </w:tr>
      <w:tr w:rsidR="00021B51" w:rsidRPr="00021B51" w14:paraId="672CBCE6" w14:textId="77777777" w:rsidTr="00021B51">
        <w:trPr>
          <w:trHeight w:val="196"/>
          <w:jc w:val="center"/>
        </w:trPr>
        <w:tc>
          <w:tcPr>
            <w:tcW w:w="1881" w:type="dxa"/>
            <w:vMerge/>
            <w:tcBorders>
              <w:top w:val="single" w:sz="8" w:space="0" w:color="auto"/>
              <w:left w:val="single" w:sz="8" w:space="0" w:color="auto"/>
              <w:bottom w:val="single" w:sz="8" w:space="0" w:color="000000"/>
              <w:right w:val="nil"/>
            </w:tcBorders>
            <w:shd w:val="clear" w:color="auto" w:fill="B8CCE4" w:themeFill="accent1" w:themeFillTint="66"/>
            <w:vAlign w:val="center"/>
            <w:hideMark/>
          </w:tcPr>
          <w:p w14:paraId="3130EB29" w14:textId="77777777" w:rsidR="00021B51" w:rsidRPr="00021B51" w:rsidRDefault="00021B51" w:rsidP="00021B51">
            <w:pPr>
              <w:spacing w:after="0"/>
              <w:rPr>
                <w:b/>
                <w:bCs/>
                <w:color w:val="000000"/>
                <w:lang w:eastAsia="en-IE"/>
              </w:rPr>
            </w:pPr>
          </w:p>
        </w:tc>
        <w:tc>
          <w:tcPr>
            <w:tcW w:w="523" w:type="dxa"/>
            <w:vMerge/>
            <w:tcBorders>
              <w:top w:val="single" w:sz="8" w:space="0" w:color="auto"/>
              <w:left w:val="nil"/>
              <w:bottom w:val="single" w:sz="8" w:space="0" w:color="000000"/>
              <w:right w:val="nil"/>
            </w:tcBorders>
            <w:shd w:val="clear" w:color="auto" w:fill="B8CCE4" w:themeFill="accent1" w:themeFillTint="66"/>
            <w:vAlign w:val="center"/>
            <w:hideMark/>
          </w:tcPr>
          <w:p w14:paraId="3CBA40D0" w14:textId="77777777" w:rsidR="00021B51" w:rsidRPr="00021B51" w:rsidRDefault="00021B51" w:rsidP="00021B51">
            <w:pPr>
              <w:spacing w:after="0"/>
              <w:rPr>
                <w:b/>
                <w:bCs/>
                <w:color w:val="000000"/>
                <w:lang w:eastAsia="en-IE"/>
              </w:rPr>
            </w:pPr>
          </w:p>
        </w:tc>
        <w:tc>
          <w:tcPr>
            <w:tcW w:w="2692" w:type="dxa"/>
            <w:tcBorders>
              <w:top w:val="single" w:sz="8" w:space="0" w:color="auto"/>
              <w:left w:val="nil"/>
              <w:bottom w:val="single" w:sz="8" w:space="0" w:color="auto"/>
              <w:right w:val="nil"/>
            </w:tcBorders>
            <w:shd w:val="clear" w:color="auto" w:fill="B8CCE4" w:themeFill="accent1" w:themeFillTint="66"/>
            <w:noWrap/>
            <w:vAlign w:val="center"/>
            <w:hideMark/>
          </w:tcPr>
          <w:p w14:paraId="505538E3" w14:textId="77777777" w:rsidR="00021B51" w:rsidRPr="00021B51" w:rsidRDefault="00021B51" w:rsidP="00021B51">
            <w:pPr>
              <w:spacing w:after="0"/>
              <w:jc w:val="left"/>
              <w:rPr>
                <w:b/>
                <w:bCs/>
                <w:color w:val="000000"/>
                <w:lang w:eastAsia="en-IE"/>
              </w:rPr>
            </w:pPr>
            <w:r w:rsidRPr="00021B51">
              <w:rPr>
                <w:b/>
                <w:bCs/>
                <w:color w:val="1F3864"/>
                <w:lang w:eastAsia="en-IE"/>
              </w:rPr>
              <w:t>Tendered Rate under evaluation</w:t>
            </w:r>
          </w:p>
        </w:tc>
        <w:tc>
          <w:tcPr>
            <w:tcW w:w="423" w:type="dxa"/>
            <w:vMerge/>
            <w:tcBorders>
              <w:top w:val="single" w:sz="8" w:space="0" w:color="auto"/>
              <w:left w:val="nil"/>
              <w:bottom w:val="single" w:sz="8" w:space="0" w:color="000000"/>
              <w:right w:val="nil"/>
            </w:tcBorders>
            <w:shd w:val="clear" w:color="auto" w:fill="B8CCE4" w:themeFill="accent1" w:themeFillTint="66"/>
            <w:vAlign w:val="center"/>
            <w:hideMark/>
          </w:tcPr>
          <w:p w14:paraId="707447AF" w14:textId="77777777" w:rsidR="00021B51" w:rsidRPr="00021B51" w:rsidRDefault="00021B51" w:rsidP="00021B51">
            <w:pPr>
              <w:spacing w:after="0"/>
              <w:rPr>
                <w:b/>
                <w:bCs/>
                <w:color w:val="000000"/>
                <w:lang w:eastAsia="en-IE"/>
              </w:rPr>
            </w:pPr>
          </w:p>
        </w:tc>
        <w:tc>
          <w:tcPr>
            <w:tcW w:w="2608" w:type="dxa"/>
            <w:vMerge/>
            <w:tcBorders>
              <w:top w:val="single" w:sz="8" w:space="0" w:color="auto"/>
              <w:left w:val="nil"/>
              <w:bottom w:val="single" w:sz="8" w:space="0" w:color="000000"/>
              <w:right w:val="single" w:sz="8" w:space="0" w:color="auto"/>
            </w:tcBorders>
            <w:shd w:val="clear" w:color="auto" w:fill="B8CCE4" w:themeFill="accent1" w:themeFillTint="66"/>
            <w:vAlign w:val="center"/>
            <w:hideMark/>
          </w:tcPr>
          <w:p w14:paraId="37EF0201" w14:textId="77777777" w:rsidR="00021B51" w:rsidRPr="00021B51" w:rsidRDefault="00021B51" w:rsidP="00021B51">
            <w:pPr>
              <w:spacing w:after="0"/>
              <w:rPr>
                <w:b/>
                <w:bCs/>
                <w:color w:val="000000"/>
                <w:lang w:eastAsia="en-IE"/>
              </w:rPr>
            </w:pPr>
          </w:p>
        </w:tc>
      </w:tr>
    </w:tbl>
    <w:p w14:paraId="3A57A9E8" w14:textId="77777777" w:rsidR="00021B51" w:rsidRDefault="00021B51" w:rsidP="00021B51"/>
    <w:p w14:paraId="2B1CC5EB" w14:textId="446A9CD3" w:rsidR="00021B51" w:rsidRPr="00561DBA" w:rsidRDefault="00021B51" w:rsidP="00021B51">
      <w:pPr>
        <w:pStyle w:val="NoSpacing"/>
        <w:rPr>
          <w:rFonts w:asciiTheme="minorHAnsi" w:hAnsiTheme="minorHAnsi" w:cstheme="minorHAnsi"/>
          <w:lang w:eastAsia="en-IE"/>
        </w:rPr>
      </w:pPr>
      <w:r w:rsidRPr="00561DBA">
        <w:rPr>
          <w:rFonts w:asciiTheme="minorHAnsi" w:hAnsiTheme="minorHAnsi" w:cstheme="minorHAnsi"/>
          <w:lang w:eastAsia="en-IE"/>
        </w:rPr>
        <w:t xml:space="preserve">Tenderers </w:t>
      </w:r>
      <w:r w:rsidR="00716D04" w:rsidRPr="00716D04">
        <w:rPr>
          <w:rFonts w:asciiTheme="minorHAnsi" w:hAnsiTheme="minorHAnsi" w:cstheme="minorHAnsi"/>
          <w:b/>
          <w:u w:val="single"/>
          <w:lang w:eastAsia="en-IE"/>
        </w:rPr>
        <w:t>must</w:t>
      </w:r>
      <w:r w:rsidRPr="00561DBA">
        <w:rPr>
          <w:rFonts w:asciiTheme="minorHAnsi" w:hAnsiTheme="minorHAnsi" w:cstheme="minorHAnsi"/>
          <w:lang w:eastAsia="en-IE"/>
        </w:rPr>
        <w:t xml:space="preserve"> achieve the Minimum Weighted Mark for each and all qualitative criteria to pass to the next stage of the Competition for the Lot.</w:t>
      </w:r>
    </w:p>
    <w:p w14:paraId="2C3BEFC7" w14:textId="77777777" w:rsidR="00021B51" w:rsidRPr="00561DBA" w:rsidRDefault="00021B51" w:rsidP="00B24EB7">
      <w:pPr>
        <w:pStyle w:val="NoSpacing"/>
        <w:rPr>
          <w:rFonts w:asciiTheme="minorHAnsi" w:hAnsiTheme="minorHAnsi" w:cstheme="minorHAnsi"/>
          <w:lang w:eastAsia="en-IE"/>
        </w:rPr>
      </w:pPr>
      <w:r w:rsidRPr="00561DBA">
        <w:rPr>
          <w:rFonts w:asciiTheme="minorHAnsi" w:hAnsiTheme="minorHAnsi" w:cstheme="minorHAnsi"/>
          <w:lang w:eastAsia="en-IE"/>
        </w:rPr>
        <w:t xml:space="preserve">All Tenders that achieve all the Minimum Weighted Marks required in all </w:t>
      </w:r>
      <w:r>
        <w:rPr>
          <w:rFonts w:asciiTheme="minorHAnsi" w:hAnsiTheme="minorHAnsi" w:cstheme="minorHAnsi"/>
          <w:lang w:eastAsia="en-IE"/>
        </w:rPr>
        <w:t xml:space="preserve">qualitative </w:t>
      </w:r>
      <w:r w:rsidRPr="00561DBA">
        <w:rPr>
          <w:rFonts w:asciiTheme="minorHAnsi" w:hAnsiTheme="minorHAnsi" w:cstheme="minorHAnsi"/>
          <w:lang w:eastAsia="en-IE"/>
        </w:rPr>
        <w:t>criteria will be evaluated under the Cost Award Criterion.</w:t>
      </w:r>
    </w:p>
    <w:p w14:paraId="1A45D0E8" w14:textId="77777777" w:rsidR="00021B51" w:rsidRDefault="00021B51" w:rsidP="00B24EB7">
      <w:pPr>
        <w:pStyle w:val="NoSpacing"/>
        <w:rPr>
          <w:rFonts w:asciiTheme="minorHAnsi" w:hAnsiTheme="minorHAnsi" w:cstheme="minorHAnsi"/>
          <w:lang w:eastAsia="en-IE"/>
        </w:rPr>
      </w:pPr>
      <w:r w:rsidRPr="00561DBA">
        <w:rPr>
          <w:rFonts w:asciiTheme="minorHAnsi" w:hAnsiTheme="minorHAnsi" w:cstheme="minorHAnsi"/>
          <w:lang w:eastAsia="en-IE"/>
        </w:rPr>
        <w:t>Tenderers who fail to achieve the Minimum Weighted Mark (60%) in a Qualitative Award Criteria will be eliminated from the Competition and shall not be evaluated for Cost.</w:t>
      </w:r>
    </w:p>
    <w:p w14:paraId="63A8E12E" w14:textId="77777777" w:rsidR="00021B51" w:rsidRDefault="00021B51" w:rsidP="00B24EB7">
      <w:r w:rsidRPr="00561DBA">
        <w:rPr>
          <w:rFonts w:asciiTheme="minorHAnsi" w:hAnsiTheme="minorHAnsi" w:cstheme="minorHAnsi"/>
          <w:b/>
          <w:szCs w:val="22"/>
          <w:u w:val="single"/>
          <w:lang w:eastAsia="en-IE"/>
        </w:rPr>
        <w:t>Tie Break:</w:t>
      </w:r>
      <w:r w:rsidRPr="00B24EB7">
        <w:rPr>
          <w:rFonts w:asciiTheme="minorHAnsi" w:hAnsiTheme="minorHAnsi" w:cstheme="minorHAnsi"/>
          <w:bCs/>
          <w:szCs w:val="22"/>
          <w:lang w:eastAsia="en-IE"/>
        </w:rPr>
        <w:t xml:space="preserve"> </w:t>
      </w:r>
      <w:r w:rsidRPr="00561DBA">
        <w:rPr>
          <w:rFonts w:asciiTheme="minorHAnsi" w:hAnsiTheme="minorHAnsi" w:cstheme="minorHAnsi"/>
          <w:szCs w:val="22"/>
          <w:lang w:eastAsia="en-IE"/>
        </w:rPr>
        <w:t>If the evaluation results in a tie between two or more Tenders, then the Tender with the highest overall ‘Qualitative’ score shall be deemed the Most Economically Advantageous Tender.</w:t>
      </w:r>
    </w:p>
    <w:p w14:paraId="37C08DEF" w14:textId="2711C38C" w:rsidR="00021B51" w:rsidRPr="00561DBA" w:rsidRDefault="00021B51" w:rsidP="00B24EB7">
      <w:pPr>
        <w:pStyle w:val="NoSpacing"/>
        <w:rPr>
          <w:rFonts w:asciiTheme="minorHAnsi" w:hAnsiTheme="minorHAnsi" w:cstheme="minorHAnsi"/>
          <w:lang w:eastAsia="en-IE"/>
        </w:rPr>
      </w:pPr>
      <w:r w:rsidRPr="00561DBA">
        <w:rPr>
          <w:rFonts w:asciiTheme="minorHAnsi" w:hAnsiTheme="minorHAnsi" w:cstheme="minorHAnsi"/>
          <w:lang w:eastAsia="en-IE"/>
        </w:rPr>
        <w:t>In the event of a tie where there is no difference in the ‘Qualitative’ scores, then the Tender with the highest score for the criterion ‘Cost’ shall be deemed the Most Economically Advantageous Tender.</w:t>
      </w:r>
    </w:p>
    <w:p w14:paraId="7111D580" w14:textId="77777777" w:rsidR="00021B51" w:rsidRDefault="00021B51" w:rsidP="00B24EB7">
      <w:pPr>
        <w:pStyle w:val="NoSpacing"/>
        <w:rPr>
          <w:rFonts w:asciiTheme="minorHAnsi" w:hAnsiTheme="minorHAnsi" w:cstheme="minorHAnsi"/>
          <w:lang w:eastAsia="en-IE"/>
        </w:rPr>
      </w:pPr>
      <w:r w:rsidRPr="00561DBA">
        <w:rPr>
          <w:rFonts w:asciiTheme="minorHAnsi" w:hAnsiTheme="minorHAnsi" w:cstheme="minorHAnsi"/>
          <w:lang w:eastAsia="en-IE"/>
        </w:rPr>
        <w:t>Tenderers should ensure their proposals contain all the information referenced in respect of the award criteria above and detailed elsewhere in this document. This is to enable the Contracting Authority to make a full and fair assessment of their proposal.</w:t>
      </w:r>
    </w:p>
    <w:p w14:paraId="4F087644" w14:textId="5478BBC5" w:rsidR="00021B51" w:rsidRPr="00021B51" w:rsidRDefault="00021B51" w:rsidP="00B24EB7">
      <w:pPr>
        <w:pStyle w:val="NoSpacing"/>
        <w:rPr>
          <w:rFonts w:asciiTheme="minorHAnsi" w:hAnsiTheme="minorHAnsi" w:cstheme="minorHAnsi"/>
          <w:lang w:eastAsia="en-IE"/>
        </w:rPr>
      </w:pPr>
      <w:r w:rsidRPr="00561DBA">
        <w:rPr>
          <w:rFonts w:asciiTheme="minorHAnsi" w:hAnsiTheme="minorHAnsi" w:cstheme="minorHAnsi"/>
          <w:lang w:eastAsia="en-IE"/>
        </w:rPr>
        <w:t>Tenderers should note that the Contracting Authority reserve the right to confirm that the technical capacity of the Tenderer remains valid and undiminished, vis-a-vis their proposal, prior to the award of any contract.</w:t>
      </w:r>
    </w:p>
    <w:tbl>
      <w:tblPr>
        <w:tblStyle w:val="af6"/>
        <w:tblW w:w="9071" w:type="dxa"/>
        <w:tblLayout w:type="fixed"/>
        <w:tblLook w:val="0000" w:firstRow="0" w:lastRow="0" w:firstColumn="0" w:lastColumn="0" w:noHBand="0" w:noVBand="0"/>
      </w:tblPr>
      <w:tblGrid>
        <w:gridCol w:w="787"/>
        <w:gridCol w:w="8284"/>
      </w:tblGrid>
      <w:tr w:rsidR="006A2D3B" w14:paraId="7B32B8BF" w14:textId="77777777">
        <w:tc>
          <w:tcPr>
            <w:tcW w:w="787" w:type="dxa"/>
          </w:tcPr>
          <w:p w14:paraId="50A4770C" w14:textId="77777777" w:rsidR="006A2D3B" w:rsidRDefault="00363BDC" w:rsidP="0045734E">
            <w:pPr>
              <w:rPr>
                <w:color w:val="000080"/>
              </w:rPr>
            </w:pPr>
            <w:r w:rsidRPr="0045734E">
              <w:rPr>
                <w:color w:val="0000FF"/>
              </w:rPr>
              <w:t>3.3.2</w:t>
            </w:r>
          </w:p>
        </w:tc>
        <w:tc>
          <w:tcPr>
            <w:tcW w:w="8284" w:type="dxa"/>
          </w:tcPr>
          <w:p w14:paraId="5077D50F" w14:textId="2D76F31D" w:rsidR="006A2D3B" w:rsidRDefault="00363BDC">
            <w:r>
              <w:t xml:space="preserve">Subject to paragraphs 2.1 (Important Notices) and 3.5 (Standstill Period) of this </w:t>
            </w:r>
            <w:r w:rsidR="00556CF0">
              <w:t>CFT</w:t>
            </w:r>
            <w:r>
              <w:t>, award of the Goods Contract to the highest ranked Tenderer (as determined by paragraph 3.3.1) will be conditional upon:</w:t>
            </w:r>
          </w:p>
          <w:p w14:paraId="20358827" w14:textId="77777777" w:rsidR="006A2D3B" w:rsidRDefault="00363BDC">
            <w:pPr>
              <w:numPr>
                <w:ilvl w:val="0"/>
                <w:numId w:val="1"/>
              </w:numPr>
              <w:pBdr>
                <w:top w:val="nil"/>
                <w:left w:val="nil"/>
                <w:bottom w:val="nil"/>
                <w:right w:val="nil"/>
                <w:between w:val="nil"/>
              </w:pBdr>
              <w:spacing w:after="0"/>
            </w:pPr>
            <w:r>
              <w:rPr>
                <w:color w:val="000000"/>
                <w:szCs w:val="22"/>
              </w:rPr>
              <w:t>the Tenderer submitting the following evidence in respect of the Tenderer (including the Prime Contractor and any Subcontractors, as applicable in accordance with paragraph 3.1 above) to the extent not already provided, within seven (7) days of request by the Contracting Authority: (</w:t>
            </w:r>
            <w:proofErr w:type="spellStart"/>
            <w:r>
              <w:rPr>
                <w:color w:val="000000"/>
                <w:szCs w:val="22"/>
              </w:rPr>
              <w:t>i</w:t>
            </w:r>
            <w:proofErr w:type="spellEnd"/>
            <w:r>
              <w:rPr>
                <w:color w:val="000000"/>
                <w:szCs w:val="22"/>
              </w:rPr>
              <w:t>) a Declaration in the form attached at Appendix 4; (ii) if applicable, evidence to the effect that measures taken by the entity concerned are sufficient to demonstrate its reliability despite the existence of a relevant Exclusion Ground; (iii) all or any of the supporting documents specified at paragraph 3.2; and</w:t>
            </w:r>
          </w:p>
          <w:p w14:paraId="40B502A1" w14:textId="77777777" w:rsidR="006A2D3B" w:rsidRDefault="00363BDC">
            <w:pPr>
              <w:numPr>
                <w:ilvl w:val="0"/>
                <w:numId w:val="1"/>
              </w:numPr>
              <w:pBdr>
                <w:top w:val="nil"/>
                <w:left w:val="nil"/>
                <w:bottom w:val="nil"/>
                <w:right w:val="nil"/>
                <w:between w:val="nil"/>
              </w:pBdr>
            </w:pPr>
            <w:r>
              <w:rPr>
                <w:color w:val="000000"/>
                <w:szCs w:val="22"/>
              </w:rPr>
              <w:t>the evidence specified at paragraph 3.3.2 (a) above demonstrating that each entity concerned meets the Selection Criteria and the compliance requirements specified at paragraph 3.1 (b) and (c) above.</w:t>
            </w:r>
          </w:p>
        </w:tc>
      </w:tr>
    </w:tbl>
    <w:p w14:paraId="63E6648E" w14:textId="77777777" w:rsidR="006A2D3B" w:rsidRDefault="00363BDC">
      <w:pPr>
        <w:pStyle w:val="Heading2"/>
        <w:spacing w:before="120"/>
      </w:pPr>
      <w:r>
        <w:t>3.4</w:t>
      </w:r>
      <w:r>
        <w:tab/>
        <w:t>Presentation of Proposals</w:t>
      </w:r>
    </w:p>
    <w:p w14:paraId="18AC8E74" w14:textId="35B7999B" w:rsidR="006A2D3B" w:rsidRDefault="00363BDC">
      <w:r>
        <w:t>Tenderers may be required to make a presentation of the proposal contained in their Tender. The Contracting Authority will not be responsible for the cost of such presentations (in accordance with paragraph 2.8).</w:t>
      </w:r>
      <w:r w:rsidR="00226AFB">
        <w:t xml:space="preserve"> </w:t>
      </w:r>
      <w:r>
        <w:t xml:space="preserve">Performance at presentations will NOT be evaluated. </w:t>
      </w:r>
    </w:p>
    <w:p w14:paraId="2EE1BD13" w14:textId="77777777" w:rsidR="006A2D3B" w:rsidRDefault="00363BDC">
      <w:pPr>
        <w:pStyle w:val="Heading2"/>
      </w:pPr>
      <w:r>
        <w:lastRenderedPageBreak/>
        <w:t>3.5</w:t>
      </w:r>
      <w:r>
        <w:tab/>
        <w:t xml:space="preserve">Standstill Period </w:t>
      </w:r>
    </w:p>
    <w:tbl>
      <w:tblPr>
        <w:tblStyle w:val="af7"/>
        <w:tblW w:w="9071" w:type="dxa"/>
        <w:tblLayout w:type="fixed"/>
        <w:tblLook w:val="0000" w:firstRow="0" w:lastRow="0" w:firstColumn="0" w:lastColumn="0" w:noHBand="0" w:noVBand="0"/>
      </w:tblPr>
      <w:tblGrid>
        <w:gridCol w:w="851"/>
        <w:gridCol w:w="8220"/>
      </w:tblGrid>
      <w:tr w:rsidR="006A2D3B" w14:paraId="6A5804EE" w14:textId="77777777" w:rsidTr="006C3A87">
        <w:tc>
          <w:tcPr>
            <w:tcW w:w="851" w:type="dxa"/>
          </w:tcPr>
          <w:p w14:paraId="251F5FF0" w14:textId="77777777" w:rsidR="006A2D3B" w:rsidRDefault="00363BDC">
            <w:pPr>
              <w:rPr>
                <w:color w:val="0000FF"/>
              </w:rPr>
            </w:pPr>
            <w:r>
              <w:rPr>
                <w:color w:val="0000FF"/>
              </w:rPr>
              <w:t>3.5.1</w:t>
            </w:r>
          </w:p>
        </w:tc>
        <w:tc>
          <w:tcPr>
            <w:tcW w:w="8220" w:type="dxa"/>
          </w:tcPr>
          <w:p w14:paraId="3FB05274" w14:textId="52C2D105" w:rsidR="006A2D3B" w:rsidRDefault="00D01127">
            <w:r>
              <w:t>N</w:t>
            </w:r>
            <w:r w:rsidR="00363BDC" w:rsidRPr="00C13B6B">
              <w:t xml:space="preserve">o contract can or will be executed or take effect until at least </w:t>
            </w:r>
            <w:r>
              <w:t>eight</w:t>
            </w:r>
            <w:r w:rsidR="00363BDC" w:rsidRPr="00C13B6B">
              <w:t xml:space="preserve"> (</w:t>
            </w:r>
            <w:r>
              <w:t>8</w:t>
            </w:r>
            <w:r w:rsidR="00363BDC" w:rsidRPr="00C13B6B">
              <w:t xml:space="preserve">) calendar days after the day on which the Tenderers have been sent a notice informing them of the result of this Competition (“Standstill Period”) if such notice is sent by electronic means. The Standstill Period shall be </w:t>
            </w:r>
            <w:r>
              <w:t>ten</w:t>
            </w:r>
            <w:r w:rsidR="00363BDC" w:rsidRPr="00C13B6B">
              <w:t xml:space="preserve"> (</w:t>
            </w:r>
            <w:r>
              <w:t>10</w:t>
            </w:r>
            <w:r w:rsidR="00363BDC" w:rsidRPr="00C13B6B">
              <w:t>) calendar days</w:t>
            </w:r>
            <w:r w:rsidR="00363BDC">
              <w:t xml:space="preserve"> if such notice is sent by other means. The preferred bidder will be notified of the decision of the Contracting Authority and of the expiry date of the Standstill Period</w:t>
            </w:r>
            <w:r w:rsidR="00CD2693">
              <w:t>.</w:t>
            </w:r>
          </w:p>
        </w:tc>
      </w:tr>
      <w:tr w:rsidR="006A2D3B" w14:paraId="32460EAA" w14:textId="77777777" w:rsidTr="006C3A87">
        <w:tc>
          <w:tcPr>
            <w:tcW w:w="851" w:type="dxa"/>
          </w:tcPr>
          <w:p w14:paraId="4DC201AA" w14:textId="77777777" w:rsidR="006A2D3B" w:rsidRDefault="00363BDC">
            <w:pPr>
              <w:rPr>
                <w:color w:val="0000FF"/>
              </w:rPr>
            </w:pPr>
            <w:r>
              <w:rPr>
                <w:color w:val="0000FF"/>
              </w:rPr>
              <w:t>3.5.2</w:t>
            </w:r>
          </w:p>
        </w:tc>
        <w:tc>
          <w:tcPr>
            <w:tcW w:w="8220" w:type="dxa"/>
          </w:tcPr>
          <w:p w14:paraId="26C6C37B" w14:textId="77777777" w:rsidR="006A2D3B" w:rsidRDefault="00363BDC">
            <w:r>
              <w:t>Tenderers should note that the Contracting Authority may, when notifying Tenderers of the results of this Competition, include the scores obtained by the Tenderer concerned and the scores obtained by the preferred bidder in respect of each award criterion assessed by the Contracting Authority.</w:t>
            </w:r>
          </w:p>
        </w:tc>
      </w:tr>
    </w:tbl>
    <w:p w14:paraId="44AD6673" w14:textId="55346BC5" w:rsidR="006A2D3B" w:rsidRDefault="00363BDC">
      <w:pPr>
        <w:pStyle w:val="Heading2"/>
      </w:pPr>
      <w:r>
        <w:t>3.6</w:t>
      </w:r>
      <w:r>
        <w:tab/>
        <w:t>Return of Signed Contract</w:t>
      </w:r>
      <w:r w:rsidR="00226AFB">
        <w:t>(</w:t>
      </w:r>
      <w:r>
        <w:t>s</w:t>
      </w:r>
      <w:r w:rsidR="00226AFB">
        <w:t>)</w:t>
      </w:r>
    </w:p>
    <w:tbl>
      <w:tblPr>
        <w:tblStyle w:val="af8"/>
        <w:tblW w:w="9071" w:type="dxa"/>
        <w:tblLayout w:type="fixed"/>
        <w:tblLook w:val="0000" w:firstRow="0" w:lastRow="0" w:firstColumn="0" w:lastColumn="0" w:noHBand="0" w:noVBand="0"/>
      </w:tblPr>
      <w:tblGrid>
        <w:gridCol w:w="851"/>
        <w:gridCol w:w="8220"/>
      </w:tblGrid>
      <w:tr w:rsidR="006A2D3B" w14:paraId="52A5AB12" w14:textId="77777777" w:rsidTr="006C3A87">
        <w:tc>
          <w:tcPr>
            <w:tcW w:w="851" w:type="dxa"/>
          </w:tcPr>
          <w:p w14:paraId="4B4029AF" w14:textId="77777777" w:rsidR="006A2D3B" w:rsidRDefault="00363BDC">
            <w:pPr>
              <w:spacing w:before="120"/>
              <w:rPr>
                <w:color w:val="0000FF"/>
              </w:rPr>
            </w:pPr>
            <w:r>
              <w:rPr>
                <w:color w:val="0000FF"/>
              </w:rPr>
              <w:t>3.6.1</w:t>
            </w:r>
          </w:p>
        </w:tc>
        <w:tc>
          <w:tcPr>
            <w:tcW w:w="8220" w:type="dxa"/>
          </w:tcPr>
          <w:p w14:paraId="778C0B98" w14:textId="48C5F03B" w:rsidR="006A2D3B" w:rsidRDefault="00363BDC">
            <w:r>
              <w:t xml:space="preserve">The </w:t>
            </w:r>
            <w:r w:rsidR="00607CF6">
              <w:t>Successful Tenderer</w:t>
            </w:r>
            <w:r w:rsidR="00DE7FCF">
              <w:t>(s)</w:t>
            </w:r>
            <w:r>
              <w:t xml:space="preserve"> </w:t>
            </w:r>
            <w:r w:rsidR="00716D04" w:rsidRPr="00716D04">
              <w:rPr>
                <w:b/>
                <w:u w:val="single"/>
              </w:rPr>
              <w:t>must</w:t>
            </w:r>
            <w:r>
              <w:t xml:space="preserve"> sign and return the Goods Contract and the Confidentiality Agreement, both in duplicate to the Contracting Authority no later than </w:t>
            </w:r>
            <w:bookmarkStart w:id="18" w:name="bookmark=id.2xcytpi" w:colFirst="0" w:colLast="0"/>
            <w:bookmarkEnd w:id="18"/>
            <w:r w:rsidR="00CD2693" w:rsidRPr="00C13B6B">
              <w:t>7</w:t>
            </w:r>
            <w:r w:rsidR="006C3A87" w:rsidRPr="00C13B6B">
              <w:t xml:space="preserve"> (</w:t>
            </w:r>
            <w:r w:rsidR="00CD2693" w:rsidRPr="00C13B6B">
              <w:t>seven</w:t>
            </w:r>
            <w:r w:rsidR="006C3A87" w:rsidRPr="00C13B6B">
              <w:t>)</w:t>
            </w:r>
            <w:r>
              <w:t xml:space="preserve"> calendar days from the date of expiry of the Standstill Period unless notified otherwise in writing by the Contracting Authority. A signed Goods Contract returned by the </w:t>
            </w:r>
            <w:r w:rsidR="00607CF6">
              <w:t>Successful Tenderer</w:t>
            </w:r>
            <w:r w:rsidR="00DE7FCF">
              <w:t>(s)</w:t>
            </w:r>
            <w:r>
              <w:t xml:space="preserve"> is not binding on the Contracting Authority until the Contracting Authority has signed the Goods Contract in accordance with paragraph 2.1.2 above.</w:t>
            </w:r>
          </w:p>
        </w:tc>
      </w:tr>
      <w:tr w:rsidR="006A2D3B" w14:paraId="3A30F57B" w14:textId="77777777" w:rsidTr="006C3A87">
        <w:tc>
          <w:tcPr>
            <w:tcW w:w="851" w:type="dxa"/>
          </w:tcPr>
          <w:p w14:paraId="38A0BE43" w14:textId="77777777" w:rsidR="006A2D3B" w:rsidRDefault="00363BDC">
            <w:pPr>
              <w:rPr>
                <w:color w:val="0000FF"/>
              </w:rPr>
            </w:pPr>
            <w:r>
              <w:rPr>
                <w:color w:val="0000FF"/>
              </w:rPr>
              <w:t>3.6.2</w:t>
            </w:r>
          </w:p>
        </w:tc>
        <w:tc>
          <w:tcPr>
            <w:tcW w:w="8220" w:type="dxa"/>
          </w:tcPr>
          <w:p w14:paraId="09AFD953" w14:textId="77777777" w:rsidR="006A2D3B" w:rsidRDefault="00363BDC">
            <w:r>
              <w:t>Where the signed Goods Contract and the Confidentiality Agreement have not been received by the Contracting Authority within the period as specified at paragraph 3.6.1 then the Contracting Authority may proceed to award the Goods Contract to the next highest-ranked Tenderer in accordance with paragraph 3.6.1 above.</w:t>
            </w:r>
          </w:p>
        </w:tc>
      </w:tr>
    </w:tbl>
    <w:p w14:paraId="03464F99" w14:textId="77777777" w:rsidR="006A2D3B" w:rsidRDefault="006A2D3B"/>
    <w:p w14:paraId="3B6840E0" w14:textId="77777777" w:rsidR="006A2D3B" w:rsidRDefault="00363BDC">
      <w:pPr>
        <w:pStyle w:val="Heading1"/>
        <w:rPr>
          <w:rFonts w:ascii="Calibri" w:hAnsi="Calibri"/>
        </w:rPr>
        <w:sectPr w:rsidR="006A2D3B">
          <w:type w:val="continuous"/>
          <w:pgSz w:w="11907" w:h="16840"/>
          <w:pgMar w:top="1134" w:right="1418" w:bottom="851" w:left="1418" w:header="709" w:footer="709" w:gutter="0"/>
          <w:cols w:space="720"/>
        </w:sectPr>
      </w:pPr>
      <w:r w:rsidRPr="00561D92">
        <w:rPr>
          <w:rFonts w:ascii="Calibri" w:hAnsi="Calibri"/>
        </w:rPr>
        <w:lastRenderedPageBreak/>
        <w:t>Appendix 1: Requirements and Specifications</w:t>
      </w:r>
    </w:p>
    <w:p w14:paraId="3C94D2A5" w14:textId="6287E7AE" w:rsidR="006A2D3B" w:rsidRDefault="00363BDC" w:rsidP="006C3A87">
      <w:pPr>
        <w:rPr>
          <w:b/>
        </w:rPr>
        <w:sectPr w:rsidR="006A2D3B">
          <w:type w:val="continuous"/>
          <w:pgSz w:w="11907" w:h="16840"/>
          <w:pgMar w:top="1134" w:right="1418" w:bottom="851" w:left="1418" w:header="709" w:footer="709" w:gutter="0"/>
          <w:cols w:space="720"/>
        </w:sectPr>
      </w:pPr>
      <w:r>
        <w:rPr>
          <w:b/>
        </w:rPr>
        <w:t xml:space="preserve">Tenderers </w:t>
      </w:r>
      <w:r w:rsidR="00716D04" w:rsidRPr="00716D04">
        <w:rPr>
          <w:b/>
          <w:u w:val="single"/>
        </w:rPr>
        <w:t>must</w:t>
      </w:r>
      <w:r>
        <w:rPr>
          <w:b/>
        </w:rPr>
        <w:t xml:space="preserve"> address </w:t>
      </w:r>
      <w:r w:rsidRPr="00EE4642">
        <w:rPr>
          <w:b/>
        </w:rPr>
        <w:t>each of the issues and requirements</w:t>
      </w:r>
      <w:r>
        <w:rPr>
          <w:b/>
        </w:rPr>
        <w:t xml:space="preserve"> in this part of the </w:t>
      </w:r>
      <w:r w:rsidR="00556CF0">
        <w:rPr>
          <w:b/>
        </w:rPr>
        <w:t>CFT</w:t>
      </w:r>
      <w:r>
        <w:rPr>
          <w:b/>
        </w:rPr>
        <w:t xml:space="preserve"> and submit a detailed description in each case which demonstrates how these issues and requirements will be dealt with</w:t>
      </w:r>
      <w:r w:rsidR="00387A47">
        <w:rPr>
          <w:b/>
        </w:rPr>
        <w:t>/</w:t>
      </w:r>
      <w:r>
        <w:rPr>
          <w:b/>
        </w:rPr>
        <w:t>met and their approach to the proposed delivery of the Goods. A mere affirmative statement by the Tenderer that it can</w:t>
      </w:r>
      <w:r w:rsidR="00387A47">
        <w:rPr>
          <w:b/>
        </w:rPr>
        <w:t>/</w:t>
      </w:r>
      <w:r>
        <w:rPr>
          <w:b/>
        </w:rPr>
        <w:t>will do so or a reiteration of the tender requirements is NOT sufficient in this regard.</w:t>
      </w:r>
    </w:p>
    <w:p w14:paraId="61B00C86" w14:textId="77777777" w:rsidR="008E3E62" w:rsidRPr="0087207E" w:rsidRDefault="008E3E62" w:rsidP="006C3A87">
      <w:pPr>
        <w:rPr>
          <w:rFonts w:asciiTheme="minorHAnsi" w:hAnsiTheme="minorHAnsi"/>
          <w:b/>
          <w:bCs/>
          <w:sz w:val="4"/>
          <w:szCs w:val="4"/>
          <w:lang w:val="en-IE"/>
        </w:rPr>
      </w:pPr>
    </w:p>
    <w:p w14:paraId="462F377E" w14:textId="217BF995" w:rsidR="008778EB" w:rsidRPr="003C5C8F" w:rsidRDefault="008778EB" w:rsidP="008778EB">
      <w:pPr>
        <w:rPr>
          <w:rFonts w:asciiTheme="minorHAnsi" w:hAnsiTheme="minorHAnsi" w:cstheme="minorHAnsi"/>
          <w:b/>
        </w:rPr>
      </w:pPr>
      <w:r w:rsidRPr="008778EB">
        <w:rPr>
          <w:rFonts w:asciiTheme="minorHAnsi" w:hAnsiTheme="minorHAnsi" w:cstheme="minorHAnsi"/>
          <w:b/>
        </w:rPr>
        <w:t>1.1</w:t>
      </w:r>
      <w:r w:rsidRPr="008778EB">
        <w:rPr>
          <w:b/>
        </w:rPr>
        <w:t xml:space="preserve"> </w:t>
      </w:r>
      <w:r w:rsidRPr="008778EB">
        <w:rPr>
          <w:rFonts w:asciiTheme="minorHAnsi" w:hAnsiTheme="minorHAnsi" w:cstheme="minorHAnsi"/>
          <w:b/>
        </w:rPr>
        <w:t>Overview of the School</w:t>
      </w:r>
    </w:p>
    <w:p w14:paraId="7A07BBE8" w14:textId="313B1C87" w:rsidR="008E3E62" w:rsidRDefault="00714BE4" w:rsidP="006C3A87">
      <w:pPr>
        <w:rPr>
          <w:bCs/>
          <w:szCs w:val="22"/>
        </w:rPr>
      </w:pPr>
      <w:r w:rsidRPr="00076922">
        <w:rPr>
          <w:bCs/>
          <w:szCs w:val="22"/>
        </w:rPr>
        <w:t>De La Salle College, Waterford</w:t>
      </w:r>
      <w:r>
        <w:rPr>
          <w:bCs/>
          <w:szCs w:val="22"/>
        </w:rPr>
        <w:t xml:space="preserve"> is a large all boys second level school in Waterford city. We have over 1000 pupil</w:t>
      </w:r>
      <w:r w:rsidR="00B96F36">
        <w:rPr>
          <w:bCs/>
          <w:szCs w:val="22"/>
        </w:rPr>
        <w:t>s</w:t>
      </w:r>
      <w:r>
        <w:rPr>
          <w:bCs/>
          <w:szCs w:val="22"/>
        </w:rPr>
        <w:t>.</w:t>
      </w:r>
    </w:p>
    <w:p w14:paraId="3AD40F19" w14:textId="77777777" w:rsidR="0087207E" w:rsidRDefault="0087207E" w:rsidP="006C3A87">
      <w:pPr>
        <w:rPr>
          <w:rFonts w:asciiTheme="minorHAnsi" w:hAnsiTheme="minorHAnsi"/>
          <w:b/>
          <w:bCs/>
          <w:szCs w:val="22"/>
          <w:lang w:val="en-IE"/>
        </w:rPr>
      </w:pPr>
    </w:p>
    <w:p w14:paraId="578434DE" w14:textId="53D908D0" w:rsidR="006C3A87" w:rsidRPr="006B5F4A" w:rsidRDefault="006C3A87" w:rsidP="006C3A87">
      <w:pPr>
        <w:rPr>
          <w:rFonts w:asciiTheme="minorHAnsi" w:hAnsiTheme="minorHAnsi"/>
          <w:b/>
          <w:bCs/>
          <w:szCs w:val="22"/>
          <w:lang w:val="en-IE"/>
        </w:rPr>
      </w:pPr>
      <w:r w:rsidRPr="00A42799">
        <w:rPr>
          <w:rFonts w:asciiTheme="minorHAnsi" w:hAnsiTheme="minorHAnsi"/>
          <w:b/>
          <w:bCs/>
          <w:szCs w:val="22"/>
          <w:lang w:val="en-IE"/>
        </w:rPr>
        <w:t>1.</w:t>
      </w:r>
      <w:r w:rsidR="008778EB">
        <w:rPr>
          <w:rFonts w:asciiTheme="minorHAnsi" w:hAnsiTheme="minorHAnsi"/>
          <w:b/>
          <w:bCs/>
          <w:szCs w:val="22"/>
          <w:lang w:val="en-IE"/>
        </w:rPr>
        <w:t>2</w:t>
      </w:r>
      <w:r w:rsidRPr="00A42799">
        <w:rPr>
          <w:rFonts w:asciiTheme="minorHAnsi" w:hAnsiTheme="minorHAnsi"/>
          <w:b/>
          <w:bCs/>
          <w:szCs w:val="22"/>
          <w:lang w:val="en-IE"/>
        </w:rPr>
        <w:t xml:space="preserve"> </w:t>
      </w:r>
      <w:r w:rsidR="008778EB">
        <w:rPr>
          <w:rFonts w:asciiTheme="minorHAnsi" w:hAnsiTheme="minorHAnsi"/>
          <w:b/>
          <w:bCs/>
          <w:szCs w:val="22"/>
          <w:lang w:val="en-IE"/>
        </w:rPr>
        <w:t xml:space="preserve">Overview of the </w:t>
      </w:r>
      <w:r w:rsidRPr="00A42799">
        <w:rPr>
          <w:rFonts w:asciiTheme="minorHAnsi" w:hAnsiTheme="minorHAnsi"/>
          <w:b/>
          <w:bCs/>
          <w:szCs w:val="22"/>
          <w:lang w:val="en-IE"/>
        </w:rPr>
        <w:t>Requirements</w:t>
      </w:r>
    </w:p>
    <w:p w14:paraId="72F7EAE3" w14:textId="2CA6650C" w:rsidR="006C3A87" w:rsidRPr="006C3A87" w:rsidRDefault="00E936E2" w:rsidP="006C3A87">
      <w:pPr>
        <w:rPr>
          <w:rFonts w:asciiTheme="minorHAnsi" w:hAnsiTheme="minorHAnsi"/>
          <w:szCs w:val="22"/>
        </w:rPr>
      </w:pPr>
      <w:r w:rsidRPr="00076922">
        <w:rPr>
          <w:bCs/>
          <w:szCs w:val="22"/>
        </w:rPr>
        <w:t>De La Salle College, Waterford</w:t>
      </w:r>
      <w:r w:rsidR="00E22CE0" w:rsidRPr="00F7368C">
        <w:rPr>
          <w:b/>
          <w:color w:val="FF0000"/>
          <w:szCs w:val="22"/>
        </w:rPr>
        <w:t xml:space="preserve"> </w:t>
      </w:r>
      <w:r w:rsidR="00E22CE0" w:rsidRPr="00E22CE0">
        <w:rPr>
          <w:bCs/>
          <w:szCs w:val="22"/>
        </w:rPr>
        <w:t xml:space="preserve">is seeking </w:t>
      </w:r>
      <w:r w:rsidR="00E22CE0">
        <w:rPr>
          <w:rFonts w:asciiTheme="minorHAnsi" w:hAnsiTheme="minorHAnsi"/>
          <w:szCs w:val="22"/>
          <w:lang w:val="en-IE"/>
        </w:rPr>
        <w:t>p</w:t>
      </w:r>
      <w:r w:rsidR="006C3A87" w:rsidRPr="00AD3D71">
        <w:rPr>
          <w:rFonts w:asciiTheme="minorHAnsi" w:hAnsiTheme="minorHAnsi"/>
          <w:szCs w:val="22"/>
          <w:lang w:val="en-IE"/>
        </w:rPr>
        <w:t xml:space="preserve">roposals </w:t>
      </w:r>
      <w:r w:rsidR="00E77370">
        <w:rPr>
          <w:rFonts w:asciiTheme="minorHAnsi" w:hAnsiTheme="minorHAnsi"/>
          <w:szCs w:val="22"/>
          <w:lang w:val="en-IE"/>
        </w:rPr>
        <w:t>for the</w:t>
      </w:r>
      <w:r w:rsidR="006C3A87" w:rsidRPr="00AD3D71">
        <w:rPr>
          <w:rFonts w:asciiTheme="minorHAnsi" w:hAnsiTheme="minorHAnsi"/>
          <w:szCs w:val="22"/>
          <w:lang w:val="en-IE"/>
        </w:rPr>
        <w:t xml:space="preserve"> supply</w:t>
      </w:r>
      <w:r w:rsidR="00E23245">
        <w:rPr>
          <w:rFonts w:asciiTheme="minorHAnsi" w:hAnsiTheme="minorHAnsi"/>
          <w:szCs w:val="22"/>
          <w:lang w:val="en-IE"/>
        </w:rPr>
        <w:t xml:space="preserve">, </w:t>
      </w:r>
      <w:r w:rsidR="006C3A87" w:rsidRPr="00AD3D71">
        <w:rPr>
          <w:rFonts w:asciiTheme="minorHAnsi" w:hAnsiTheme="minorHAnsi"/>
          <w:szCs w:val="22"/>
          <w:lang w:val="en-IE"/>
        </w:rPr>
        <w:t>deliver</w:t>
      </w:r>
      <w:r w:rsidR="00E77370">
        <w:rPr>
          <w:rFonts w:asciiTheme="minorHAnsi" w:hAnsiTheme="minorHAnsi"/>
          <w:szCs w:val="22"/>
          <w:lang w:val="en-IE"/>
        </w:rPr>
        <w:t>y</w:t>
      </w:r>
      <w:r w:rsidR="00E23245">
        <w:rPr>
          <w:rFonts w:asciiTheme="minorHAnsi" w:hAnsiTheme="minorHAnsi"/>
          <w:szCs w:val="22"/>
          <w:lang w:val="en-IE"/>
        </w:rPr>
        <w:t>, installation</w:t>
      </w:r>
      <w:r w:rsidR="0093111F">
        <w:rPr>
          <w:rFonts w:asciiTheme="minorHAnsi" w:hAnsiTheme="minorHAnsi"/>
          <w:szCs w:val="22"/>
          <w:lang w:val="en-IE"/>
        </w:rPr>
        <w:t xml:space="preserve"> (including any necessary ground works) </w:t>
      </w:r>
      <w:r w:rsidR="00E23245">
        <w:rPr>
          <w:rFonts w:asciiTheme="minorHAnsi" w:hAnsiTheme="minorHAnsi"/>
          <w:szCs w:val="22"/>
          <w:lang w:val="en-IE"/>
        </w:rPr>
        <w:t>and maintenance of</w:t>
      </w:r>
      <w:r w:rsidR="006C3A87" w:rsidRPr="00AD3D71">
        <w:rPr>
          <w:rFonts w:asciiTheme="minorHAnsi" w:hAnsiTheme="minorHAnsi"/>
          <w:szCs w:val="22"/>
          <w:lang w:val="en-IE"/>
        </w:rPr>
        <w:t xml:space="preserve"> sustainable (where possible) </w:t>
      </w:r>
      <w:r w:rsidR="00E22CE0">
        <w:rPr>
          <w:rFonts w:asciiTheme="minorHAnsi" w:hAnsiTheme="minorHAnsi"/>
          <w:szCs w:val="22"/>
          <w:lang w:val="en-IE"/>
        </w:rPr>
        <w:t>e</w:t>
      </w:r>
      <w:r w:rsidR="006C3A87" w:rsidRPr="00196D62">
        <w:rPr>
          <w:rFonts w:asciiTheme="minorHAnsi" w:hAnsiTheme="minorHAnsi"/>
          <w:szCs w:val="22"/>
          <w:lang w:val="en-IE"/>
        </w:rPr>
        <w:t>quipment for</w:t>
      </w:r>
      <w:r w:rsidR="00E22CE0">
        <w:rPr>
          <w:b/>
          <w:szCs w:val="22"/>
        </w:rPr>
        <w:t xml:space="preserve"> </w:t>
      </w:r>
      <w:r w:rsidR="00E22CE0" w:rsidRPr="00E22CE0">
        <w:rPr>
          <w:bCs/>
          <w:szCs w:val="22"/>
        </w:rPr>
        <w:t xml:space="preserve">the teaching of </w:t>
      </w:r>
      <w:r w:rsidR="0006758E">
        <w:rPr>
          <w:bCs/>
          <w:szCs w:val="22"/>
        </w:rPr>
        <w:t>Physical Education</w:t>
      </w:r>
      <w:r w:rsidR="00E22CE0" w:rsidRPr="00E22CE0">
        <w:rPr>
          <w:bCs/>
          <w:szCs w:val="22"/>
        </w:rPr>
        <w:t xml:space="preserve">. </w:t>
      </w:r>
      <w:r w:rsidR="006C3A87" w:rsidRPr="00AD3D71">
        <w:rPr>
          <w:rFonts w:asciiTheme="minorHAnsi" w:hAnsiTheme="minorHAnsi"/>
          <w:szCs w:val="22"/>
          <w:lang w:val="en-IE"/>
        </w:rPr>
        <w:t>It is intended to award a contract to a single s</w:t>
      </w:r>
      <w:r w:rsidR="00E908AC">
        <w:rPr>
          <w:rFonts w:asciiTheme="minorHAnsi" w:hAnsiTheme="minorHAnsi"/>
          <w:szCs w:val="22"/>
          <w:lang w:val="en-IE"/>
        </w:rPr>
        <w:t>upplier</w:t>
      </w:r>
      <w:r>
        <w:rPr>
          <w:rFonts w:asciiTheme="minorHAnsi" w:hAnsiTheme="minorHAnsi"/>
          <w:szCs w:val="22"/>
          <w:lang w:val="en-IE"/>
        </w:rPr>
        <w:t xml:space="preserve"> </w:t>
      </w:r>
      <w:r w:rsidR="00FA5D08" w:rsidRPr="00E936E2">
        <w:t>for each Lot of this competition</w:t>
      </w:r>
      <w:r w:rsidRPr="00E936E2">
        <w:t>.</w:t>
      </w:r>
      <w:r w:rsidR="006C3A87">
        <w:rPr>
          <w:rFonts w:asciiTheme="minorHAnsi" w:hAnsiTheme="minorHAnsi"/>
          <w:szCs w:val="22"/>
          <w:lang w:val="en-IE"/>
        </w:rPr>
        <w:t xml:space="preserve"> </w:t>
      </w:r>
      <w:r w:rsidR="006C3A87" w:rsidRPr="00AD3D71">
        <w:rPr>
          <w:rFonts w:asciiTheme="minorHAnsi" w:hAnsiTheme="minorHAnsi"/>
          <w:szCs w:val="22"/>
        </w:rPr>
        <w:t xml:space="preserve">Tenderers </w:t>
      </w:r>
      <w:r w:rsidR="00716D04" w:rsidRPr="00716D04">
        <w:rPr>
          <w:rFonts w:asciiTheme="minorHAnsi" w:hAnsiTheme="minorHAnsi"/>
          <w:b/>
          <w:szCs w:val="22"/>
          <w:u w:val="single"/>
        </w:rPr>
        <w:t>must</w:t>
      </w:r>
      <w:r w:rsidR="006C3A87" w:rsidRPr="00AD3D71">
        <w:rPr>
          <w:rFonts w:asciiTheme="minorHAnsi" w:hAnsiTheme="minorHAnsi"/>
          <w:szCs w:val="22"/>
        </w:rPr>
        <w:t xml:space="preserve"> be able to supply each item on the specification list as per the Lot tendered for as provided. An incomplete Lot will not be considered</w:t>
      </w:r>
      <w:r w:rsidR="006C3A87">
        <w:rPr>
          <w:rFonts w:asciiTheme="minorHAnsi" w:hAnsiTheme="minorHAnsi"/>
          <w:szCs w:val="22"/>
        </w:rPr>
        <w:t xml:space="preserve"> unless the tender says otherwise.</w:t>
      </w:r>
    </w:p>
    <w:p w14:paraId="2BFAF62F" w14:textId="655EE5FD" w:rsidR="006C3A87" w:rsidRPr="00A42799" w:rsidRDefault="006C3A87" w:rsidP="006C3A87">
      <w:pPr>
        <w:rPr>
          <w:rFonts w:asciiTheme="minorHAnsi" w:hAnsiTheme="minorHAnsi"/>
          <w:szCs w:val="22"/>
        </w:rPr>
      </w:pPr>
      <w:r w:rsidRPr="00A42799">
        <w:rPr>
          <w:rFonts w:asciiTheme="minorHAnsi" w:hAnsiTheme="minorHAnsi"/>
          <w:szCs w:val="22"/>
          <w:lang w:val="en-IE"/>
        </w:rPr>
        <w:t xml:space="preserve">The </w:t>
      </w:r>
      <w:proofErr w:type="gramStart"/>
      <w:r w:rsidRPr="00A42799">
        <w:rPr>
          <w:rFonts w:asciiTheme="minorHAnsi" w:hAnsiTheme="minorHAnsi"/>
          <w:szCs w:val="22"/>
          <w:lang w:val="en-IE"/>
        </w:rPr>
        <w:t>School</w:t>
      </w:r>
      <w:proofErr w:type="gramEnd"/>
      <w:r w:rsidRPr="00A42799">
        <w:rPr>
          <w:rFonts w:asciiTheme="minorHAnsi" w:hAnsiTheme="minorHAnsi"/>
          <w:szCs w:val="22"/>
          <w:lang w:val="en-IE"/>
        </w:rPr>
        <w:t xml:space="preserve"> requires a high quality, flexible and responsive service</w:t>
      </w:r>
      <w:r>
        <w:rPr>
          <w:rFonts w:asciiTheme="minorHAnsi" w:hAnsiTheme="minorHAnsi"/>
          <w:szCs w:val="22"/>
          <w:lang w:val="en-IE"/>
        </w:rPr>
        <w:t xml:space="preserve"> evolving towards green sustainable options, </w:t>
      </w:r>
      <w:r w:rsidRPr="00A42799">
        <w:rPr>
          <w:rFonts w:asciiTheme="minorHAnsi" w:hAnsiTheme="minorHAnsi"/>
          <w:szCs w:val="22"/>
          <w:lang w:val="en-IE"/>
        </w:rPr>
        <w:t xml:space="preserve">for </w:t>
      </w:r>
      <w:r>
        <w:rPr>
          <w:rFonts w:asciiTheme="minorHAnsi" w:hAnsiTheme="minorHAnsi"/>
          <w:szCs w:val="22"/>
          <w:lang w:val="en-IE"/>
        </w:rPr>
        <w:t>the draw-down of the goods</w:t>
      </w:r>
      <w:r w:rsidRPr="00A42799">
        <w:rPr>
          <w:rFonts w:asciiTheme="minorHAnsi" w:hAnsiTheme="minorHAnsi"/>
          <w:szCs w:val="22"/>
          <w:lang w:val="en-IE"/>
        </w:rPr>
        <w:t xml:space="preserve"> over an extended period with agreed timelines for delivery of goods with the </w:t>
      </w:r>
      <w:r w:rsidR="00607CF6">
        <w:rPr>
          <w:rFonts w:asciiTheme="minorHAnsi" w:hAnsiTheme="minorHAnsi"/>
          <w:szCs w:val="22"/>
          <w:lang w:val="en-IE"/>
        </w:rPr>
        <w:t>Successful Tenderer</w:t>
      </w:r>
      <w:r w:rsidRPr="00A42799">
        <w:rPr>
          <w:rFonts w:asciiTheme="minorHAnsi" w:hAnsiTheme="minorHAnsi"/>
          <w:szCs w:val="22"/>
          <w:lang w:val="en-IE"/>
        </w:rPr>
        <w:t>(s).</w:t>
      </w:r>
      <w:r w:rsidR="00226AFB">
        <w:rPr>
          <w:rFonts w:asciiTheme="minorHAnsi" w:hAnsiTheme="minorHAnsi"/>
          <w:szCs w:val="22"/>
          <w:lang w:val="en-IE"/>
        </w:rPr>
        <w:t xml:space="preserve"> </w:t>
      </w:r>
    </w:p>
    <w:p w14:paraId="2A29BFDF" w14:textId="24F0E142" w:rsidR="006C3A87" w:rsidRPr="00301686" w:rsidRDefault="006C3A87" w:rsidP="006C3A87">
      <w:pPr>
        <w:rPr>
          <w:rFonts w:asciiTheme="minorHAnsi" w:hAnsiTheme="minorHAnsi"/>
          <w:szCs w:val="22"/>
          <w:lang w:val="en-IE"/>
        </w:rPr>
      </w:pPr>
      <w:r w:rsidRPr="00714BE4">
        <w:rPr>
          <w:rFonts w:asciiTheme="minorHAnsi" w:hAnsiTheme="minorHAnsi"/>
          <w:szCs w:val="22"/>
        </w:rPr>
        <w:t xml:space="preserve">Tenderers should note that the goods required pursuant to this competition are set out </w:t>
      </w:r>
      <w:r w:rsidRPr="00B96F36">
        <w:rPr>
          <w:rFonts w:asciiTheme="minorHAnsi" w:hAnsiTheme="minorHAnsi"/>
          <w:szCs w:val="22"/>
        </w:rPr>
        <w:t>as</w:t>
      </w:r>
      <w:r w:rsidR="00F60C7E" w:rsidRPr="00B96F36">
        <w:rPr>
          <w:rFonts w:asciiTheme="minorHAnsi" w:hAnsiTheme="minorHAnsi"/>
          <w:szCs w:val="22"/>
        </w:rPr>
        <w:t xml:space="preserve"> </w:t>
      </w:r>
      <w:r w:rsidR="0087207E" w:rsidRPr="00B96F36">
        <w:rPr>
          <w:b/>
          <w:bCs/>
        </w:rPr>
        <w:t>3</w:t>
      </w:r>
      <w:r w:rsidR="00E936E2" w:rsidRPr="00B96F36">
        <w:rPr>
          <w:b/>
          <w:bCs/>
        </w:rPr>
        <w:t xml:space="preserve"> (</w:t>
      </w:r>
      <w:r w:rsidR="0087207E" w:rsidRPr="00B96F36">
        <w:rPr>
          <w:b/>
          <w:bCs/>
        </w:rPr>
        <w:t>three</w:t>
      </w:r>
      <w:r w:rsidR="00E936E2" w:rsidRPr="00B96F36">
        <w:rPr>
          <w:b/>
          <w:bCs/>
        </w:rPr>
        <w:t xml:space="preserve">) </w:t>
      </w:r>
      <w:r w:rsidR="00B23635" w:rsidRPr="00B96F36">
        <w:rPr>
          <w:b/>
          <w:bCs/>
        </w:rPr>
        <w:t>Lots</w:t>
      </w:r>
      <w:r w:rsidR="00F60C7E" w:rsidRPr="00B96F36">
        <w:rPr>
          <w:rFonts w:asciiTheme="minorHAnsi" w:hAnsiTheme="minorHAnsi"/>
          <w:szCs w:val="22"/>
          <w:lang w:val="en-IE"/>
        </w:rPr>
        <w:t>.</w:t>
      </w:r>
      <w:r w:rsidRPr="00B96F36">
        <w:rPr>
          <w:rFonts w:asciiTheme="minorHAnsi" w:hAnsiTheme="minorHAnsi"/>
          <w:szCs w:val="22"/>
        </w:rPr>
        <w:t xml:space="preserve"> </w:t>
      </w:r>
      <w:r w:rsidR="00714BE4" w:rsidRPr="00B96F36">
        <w:rPr>
          <w:bCs/>
          <w:szCs w:val="22"/>
        </w:rPr>
        <w:t>De</w:t>
      </w:r>
      <w:r w:rsidR="00714BE4" w:rsidRPr="00076922">
        <w:rPr>
          <w:bCs/>
          <w:szCs w:val="22"/>
        </w:rPr>
        <w:t xml:space="preserve"> La Salle College, Waterford</w:t>
      </w:r>
      <w:r w:rsidR="00714BE4" w:rsidRPr="00F7368C">
        <w:rPr>
          <w:b/>
          <w:color w:val="FF0000"/>
          <w:szCs w:val="22"/>
        </w:rPr>
        <w:t xml:space="preserve"> </w:t>
      </w:r>
      <w:r w:rsidRPr="00EA554C">
        <w:rPr>
          <w:szCs w:val="22"/>
        </w:rPr>
        <w:t>will draw down goods from the preferred supplier as suits their needs. It is possible that not all items may be drawn down upon. It</w:t>
      </w:r>
      <w:r w:rsidRPr="00EA554C">
        <w:rPr>
          <w:rFonts w:asciiTheme="minorHAnsi" w:hAnsiTheme="minorHAnsi"/>
          <w:szCs w:val="22"/>
          <w:lang w:val="en-IE"/>
        </w:rPr>
        <w:t xml:space="preserve"> is</w:t>
      </w:r>
      <w:r w:rsidRPr="36F285D8">
        <w:rPr>
          <w:rFonts w:asciiTheme="minorHAnsi" w:hAnsiTheme="minorHAnsi"/>
          <w:szCs w:val="22"/>
          <w:lang w:val="en-IE"/>
        </w:rPr>
        <w:t xml:space="preserve"> essential that tenders for equipment for school use shall</w:t>
      </w:r>
      <w:r w:rsidR="00236E19">
        <w:rPr>
          <w:rFonts w:asciiTheme="minorHAnsi" w:hAnsiTheme="minorHAnsi"/>
          <w:szCs w:val="22"/>
          <w:lang w:val="en-IE"/>
        </w:rPr>
        <w:t>:</w:t>
      </w:r>
    </w:p>
    <w:p w14:paraId="1EB2A382" w14:textId="7B46D5CE" w:rsidR="006C3A87" w:rsidRPr="00301686" w:rsidRDefault="006C3A87" w:rsidP="006C3A87">
      <w:pPr>
        <w:numPr>
          <w:ilvl w:val="0"/>
          <w:numId w:val="24"/>
        </w:numPr>
        <w:suppressAutoHyphens/>
        <w:autoSpaceDN w:val="0"/>
        <w:spacing w:after="0"/>
        <w:textAlignment w:val="baseline"/>
        <w:rPr>
          <w:rFonts w:asciiTheme="minorHAnsi" w:hAnsiTheme="minorHAnsi"/>
          <w:szCs w:val="22"/>
          <w:lang w:val="en-IE"/>
        </w:rPr>
      </w:pPr>
      <w:r w:rsidRPr="00301686">
        <w:rPr>
          <w:rFonts w:asciiTheme="minorHAnsi" w:hAnsiTheme="minorHAnsi"/>
          <w:szCs w:val="22"/>
          <w:lang w:val="en-IE"/>
        </w:rPr>
        <w:t>Comply fully with the specifications and be durable and safe for school use</w:t>
      </w:r>
      <w:r w:rsidR="00191D85">
        <w:rPr>
          <w:rFonts w:asciiTheme="minorHAnsi" w:hAnsiTheme="minorHAnsi"/>
          <w:szCs w:val="22"/>
          <w:lang w:val="en-IE"/>
        </w:rPr>
        <w:t>;</w:t>
      </w:r>
    </w:p>
    <w:p w14:paraId="46376F5E" w14:textId="7FDC5B72" w:rsidR="006C3A87" w:rsidRPr="00301686" w:rsidRDefault="006C3A87" w:rsidP="006C3A87">
      <w:pPr>
        <w:numPr>
          <w:ilvl w:val="0"/>
          <w:numId w:val="24"/>
        </w:numPr>
        <w:suppressAutoHyphens/>
        <w:autoSpaceDN w:val="0"/>
        <w:spacing w:after="0"/>
        <w:textAlignment w:val="baseline"/>
        <w:rPr>
          <w:rFonts w:asciiTheme="minorHAnsi" w:hAnsiTheme="minorHAnsi"/>
          <w:szCs w:val="22"/>
          <w:lang w:val="en-IE"/>
        </w:rPr>
      </w:pPr>
      <w:r w:rsidRPr="00301686">
        <w:rPr>
          <w:rFonts w:asciiTheme="minorHAnsi" w:hAnsiTheme="minorHAnsi"/>
          <w:szCs w:val="22"/>
          <w:lang w:val="en-IE"/>
        </w:rPr>
        <w:t>Comply fully with Standards as detailed and comply fully with European Standards (EN), both established and developing, and that Certificates of successful independent testing to the relevant Standard(s) by a recognised body are available on request</w:t>
      </w:r>
      <w:r w:rsidR="00191D85">
        <w:rPr>
          <w:rFonts w:asciiTheme="minorHAnsi" w:hAnsiTheme="minorHAnsi"/>
          <w:szCs w:val="22"/>
          <w:lang w:val="en-IE"/>
        </w:rPr>
        <w:t>;</w:t>
      </w:r>
    </w:p>
    <w:p w14:paraId="5430A719" w14:textId="636E3E36" w:rsidR="006C3A87" w:rsidRDefault="006C3A87" w:rsidP="006C3A87">
      <w:pPr>
        <w:numPr>
          <w:ilvl w:val="0"/>
          <w:numId w:val="24"/>
        </w:numPr>
        <w:suppressAutoHyphens/>
        <w:autoSpaceDN w:val="0"/>
        <w:spacing w:after="0"/>
        <w:textAlignment w:val="baseline"/>
        <w:rPr>
          <w:rFonts w:asciiTheme="minorHAnsi" w:hAnsiTheme="minorHAnsi"/>
          <w:szCs w:val="22"/>
          <w:lang w:val="en-IE"/>
        </w:rPr>
      </w:pPr>
      <w:r w:rsidRPr="00301686">
        <w:rPr>
          <w:rFonts w:asciiTheme="minorHAnsi" w:hAnsiTheme="minorHAnsi"/>
          <w:szCs w:val="22"/>
          <w:lang w:val="en-IE"/>
        </w:rPr>
        <w:t>Include the completed and signed certificate of compliance</w:t>
      </w:r>
      <w:r w:rsidR="00191D85">
        <w:rPr>
          <w:rFonts w:asciiTheme="minorHAnsi" w:hAnsiTheme="minorHAnsi"/>
          <w:szCs w:val="22"/>
          <w:lang w:val="en-IE"/>
        </w:rPr>
        <w:t>;</w:t>
      </w:r>
    </w:p>
    <w:p w14:paraId="55539E23" w14:textId="77777777" w:rsidR="00714BE4" w:rsidRDefault="00D91000" w:rsidP="00714BE4">
      <w:pPr>
        <w:numPr>
          <w:ilvl w:val="0"/>
          <w:numId w:val="24"/>
        </w:numPr>
        <w:suppressAutoHyphens/>
        <w:autoSpaceDN w:val="0"/>
        <w:spacing w:after="0"/>
        <w:textAlignment w:val="baseline"/>
        <w:rPr>
          <w:rFonts w:asciiTheme="minorHAnsi" w:hAnsiTheme="minorHAnsi"/>
          <w:szCs w:val="22"/>
          <w:lang w:val="en-IE"/>
        </w:rPr>
      </w:pPr>
      <w:r w:rsidRPr="00714BE4">
        <w:rPr>
          <w:rFonts w:asciiTheme="minorHAnsi" w:hAnsiTheme="minorHAnsi"/>
          <w:szCs w:val="22"/>
          <w:lang w:val="en-IE"/>
        </w:rPr>
        <w:t>Equipment to be comfortable and adjustable, where applicable: seats to be padded; handles and bars to allow for a comfortable grip; height to be adjustable;</w:t>
      </w:r>
    </w:p>
    <w:p w14:paraId="35456684" w14:textId="7CBDD34D" w:rsidR="00D91000" w:rsidRPr="00714BE4" w:rsidRDefault="00D91000" w:rsidP="00714BE4">
      <w:pPr>
        <w:numPr>
          <w:ilvl w:val="0"/>
          <w:numId w:val="24"/>
        </w:numPr>
        <w:suppressAutoHyphens/>
        <w:autoSpaceDN w:val="0"/>
        <w:spacing w:after="0"/>
        <w:textAlignment w:val="baseline"/>
        <w:rPr>
          <w:rFonts w:asciiTheme="minorHAnsi" w:hAnsiTheme="minorHAnsi"/>
          <w:szCs w:val="22"/>
          <w:lang w:val="en-IE"/>
        </w:rPr>
      </w:pPr>
      <w:r w:rsidRPr="00714BE4">
        <w:rPr>
          <w:rFonts w:asciiTheme="minorHAnsi" w:hAnsiTheme="minorHAnsi"/>
          <w:szCs w:val="22"/>
          <w:lang w:val="en-IE"/>
        </w:rPr>
        <w:t>PE Lab Equipment (Lot 1) is to be delivered and installed to point of use</w:t>
      </w:r>
      <w:r w:rsidR="00714BE4">
        <w:rPr>
          <w:rFonts w:asciiTheme="minorHAnsi" w:hAnsiTheme="minorHAnsi"/>
          <w:szCs w:val="22"/>
          <w:lang w:val="en-IE"/>
        </w:rPr>
        <w:t>;</w:t>
      </w:r>
    </w:p>
    <w:p w14:paraId="50BD4D02" w14:textId="77777777" w:rsidR="00D91000" w:rsidRPr="00244B2D" w:rsidRDefault="00D91000" w:rsidP="00D91000">
      <w:pPr>
        <w:numPr>
          <w:ilvl w:val="0"/>
          <w:numId w:val="24"/>
        </w:numPr>
        <w:suppressAutoHyphens/>
        <w:autoSpaceDN w:val="0"/>
        <w:spacing w:after="0"/>
        <w:textAlignment w:val="baseline"/>
        <w:rPr>
          <w:rFonts w:asciiTheme="minorHAnsi" w:hAnsiTheme="minorHAnsi"/>
          <w:szCs w:val="22"/>
          <w:lang w:val="en-IE"/>
        </w:rPr>
      </w:pPr>
      <w:r w:rsidRPr="00A01F3E">
        <w:rPr>
          <w:rFonts w:asciiTheme="minorHAnsi" w:hAnsiTheme="minorHAnsi"/>
          <w:szCs w:val="22"/>
        </w:rPr>
        <w:t>A clear attempt by the company to source environmentally friendly and sustainable equipment and/or products without sacrificing quality</w:t>
      </w:r>
      <w:r>
        <w:rPr>
          <w:rFonts w:asciiTheme="minorHAnsi" w:hAnsiTheme="minorHAnsi"/>
          <w:szCs w:val="22"/>
        </w:rPr>
        <w:t>;</w:t>
      </w:r>
    </w:p>
    <w:p w14:paraId="35C43441" w14:textId="76216EDB" w:rsidR="006C3A87" w:rsidRDefault="006C3A87" w:rsidP="006C3A87">
      <w:pPr>
        <w:numPr>
          <w:ilvl w:val="0"/>
          <w:numId w:val="24"/>
        </w:numPr>
        <w:suppressAutoHyphens/>
        <w:autoSpaceDN w:val="0"/>
        <w:textAlignment w:val="baseline"/>
        <w:rPr>
          <w:rFonts w:asciiTheme="minorHAnsi" w:hAnsiTheme="minorHAnsi"/>
          <w:szCs w:val="22"/>
          <w:lang w:val="en-IE"/>
        </w:rPr>
      </w:pPr>
      <w:r w:rsidRPr="00586420">
        <w:rPr>
          <w:rFonts w:asciiTheme="minorHAnsi" w:hAnsiTheme="minorHAnsi"/>
          <w:szCs w:val="22"/>
          <w:lang w:val="en-IE"/>
        </w:rPr>
        <w:t xml:space="preserve">Be accompanied by documentation of enough detail for </w:t>
      </w:r>
      <w:r w:rsidR="009E104B">
        <w:rPr>
          <w:rFonts w:asciiTheme="minorHAnsi" w:hAnsiTheme="minorHAnsi"/>
          <w:szCs w:val="22"/>
          <w:lang w:val="en-IE"/>
        </w:rPr>
        <w:t xml:space="preserve">a </w:t>
      </w:r>
      <w:r w:rsidRPr="00586420">
        <w:rPr>
          <w:rFonts w:asciiTheme="minorHAnsi" w:hAnsiTheme="minorHAnsi"/>
          <w:szCs w:val="22"/>
          <w:lang w:val="en-IE"/>
        </w:rPr>
        <w:t>full evaluation</w:t>
      </w:r>
      <w:r>
        <w:rPr>
          <w:rFonts w:asciiTheme="minorHAnsi" w:hAnsiTheme="minorHAnsi"/>
          <w:szCs w:val="22"/>
          <w:lang w:val="en-IE"/>
        </w:rPr>
        <w:t>.</w:t>
      </w:r>
    </w:p>
    <w:p w14:paraId="410691F8" w14:textId="77777777" w:rsidR="00990C4A" w:rsidRPr="006C3A87" w:rsidRDefault="00990C4A" w:rsidP="00990C4A">
      <w:pPr>
        <w:suppressAutoHyphens/>
        <w:autoSpaceDN w:val="0"/>
        <w:textAlignment w:val="baseline"/>
        <w:rPr>
          <w:rFonts w:asciiTheme="minorHAnsi" w:hAnsiTheme="minorHAnsi"/>
          <w:szCs w:val="22"/>
          <w:lang w:val="en-IE"/>
        </w:rPr>
      </w:pPr>
    </w:p>
    <w:p w14:paraId="4315668C" w14:textId="77777777" w:rsidR="006C3A87" w:rsidRPr="00301686" w:rsidRDefault="006C3A87" w:rsidP="006C3A87">
      <w:pPr>
        <w:rPr>
          <w:rFonts w:asciiTheme="minorHAnsi" w:hAnsiTheme="minorHAnsi"/>
          <w:b/>
          <w:u w:val="single"/>
        </w:rPr>
      </w:pPr>
      <w:r w:rsidRPr="00301686">
        <w:rPr>
          <w:rFonts w:asciiTheme="minorHAnsi" w:hAnsiTheme="minorHAnsi"/>
          <w:b/>
          <w:u w:val="single"/>
        </w:rPr>
        <w:t xml:space="preserve">Important notes to Tenderers: </w:t>
      </w:r>
    </w:p>
    <w:p w14:paraId="270BE6E5" w14:textId="3CA7E5C8" w:rsidR="006C3A87" w:rsidRPr="00301686" w:rsidRDefault="006C3A87" w:rsidP="006C3A87">
      <w:pPr>
        <w:numPr>
          <w:ilvl w:val="0"/>
          <w:numId w:val="25"/>
        </w:numPr>
        <w:suppressAutoHyphens/>
        <w:autoSpaceDN w:val="0"/>
        <w:spacing w:after="0"/>
        <w:textAlignment w:val="baseline"/>
        <w:rPr>
          <w:rFonts w:asciiTheme="minorHAnsi" w:hAnsiTheme="minorHAnsi"/>
          <w:szCs w:val="22"/>
        </w:rPr>
      </w:pPr>
      <w:r w:rsidRPr="00301686">
        <w:rPr>
          <w:rFonts w:asciiTheme="minorHAnsi" w:hAnsiTheme="minorHAnsi"/>
          <w:b/>
          <w:szCs w:val="22"/>
        </w:rPr>
        <w:t xml:space="preserve">The requirements are subject to approval </w:t>
      </w:r>
      <w:r>
        <w:rPr>
          <w:rFonts w:asciiTheme="minorHAnsi" w:hAnsiTheme="minorHAnsi"/>
          <w:b/>
          <w:szCs w:val="22"/>
        </w:rPr>
        <w:t xml:space="preserve">and funding </w:t>
      </w:r>
      <w:r w:rsidRPr="00301686">
        <w:rPr>
          <w:rFonts w:asciiTheme="minorHAnsi" w:hAnsiTheme="minorHAnsi"/>
          <w:b/>
          <w:szCs w:val="22"/>
        </w:rPr>
        <w:t>from the Department of Education</w:t>
      </w:r>
      <w:r w:rsidR="007A0720">
        <w:rPr>
          <w:rFonts w:asciiTheme="minorHAnsi" w:hAnsiTheme="minorHAnsi"/>
          <w:b/>
          <w:szCs w:val="22"/>
        </w:rPr>
        <w:t xml:space="preserve"> and Youth</w:t>
      </w:r>
      <w:r w:rsidRPr="00301686">
        <w:rPr>
          <w:rFonts w:asciiTheme="minorHAnsi" w:hAnsiTheme="minorHAnsi"/>
          <w:b/>
          <w:szCs w:val="22"/>
        </w:rPr>
        <w:t xml:space="preserve">. </w:t>
      </w:r>
      <w:r>
        <w:rPr>
          <w:rFonts w:asciiTheme="minorHAnsi" w:hAnsiTheme="minorHAnsi"/>
          <w:b/>
          <w:szCs w:val="22"/>
          <w:lang w:val="en-IE"/>
        </w:rPr>
        <w:t>E</w:t>
      </w:r>
      <w:r w:rsidRPr="00301686">
        <w:rPr>
          <w:rFonts w:asciiTheme="minorHAnsi" w:hAnsiTheme="minorHAnsi"/>
          <w:b/>
          <w:szCs w:val="22"/>
          <w:lang w:val="en-IE"/>
        </w:rPr>
        <w:t>quipment wholly or partly funded from public funds is subject to inspection by officers from the Department of Education</w:t>
      </w:r>
      <w:r w:rsidR="007A0720">
        <w:rPr>
          <w:rFonts w:asciiTheme="minorHAnsi" w:hAnsiTheme="minorHAnsi"/>
          <w:b/>
          <w:szCs w:val="22"/>
          <w:lang w:val="en-IE"/>
        </w:rPr>
        <w:t xml:space="preserve"> and Youth</w:t>
      </w:r>
      <w:r w:rsidRPr="00301686">
        <w:rPr>
          <w:rFonts w:asciiTheme="minorHAnsi" w:hAnsiTheme="minorHAnsi"/>
          <w:b/>
          <w:szCs w:val="22"/>
          <w:lang w:val="en-IE"/>
        </w:rPr>
        <w:t>.</w:t>
      </w:r>
    </w:p>
    <w:p w14:paraId="0EA5B776" w14:textId="1D9198AE" w:rsidR="006C3A87" w:rsidRPr="00301686" w:rsidRDefault="006C3A87" w:rsidP="006C3A87">
      <w:pPr>
        <w:numPr>
          <w:ilvl w:val="0"/>
          <w:numId w:val="25"/>
        </w:numPr>
        <w:suppressAutoHyphens/>
        <w:autoSpaceDN w:val="0"/>
        <w:spacing w:after="0"/>
        <w:textAlignment w:val="baseline"/>
        <w:rPr>
          <w:rFonts w:asciiTheme="minorHAnsi" w:hAnsiTheme="minorHAnsi"/>
          <w:szCs w:val="22"/>
        </w:rPr>
      </w:pPr>
      <w:r w:rsidRPr="00301686">
        <w:rPr>
          <w:rFonts w:asciiTheme="minorHAnsi" w:hAnsiTheme="minorHAnsi"/>
          <w:b/>
          <w:bCs/>
          <w:szCs w:val="22"/>
        </w:rPr>
        <w:t>Warranties</w:t>
      </w:r>
      <w:r w:rsidRPr="00301686">
        <w:rPr>
          <w:rFonts w:asciiTheme="minorHAnsi" w:hAnsiTheme="minorHAnsi"/>
          <w:b/>
          <w:szCs w:val="22"/>
        </w:rPr>
        <w:t>:</w:t>
      </w:r>
      <w:r w:rsidRPr="00301686">
        <w:rPr>
          <w:rFonts w:asciiTheme="minorHAnsi" w:hAnsiTheme="minorHAnsi"/>
          <w:b/>
          <w:bCs/>
          <w:szCs w:val="22"/>
        </w:rPr>
        <w:t xml:space="preserve"> Please note that </w:t>
      </w:r>
      <w:r w:rsidR="00A35FCC">
        <w:rPr>
          <w:rFonts w:asciiTheme="minorHAnsi" w:hAnsiTheme="minorHAnsi"/>
          <w:b/>
          <w:bCs/>
          <w:szCs w:val="22"/>
        </w:rPr>
        <w:t xml:space="preserve">the </w:t>
      </w:r>
      <w:proofErr w:type="gramStart"/>
      <w:r w:rsidR="00A35FCC">
        <w:rPr>
          <w:rFonts w:asciiTheme="minorHAnsi" w:hAnsiTheme="minorHAnsi"/>
          <w:b/>
          <w:bCs/>
          <w:szCs w:val="22"/>
        </w:rPr>
        <w:t>School</w:t>
      </w:r>
      <w:proofErr w:type="gramEnd"/>
      <w:r w:rsidR="00A35FCC">
        <w:rPr>
          <w:rFonts w:asciiTheme="minorHAnsi" w:hAnsiTheme="minorHAnsi"/>
          <w:b/>
          <w:bCs/>
          <w:szCs w:val="22"/>
        </w:rPr>
        <w:t xml:space="preserve"> requires</w:t>
      </w:r>
      <w:r>
        <w:rPr>
          <w:rFonts w:asciiTheme="minorHAnsi" w:hAnsiTheme="minorHAnsi"/>
          <w:b/>
          <w:bCs/>
          <w:szCs w:val="22"/>
        </w:rPr>
        <w:t xml:space="preserve"> a </w:t>
      </w:r>
      <w:r w:rsidRPr="00466CE6">
        <w:rPr>
          <w:rFonts w:asciiTheme="minorHAnsi" w:hAnsiTheme="minorHAnsi"/>
          <w:b/>
          <w:bCs/>
          <w:szCs w:val="22"/>
          <w:u w:val="single"/>
        </w:rPr>
        <w:t>minimum</w:t>
      </w:r>
      <w:r>
        <w:rPr>
          <w:rFonts w:asciiTheme="minorHAnsi" w:hAnsiTheme="minorHAnsi"/>
          <w:b/>
          <w:bCs/>
          <w:szCs w:val="22"/>
        </w:rPr>
        <w:t xml:space="preserve"> of those stated in the </w:t>
      </w:r>
      <w:proofErr w:type="gramStart"/>
      <w:r>
        <w:rPr>
          <w:rFonts w:asciiTheme="minorHAnsi" w:hAnsiTheme="minorHAnsi"/>
          <w:b/>
          <w:bCs/>
          <w:szCs w:val="22"/>
        </w:rPr>
        <w:t>specifications</w:t>
      </w:r>
      <w:proofErr w:type="gramEnd"/>
      <w:r>
        <w:rPr>
          <w:rFonts w:asciiTheme="minorHAnsi" w:hAnsiTheme="minorHAnsi"/>
          <w:b/>
          <w:bCs/>
          <w:szCs w:val="22"/>
        </w:rPr>
        <w:t>/pricing schedules.</w:t>
      </w:r>
    </w:p>
    <w:p w14:paraId="067BDC4C" w14:textId="29A4E0D1" w:rsidR="006C3A87" w:rsidRPr="00301686" w:rsidRDefault="006C3A87" w:rsidP="006C3A87">
      <w:pPr>
        <w:numPr>
          <w:ilvl w:val="0"/>
          <w:numId w:val="25"/>
        </w:numPr>
        <w:suppressAutoHyphens/>
        <w:autoSpaceDN w:val="0"/>
        <w:textAlignment w:val="baseline"/>
        <w:rPr>
          <w:rFonts w:asciiTheme="minorHAnsi" w:hAnsiTheme="minorHAnsi"/>
          <w:szCs w:val="22"/>
        </w:rPr>
      </w:pPr>
      <w:r w:rsidRPr="00301686">
        <w:rPr>
          <w:rFonts w:asciiTheme="minorHAnsi" w:hAnsiTheme="minorHAnsi"/>
          <w:b/>
          <w:szCs w:val="22"/>
        </w:rPr>
        <w:lastRenderedPageBreak/>
        <w:t xml:space="preserve">The winning tenderer(s) </w:t>
      </w:r>
      <w:r w:rsidR="00716D04" w:rsidRPr="00716D04">
        <w:rPr>
          <w:rFonts w:asciiTheme="minorHAnsi" w:hAnsiTheme="minorHAnsi"/>
          <w:b/>
          <w:szCs w:val="22"/>
          <w:u w:val="single"/>
        </w:rPr>
        <w:t>must</w:t>
      </w:r>
      <w:r w:rsidRPr="00301686">
        <w:rPr>
          <w:rFonts w:asciiTheme="minorHAnsi" w:hAnsiTheme="minorHAnsi"/>
          <w:b/>
          <w:szCs w:val="22"/>
        </w:rPr>
        <w:t xml:space="preserve"> be able to provide a</w:t>
      </w:r>
      <w:r>
        <w:rPr>
          <w:rFonts w:asciiTheme="minorHAnsi" w:hAnsiTheme="minorHAnsi"/>
          <w:b/>
          <w:szCs w:val="22"/>
        </w:rPr>
        <w:t xml:space="preserve"> specific brochure</w:t>
      </w:r>
      <w:r w:rsidRPr="00301686">
        <w:rPr>
          <w:rFonts w:asciiTheme="minorHAnsi" w:hAnsiTheme="minorHAnsi"/>
          <w:b/>
          <w:szCs w:val="22"/>
        </w:rPr>
        <w:t xml:space="preserve"> of the items, with pricing and product codes, along with the availability to order the products tendered for, online.</w:t>
      </w:r>
    </w:p>
    <w:p w14:paraId="58BF0C73" w14:textId="77777777" w:rsidR="006C3A87" w:rsidRDefault="006C3A87" w:rsidP="006C3A87">
      <w:pPr>
        <w:rPr>
          <w:rFonts w:asciiTheme="minorHAnsi" w:hAnsiTheme="minorHAnsi"/>
          <w:b/>
        </w:rPr>
      </w:pPr>
    </w:p>
    <w:p w14:paraId="344D8480" w14:textId="14752A68" w:rsidR="006C3A87" w:rsidRPr="00F83C55" w:rsidRDefault="006C3A87" w:rsidP="006C3A87">
      <w:pPr>
        <w:rPr>
          <w:rFonts w:asciiTheme="minorHAnsi" w:hAnsiTheme="minorHAnsi"/>
          <w:b/>
          <w:lang w:val="en-IE"/>
        </w:rPr>
      </w:pPr>
      <w:r w:rsidRPr="00F83C55">
        <w:rPr>
          <w:rFonts w:asciiTheme="minorHAnsi" w:hAnsiTheme="minorHAnsi"/>
          <w:b/>
          <w:lang w:val="en-IE"/>
        </w:rPr>
        <w:t>1.</w:t>
      </w:r>
      <w:r w:rsidR="002C4D49">
        <w:rPr>
          <w:rFonts w:asciiTheme="minorHAnsi" w:hAnsiTheme="minorHAnsi"/>
          <w:b/>
          <w:lang w:val="en-IE"/>
        </w:rPr>
        <w:t>3</w:t>
      </w:r>
      <w:r w:rsidRPr="00F83C55">
        <w:rPr>
          <w:rFonts w:asciiTheme="minorHAnsi" w:hAnsiTheme="minorHAnsi"/>
          <w:b/>
          <w:lang w:val="en-IE"/>
        </w:rPr>
        <w:t xml:space="preserve"> Health &amp; Safety</w:t>
      </w:r>
    </w:p>
    <w:p w14:paraId="1CE0EB7C" w14:textId="0FA8E6B6" w:rsidR="006C3A87" w:rsidRPr="00F83C55" w:rsidRDefault="006C3A87" w:rsidP="006C3A87">
      <w:pPr>
        <w:rPr>
          <w:rFonts w:asciiTheme="minorHAnsi" w:hAnsiTheme="minorHAnsi"/>
          <w:szCs w:val="22"/>
          <w:lang w:val="en-IE"/>
        </w:rPr>
      </w:pPr>
      <w:r w:rsidRPr="00F83C55">
        <w:rPr>
          <w:rFonts w:asciiTheme="minorHAnsi" w:hAnsiTheme="minorHAnsi"/>
          <w:szCs w:val="22"/>
          <w:lang w:val="en-IE"/>
        </w:rPr>
        <w:t xml:space="preserve">All products supplied </w:t>
      </w:r>
      <w:r w:rsidR="00716D04" w:rsidRPr="00716D04">
        <w:rPr>
          <w:rFonts w:asciiTheme="minorHAnsi" w:hAnsiTheme="minorHAnsi"/>
          <w:b/>
          <w:szCs w:val="22"/>
          <w:u w:val="single"/>
          <w:lang w:val="en-IE"/>
        </w:rPr>
        <w:t>must</w:t>
      </w:r>
      <w:r w:rsidRPr="00F83C55">
        <w:rPr>
          <w:rFonts w:asciiTheme="minorHAnsi" w:hAnsiTheme="minorHAnsi"/>
          <w:szCs w:val="22"/>
          <w:lang w:val="en-IE"/>
        </w:rPr>
        <w:t xml:space="preserve"> comply with the appropriate standards contained in relevant EU Directives as well as the provisions of all relevant Safety, Health and Welfare at Work (General Application) legislation.</w:t>
      </w:r>
    </w:p>
    <w:p w14:paraId="7BB6A45F" w14:textId="0AAC45E2" w:rsidR="006C3A87" w:rsidRPr="00F83C55" w:rsidRDefault="006C3A87" w:rsidP="006C3A87">
      <w:pPr>
        <w:rPr>
          <w:rFonts w:asciiTheme="minorHAnsi" w:hAnsiTheme="minorHAnsi"/>
          <w:szCs w:val="22"/>
          <w:lang w:val="en-IE"/>
        </w:rPr>
      </w:pPr>
      <w:r w:rsidRPr="00F83C55">
        <w:rPr>
          <w:rFonts w:asciiTheme="minorHAnsi" w:hAnsiTheme="minorHAnsi"/>
          <w:szCs w:val="22"/>
          <w:lang w:val="en-IE"/>
        </w:rPr>
        <w:t xml:space="preserve">The </w:t>
      </w:r>
      <w:r w:rsidR="00607CF6">
        <w:rPr>
          <w:rFonts w:asciiTheme="minorHAnsi" w:hAnsiTheme="minorHAnsi"/>
          <w:szCs w:val="22"/>
          <w:lang w:val="en-IE"/>
        </w:rPr>
        <w:t>Successful Tenderer</w:t>
      </w:r>
      <w:r w:rsidR="00DE7FCF">
        <w:rPr>
          <w:rFonts w:asciiTheme="minorHAnsi" w:hAnsiTheme="minorHAnsi"/>
          <w:szCs w:val="22"/>
          <w:lang w:val="en-IE"/>
        </w:rPr>
        <w:t>(s)</w:t>
      </w:r>
      <w:r w:rsidRPr="00F83C55">
        <w:rPr>
          <w:rFonts w:asciiTheme="minorHAnsi" w:hAnsiTheme="minorHAnsi"/>
          <w:szCs w:val="22"/>
          <w:lang w:val="en-IE"/>
        </w:rPr>
        <w:t xml:space="preserve"> </w:t>
      </w:r>
      <w:r w:rsidR="00716D04" w:rsidRPr="00716D04">
        <w:rPr>
          <w:rFonts w:asciiTheme="minorHAnsi" w:hAnsiTheme="minorHAnsi"/>
          <w:b/>
          <w:szCs w:val="22"/>
          <w:u w:val="single"/>
          <w:lang w:val="en-IE"/>
        </w:rPr>
        <w:t>must</w:t>
      </w:r>
      <w:r w:rsidRPr="00F83C55">
        <w:rPr>
          <w:rFonts w:asciiTheme="minorHAnsi" w:hAnsiTheme="minorHAnsi"/>
          <w:szCs w:val="22"/>
          <w:lang w:val="en-IE"/>
        </w:rPr>
        <w:t xml:space="preserve"> have a current and valid safety policy or equivalent in accordance with the Safety, Health &amp; Welfare at Work Act 2005 (as amended). When delivering products to our premises the </w:t>
      </w:r>
      <w:r w:rsidR="00607CF6">
        <w:rPr>
          <w:rFonts w:asciiTheme="minorHAnsi" w:hAnsiTheme="minorHAnsi"/>
          <w:szCs w:val="22"/>
          <w:lang w:val="en-IE"/>
        </w:rPr>
        <w:t>Successful Tenderer</w:t>
      </w:r>
      <w:r w:rsidR="00DE7FCF">
        <w:rPr>
          <w:rFonts w:asciiTheme="minorHAnsi" w:hAnsiTheme="minorHAnsi"/>
          <w:szCs w:val="22"/>
          <w:lang w:val="en-IE"/>
        </w:rPr>
        <w:t>(s)</w:t>
      </w:r>
      <w:r w:rsidRPr="00F83C55">
        <w:rPr>
          <w:rFonts w:asciiTheme="minorHAnsi" w:hAnsiTheme="minorHAnsi"/>
          <w:szCs w:val="22"/>
          <w:lang w:val="en-IE"/>
        </w:rPr>
        <w:t xml:space="preserve"> shall comply with all safety requirements and procedures. </w:t>
      </w:r>
    </w:p>
    <w:p w14:paraId="28CCD6C9" w14:textId="77777777" w:rsidR="006C3A87" w:rsidRPr="00F83C55" w:rsidRDefault="006C3A87" w:rsidP="006C3A87">
      <w:pPr>
        <w:rPr>
          <w:rFonts w:asciiTheme="minorHAnsi" w:hAnsiTheme="minorHAnsi"/>
          <w:b/>
          <w:bCs/>
          <w:lang w:val="en-IE"/>
        </w:rPr>
      </w:pPr>
    </w:p>
    <w:p w14:paraId="5558A3AD" w14:textId="14A284B0" w:rsidR="006C3A87" w:rsidRPr="00F83C55" w:rsidRDefault="006C3A87" w:rsidP="006C3A87">
      <w:pPr>
        <w:rPr>
          <w:rFonts w:asciiTheme="minorHAnsi" w:hAnsiTheme="minorHAnsi"/>
          <w:b/>
          <w:lang w:val="en-IE"/>
        </w:rPr>
      </w:pPr>
      <w:r w:rsidRPr="00F83C55">
        <w:rPr>
          <w:rFonts w:asciiTheme="minorHAnsi" w:hAnsiTheme="minorHAnsi"/>
          <w:b/>
          <w:lang w:val="en-IE"/>
        </w:rPr>
        <w:t>1.</w:t>
      </w:r>
      <w:r w:rsidR="002C4D49">
        <w:rPr>
          <w:rFonts w:asciiTheme="minorHAnsi" w:hAnsiTheme="minorHAnsi"/>
          <w:b/>
          <w:lang w:val="en-IE"/>
        </w:rPr>
        <w:t>4</w:t>
      </w:r>
      <w:r w:rsidRPr="00F83C55">
        <w:rPr>
          <w:rFonts w:asciiTheme="minorHAnsi" w:hAnsiTheme="minorHAnsi"/>
          <w:b/>
          <w:lang w:val="en-IE"/>
        </w:rPr>
        <w:t xml:space="preserve"> Governing Legislation &amp; Codes of Practice</w:t>
      </w:r>
    </w:p>
    <w:p w14:paraId="448C08B4" w14:textId="1B67876B" w:rsidR="006C3A87" w:rsidRPr="00F83C55" w:rsidRDefault="00CB271C" w:rsidP="006C3A87">
      <w:pPr>
        <w:rPr>
          <w:rFonts w:asciiTheme="minorHAnsi" w:hAnsiTheme="minorHAnsi"/>
          <w:szCs w:val="22"/>
          <w:lang w:val="en-IE"/>
        </w:rPr>
      </w:pPr>
      <w:r>
        <w:rPr>
          <w:rFonts w:asciiTheme="minorHAnsi" w:hAnsiTheme="minorHAnsi"/>
          <w:szCs w:val="22"/>
          <w:lang w:val="en-IE"/>
        </w:rPr>
        <w:t>As applicable, t</w:t>
      </w:r>
      <w:r w:rsidR="006C3A87" w:rsidRPr="00F83C55">
        <w:rPr>
          <w:rFonts w:asciiTheme="minorHAnsi" w:hAnsiTheme="minorHAnsi"/>
          <w:szCs w:val="22"/>
          <w:lang w:val="en-IE"/>
        </w:rPr>
        <w:t xml:space="preserve">he </w:t>
      </w:r>
      <w:r w:rsidR="00607CF6">
        <w:rPr>
          <w:rFonts w:asciiTheme="minorHAnsi" w:hAnsiTheme="minorHAnsi"/>
          <w:szCs w:val="22"/>
          <w:lang w:val="en-IE"/>
        </w:rPr>
        <w:t>Successful Tenderer</w:t>
      </w:r>
      <w:r w:rsidR="00DE7FCF">
        <w:rPr>
          <w:rFonts w:asciiTheme="minorHAnsi" w:hAnsiTheme="minorHAnsi"/>
          <w:szCs w:val="22"/>
          <w:lang w:val="en-IE"/>
        </w:rPr>
        <w:t>(s)</w:t>
      </w:r>
      <w:r w:rsidR="006C3A87" w:rsidRPr="00F83C55">
        <w:rPr>
          <w:rFonts w:asciiTheme="minorHAnsi" w:hAnsiTheme="minorHAnsi"/>
          <w:szCs w:val="22"/>
          <w:lang w:val="en-IE"/>
        </w:rPr>
        <w:t xml:space="preserve"> </w:t>
      </w:r>
      <w:r w:rsidR="00716D04" w:rsidRPr="00716D04">
        <w:rPr>
          <w:rFonts w:asciiTheme="minorHAnsi" w:hAnsiTheme="minorHAnsi"/>
          <w:b/>
          <w:szCs w:val="22"/>
          <w:u w:val="single"/>
          <w:lang w:val="en-IE"/>
        </w:rPr>
        <w:t>must</w:t>
      </w:r>
      <w:r w:rsidR="006C3A87" w:rsidRPr="00F83C55">
        <w:rPr>
          <w:rFonts w:asciiTheme="minorHAnsi" w:hAnsiTheme="minorHAnsi"/>
          <w:szCs w:val="22"/>
          <w:lang w:val="en-IE"/>
        </w:rPr>
        <w:t xml:space="preserve">, in relation to the following matters, meet the standards in place based on the European Union regulations as specified below: </w:t>
      </w:r>
    </w:p>
    <w:p w14:paraId="4B36A799" w14:textId="60768190" w:rsidR="006C3A87" w:rsidRPr="00C97443" w:rsidRDefault="006C3A87" w:rsidP="00C97443">
      <w:pPr>
        <w:pStyle w:val="ListParagraph"/>
        <w:numPr>
          <w:ilvl w:val="0"/>
          <w:numId w:val="35"/>
        </w:numPr>
        <w:rPr>
          <w:lang w:val="en-IE"/>
        </w:rPr>
      </w:pPr>
      <w:r w:rsidRPr="00C97443">
        <w:rPr>
          <w:lang w:val="en-IE"/>
        </w:rPr>
        <w:t>S.I. No. 283 of 2014 European Union (Batteries and Accumulators) Regulations 2014 (as amended)</w:t>
      </w:r>
      <w:r w:rsidR="001D5CD2">
        <w:rPr>
          <w:lang w:val="en-IE"/>
        </w:rPr>
        <w:t>;</w:t>
      </w:r>
    </w:p>
    <w:p w14:paraId="0AC879FE" w14:textId="0F448568" w:rsidR="006C3A87" w:rsidRPr="00C97443" w:rsidRDefault="006C3A87" w:rsidP="00C97443">
      <w:pPr>
        <w:pStyle w:val="ListParagraph"/>
        <w:numPr>
          <w:ilvl w:val="0"/>
          <w:numId w:val="35"/>
        </w:numPr>
        <w:rPr>
          <w:lang w:val="en-IE"/>
        </w:rPr>
      </w:pPr>
      <w:r w:rsidRPr="00C97443">
        <w:rPr>
          <w:lang w:val="en-IE"/>
        </w:rPr>
        <w:t>S.I. No. 282 of 2014 European Union (Packaging) Regulations 2014 (as amended)</w:t>
      </w:r>
      <w:r w:rsidR="001D5CD2">
        <w:rPr>
          <w:lang w:val="en-IE"/>
        </w:rPr>
        <w:t>;</w:t>
      </w:r>
    </w:p>
    <w:p w14:paraId="47FCBDD8" w14:textId="786102EB" w:rsidR="006C3A87" w:rsidRPr="00C97443" w:rsidRDefault="006C3A87" w:rsidP="00C97443">
      <w:pPr>
        <w:pStyle w:val="ListParagraph"/>
        <w:numPr>
          <w:ilvl w:val="0"/>
          <w:numId w:val="35"/>
        </w:numPr>
        <w:rPr>
          <w:lang w:val="en-IE"/>
        </w:rPr>
      </w:pPr>
      <w:r w:rsidRPr="00C97443">
        <w:rPr>
          <w:lang w:val="en-IE"/>
        </w:rPr>
        <w:t>S.I. No. 149 of 2014 European Union (Waste Electrical and Electronic Equipment) Regulations 2014 (as amended)</w:t>
      </w:r>
      <w:r w:rsidR="001D5CD2">
        <w:rPr>
          <w:lang w:val="en-IE"/>
        </w:rPr>
        <w:t>;</w:t>
      </w:r>
    </w:p>
    <w:p w14:paraId="460BE6A1" w14:textId="311911F7" w:rsidR="006C3A87" w:rsidRPr="00C97443" w:rsidRDefault="006C3A87" w:rsidP="00C97443">
      <w:pPr>
        <w:pStyle w:val="ListParagraph"/>
        <w:numPr>
          <w:ilvl w:val="0"/>
          <w:numId w:val="35"/>
        </w:numPr>
        <w:rPr>
          <w:lang w:val="en-IE"/>
        </w:rPr>
      </w:pPr>
      <w:r w:rsidRPr="00C97443">
        <w:rPr>
          <w:lang w:val="en-IE"/>
        </w:rPr>
        <w:t>S.I. No. 513 of 2012 European Union (Restriction of Certain Hazardous Substances in Electrical and Electronic Equipment) Regulations 2012 (as amended)</w:t>
      </w:r>
      <w:r w:rsidR="001D5CD2">
        <w:rPr>
          <w:lang w:val="en-IE"/>
        </w:rPr>
        <w:t>; and</w:t>
      </w:r>
    </w:p>
    <w:p w14:paraId="519B7C30" w14:textId="4BADDF6D" w:rsidR="006C3A87" w:rsidRPr="00C97443" w:rsidRDefault="006C3A87" w:rsidP="00C97443">
      <w:pPr>
        <w:pStyle w:val="ListParagraph"/>
        <w:numPr>
          <w:ilvl w:val="0"/>
          <w:numId w:val="35"/>
        </w:numPr>
        <w:rPr>
          <w:lang w:val="en-IE"/>
        </w:rPr>
      </w:pPr>
      <w:r w:rsidRPr="00C97443">
        <w:rPr>
          <w:lang w:val="en-IE"/>
        </w:rPr>
        <w:t>Circular 20/2019: Promoting the use of Environmental and Social Considerations in Public Procurement</w:t>
      </w:r>
      <w:r w:rsidR="001D5CD2">
        <w:rPr>
          <w:lang w:val="en-IE"/>
        </w:rPr>
        <w:t>.</w:t>
      </w:r>
    </w:p>
    <w:p w14:paraId="54F82523" w14:textId="77777777" w:rsidR="006C3A87" w:rsidRPr="00F83C55" w:rsidRDefault="006C3A87" w:rsidP="006C3A87">
      <w:pPr>
        <w:rPr>
          <w:rFonts w:asciiTheme="minorHAnsi" w:hAnsiTheme="minorHAnsi"/>
          <w:b/>
          <w:bCs/>
          <w:lang w:val="en-IE"/>
        </w:rPr>
      </w:pPr>
    </w:p>
    <w:p w14:paraId="33C7C059" w14:textId="38FD4D28" w:rsidR="00CB271C" w:rsidRPr="00CB271C" w:rsidRDefault="00965EC8" w:rsidP="00CB271C">
      <w:pPr>
        <w:rPr>
          <w:rFonts w:asciiTheme="minorHAnsi" w:hAnsiTheme="minorHAnsi"/>
          <w:b/>
          <w:i/>
          <w:iCs/>
        </w:rPr>
      </w:pPr>
      <w:r>
        <w:rPr>
          <w:rFonts w:asciiTheme="minorHAnsi" w:hAnsiTheme="minorHAnsi"/>
          <w:b/>
          <w:lang w:val="en-IE"/>
        </w:rPr>
        <w:t>1.</w:t>
      </w:r>
      <w:r w:rsidR="002C4D49">
        <w:rPr>
          <w:rFonts w:asciiTheme="minorHAnsi" w:hAnsiTheme="minorHAnsi"/>
          <w:b/>
          <w:lang w:val="en-IE"/>
        </w:rPr>
        <w:t>4</w:t>
      </w:r>
      <w:r>
        <w:rPr>
          <w:rFonts w:asciiTheme="minorHAnsi" w:hAnsiTheme="minorHAnsi"/>
          <w:b/>
          <w:lang w:val="en-IE"/>
        </w:rPr>
        <w:t xml:space="preserve">.1 </w:t>
      </w:r>
      <w:r w:rsidR="006C3A87" w:rsidRPr="00F83C55">
        <w:rPr>
          <w:rFonts w:asciiTheme="minorHAnsi" w:hAnsiTheme="minorHAnsi"/>
          <w:b/>
          <w:lang w:val="en-IE"/>
        </w:rPr>
        <w:t xml:space="preserve">WEEE Certificates </w:t>
      </w:r>
      <w:r w:rsidR="00990C4A" w:rsidRPr="00990C4A">
        <w:rPr>
          <w:rFonts w:asciiTheme="minorHAnsi" w:hAnsiTheme="minorHAnsi"/>
          <w:b/>
          <w:color w:val="EE0000"/>
          <w:lang w:val="en-IE"/>
        </w:rPr>
        <w:t>(where applicable)</w:t>
      </w:r>
    </w:p>
    <w:p w14:paraId="27A9C465" w14:textId="5B3E3162" w:rsidR="006C3A87" w:rsidRPr="00F83C55" w:rsidRDefault="006C3A87" w:rsidP="006C3A87">
      <w:pPr>
        <w:rPr>
          <w:rFonts w:asciiTheme="minorHAnsi" w:hAnsiTheme="minorHAnsi"/>
          <w:szCs w:val="22"/>
          <w:lang w:val="en-IE"/>
        </w:rPr>
      </w:pPr>
      <w:r w:rsidRPr="00F83C55">
        <w:rPr>
          <w:rFonts w:asciiTheme="minorHAnsi" w:hAnsiTheme="minorHAnsi"/>
          <w:szCs w:val="22"/>
          <w:lang w:val="en-IE"/>
        </w:rPr>
        <w:t xml:space="preserve">Under the S.I. No. 149 of 2014 European Union (Waste Electrical and Electronic Equipment) Regulations 2014, all retailers supplying EEE and automotive and/or industrial batteries </w:t>
      </w:r>
      <w:r w:rsidR="00716D04" w:rsidRPr="00716D04">
        <w:rPr>
          <w:rFonts w:asciiTheme="minorHAnsi" w:hAnsiTheme="minorHAnsi"/>
          <w:b/>
          <w:szCs w:val="22"/>
          <w:u w:val="single"/>
          <w:lang w:val="en-IE"/>
        </w:rPr>
        <w:t>must</w:t>
      </w:r>
      <w:r w:rsidRPr="00F83C55">
        <w:rPr>
          <w:rFonts w:asciiTheme="minorHAnsi" w:hAnsiTheme="minorHAnsi"/>
          <w:szCs w:val="22"/>
          <w:lang w:val="en-IE"/>
        </w:rPr>
        <w:t xml:space="preserve"> register as a retailer with their Local Authority or with the Compliance Scheme responsible for their area, with each individual retail premises registered. </w:t>
      </w:r>
    </w:p>
    <w:p w14:paraId="36E01D80" w14:textId="380B7003" w:rsidR="006C3A87" w:rsidRPr="00F83C55" w:rsidRDefault="006C3A87" w:rsidP="006C3A87">
      <w:pPr>
        <w:rPr>
          <w:rFonts w:asciiTheme="minorHAnsi" w:hAnsiTheme="minorHAnsi"/>
          <w:szCs w:val="22"/>
          <w:lang w:val="en-IE"/>
        </w:rPr>
      </w:pPr>
      <w:r w:rsidRPr="00F83C55">
        <w:rPr>
          <w:rFonts w:asciiTheme="minorHAnsi" w:hAnsiTheme="minorHAnsi"/>
          <w:szCs w:val="22"/>
          <w:lang w:val="en-IE"/>
        </w:rPr>
        <w:t xml:space="preserve">Subject to Schedule A Clause 1B4 of the Goods Contract the </w:t>
      </w:r>
      <w:r w:rsidR="00607CF6">
        <w:rPr>
          <w:rFonts w:asciiTheme="minorHAnsi" w:hAnsiTheme="minorHAnsi"/>
          <w:szCs w:val="22"/>
          <w:lang w:val="en-IE"/>
        </w:rPr>
        <w:t>Successful Tenderer</w:t>
      </w:r>
      <w:r w:rsidRPr="00F83C55">
        <w:rPr>
          <w:rFonts w:asciiTheme="minorHAnsi" w:hAnsiTheme="minorHAnsi"/>
          <w:szCs w:val="22"/>
          <w:lang w:val="en-IE"/>
        </w:rPr>
        <w:t xml:space="preserve">(s) shall: </w:t>
      </w:r>
    </w:p>
    <w:p w14:paraId="4ED883ED" w14:textId="31FF39F9" w:rsidR="006C3A87" w:rsidRPr="00F83C55" w:rsidRDefault="006C3A87" w:rsidP="006C3A87">
      <w:pPr>
        <w:numPr>
          <w:ilvl w:val="0"/>
          <w:numId w:val="28"/>
        </w:numPr>
        <w:suppressAutoHyphens/>
        <w:autoSpaceDN w:val="0"/>
        <w:spacing w:after="0"/>
        <w:textAlignment w:val="baseline"/>
        <w:rPr>
          <w:rFonts w:asciiTheme="minorHAnsi" w:hAnsiTheme="minorHAnsi"/>
          <w:szCs w:val="22"/>
        </w:rPr>
      </w:pPr>
      <w:r w:rsidRPr="00F83C55">
        <w:rPr>
          <w:rFonts w:asciiTheme="minorHAnsi" w:hAnsiTheme="minorHAnsi"/>
          <w:szCs w:val="22"/>
        </w:rPr>
        <w:t>be in possession of a valid 'Certificate of Registration' which is issued annually by the WEEE Register Society Ltd., for all products in respect of electronic and electrical equipment and batteries</w:t>
      </w:r>
      <w:r w:rsidR="001D5CD2">
        <w:rPr>
          <w:rFonts w:asciiTheme="minorHAnsi" w:hAnsiTheme="minorHAnsi"/>
          <w:szCs w:val="22"/>
        </w:rPr>
        <w:t>; and</w:t>
      </w:r>
    </w:p>
    <w:p w14:paraId="6349FF6D" w14:textId="2AD1780E" w:rsidR="006C3A87" w:rsidRPr="00F83C55" w:rsidRDefault="006C3A87" w:rsidP="006C3A87">
      <w:pPr>
        <w:numPr>
          <w:ilvl w:val="0"/>
          <w:numId w:val="28"/>
        </w:numPr>
        <w:suppressAutoHyphens/>
        <w:autoSpaceDN w:val="0"/>
        <w:textAlignment w:val="baseline"/>
        <w:rPr>
          <w:rFonts w:asciiTheme="minorHAnsi" w:hAnsiTheme="minorHAnsi"/>
          <w:szCs w:val="22"/>
        </w:rPr>
      </w:pPr>
      <w:r w:rsidRPr="00F83C55">
        <w:rPr>
          <w:rFonts w:asciiTheme="minorHAnsi" w:hAnsiTheme="minorHAnsi"/>
          <w:szCs w:val="22"/>
        </w:rPr>
        <w:t xml:space="preserve">confirm that all products are Restriction of Certain Hazardous Substances (RoHS) compliant. Certificates and confirmation as at point (ii) </w:t>
      </w:r>
      <w:r w:rsidR="00716D04" w:rsidRPr="00716D04">
        <w:rPr>
          <w:rFonts w:asciiTheme="minorHAnsi" w:hAnsiTheme="minorHAnsi"/>
          <w:b/>
          <w:szCs w:val="22"/>
          <w:u w:val="single"/>
        </w:rPr>
        <w:t>must</w:t>
      </w:r>
      <w:r w:rsidRPr="00F83C55">
        <w:rPr>
          <w:rFonts w:asciiTheme="minorHAnsi" w:hAnsiTheme="minorHAnsi"/>
          <w:szCs w:val="22"/>
        </w:rPr>
        <w:t xml:space="preserve"> be produced on request to the Contracting Authority. </w:t>
      </w:r>
    </w:p>
    <w:p w14:paraId="28D8DAC1" w14:textId="77777777" w:rsidR="006C3A87" w:rsidRDefault="006C3A87" w:rsidP="006C3A87">
      <w:pPr>
        <w:rPr>
          <w:rFonts w:asciiTheme="minorHAnsi" w:hAnsiTheme="minorHAnsi"/>
          <w:b/>
          <w:bCs/>
          <w:lang w:val="en-IE"/>
        </w:rPr>
      </w:pPr>
    </w:p>
    <w:p w14:paraId="70312185" w14:textId="77777777" w:rsidR="00990C4A" w:rsidRDefault="00990C4A" w:rsidP="006C3A87">
      <w:pPr>
        <w:rPr>
          <w:rFonts w:asciiTheme="minorHAnsi" w:hAnsiTheme="minorHAnsi"/>
          <w:b/>
          <w:bCs/>
          <w:lang w:val="en-IE"/>
        </w:rPr>
      </w:pPr>
    </w:p>
    <w:p w14:paraId="500E3085" w14:textId="77777777" w:rsidR="00990C4A" w:rsidRDefault="00990C4A" w:rsidP="006C3A87">
      <w:pPr>
        <w:rPr>
          <w:rFonts w:asciiTheme="minorHAnsi" w:hAnsiTheme="minorHAnsi"/>
          <w:b/>
          <w:bCs/>
          <w:lang w:val="en-IE"/>
        </w:rPr>
      </w:pPr>
    </w:p>
    <w:p w14:paraId="78FFBF89" w14:textId="77777777" w:rsidR="00990C4A" w:rsidRPr="00F83C55" w:rsidRDefault="00990C4A" w:rsidP="006C3A87">
      <w:pPr>
        <w:rPr>
          <w:rFonts w:asciiTheme="minorHAnsi" w:hAnsiTheme="minorHAnsi"/>
          <w:b/>
          <w:bCs/>
          <w:lang w:val="en-IE"/>
        </w:rPr>
      </w:pPr>
    </w:p>
    <w:p w14:paraId="224CF602" w14:textId="66BD6F68" w:rsidR="006C3A87" w:rsidRPr="00F83C55" w:rsidRDefault="006C3A87" w:rsidP="006C3A87">
      <w:pPr>
        <w:rPr>
          <w:rFonts w:asciiTheme="minorHAnsi" w:hAnsiTheme="minorHAnsi"/>
          <w:b/>
          <w:bCs/>
          <w:lang w:val="en-IE"/>
        </w:rPr>
      </w:pPr>
      <w:r w:rsidRPr="00F83C55">
        <w:rPr>
          <w:rFonts w:asciiTheme="minorHAnsi" w:hAnsiTheme="minorHAnsi"/>
          <w:b/>
          <w:lang w:val="en-IE"/>
        </w:rPr>
        <w:lastRenderedPageBreak/>
        <w:t>1.</w:t>
      </w:r>
      <w:r w:rsidR="00D32876">
        <w:rPr>
          <w:rFonts w:asciiTheme="minorHAnsi" w:hAnsiTheme="minorHAnsi"/>
          <w:b/>
          <w:lang w:val="en-IE"/>
        </w:rPr>
        <w:t>5</w:t>
      </w:r>
      <w:r w:rsidRPr="00F83C55">
        <w:rPr>
          <w:rFonts w:asciiTheme="minorHAnsi" w:hAnsiTheme="minorHAnsi"/>
          <w:b/>
          <w:lang w:val="en-IE"/>
        </w:rPr>
        <w:t xml:space="preserve"> Good</w:t>
      </w:r>
      <w:r w:rsidR="000027BE">
        <w:rPr>
          <w:rFonts w:asciiTheme="minorHAnsi" w:hAnsiTheme="minorHAnsi"/>
          <w:b/>
          <w:lang w:val="en-IE"/>
        </w:rPr>
        <w:t>s</w:t>
      </w:r>
      <w:r w:rsidRPr="00F83C55">
        <w:rPr>
          <w:rFonts w:asciiTheme="minorHAnsi" w:hAnsiTheme="minorHAnsi"/>
          <w:b/>
          <w:lang w:val="en-IE"/>
        </w:rPr>
        <w:t xml:space="preserve"> Specification and Functional Characteristics</w:t>
      </w:r>
      <w:r w:rsidR="00226AFB">
        <w:rPr>
          <w:rFonts w:asciiTheme="minorHAnsi" w:hAnsiTheme="minorHAnsi"/>
          <w:b/>
          <w:lang w:val="en-IE"/>
        </w:rPr>
        <w:t xml:space="preserve"> </w:t>
      </w:r>
    </w:p>
    <w:p w14:paraId="7D8660AC" w14:textId="72DBC04D" w:rsidR="006C3A87" w:rsidRPr="00F83C55" w:rsidRDefault="006C3A87" w:rsidP="006C3A87">
      <w:pPr>
        <w:rPr>
          <w:rFonts w:asciiTheme="minorHAnsi" w:hAnsiTheme="minorHAnsi"/>
          <w:szCs w:val="22"/>
          <w:lang w:val="en-IE"/>
        </w:rPr>
      </w:pPr>
      <w:r w:rsidRPr="00F83C55">
        <w:rPr>
          <w:rFonts w:asciiTheme="minorHAnsi" w:hAnsiTheme="minorHAnsi"/>
          <w:szCs w:val="22"/>
          <w:lang w:val="en-IE"/>
        </w:rPr>
        <w:t xml:space="preserve">All Goods supplied </w:t>
      </w:r>
      <w:r w:rsidR="00716D04" w:rsidRPr="00716D04">
        <w:rPr>
          <w:rFonts w:asciiTheme="minorHAnsi" w:hAnsiTheme="minorHAnsi"/>
          <w:b/>
          <w:szCs w:val="22"/>
          <w:u w:val="single"/>
          <w:lang w:val="en-IE"/>
        </w:rPr>
        <w:t>must</w:t>
      </w:r>
      <w:r w:rsidRPr="00F83C55">
        <w:rPr>
          <w:rFonts w:asciiTheme="minorHAnsi" w:hAnsiTheme="minorHAnsi"/>
          <w:szCs w:val="22"/>
          <w:lang w:val="en-IE"/>
        </w:rPr>
        <w:t xml:space="preserve"> meet the requirements set out in the Appendix 2 Pricing Schedule of this </w:t>
      </w:r>
      <w:r>
        <w:rPr>
          <w:rFonts w:asciiTheme="minorHAnsi" w:hAnsiTheme="minorHAnsi"/>
          <w:szCs w:val="22"/>
          <w:lang w:val="en-IE"/>
        </w:rPr>
        <w:t>CFT</w:t>
      </w:r>
      <w:r w:rsidRPr="00F83C55">
        <w:rPr>
          <w:rFonts w:asciiTheme="minorHAnsi" w:hAnsiTheme="minorHAnsi"/>
          <w:szCs w:val="22"/>
          <w:lang w:val="en-IE"/>
        </w:rPr>
        <w:t xml:space="preserve">, be fit for purpose, robust, sustainable, suitable for student use, and of a quality acceptable to the Contracting Authority. </w:t>
      </w:r>
    </w:p>
    <w:p w14:paraId="27379E4C" w14:textId="70D5F576" w:rsidR="006C3A87" w:rsidRPr="00F83C55" w:rsidRDefault="006C3A87" w:rsidP="006C3A87">
      <w:pPr>
        <w:rPr>
          <w:rFonts w:asciiTheme="minorHAnsi" w:hAnsiTheme="minorHAnsi"/>
          <w:szCs w:val="22"/>
          <w:lang w:val="en-IE"/>
        </w:rPr>
      </w:pPr>
      <w:r w:rsidRPr="00F83C55">
        <w:rPr>
          <w:rFonts w:asciiTheme="minorHAnsi" w:hAnsiTheme="minorHAnsi"/>
          <w:szCs w:val="22"/>
          <w:lang w:val="en-IE"/>
        </w:rPr>
        <w:t>All Goods should conform to the Declaration of Performance (</w:t>
      </w:r>
      <w:proofErr w:type="spellStart"/>
      <w:r w:rsidRPr="00F83C55">
        <w:rPr>
          <w:rFonts w:asciiTheme="minorHAnsi" w:hAnsiTheme="minorHAnsi"/>
          <w:szCs w:val="22"/>
          <w:lang w:val="en-IE"/>
        </w:rPr>
        <w:t>DoP</w:t>
      </w:r>
      <w:proofErr w:type="spellEnd"/>
      <w:r w:rsidRPr="00F83C55">
        <w:rPr>
          <w:rFonts w:asciiTheme="minorHAnsi" w:hAnsiTheme="minorHAnsi"/>
          <w:szCs w:val="22"/>
          <w:lang w:val="en-IE"/>
        </w:rPr>
        <w:t xml:space="preserve">), CE marking regulations and comply with the relevant technical European Union EN standards where applicable. Where requested by the Contracting Authority, the </w:t>
      </w:r>
      <w:r w:rsidR="00607CF6">
        <w:rPr>
          <w:rFonts w:asciiTheme="minorHAnsi" w:hAnsiTheme="minorHAnsi"/>
          <w:szCs w:val="22"/>
          <w:lang w:val="en-IE"/>
        </w:rPr>
        <w:t>Successful Tenderer</w:t>
      </w:r>
      <w:r w:rsidR="00DE7FCF">
        <w:rPr>
          <w:rFonts w:asciiTheme="minorHAnsi" w:hAnsiTheme="minorHAnsi"/>
          <w:szCs w:val="22"/>
          <w:lang w:val="en-IE"/>
        </w:rPr>
        <w:t>(s)</w:t>
      </w:r>
      <w:r w:rsidRPr="00F83C55">
        <w:rPr>
          <w:rFonts w:asciiTheme="minorHAnsi" w:hAnsiTheme="minorHAnsi"/>
          <w:szCs w:val="22"/>
          <w:lang w:val="en-IE"/>
        </w:rPr>
        <w:t xml:space="preserve"> shall provide certificates of conformity with respect to the compliance of specific Good(s). The certificates of conformity and </w:t>
      </w:r>
      <w:proofErr w:type="spellStart"/>
      <w:r w:rsidRPr="00F83C55">
        <w:rPr>
          <w:rFonts w:asciiTheme="minorHAnsi" w:hAnsiTheme="minorHAnsi"/>
          <w:szCs w:val="22"/>
          <w:lang w:val="en-IE"/>
        </w:rPr>
        <w:t>DoP</w:t>
      </w:r>
      <w:proofErr w:type="spellEnd"/>
      <w:r w:rsidRPr="00F83C55">
        <w:rPr>
          <w:rFonts w:asciiTheme="minorHAnsi" w:hAnsiTheme="minorHAnsi"/>
          <w:szCs w:val="22"/>
          <w:lang w:val="en-IE"/>
        </w:rPr>
        <w:t xml:space="preserve"> may be requested at any time during the Contract. </w:t>
      </w:r>
    </w:p>
    <w:p w14:paraId="1BC08E2C" w14:textId="2B389029" w:rsidR="006C3A87" w:rsidRPr="00F83C55" w:rsidRDefault="006C3A87" w:rsidP="006C3A87">
      <w:pPr>
        <w:rPr>
          <w:rFonts w:asciiTheme="minorHAnsi" w:hAnsiTheme="minorHAnsi"/>
          <w:szCs w:val="22"/>
          <w:lang w:val="en-IE"/>
        </w:rPr>
      </w:pPr>
      <w:r w:rsidRPr="00F83C55">
        <w:rPr>
          <w:rFonts w:asciiTheme="minorHAnsi" w:hAnsiTheme="minorHAnsi"/>
          <w:szCs w:val="22"/>
          <w:lang w:val="en-IE"/>
        </w:rPr>
        <w:t xml:space="preserve">The </w:t>
      </w:r>
      <w:r w:rsidR="00607CF6">
        <w:rPr>
          <w:rFonts w:asciiTheme="minorHAnsi" w:hAnsiTheme="minorHAnsi"/>
          <w:szCs w:val="22"/>
          <w:lang w:val="en-IE"/>
        </w:rPr>
        <w:t>Successful Tenderer</w:t>
      </w:r>
      <w:r w:rsidR="00DE7FCF">
        <w:rPr>
          <w:rFonts w:asciiTheme="minorHAnsi" w:hAnsiTheme="minorHAnsi"/>
          <w:szCs w:val="22"/>
          <w:lang w:val="en-IE"/>
        </w:rPr>
        <w:t>(s)</w:t>
      </w:r>
      <w:r w:rsidRPr="00F83C55">
        <w:rPr>
          <w:rFonts w:asciiTheme="minorHAnsi" w:hAnsiTheme="minorHAnsi"/>
          <w:szCs w:val="22"/>
          <w:lang w:val="en-IE"/>
        </w:rPr>
        <w:t xml:space="preserve"> shall be responsible for ensuring that the Goods manufactured for the Contract whether manufactured directly by the Tenderer or manufactured by a third party, fully comply with technical European Union EN standards and any other standards</w:t>
      </w:r>
      <w:r w:rsidR="00387A47">
        <w:rPr>
          <w:rFonts w:asciiTheme="minorHAnsi" w:hAnsiTheme="minorHAnsi"/>
          <w:szCs w:val="22"/>
          <w:lang w:val="en-IE"/>
        </w:rPr>
        <w:t>/</w:t>
      </w:r>
      <w:r w:rsidRPr="00F83C55">
        <w:rPr>
          <w:rFonts w:asciiTheme="minorHAnsi" w:hAnsiTheme="minorHAnsi"/>
          <w:szCs w:val="22"/>
          <w:lang w:val="en-IE"/>
        </w:rPr>
        <w:t xml:space="preserve">regulations as applicable, for the duration of any Contract. </w:t>
      </w:r>
    </w:p>
    <w:p w14:paraId="451AE92E" w14:textId="30538E93" w:rsidR="006C3A87" w:rsidRPr="00F83C55" w:rsidRDefault="006C3A87" w:rsidP="006C3A87">
      <w:pPr>
        <w:rPr>
          <w:rFonts w:asciiTheme="minorHAnsi" w:hAnsiTheme="minorHAnsi"/>
          <w:szCs w:val="22"/>
          <w:lang w:val="en-IE"/>
        </w:rPr>
      </w:pPr>
      <w:r w:rsidRPr="00F83C55">
        <w:rPr>
          <w:rFonts w:asciiTheme="minorHAnsi" w:hAnsiTheme="minorHAnsi"/>
          <w:szCs w:val="22"/>
          <w:lang w:val="en-IE"/>
        </w:rPr>
        <w:t xml:space="preserve">If at any time during the term of the Contract the Contracting Authority finds that the Good(s) are not operationally fit for purpose or of an acceptable quality, the </w:t>
      </w:r>
      <w:r w:rsidR="00607CF6">
        <w:rPr>
          <w:rFonts w:asciiTheme="minorHAnsi" w:hAnsiTheme="minorHAnsi"/>
          <w:szCs w:val="22"/>
          <w:lang w:val="en-IE"/>
        </w:rPr>
        <w:t>Successful Tenderer</w:t>
      </w:r>
      <w:r w:rsidR="00DE7FCF">
        <w:rPr>
          <w:rFonts w:asciiTheme="minorHAnsi" w:hAnsiTheme="minorHAnsi"/>
          <w:szCs w:val="22"/>
          <w:lang w:val="en-IE"/>
        </w:rPr>
        <w:t>(s)</w:t>
      </w:r>
      <w:r w:rsidRPr="00F83C55">
        <w:rPr>
          <w:rFonts w:asciiTheme="minorHAnsi" w:hAnsiTheme="minorHAnsi"/>
          <w:szCs w:val="22"/>
          <w:lang w:val="en-IE"/>
        </w:rPr>
        <w:t xml:space="preserve"> shall provide a substitute product acceptable to the Contracting Authority at no extra cost. </w:t>
      </w:r>
    </w:p>
    <w:p w14:paraId="53C24B42" w14:textId="77777777" w:rsidR="006C3A87" w:rsidRPr="00F83C55" w:rsidRDefault="006C3A87" w:rsidP="006C3A87">
      <w:pPr>
        <w:rPr>
          <w:rFonts w:asciiTheme="minorHAnsi" w:hAnsiTheme="minorHAnsi"/>
          <w:szCs w:val="22"/>
          <w:lang w:val="en-IE"/>
        </w:rPr>
      </w:pPr>
    </w:p>
    <w:p w14:paraId="5FCE17CA" w14:textId="056B2AE0" w:rsidR="006C3A87" w:rsidRPr="00F83C55" w:rsidRDefault="006C3A87" w:rsidP="006C3A87">
      <w:pPr>
        <w:rPr>
          <w:rFonts w:asciiTheme="minorHAnsi" w:hAnsiTheme="minorHAnsi"/>
          <w:b/>
          <w:bCs/>
          <w:lang w:val="en-IE"/>
        </w:rPr>
      </w:pPr>
      <w:r w:rsidRPr="00F83C55">
        <w:rPr>
          <w:rFonts w:asciiTheme="minorHAnsi" w:hAnsiTheme="minorHAnsi"/>
          <w:b/>
          <w:lang w:val="en-IE"/>
        </w:rPr>
        <w:t>1.</w:t>
      </w:r>
      <w:r w:rsidR="00D32876">
        <w:rPr>
          <w:rFonts w:asciiTheme="minorHAnsi" w:hAnsiTheme="minorHAnsi"/>
          <w:b/>
          <w:lang w:val="en-IE"/>
        </w:rPr>
        <w:t>6</w:t>
      </w:r>
      <w:r w:rsidRPr="00F83C55">
        <w:rPr>
          <w:rFonts w:asciiTheme="minorHAnsi" w:hAnsiTheme="minorHAnsi"/>
          <w:b/>
          <w:lang w:val="en-IE"/>
        </w:rPr>
        <w:t xml:space="preserve"> Substitution of Goods</w:t>
      </w:r>
      <w:r w:rsidRPr="00F83C55">
        <w:rPr>
          <w:rFonts w:asciiTheme="minorHAnsi" w:hAnsiTheme="minorHAnsi"/>
          <w:b/>
          <w:bCs/>
          <w:lang w:val="en-IE"/>
        </w:rPr>
        <w:t xml:space="preserve"> </w:t>
      </w:r>
    </w:p>
    <w:p w14:paraId="0073810B" w14:textId="77777777" w:rsidR="006C3A87" w:rsidRPr="00F83C55" w:rsidRDefault="006C3A87" w:rsidP="006C3A87">
      <w:pPr>
        <w:rPr>
          <w:rFonts w:asciiTheme="minorHAnsi" w:hAnsiTheme="minorHAnsi"/>
          <w:szCs w:val="22"/>
          <w:lang w:val="en-IE"/>
        </w:rPr>
      </w:pPr>
      <w:r w:rsidRPr="00F83C55">
        <w:rPr>
          <w:rFonts w:asciiTheme="minorHAnsi" w:hAnsiTheme="minorHAnsi"/>
          <w:szCs w:val="22"/>
          <w:lang w:val="en-IE"/>
        </w:rPr>
        <w:t>No (</w:t>
      </w:r>
      <w:proofErr w:type="spellStart"/>
      <w:r w:rsidRPr="00F83C55">
        <w:rPr>
          <w:rFonts w:asciiTheme="minorHAnsi" w:hAnsiTheme="minorHAnsi"/>
          <w:szCs w:val="22"/>
          <w:lang w:val="en-IE"/>
        </w:rPr>
        <w:t>i</w:t>
      </w:r>
      <w:proofErr w:type="spellEnd"/>
      <w:r w:rsidRPr="00F83C55">
        <w:rPr>
          <w:rFonts w:asciiTheme="minorHAnsi" w:hAnsiTheme="minorHAnsi"/>
          <w:szCs w:val="22"/>
          <w:lang w:val="en-IE"/>
        </w:rPr>
        <w:t xml:space="preserve">) Goods changes (ii) substitution or (iii) changes to the product specification is/are allowed unless agreed (in writing) in advance with the </w:t>
      </w:r>
      <w:r>
        <w:rPr>
          <w:rFonts w:asciiTheme="minorHAnsi" w:hAnsiTheme="minorHAnsi"/>
          <w:szCs w:val="22"/>
          <w:lang w:val="en-IE"/>
        </w:rPr>
        <w:t>school</w:t>
      </w:r>
      <w:r w:rsidRPr="00F83C55">
        <w:rPr>
          <w:rFonts w:asciiTheme="minorHAnsi" w:hAnsiTheme="minorHAnsi"/>
          <w:szCs w:val="22"/>
          <w:lang w:val="en-IE"/>
        </w:rPr>
        <w:t xml:space="preserve">, and in accordance with the procedures in this section. </w:t>
      </w:r>
    </w:p>
    <w:p w14:paraId="6A2A429C" w14:textId="55392E15" w:rsidR="006C3A87" w:rsidRPr="00F83C55" w:rsidRDefault="006C3A87" w:rsidP="006C3A87">
      <w:pPr>
        <w:rPr>
          <w:rFonts w:asciiTheme="minorHAnsi" w:hAnsiTheme="minorHAnsi"/>
          <w:szCs w:val="22"/>
          <w:lang w:val="en-IE"/>
        </w:rPr>
      </w:pPr>
      <w:r w:rsidRPr="00F83C55">
        <w:rPr>
          <w:rFonts w:asciiTheme="minorHAnsi" w:hAnsiTheme="minorHAnsi"/>
          <w:szCs w:val="22"/>
          <w:lang w:val="en-IE"/>
        </w:rPr>
        <w:t xml:space="preserve">The substituted </w:t>
      </w:r>
      <w:proofErr w:type="gramStart"/>
      <w:r w:rsidRPr="00F83C55">
        <w:rPr>
          <w:rFonts w:asciiTheme="minorHAnsi" w:hAnsiTheme="minorHAnsi"/>
          <w:szCs w:val="22"/>
          <w:lang w:val="en-IE"/>
        </w:rPr>
        <w:t>Good</w:t>
      </w:r>
      <w:proofErr w:type="gramEnd"/>
      <w:r w:rsidRPr="00F83C55">
        <w:rPr>
          <w:rFonts w:asciiTheme="minorHAnsi" w:hAnsiTheme="minorHAnsi"/>
          <w:szCs w:val="22"/>
          <w:lang w:val="en-IE"/>
        </w:rPr>
        <w:t xml:space="preserve"> </w:t>
      </w:r>
      <w:r w:rsidR="00716D04" w:rsidRPr="00716D04">
        <w:rPr>
          <w:rFonts w:asciiTheme="minorHAnsi" w:hAnsiTheme="minorHAnsi"/>
          <w:b/>
          <w:szCs w:val="22"/>
          <w:u w:val="single"/>
          <w:lang w:val="en-IE"/>
        </w:rPr>
        <w:t>must</w:t>
      </w:r>
      <w:r w:rsidRPr="00F83C55">
        <w:rPr>
          <w:rFonts w:asciiTheme="minorHAnsi" w:hAnsiTheme="minorHAnsi"/>
          <w:szCs w:val="22"/>
          <w:lang w:val="en-IE"/>
        </w:rPr>
        <w:t xml:space="preserve">, at a minimum, meet or exceed the product specification, technical merit and functional characteristics of the Good which the Contractor seeks to change or substitute. Any such amended goods </w:t>
      </w:r>
      <w:r w:rsidR="00716D04" w:rsidRPr="00716D04">
        <w:rPr>
          <w:rFonts w:asciiTheme="minorHAnsi" w:hAnsiTheme="minorHAnsi"/>
          <w:b/>
          <w:szCs w:val="22"/>
          <w:u w:val="single"/>
          <w:lang w:val="en-IE"/>
        </w:rPr>
        <w:t>must</w:t>
      </w:r>
      <w:r w:rsidRPr="00F83C55">
        <w:rPr>
          <w:rFonts w:asciiTheme="minorHAnsi" w:hAnsiTheme="minorHAnsi"/>
          <w:szCs w:val="22"/>
          <w:lang w:val="en-IE"/>
        </w:rPr>
        <w:t xml:space="preserve"> be equal to or of superior quality to that of the Good that is being replaced. Furthermore, any such changes </w:t>
      </w:r>
      <w:r w:rsidR="00716D04" w:rsidRPr="00716D04">
        <w:rPr>
          <w:rFonts w:asciiTheme="minorHAnsi" w:hAnsiTheme="minorHAnsi"/>
          <w:b/>
          <w:szCs w:val="22"/>
          <w:u w:val="single"/>
          <w:lang w:val="en-IE"/>
        </w:rPr>
        <w:t>must</w:t>
      </w:r>
      <w:r w:rsidRPr="00F83C55">
        <w:rPr>
          <w:rFonts w:asciiTheme="minorHAnsi" w:hAnsiTheme="minorHAnsi"/>
          <w:szCs w:val="22"/>
          <w:lang w:val="en-IE"/>
        </w:rPr>
        <w:t xml:space="preserve"> meet the Specifications required, and the prices charged for such substitute good </w:t>
      </w:r>
      <w:r w:rsidR="00716D04" w:rsidRPr="00716D04">
        <w:rPr>
          <w:rFonts w:asciiTheme="minorHAnsi" w:hAnsiTheme="minorHAnsi"/>
          <w:b/>
          <w:szCs w:val="22"/>
          <w:u w:val="single"/>
          <w:lang w:val="en-IE"/>
        </w:rPr>
        <w:t>must</w:t>
      </w:r>
      <w:r w:rsidRPr="00F83C55">
        <w:rPr>
          <w:rFonts w:asciiTheme="minorHAnsi" w:hAnsiTheme="minorHAnsi"/>
          <w:szCs w:val="22"/>
          <w:lang w:val="en-IE"/>
        </w:rPr>
        <w:t xml:space="preserve"> not exceed the original price tendered for the Good. </w:t>
      </w:r>
    </w:p>
    <w:p w14:paraId="724A3CAD" w14:textId="75783566" w:rsidR="006C3A87" w:rsidRPr="00F83C55" w:rsidRDefault="006C3A87" w:rsidP="006C3A87">
      <w:pPr>
        <w:rPr>
          <w:rFonts w:asciiTheme="minorHAnsi" w:hAnsiTheme="minorHAnsi"/>
          <w:szCs w:val="22"/>
          <w:lang w:val="en-IE"/>
        </w:rPr>
      </w:pPr>
      <w:r w:rsidRPr="00F83C55">
        <w:rPr>
          <w:rFonts w:asciiTheme="minorHAnsi" w:hAnsiTheme="minorHAnsi"/>
          <w:szCs w:val="22"/>
          <w:lang w:val="en-IE"/>
        </w:rPr>
        <w:t xml:space="preserve">Subject to the Contracting Authority’s obligations at law, any changes will only be permissible where the Contractor has demonstrated to the satisfaction of the school such changes: </w:t>
      </w:r>
    </w:p>
    <w:p w14:paraId="2506B4A2" w14:textId="2359CBDA" w:rsidR="006C3A87" w:rsidRPr="00C97443" w:rsidRDefault="004338DE" w:rsidP="00C97443">
      <w:pPr>
        <w:pStyle w:val="ListParagraph"/>
        <w:numPr>
          <w:ilvl w:val="0"/>
          <w:numId w:val="38"/>
        </w:numPr>
        <w:spacing w:after="0"/>
        <w:rPr>
          <w:rFonts w:asciiTheme="minorHAnsi" w:hAnsiTheme="minorHAnsi"/>
          <w:szCs w:val="22"/>
          <w:lang w:val="en-IE"/>
        </w:rPr>
      </w:pPr>
      <w:r>
        <w:rPr>
          <w:rFonts w:asciiTheme="minorHAnsi" w:hAnsiTheme="minorHAnsi"/>
          <w:szCs w:val="22"/>
          <w:lang w:val="en-IE"/>
        </w:rPr>
        <w:t xml:space="preserve">are </w:t>
      </w:r>
      <w:r w:rsidR="006C3A87" w:rsidRPr="00C97443">
        <w:rPr>
          <w:rFonts w:asciiTheme="minorHAnsi" w:hAnsiTheme="minorHAnsi"/>
          <w:szCs w:val="22"/>
          <w:lang w:val="en-IE"/>
        </w:rPr>
        <w:t>necessary</w:t>
      </w:r>
      <w:r w:rsidR="00191D85">
        <w:rPr>
          <w:rFonts w:asciiTheme="minorHAnsi" w:hAnsiTheme="minorHAnsi"/>
          <w:szCs w:val="22"/>
          <w:lang w:val="en-IE"/>
        </w:rPr>
        <w:t>;</w:t>
      </w:r>
    </w:p>
    <w:p w14:paraId="0D4C6107" w14:textId="43EF2BFC" w:rsidR="006C3A87" w:rsidRPr="00C97443" w:rsidRDefault="004338DE" w:rsidP="00C97443">
      <w:pPr>
        <w:pStyle w:val="ListParagraph"/>
        <w:numPr>
          <w:ilvl w:val="0"/>
          <w:numId w:val="38"/>
        </w:numPr>
        <w:spacing w:after="0"/>
        <w:rPr>
          <w:rFonts w:asciiTheme="minorHAnsi" w:hAnsiTheme="minorHAnsi"/>
          <w:szCs w:val="22"/>
          <w:lang w:val="en-IE"/>
        </w:rPr>
      </w:pPr>
      <w:r>
        <w:rPr>
          <w:rFonts w:asciiTheme="minorHAnsi" w:hAnsiTheme="minorHAnsi"/>
          <w:szCs w:val="22"/>
          <w:lang w:val="en-IE"/>
        </w:rPr>
        <w:t xml:space="preserve">are </w:t>
      </w:r>
      <w:r w:rsidR="006C3A87" w:rsidRPr="00C97443">
        <w:rPr>
          <w:rFonts w:asciiTheme="minorHAnsi" w:hAnsiTheme="minorHAnsi"/>
          <w:szCs w:val="22"/>
          <w:lang w:val="en-IE"/>
        </w:rPr>
        <w:t>unavoidable</w:t>
      </w:r>
      <w:r w:rsidR="00191D85">
        <w:rPr>
          <w:rFonts w:asciiTheme="minorHAnsi" w:hAnsiTheme="minorHAnsi"/>
          <w:szCs w:val="22"/>
          <w:lang w:val="en-IE"/>
        </w:rPr>
        <w:t>;</w:t>
      </w:r>
      <w:r w:rsidR="00A96E38">
        <w:rPr>
          <w:rFonts w:asciiTheme="minorHAnsi" w:hAnsiTheme="minorHAnsi"/>
          <w:szCs w:val="22"/>
          <w:lang w:val="en-IE"/>
        </w:rPr>
        <w:t xml:space="preserve"> and</w:t>
      </w:r>
    </w:p>
    <w:p w14:paraId="481D125C" w14:textId="42F9CA63" w:rsidR="00A96E38" w:rsidRDefault="00716D04" w:rsidP="006C3A87">
      <w:pPr>
        <w:pStyle w:val="ListParagraph"/>
        <w:numPr>
          <w:ilvl w:val="0"/>
          <w:numId w:val="38"/>
        </w:numPr>
        <w:rPr>
          <w:rFonts w:asciiTheme="minorHAnsi" w:hAnsiTheme="minorHAnsi"/>
          <w:szCs w:val="22"/>
          <w:lang w:val="en-IE"/>
        </w:rPr>
      </w:pPr>
      <w:r w:rsidRPr="00716D04">
        <w:rPr>
          <w:rFonts w:asciiTheme="minorHAnsi" w:hAnsiTheme="minorHAnsi"/>
          <w:b/>
          <w:szCs w:val="22"/>
          <w:u w:val="single"/>
          <w:lang w:val="en-IE"/>
        </w:rPr>
        <w:t>must</w:t>
      </w:r>
      <w:r w:rsidR="006C3A87" w:rsidRPr="00C97443">
        <w:rPr>
          <w:rFonts w:asciiTheme="minorHAnsi" w:hAnsiTheme="minorHAnsi"/>
          <w:szCs w:val="22"/>
          <w:lang w:val="en-IE"/>
        </w:rPr>
        <w:t xml:space="preserve"> not constitute a material change to the original Good</w:t>
      </w:r>
      <w:r w:rsidR="004338DE">
        <w:rPr>
          <w:rFonts w:asciiTheme="minorHAnsi" w:hAnsiTheme="minorHAnsi"/>
          <w:szCs w:val="22"/>
          <w:lang w:val="en-IE"/>
        </w:rPr>
        <w:t>(s)</w:t>
      </w:r>
      <w:r w:rsidR="00A96E38">
        <w:rPr>
          <w:rFonts w:asciiTheme="minorHAnsi" w:hAnsiTheme="minorHAnsi"/>
          <w:szCs w:val="22"/>
          <w:lang w:val="en-IE"/>
        </w:rPr>
        <w:t>.</w:t>
      </w:r>
    </w:p>
    <w:p w14:paraId="2F0184E4" w14:textId="7048EC4A" w:rsidR="006C3A87" w:rsidRPr="00A96E38" w:rsidRDefault="00A96E38" w:rsidP="00A96E38">
      <w:pPr>
        <w:rPr>
          <w:rFonts w:asciiTheme="minorHAnsi" w:hAnsiTheme="minorHAnsi"/>
          <w:szCs w:val="22"/>
          <w:lang w:val="en-IE"/>
        </w:rPr>
      </w:pPr>
      <w:r>
        <w:rPr>
          <w:rFonts w:asciiTheme="minorHAnsi" w:hAnsiTheme="minorHAnsi"/>
          <w:szCs w:val="22"/>
          <w:lang w:val="en-IE"/>
        </w:rPr>
        <w:t>A</w:t>
      </w:r>
      <w:r w:rsidR="006C3A87" w:rsidRPr="00A96E38">
        <w:rPr>
          <w:rFonts w:asciiTheme="minorHAnsi" w:hAnsiTheme="minorHAnsi"/>
          <w:szCs w:val="22"/>
          <w:lang w:val="en-IE"/>
        </w:rPr>
        <w:t xml:space="preserve">ny proposed substitution of any Good </w:t>
      </w:r>
      <w:r w:rsidR="00716D04" w:rsidRPr="00716D04">
        <w:rPr>
          <w:rFonts w:asciiTheme="minorHAnsi" w:hAnsiTheme="minorHAnsi"/>
          <w:b/>
          <w:szCs w:val="22"/>
          <w:u w:val="single"/>
          <w:lang w:val="en-IE"/>
        </w:rPr>
        <w:t>must</w:t>
      </w:r>
      <w:r w:rsidR="006C3A87" w:rsidRPr="00A96E38">
        <w:rPr>
          <w:rFonts w:asciiTheme="minorHAnsi" w:hAnsiTheme="minorHAnsi"/>
          <w:szCs w:val="22"/>
          <w:lang w:val="en-IE"/>
        </w:rPr>
        <w:t xml:space="preserve"> be notified to and agreed in writing in advance with the Contracting Authority. Written notice of any proposed substitution </w:t>
      </w:r>
      <w:r w:rsidR="00716D04" w:rsidRPr="00716D04">
        <w:rPr>
          <w:rFonts w:asciiTheme="minorHAnsi" w:hAnsiTheme="minorHAnsi"/>
          <w:b/>
          <w:szCs w:val="22"/>
          <w:u w:val="single"/>
          <w:lang w:val="en-IE"/>
        </w:rPr>
        <w:t>must</w:t>
      </w:r>
      <w:r w:rsidR="006C3A87" w:rsidRPr="00A96E38">
        <w:rPr>
          <w:rFonts w:asciiTheme="minorHAnsi" w:hAnsiTheme="minorHAnsi"/>
          <w:szCs w:val="22"/>
          <w:lang w:val="en-IE"/>
        </w:rPr>
        <w:t xml:space="preserve"> be provided with a minimum of 7 working days’ notice of any proposed change. A response to the proposed substitution will be issued in writing by return. For the avoidance of doubt, substituted Goods shall only be supplied where the school has determined that the proposed substituted Good complies with the Contractor’s Tender (in respect of product specification and price), at their sole discretion. </w:t>
      </w:r>
    </w:p>
    <w:p w14:paraId="6853FA8A" w14:textId="77777777" w:rsidR="006C3A87" w:rsidRPr="00F83C55" w:rsidRDefault="006C3A87" w:rsidP="006C3A87">
      <w:pPr>
        <w:rPr>
          <w:rFonts w:asciiTheme="minorHAnsi" w:hAnsiTheme="minorHAnsi"/>
          <w:b/>
          <w:bCs/>
          <w:lang w:val="en-IE"/>
        </w:rPr>
      </w:pPr>
    </w:p>
    <w:p w14:paraId="78BF668F" w14:textId="74B54E3C" w:rsidR="006C3A87" w:rsidRPr="00F83C55" w:rsidRDefault="006C3A87" w:rsidP="006C3A87">
      <w:pPr>
        <w:rPr>
          <w:rFonts w:asciiTheme="minorHAnsi" w:hAnsiTheme="minorHAnsi"/>
          <w:b/>
          <w:lang w:val="en-IE"/>
        </w:rPr>
      </w:pPr>
      <w:r w:rsidRPr="00F83C55">
        <w:rPr>
          <w:rFonts w:asciiTheme="minorHAnsi" w:hAnsiTheme="minorHAnsi"/>
          <w:b/>
          <w:lang w:val="en-IE"/>
        </w:rPr>
        <w:t>1.</w:t>
      </w:r>
      <w:r w:rsidR="00D32876">
        <w:rPr>
          <w:rFonts w:asciiTheme="minorHAnsi" w:hAnsiTheme="minorHAnsi"/>
          <w:b/>
          <w:lang w:val="en-IE"/>
        </w:rPr>
        <w:t>7</w:t>
      </w:r>
      <w:r w:rsidRPr="00F83C55">
        <w:rPr>
          <w:rFonts w:asciiTheme="minorHAnsi" w:hAnsiTheme="minorHAnsi"/>
          <w:b/>
          <w:lang w:val="en-IE"/>
        </w:rPr>
        <w:t xml:space="preserve"> Goods</w:t>
      </w:r>
      <w:r w:rsidR="0011641F">
        <w:rPr>
          <w:rFonts w:asciiTheme="minorHAnsi" w:hAnsiTheme="minorHAnsi"/>
          <w:b/>
          <w:lang w:val="en-IE"/>
        </w:rPr>
        <w:t xml:space="preserve"> and Associated </w:t>
      </w:r>
      <w:r w:rsidRPr="00F83C55">
        <w:rPr>
          <w:rFonts w:asciiTheme="minorHAnsi" w:hAnsiTheme="minorHAnsi"/>
          <w:b/>
          <w:lang w:val="en-IE"/>
        </w:rPr>
        <w:t>Service Issues</w:t>
      </w:r>
    </w:p>
    <w:p w14:paraId="61CE6167" w14:textId="2E1622F8" w:rsidR="006C3A87" w:rsidRDefault="006C3A87" w:rsidP="006C3A87">
      <w:pPr>
        <w:rPr>
          <w:rFonts w:asciiTheme="minorHAnsi" w:hAnsiTheme="minorHAnsi"/>
          <w:szCs w:val="22"/>
          <w:lang w:val="en-IE"/>
        </w:rPr>
      </w:pPr>
      <w:r w:rsidRPr="00F83C55">
        <w:rPr>
          <w:rFonts w:asciiTheme="minorHAnsi" w:hAnsiTheme="minorHAnsi"/>
          <w:szCs w:val="22"/>
          <w:lang w:val="en-IE"/>
        </w:rPr>
        <w:t xml:space="preserve">In the event of any defect in Goods becoming apparent after delivery, the Contractor shall remove the rejected Goods within two calendar days from the date of notification to the Contractor of their rejection and arrange to replace the Goods or credit the school as instructed. If at any time during the </w:t>
      </w:r>
      <w:r w:rsidRPr="00F83C55">
        <w:rPr>
          <w:rFonts w:asciiTheme="minorHAnsi" w:hAnsiTheme="minorHAnsi"/>
          <w:szCs w:val="22"/>
          <w:lang w:val="en-IE"/>
        </w:rPr>
        <w:lastRenderedPageBreak/>
        <w:t xml:space="preserve">term of the Guarantee Period as detailed in Pricing Schedule and the subsequent Schedule C Charges, the school </w:t>
      </w:r>
      <w:r w:rsidR="0023765F">
        <w:rPr>
          <w:rFonts w:asciiTheme="minorHAnsi" w:hAnsiTheme="minorHAnsi"/>
          <w:szCs w:val="22"/>
          <w:lang w:val="en-IE"/>
        </w:rPr>
        <w:t>Board of Management</w:t>
      </w:r>
      <w:r w:rsidRPr="00F83C55">
        <w:rPr>
          <w:rFonts w:asciiTheme="minorHAnsi" w:hAnsiTheme="minorHAnsi"/>
          <w:szCs w:val="22"/>
          <w:lang w:val="en-IE"/>
        </w:rPr>
        <w:t xml:space="preserve"> finds that the product(s) are not operationally fit for purpose or of an acceptable quality, the Contractor shall either repair the equipment if requested by the school or provide a substitute product acceptable to the school at no extra cost and a new Guarantee Period shall apply in respect of that substitute product. Detailed worksheets clearly outlining all service, Guarantee Period and/or repair work carried out of the supplied equipment </w:t>
      </w:r>
      <w:r w:rsidR="00716D04" w:rsidRPr="00716D04">
        <w:rPr>
          <w:rFonts w:asciiTheme="minorHAnsi" w:hAnsiTheme="minorHAnsi"/>
          <w:b/>
          <w:szCs w:val="22"/>
          <w:u w:val="single"/>
          <w:lang w:val="en-IE"/>
        </w:rPr>
        <w:t>must</w:t>
      </w:r>
      <w:r w:rsidRPr="00F83C55">
        <w:rPr>
          <w:rFonts w:asciiTheme="minorHAnsi" w:hAnsiTheme="minorHAnsi"/>
          <w:szCs w:val="22"/>
          <w:lang w:val="en-IE"/>
        </w:rPr>
        <w:t xml:space="preserve"> be signed by an identified member of the school staff with a copy left onsite. A copy of all worksheets </w:t>
      </w:r>
      <w:r w:rsidR="00716D04" w:rsidRPr="00716D04">
        <w:rPr>
          <w:rFonts w:asciiTheme="minorHAnsi" w:hAnsiTheme="minorHAnsi"/>
          <w:b/>
          <w:szCs w:val="22"/>
          <w:u w:val="single"/>
          <w:lang w:val="en-IE"/>
        </w:rPr>
        <w:t>must</w:t>
      </w:r>
      <w:r w:rsidRPr="00F83C55">
        <w:rPr>
          <w:rFonts w:asciiTheme="minorHAnsi" w:hAnsiTheme="minorHAnsi"/>
          <w:szCs w:val="22"/>
          <w:lang w:val="en-IE"/>
        </w:rPr>
        <w:t xml:space="preserve"> also be made available to the school on request.</w:t>
      </w:r>
    </w:p>
    <w:p w14:paraId="0E4F8BB0" w14:textId="77777777" w:rsidR="00CB271C" w:rsidRPr="00F83C55" w:rsidRDefault="00CB271C" w:rsidP="006C3A87">
      <w:pPr>
        <w:rPr>
          <w:rFonts w:asciiTheme="minorHAnsi" w:hAnsiTheme="minorHAnsi"/>
          <w:szCs w:val="22"/>
          <w:lang w:val="en-IE"/>
        </w:rPr>
      </w:pPr>
    </w:p>
    <w:p w14:paraId="2E89E745" w14:textId="2AF05433" w:rsidR="006C3A87" w:rsidRPr="00F83C55" w:rsidRDefault="006C3A87" w:rsidP="006C3A87">
      <w:pPr>
        <w:rPr>
          <w:rFonts w:asciiTheme="minorHAnsi" w:hAnsiTheme="minorHAnsi"/>
          <w:b/>
          <w:bCs/>
          <w:lang w:val="en-IE"/>
        </w:rPr>
      </w:pPr>
      <w:r w:rsidRPr="00F83C55">
        <w:rPr>
          <w:rFonts w:asciiTheme="minorHAnsi" w:hAnsiTheme="minorHAnsi"/>
          <w:b/>
          <w:bCs/>
          <w:lang w:val="en-IE"/>
        </w:rPr>
        <w:t>1.</w:t>
      </w:r>
      <w:r w:rsidR="00D32876">
        <w:rPr>
          <w:rFonts w:asciiTheme="minorHAnsi" w:hAnsiTheme="minorHAnsi"/>
          <w:b/>
          <w:bCs/>
          <w:lang w:val="en-IE"/>
        </w:rPr>
        <w:t>8</w:t>
      </w:r>
      <w:r w:rsidR="00226AFB">
        <w:rPr>
          <w:rFonts w:asciiTheme="minorHAnsi" w:hAnsiTheme="minorHAnsi"/>
          <w:b/>
          <w:bCs/>
          <w:lang w:val="en-IE"/>
        </w:rPr>
        <w:t xml:space="preserve"> </w:t>
      </w:r>
      <w:r w:rsidRPr="00F83C55">
        <w:rPr>
          <w:rFonts w:asciiTheme="minorHAnsi" w:hAnsiTheme="minorHAnsi"/>
          <w:b/>
          <w:bCs/>
          <w:lang w:val="en-IE"/>
        </w:rPr>
        <w:t>Quality of the End Product</w:t>
      </w:r>
    </w:p>
    <w:p w14:paraId="7B7A1BC1" w14:textId="50C291F9" w:rsidR="006C3A87" w:rsidRDefault="006C3A87" w:rsidP="006C3A87">
      <w:pPr>
        <w:rPr>
          <w:rFonts w:asciiTheme="minorHAnsi" w:hAnsiTheme="minorHAnsi"/>
          <w:szCs w:val="22"/>
          <w:lang w:val="en-IE"/>
        </w:rPr>
      </w:pPr>
      <w:r w:rsidRPr="00F83C55">
        <w:rPr>
          <w:rFonts w:asciiTheme="minorHAnsi" w:hAnsiTheme="minorHAnsi"/>
          <w:szCs w:val="22"/>
          <w:lang w:val="en-IE"/>
        </w:rPr>
        <w:t xml:space="preserve">All products supplied under a Goods Contract </w:t>
      </w:r>
      <w:r w:rsidR="00716D04" w:rsidRPr="00716D04">
        <w:rPr>
          <w:rFonts w:asciiTheme="minorHAnsi" w:hAnsiTheme="minorHAnsi"/>
          <w:b/>
          <w:szCs w:val="22"/>
          <w:u w:val="single"/>
          <w:lang w:val="en-IE"/>
        </w:rPr>
        <w:t>must</w:t>
      </w:r>
      <w:r w:rsidRPr="00F83C55">
        <w:rPr>
          <w:rFonts w:asciiTheme="minorHAnsi" w:hAnsiTheme="minorHAnsi"/>
          <w:szCs w:val="22"/>
          <w:lang w:val="en-IE"/>
        </w:rPr>
        <w:t xml:space="preserve"> be fit for purpose, be green and sustainable, repairable and recyclable where available, be compatible with its counterpart where applicable, have available spare-part options where applicable and of a quality acceptable to the </w:t>
      </w:r>
      <w:r w:rsidR="0023765F">
        <w:rPr>
          <w:rFonts w:asciiTheme="minorHAnsi" w:hAnsiTheme="minorHAnsi"/>
          <w:szCs w:val="22"/>
          <w:lang w:val="en-IE"/>
        </w:rPr>
        <w:t>Board of Management</w:t>
      </w:r>
      <w:r w:rsidRPr="00F83C55">
        <w:rPr>
          <w:rFonts w:asciiTheme="minorHAnsi" w:hAnsiTheme="minorHAnsi"/>
          <w:szCs w:val="22"/>
          <w:lang w:val="en-IE"/>
        </w:rPr>
        <w:t xml:space="preserve">. If at any time during the Term of the Goods Contract the </w:t>
      </w:r>
      <w:r w:rsidR="0023765F">
        <w:rPr>
          <w:rFonts w:asciiTheme="minorHAnsi" w:hAnsiTheme="minorHAnsi"/>
          <w:szCs w:val="22"/>
          <w:lang w:val="en-IE"/>
        </w:rPr>
        <w:t>Board of Management</w:t>
      </w:r>
      <w:r w:rsidRPr="00F83C55">
        <w:rPr>
          <w:rFonts w:asciiTheme="minorHAnsi" w:hAnsiTheme="minorHAnsi"/>
          <w:szCs w:val="22"/>
          <w:lang w:val="en-IE"/>
        </w:rPr>
        <w:t xml:space="preserve"> find that the Goods are not fit for purpose or of an acceptable quality, the </w:t>
      </w:r>
      <w:r w:rsidR="00607CF6">
        <w:rPr>
          <w:rFonts w:asciiTheme="minorHAnsi" w:hAnsiTheme="minorHAnsi"/>
          <w:szCs w:val="22"/>
          <w:lang w:val="en-IE"/>
        </w:rPr>
        <w:t>Successful Tenderer</w:t>
      </w:r>
      <w:r w:rsidR="00DE7FCF">
        <w:rPr>
          <w:rFonts w:asciiTheme="minorHAnsi" w:hAnsiTheme="minorHAnsi"/>
          <w:szCs w:val="22"/>
          <w:lang w:val="en-IE"/>
        </w:rPr>
        <w:t>(s)</w:t>
      </w:r>
      <w:r w:rsidRPr="00F83C55">
        <w:rPr>
          <w:rFonts w:asciiTheme="minorHAnsi" w:hAnsiTheme="minorHAnsi"/>
          <w:szCs w:val="22"/>
          <w:lang w:val="en-IE"/>
        </w:rPr>
        <w:t xml:space="preserve"> shall provide a substitute acceptable at no extra cost.</w:t>
      </w:r>
    </w:p>
    <w:p w14:paraId="1687A537" w14:textId="77777777" w:rsidR="006C3A87" w:rsidRPr="00F83C55" w:rsidRDefault="006C3A87" w:rsidP="006C3A87">
      <w:pPr>
        <w:rPr>
          <w:rFonts w:asciiTheme="minorHAnsi" w:hAnsiTheme="minorHAnsi"/>
          <w:b/>
          <w:bCs/>
          <w:lang w:val="en-IE"/>
        </w:rPr>
      </w:pPr>
    </w:p>
    <w:p w14:paraId="6CD9EA3F" w14:textId="39C6C49A" w:rsidR="006C3A87" w:rsidRPr="00F83C55" w:rsidRDefault="006C3A87" w:rsidP="006C3A87">
      <w:pPr>
        <w:rPr>
          <w:rFonts w:asciiTheme="minorHAnsi" w:hAnsiTheme="minorHAnsi"/>
          <w:b/>
          <w:bCs/>
          <w:lang w:val="en-IE"/>
        </w:rPr>
      </w:pPr>
      <w:r w:rsidRPr="00F83C55">
        <w:rPr>
          <w:rFonts w:asciiTheme="minorHAnsi" w:hAnsiTheme="minorHAnsi"/>
          <w:b/>
          <w:bCs/>
          <w:lang w:val="en-IE"/>
        </w:rPr>
        <w:t>1.</w:t>
      </w:r>
      <w:r w:rsidR="00D32876">
        <w:rPr>
          <w:rFonts w:asciiTheme="minorHAnsi" w:hAnsiTheme="minorHAnsi"/>
          <w:b/>
          <w:bCs/>
          <w:lang w:val="en-IE"/>
        </w:rPr>
        <w:t>9</w:t>
      </w:r>
      <w:r w:rsidR="005D4F9D">
        <w:rPr>
          <w:rFonts w:asciiTheme="minorHAnsi" w:hAnsiTheme="minorHAnsi"/>
          <w:b/>
          <w:bCs/>
          <w:lang w:val="en-IE"/>
        </w:rPr>
        <w:t xml:space="preserve"> </w:t>
      </w:r>
      <w:r w:rsidRPr="00F83C55">
        <w:rPr>
          <w:rFonts w:asciiTheme="minorHAnsi" w:hAnsiTheme="minorHAnsi"/>
          <w:b/>
          <w:bCs/>
          <w:lang w:val="en-IE"/>
        </w:rPr>
        <w:t>Samples</w:t>
      </w:r>
      <w:r w:rsidR="00CB271C">
        <w:rPr>
          <w:rFonts w:asciiTheme="minorHAnsi" w:hAnsiTheme="minorHAnsi"/>
          <w:b/>
          <w:bCs/>
          <w:lang w:val="en-IE"/>
        </w:rPr>
        <w:t xml:space="preserve"> </w:t>
      </w:r>
    </w:p>
    <w:p w14:paraId="68E0D6EF" w14:textId="7011F3A2" w:rsidR="00B2782B" w:rsidRPr="006B4E56" w:rsidRDefault="006B4E56" w:rsidP="006C3A87">
      <w:pPr>
        <w:rPr>
          <w:rFonts w:asciiTheme="minorHAnsi" w:hAnsiTheme="minorHAnsi"/>
          <w:i/>
          <w:iCs/>
          <w:color w:val="EE0000"/>
          <w:szCs w:val="22"/>
          <w:lang w:val="en-IE"/>
        </w:rPr>
      </w:pPr>
      <w:r w:rsidRPr="006B4E56">
        <w:rPr>
          <w:rFonts w:asciiTheme="minorHAnsi" w:hAnsiTheme="minorHAnsi"/>
          <w:i/>
          <w:iCs/>
          <w:color w:val="EE0000"/>
          <w:szCs w:val="22"/>
          <w:lang w:val="en-IE"/>
        </w:rPr>
        <w:t>Not applicable.</w:t>
      </w:r>
    </w:p>
    <w:p w14:paraId="0918F4FE" w14:textId="77777777" w:rsidR="006B4E56" w:rsidRDefault="006B4E56" w:rsidP="006C3A87">
      <w:pPr>
        <w:rPr>
          <w:rFonts w:asciiTheme="minorHAnsi" w:hAnsiTheme="minorHAnsi"/>
          <w:szCs w:val="22"/>
          <w:lang w:val="en-IE"/>
        </w:rPr>
      </w:pPr>
    </w:p>
    <w:p w14:paraId="48DE44AD" w14:textId="27051DD5" w:rsidR="006C3A87" w:rsidRPr="00F83C55" w:rsidRDefault="006C3A87" w:rsidP="006C3A87">
      <w:pPr>
        <w:rPr>
          <w:rFonts w:asciiTheme="minorHAnsi" w:hAnsiTheme="minorHAnsi"/>
          <w:b/>
          <w:lang w:val="en-IE"/>
        </w:rPr>
      </w:pPr>
      <w:r w:rsidRPr="00F83C55">
        <w:rPr>
          <w:rFonts w:asciiTheme="minorHAnsi" w:hAnsiTheme="minorHAnsi"/>
          <w:b/>
          <w:lang w:val="en-IE"/>
        </w:rPr>
        <w:t>1.1</w:t>
      </w:r>
      <w:r w:rsidR="00D32876">
        <w:rPr>
          <w:rFonts w:asciiTheme="minorHAnsi" w:hAnsiTheme="minorHAnsi"/>
          <w:b/>
          <w:lang w:val="en-IE"/>
        </w:rPr>
        <w:t>1</w:t>
      </w:r>
      <w:r w:rsidRPr="00F83C55">
        <w:rPr>
          <w:rFonts w:asciiTheme="minorHAnsi" w:hAnsiTheme="minorHAnsi"/>
          <w:b/>
          <w:lang w:val="en-IE"/>
        </w:rPr>
        <w:t xml:space="preserve"> </w:t>
      </w:r>
      <w:r w:rsidR="007C72C0">
        <w:rPr>
          <w:rFonts w:asciiTheme="minorHAnsi" w:hAnsiTheme="minorHAnsi"/>
          <w:b/>
          <w:lang w:val="en-IE"/>
        </w:rPr>
        <w:t>Contractor</w:t>
      </w:r>
      <w:r w:rsidR="007011EB">
        <w:rPr>
          <w:rFonts w:asciiTheme="minorHAnsi" w:hAnsiTheme="minorHAnsi"/>
          <w:b/>
          <w:lang w:val="en-IE"/>
        </w:rPr>
        <w:t>’s</w:t>
      </w:r>
      <w:r w:rsidRPr="00F83C55">
        <w:rPr>
          <w:rFonts w:asciiTheme="minorHAnsi" w:hAnsiTheme="minorHAnsi"/>
          <w:b/>
          <w:lang w:val="en-IE"/>
        </w:rPr>
        <w:t xml:space="preserve"> Personnel</w:t>
      </w:r>
    </w:p>
    <w:p w14:paraId="11FD7931" w14:textId="297555B9" w:rsidR="006C3A87" w:rsidRPr="00F83C55" w:rsidRDefault="006C3A87" w:rsidP="006C3A87">
      <w:pPr>
        <w:rPr>
          <w:rFonts w:asciiTheme="minorHAnsi" w:hAnsiTheme="minorHAnsi"/>
          <w:bCs/>
          <w:szCs w:val="22"/>
          <w:lang w:val="en-IE"/>
        </w:rPr>
      </w:pPr>
      <w:r w:rsidRPr="00F83C55">
        <w:rPr>
          <w:rFonts w:asciiTheme="minorHAnsi" w:hAnsiTheme="minorHAnsi"/>
          <w:bCs/>
          <w:szCs w:val="22"/>
          <w:lang w:val="en-IE"/>
        </w:rPr>
        <w:t xml:space="preserve">The </w:t>
      </w:r>
      <w:r w:rsidR="00607CF6">
        <w:rPr>
          <w:rFonts w:asciiTheme="minorHAnsi" w:hAnsiTheme="minorHAnsi"/>
          <w:bCs/>
          <w:szCs w:val="22"/>
          <w:lang w:val="en-IE"/>
        </w:rPr>
        <w:t>Successful Tenderer</w:t>
      </w:r>
      <w:r w:rsidR="00DE7FCF">
        <w:rPr>
          <w:rFonts w:asciiTheme="minorHAnsi" w:hAnsiTheme="minorHAnsi"/>
          <w:bCs/>
          <w:szCs w:val="22"/>
          <w:lang w:val="en-IE"/>
        </w:rPr>
        <w:t>(s)</w:t>
      </w:r>
      <w:r w:rsidRPr="00F83C55">
        <w:rPr>
          <w:rFonts w:asciiTheme="minorHAnsi" w:hAnsiTheme="minorHAnsi"/>
          <w:bCs/>
          <w:szCs w:val="22"/>
          <w:lang w:val="en-IE"/>
        </w:rPr>
        <w:t xml:space="preserve"> will –</w:t>
      </w:r>
    </w:p>
    <w:p w14:paraId="441F0632" w14:textId="32999894" w:rsidR="006C3A87" w:rsidRPr="00E23245" w:rsidRDefault="006C3A87" w:rsidP="00E23245">
      <w:pPr>
        <w:pStyle w:val="ListParagraph"/>
        <w:numPr>
          <w:ilvl w:val="0"/>
          <w:numId w:val="30"/>
        </w:numPr>
        <w:suppressAutoHyphens/>
        <w:autoSpaceDN w:val="0"/>
        <w:spacing w:after="0"/>
        <w:textAlignment w:val="baseline"/>
        <w:rPr>
          <w:rFonts w:asciiTheme="minorHAnsi" w:hAnsiTheme="minorHAnsi"/>
          <w:bCs/>
          <w:szCs w:val="22"/>
          <w:lang w:val="en-IE"/>
        </w:rPr>
      </w:pPr>
      <w:r w:rsidRPr="00E23245">
        <w:rPr>
          <w:rFonts w:asciiTheme="minorHAnsi" w:hAnsiTheme="minorHAnsi"/>
          <w:bCs/>
          <w:szCs w:val="22"/>
          <w:lang w:val="en-IE"/>
        </w:rPr>
        <w:t>Have sole responsibility for all personnel engaged in providing the goods</w:t>
      </w:r>
      <w:r w:rsidR="00E44B7D">
        <w:rPr>
          <w:rFonts w:asciiTheme="minorHAnsi" w:hAnsiTheme="minorHAnsi"/>
          <w:bCs/>
          <w:szCs w:val="22"/>
          <w:lang w:val="en-IE"/>
        </w:rPr>
        <w:t xml:space="preserve"> and any necessary training </w:t>
      </w:r>
      <w:r w:rsidRPr="00E23245">
        <w:rPr>
          <w:rFonts w:asciiTheme="minorHAnsi" w:hAnsiTheme="minorHAnsi"/>
          <w:bCs/>
          <w:szCs w:val="22"/>
          <w:lang w:val="en-IE"/>
        </w:rPr>
        <w:t>to the school</w:t>
      </w:r>
      <w:r w:rsidR="00A96E38">
        <w:rPr>
          <w:rFonts w:asciiTheme="minorHAnsi" w:hAnsiTheme="minorHAnsi"/>
          <w:bCs/>
          <w:szCs w:val="22"/>
          <w:lang w:val="en-IE"/>
        </w:rPr>
        <w:t>;</w:t>
      </w:r>
      <w:r w:rsidR="00E44B7D">
        <w:rPr>
          <w:rFonts w:asciiTheme="minorHAnsi" w:hAnsiTheme="minorHAnsi"/>
          <w:bCs/>
          <w:szCs w:val="22"/>
          <w:lang w:val="en-IE"/>
        </w:rPr>
        <w:t xml:space="preserve"> and</w:t>
      </w:r>
    </w:p>
    <w:p w14:paraId="753D8B3F" w14:textId="6FFA4085" w:rsidR="006C3A87" w:rsidRDefault="006C3A87" w:rsidP="00DE7FCF">
      <w:pPr>
        <w:pStyle w:val="ListParagraph"/>
        <w:numPr>
          <w:ilvl w:val="0"/>
          <w:numId w:val="30"/>
        </w:numPr>
        <w:suppressAutoHyphens/>
        <w:autoSpaceDN w:val="0"/>
        <w:spacing w:after="0"/>
        <w:textAlignment w:val="baseline"/>
        <w:rPr>
          <w:rFonts w:asciiTheme="minorHAnsi" w:hAnsiTheme="minorHAnsi"/>
          <w:bCs/>
          <w:szCs w:val="22"/>
          <w:lang w:val="en-IE"/>
        </w:rPr>
      </w:pPr>
      <w:r w:rsidRPr="00E23245">
        <w:rPr>
          <w:rFonts w:asciiTheme="minorHAnsi" w:hAnsiTheme="minorHAnsi"/>
          <w:bCs/>
          <w:szCs w:val="22"/>
          <w:lang w:val="en-IE"/>
        </w:rPr>
        <w:t>Provide notice of the identities of personnel needing site access</w:t>
      </w:r>
      <w:r w:rsidR="0018131B">
        <w:rPr>
          <w:rFonts w:asciiTheme="minorHAnsi" w:hAnsiTheme="minorHAnsi"/>
          <w:bCs/>
          <w:szCs w:val="22"/>
          <w:lang w:val="en-IE"/>
        </w:rPr>
        <w:t xml:space="preserve"> – a</w:t>
      </w:r>
      <w:r w:rsidRPr="00E23245">
        <w:rPr>
          <w:rFonts w:asciiTheme="minorHAnsi" w:hAnsiTheme="minorHAnsi"/>
          <w:bCs/>
          <w:szCs w:val="22"/>
          <w:lang w:val="en-IE"/>
        </w:rPr>
        <w:t>ll</w:t>
      </w:r>
      <w:r w:rsidR="0018131B">
        <w:rPr>
          <w:rFonts w:asciiTheme="minorHAnsi" w:hAnsiTheme="minorHAnsi"/>
          <w:bCs/>
          <w:szCs w:val="22"/>
          <w:lang w:val="en-IE"/>
        </w:rPr>
        <w:t xml:space="preserve"> </w:t>
      </w:r>
      <w:r w:rsidRPr="00E23245">
        <w:rPr>
          <w:rFonts w:asciiTheme="minorHAnsi" w:hAnsiTheme="minorHAnsi"/>
          <w:bCs/>
          <w:szCs w:val="22"/>
          <w:lang w:val="en-IE"/>
        </w:rPr>
        <w:t xml:space="preserve">personnel </w:t>
      </w:r>
      <w:r w:rsidR="00716D04" w:rsidRPr="00716D04">
        <w:rPr>
          <w:rFonts w:asciiTheme="minorHAnsi" w:hAnsiTheme="minorHAnsi"/>
          <w:b/>
          <w:bCs/>
          <w:szCs w:val="22"/>
          <w:u w:val="single"/>
          <w:lang w:val="en-IE"/>
        </w:rPr>
        <w:t>must</w:t>
      </w:r>
      <w:r w:rsidRPr="00E23245">
        <w:rPr>
          <w:rFonts w:asciiTheme="minorHAnsi" w:hAnsiTheme="minorHAnsi"/>
          <w:bCs/>
          <w:szCs w:val="22"/>
          <w:lang w:val="en-IE"/>
        </w:rPr>
        <w:t xml:space="preserve"> carry identity cards, which include a recent photograph</w:t>
      </w:r>
      <w:r w:rsidR="00E44B7D">
        <w:rPr>
          <w:rFonts w:asciiTheme="minorHAnsi" w:hAnsiTheme="minorHAnsi"/>
          <w:bCs/>
          <w:szCs w:val="22"/>
          <w:lang w:val="en-IE"/>
        </w:rPr>
        <w:t>.</w:t>
      </w:r>
    </w:p>
    <w:p w14:paraId="6DE2E5AA" w14:textId="78A5FAF2" w:rsidR="00DE7FCF" w:rsidRPr="00DE7FCF" w:rsidRDefault="00DE7FCF" w:rsidP="00DE7FCF">
      <w:pPr>
        <w:numPr>
          <w:ilvl w:val="0"/>
          <w:numId w:val="30"/>
        </w:numPr>
        <w:suppressAutoHyphens/>
        <w:autoSpaceDN w:val="0"/>
        <w:textAlignment w:val="baseline"/>
        <w:rPr>
          <w:rFonts w:asciiTheme="minorHAnsi" w:hAnsiTheme="minorHAnsi"/>
          <w:szCs w:val="22"/>
        </w:rPr>
      </w:pPr>
      <w:r w:rsidRPr="00301686">
        <w:rPr>
          <w:rFonts w:asciiTheme="minorHAnsi" w:hAnsiTheme="minorHAnsi"/>
          <w:szCs w:val="22"/>
        </w:rPr>
        <w:t xml:space="preserve">If the </w:t>
      </w:r>
      <w:r>
        <w:rPr>
          <w:rFonts w:asciiTheme="minorHAnsi" w:hAnsiTheme="minorHAnsi"/>
          <w:szCs w:val="22"/>
        </w:rPr>
        <w:t>S</w:t>
      </w:r>
      <w:r w:rsidRPr="00301686">
        <w:rPr>
          <w:rFonts w:asciiTheme="minorHAnsi" w:hAnsiTheme="minorHAnsi"/>
          <w:szCs w:val="22"/>
        </w:rPr>
        <w:t xml:space="preserve">uccessful </w:t>
      </w:r>
      <w:r>
        <w:rPr>
          <w:rFonts w:asciiTheme="minorHAnsi" w:hAnsiTheme="minorHAnsi"/>
          <w:szCs w:val="22"/>
        </w:rPr>
        <w:t>T</w:t>
      </w:r>
      <w:r w:rsidRPr="00301686">
        <w:rPr>
          <w:rFonts w:asciiTheme="minorHAnsi" w:hAnsiTheme="minorHAnsi"/>
          <w:szCs w:val="22"/>
        </w:rPr>
        <w:t>enderer(s) personnel enter the school grounds while it being a building site, they must obey site rules and expectations as per the construction company.</w:t>
      </w:r>
    </w:p>
    <w:p w14:paraId="76117501" w14:textId="0420898F" w:rsidR="006C3A87" w:rsidRPr="00F83C55" w:rsidRDefault="006C3A87" w:rsidP="006C3A87">
      <w:pPr>
        <w:rPr>
          <w:rFonts w:asciiTheme="minorHAnsi" w:hAnsiTheme="minorHAnsi"/>
          <w:bCs/>
          <w:szCs w:val="22"/>
          <w:lang w:val="en-IE"/>
        </w:rPr>
      </w:pPr>
      <w:r w:rsidRPr="00F83C55">
        <w:rPr>
          <w:rFonts w:asciiTheme="minorHAnsi" w:hAnsiTheme="minorHAnsi"/>
          <w:bCs/>
          <w:szCs w:val="22"/>
          <w:lang w:val="en-IE"/>
        </w:rPr>
        <w:t>The management reserves the right to insist that any personnel of the successful company who behaves inappropriately is removed from the premises and replaced.</w:t>
      </w:r>
      <w:r w:rsidR="00226AFB">
        <w:rPr>
          <w:rFonts w:asciiTheme="minorHAnsi" w:hAnsiTheme="minorHAnsi"/>
          <w:bCs/>
          <w:szCs w:val="22"/>
          <w:lang w:val="en-IE"/>
        </w:rPr>
        <w:t xml:space="preserve"> </w:t>
      </w:r>
      <w:r w:rsidRPr="00F83C55">
        <w:rPr>
          <w:rFonts w:asciiTheme="minorHAnsi" w:hAnsiTheme="minorHAnsi"/>
          <w:bCs/>
          <w:szCs w:val="22"/>
          <w:lang w:val="en-IE"/>
        </w:rPr>
        <w:t>All bad language and derogatory comments will not be tolerated, nor will any racism or discrimination of any kind towards any other person.</w:t>
      </w:r>
    </w:p>
    <w:p w14:paraId="16C28FD1" w14:textId="77777777" w:rsidR="006C3A87" w:rsidRPr="00F83C55" w:rsidRDefault="006C3A87" w:rsidP="006C3A87">
      <w:pPr>
        <w:rPr>
          <w:rFonts w:asciiTheme="minorHAnsi" w:hAnsiTheme="minorHAnsi"/>
          <w:b/>
          <w:lang w:val="en-IE"/>
        </w:rPr>
      </w:pPr>
    </w:p>
    <w:p w14:paraId="4114007E" w14:textId="7E06F69C" w:rsidR="006C3A87" w:rsidRPr="00F83C55" w:rsidRDefault="006C3A87" w:rsidP="006C3A87">
      <w:pPr>
        <w:rPr>
          <w:rFonts w:asciiTheme="minorHAnsi" w:hAnsiTheme="minorHAnsi"/>
          <w:b/>
          <w:lang w:val="en-IE"/>
        </w:rPr>
      </w:pPr>
      <w:r w:rsidRPr="00F83C55">
        <w:rPr>
          <w:rFonts w:asciiTheme="minorHAnsi" w:hAnsiTheme="minorHAnsi"/>
          <w:b/>
          <w:lang w:val="en-IE"/>
        </w:rPr>
        <w:t>1.1</w:t>
      </w:r>
      <w:r w:rsidR="00D32876">
        <w:rPr>
          <w:rFonts w:asciiTheme="minorHAnsi" w:hAnsiTheme="minorHAnsi"/>
          <w:b/>
          <w:lang w:val="en-IE"/>
        </w:rPr>
        <w:t>2</w:t>
      </w:r>
      <w:r w:rsidRPr="00F83C55">
        <w:rPr>
          <w:rFonts w:asciiTheme="minorHAnsi" w:hAnsiTheme="minorHAnsi"/>
          <w:b/>
          <w:lang w:val="en-IE"/>
        </w:rPr>
        <w:t xml:space="preserve"> Supply, Delivery</w:t>
      </w:r>
      <w:r w:rsidR="002F55CA">
        <w:rPr>
          <w:rFonts w:asciiTheme="minorHAnsi" w:hAnsiTheme="minorHAnsi"/>
          <w:b/>
          <w:lang w:val="en-IE"/>
        </w:rPr>
        <w:t>,</w:t>
      </w:r>
      <w:r w:rsidRPr="00F83C55">
        <w:rPr>
          <w:rFonts w:asciiTheme="minorHAnsi" w:hAnsiTheme="minorHAnsi"/>
          <w:b/>
          <w:lang w:val="en-IE"/>
        </w:rPr>
        <w:t xml:space="preserve"> Installation</w:t>
      </w:r>
      <w:r w:rsidR="00DE7FCF">
        <w:rPr>
          <w:rFonts w:asciiTheme="minorHAnsi" w:hAnsiTheme="minorHAnsi"/>
          <w:b/>
          <w:lang w:val="en-IE"/>
        </w:rPr>
        <w:t xml:space="preserve"> (including any necessary ground works)</w:t>
      </w:r>
      <w:r w:rsidRPr="00F83C55">
        <w:rPr>
          <w:rFonts w:asciiTheme="minorHAnsi" w:hAnsiTheme="minorHAnsi"/>
          <w:b/>
          <w:lang w:val="en-IE"/>
        </w:rPr>
        <w:t xml:space="preserve">, Removal or </w:t>
      </w:r>
      <w:r w:rsidR="005D4F9D" w:rsidRPr="00F83C55">
        <w:rPr>
          <w:rFonts w:asciiTheme="minorHAnsi" w:hAnsiTheme="minorHAnsi"/>
          <w:b/>
          <w:lang w:val="en-IE"/>
        </w:rPr>
        <w:t>Re-Installation</w:t>
      </w:r>
      <w:r w:rsidRPr="00F83C55">
        <w:rPr>
          <w:rFonts w:asciiTheme="minorHAnsi" w:hAnsiTheme="minorHAnsi"/>
          <w:b/>
          <w:lang w:val="en-IE"/>
        </w:rPr>
        <w:t xml:space="preserve"> of Goods</w:t>
      </w:r>
    </w:p>
    <w:p w14:paraId="0A744CF1" w14:textId="0730888D" w:rsidR="006C3A87" w:rsidRPr="00B32A61" w:rsidRDefault="006C3A87" w:rsidP="006C3A87">
      <w:pPr>
        <w:rPr>
          <w:rFonts w:asciiTheme="minorHAnsi" w:hAnsiTheme="minorHAnsi"/>
          <w:bCs/>
          <w:szCs w:val="22"/>
        </w:rPr>
      </w:pPr>
      <w:r w:rsidRPr="00B32A61">
        <w:rPr>
          <w:rFonts w:asciiTheme="minorHAnsi" w:hAnsiTheme="minorHAnsi"/>
          <w:bCs/>
          <w:szCs w:val="22"/>
        </w:rPr>
        <w:t xml:space="preserve">The </w:t>
      </w:r>
      <w:r w:rsidR="00607CF6">
        <w:rPr>
          <w:rFonts w:asciiTheme="minorHAnsi" w:hAnsiTheme="minorHAnsi"/>
          <w:bCs/>
          <w:szCs w:val="22"/>
        </w:rPr>
        <w:t>Successful Tenderer</w:t>
      </w:r>
      <w:r w:rsidR="00DE7FCF">
        <w:rPr>
          <w:rFonts w:asciiTheme="minorHAnsi" w:hAnsiTheme="minorHAnsi"/>
          <w:bCs/>
          <w:szCs w:val="22"/>
        </w:rPr>
        <w:t>(s)</w:t>
      </w:r>
      <w:r w:rsidRPr="00B32A61">
        <w:rPr>
          <w:rFonts w:asciiTheme="minorHAnsi" w:hAnsiTheme="minorHAnsi"/>
          <w:bCs/>
          <w:szCs w:val="22"/>
        </w:rPr>
        <w:t xml:space="preserve"> will </w:t>
      </w:r>
      <w:r w:rsidR="00F27A70">
        <w:rPr>
          <w:rFonts w:asciiTheme="minorHAnsi" w:hAnsiTheme="minorHAnsi"/>
          <w:bCs/>
          <w:szCs w:val="22"/>
        </w:rPr>
        <w:t>b</w:t>
      </w:r>
      <w:r w:rsidRPr="00B32A61">
        <w:rPr>
          <w:rFonts w:asciiTheme="minorHAnsi" w:hAnsiTheme="minorHAnsi"/>
          <w:bCs/>
          <w:szCs w:val="22"/>
        </w:rPr>
        <w:t xml:space="preserve">e required to supply and provide delivery of the first contingent of items required by the school </w:t>
      </w:r>
      <w:r w:rsidRPr="003C17AB">
        <w:rPr>
          <w:rFonts w:asciiTheme="minorHAnsi" w:hAnsiTheme="minorHAnsi"/>
          <w:bCs/>
          <w:szCs w:val="22"/>
        </w:rPr>
        <w:t>on or before</w:t>
      </w:r>
      <w:r w:rsidR="005F4D71">
        <w:rPr>
          <w:rFonts w:asciiTheme="minorHAnsi" w:hAnsiTheme="minorHAnsi"/>
          <w:bCs/>
          <w:szCs w:val="22"/>
        </w:rPr>
        <w:t xml:space="preserve"> </w:t>
      </w:r>
      <w:r w:rsidR="00B11406">
        <w:rPr>
          <w:rFonts w:asciiTheme="minorHAnsi" w:hAnsiTheme="minorHAnsi"/>
          <w:bCs/>
          <w:szCs w:val="22"/>
        </w:rPr>
        <w:t>25</w:t>
      </w:r>
      <w:r w:rsidR="00B11406" w:rsidRPr="00B11406">
        <w:rPr>
          <w:rFonts w:asciiTheme="minorHAnsi" w:hAnsiTheme="minorHAnsi"/>
          <w:bCs/>
          <w:szCs w:val="22"/>
          <w:vertAlign w:val="superscript"/>
        </w:rPr>
        <w:t>th</w:t>
      </w:r>
      <w:r w:rsidR="00B11406">
        <w:rPr>
          <w:rFonts w:asciiTheme="minorHAnsi" w:hAnsiTheme="minorHAnsi"/>
          <w:bCs/>
          <w:szCs w:val="22"/>
        </w:rPr>
        <w:t xml:space="preserve"> January 2027</w:t>
      </w:r>
      <w:r w:rsidRPr="003C17AB">
        <w:rPr>
          <w:rFonts w:asciiTheme="minorHAnsi" w:hAnsiTheme="minorHAnsi"/>
          <w:bCs/>
          <w:szCs w:val="22"/>
        </w:rPr>
        <w:t>.</w:t>
      </w:r>
      <w:r w:rsidRPr="00B32A61">
        <w:rPr>
          <w:rFonts w:asciiTheme="minorHAnsi" w:hAnsiTheme="minorHAnsi"/>
          <w:bCs/>
          <w:szCs w:val="22"/>
        </w:rPr>
        <w:t xml:space="preserve"> The school will draw up a potential list of requirements in due course, after </w:t>
      </w:r>
      <w:r>
        <w:rPr>
          <w:rFonts w:asciiTheme="minorHAnsi" w:hAnsiTheme="minorHAnsi"/>
          <w:bCs/>
          <w:szCs w:val="22"/>
        </w:rPr>
        <w:t xml:space="preserve">the </w:t>
      </w:r>
      <w:r w:rsidRPr="00B32A61">
        <w:rPr>
          <w:rFonts w:asciiTheme="minorHAnsi" w:hAnsiTheme="minorHAnsi"/>
          <w:bCs/>
          <w:szCs w:val="22"/>
        </w:rPr>
        <w:t xml:space="preserve">award of </w:t>
      </w:r>
      <w:r>
        <w:rPr>
          <w:rFonts w:asciiTheme="minorHAnsi" w:hAnsiTheme="minorHAnsi"/>
          <w:bCs/>
          <w:szCs w:val="22"/>
        </w:rPr>
        <w:t xml:space="preserve">the </w:t>
      </w:r>
      <w:r w:rsidRPr="00B32A61">
        <w:rPr>
          <w:rFonts w:asciiTheme="minorHAnsi" w:hAnsiTheme="minorHAnsi"/>
          <w:bCs/>
          <w:szCs w:val="22"/>
        </w:rPr>
        <w:t xml:space="preserve">contract. The school principal or named nominee </w:t>
      </w:r>
      <w:r w:rsidR="00716D04" w:rsidRPr="00716D04">
        <w:rPr>
          <w:rFonts w:asciiTheme="minorHAnsi" w:hAnsiTheme="minorHAnsi"/>
          <w:b/>
          <w:bCs/>
          <w:szCs w:val="22"/>
          <w:u w:val="single"/>
        </w:rPr>
        <w:t>must</w:t>
      </w:r>
      <w:r w:rsidRPr="00B32A61">
        <w:rPr>
          <w:rFonts w:asciiTheme="minorHAnsi" w:hAnsiTheme="minorHAnsi"/>
          <w:bCs/>
          <w:szCs w:val="22"/>
        </w:rPr>
        <w:t xml:space="preserve"> be notified in advance to facilitate the delivery of the goods </w:t>
      </w:r>
      <w:r w:rsidR="00D93E16">
        <w:rPr>
          <w:rFonts w:asciiTheme="minorHAnsi" w:hAnsiTheme="minorHAnsi"/>
          <w:bCs/>
          <w:szCs w:val="22"/>
        </w:rPr>
        <w:t>between</w:t>
      </w:r>
      <w:r w:rsidRPr="00B32A61">
        <w:rPr>
          <w:rFonts w:asciiTheme="minorHAnsi" w:hAnsiTheme="minorHAnsi"/>
          <w:bCs/>
          <w:szCs w:val="22"/>
        </w:rPr>
        <w:t xml:space="preserve"> the hours of </w:t>
      </w:r>
      <w:r w:rsidRPr="0003529C">
        <w:rPr>
          <w:rFonts w:asciiTheme="minorHAnsi" w:hAnsiTheme="minorHAnsi"/>
          <w:b/>
          <w:szCs w:val="22"/>
        </w:rPr>
        <w:t xml:space="preserve">08:45 – </w:t>
      </w:r>
      <w:r w:rsidR="005F4D71" w:rsidRPr="0003529C">
        <w:rPr>
          <w:rFonts w:asciiTheme="minorHAnsi" w:hAnsiTheme="minorHAnsi"/>
          <w:b/>
          <w:szCs w:val="22"/>
        </w:rPr>
        <w:t>15</w:t>
      </w:r>
      <w:r w:rsidRPr="0003529C">
        <w:rPr>
          <w:rFonts w:asciiTheme="minorHAnsi" w:hAnsiTheme="minorHAnsi"/>
          <w:b/>
          <w:szCs w:val="22"/>
        </w:rPr>
        <w:t>:00</w:t>
      </w:r>
      <w:r w:rsidR="00604F65" w:rsidRPr="005F4D71">
        <w:rPr>
          <w:rFonts w:asciiTheme="minorHAnsi" w:hAnsiTheme="minorHAnsi"/>
          <w:bCs/>
          <w:szCs w:val="22"/>
        </w:rPr>
        <w:t>.</w:t>
      </w:r>
    </w:p>
    <w:p w14:paraId="0AEF4C8F" w14:textId="513C4758" w:rsidR="004E0561" w:rsidRPr="00714BE4" w:rsidRDefault="006C3A87" w:rsidP="006C3A87">
      <w:pPr>
        <w:rPr>
          <w:rFonts w:asciiTheme="minorHAnsi" w:hAnsiTheme="minorHAnsi"/>
          <w:bCs/>
          <w:szCs w:val="22"/>
        </w:rPr>
      </w:pPr>
      <w:r w:rsidRPr="00714BE4">
        <w:rPr>
          <w:rFonts w:asciiTheme="minorHAnsi" w:hAnsiTheme="minorHAnsi"/>
          <w:b/>
          <w:szCs w:val="22"/>
        </w:rPr>
        <w:t>Contract Period:</w:t>
      </w:r>
      <w:r w:rsidR="00226AFB" w:rsidRPr="00714BE4">
        <w:rPr>
          <w:rFonts w:asciiTheme="minorHAnsi" w:hAnsiTheme="minorHAnsi"/>
          <w:bCs/>
          <w:szCs w:val="22"/>
        </w:rPr>
        <w:t xml:space="preserve"> </w:t>
      </w:r>
      <w:r w:rsidR="00ED78B7" w:rsidRPr="00B11406">
        <w:rPr>
          <w:rFonts w:asciiTheme="minorHAnsi" w:hAnsiTheme="minorHAnsi"/>
          <w:bCs/>
          <w:szCs w:val="22"/>
        </w:rPr>
        <w:t xml:space="preserve">12 </w:t>
      </w:r>
      <w:r w:rsidR="00D76062" w:rsidRPr="00B11406">
        <w:rPr>
          <w:rFonts w:asciiTheme="minorHAnsi" w:hAnsiTheme="minorHAnsi"/>
          <w:bCs/>
          <w:szCs w:val="22"/>
        </w:rPr>
        <w:t xml:space="preserve">(twelve) </w:t>
      </w:r>
      <w:r w:rsidR="00ED78B7" w:rsidRPr="00B11406">
        <w:rPr>
          <w:rFonts w:asciiTheme="minorHAnsi" w:hAnsiTheme="minorHAnsi"/>
          <w:bCs/>
          <w:szCs w:val="22"/>
        </w:rPr>
        <w:t>months</w:t>
      </w:r>
      <w:r w:rsidR="00D76062" w:rsidRPr="00B11406">
        <w:rPr>
          <w:rFonts w:asciiTheme="minorHAnsi" w:hAnsiTheme="minorHAnsi"/>
          <w:bCs/>
          <w:szCs w:val="22"/>
        </w:rPr>
        <w:t>, f</w:t>
      </w:r>
      <w:r w:rsidRPr="00B11406">
        <w:rPr>
          <w:rFonts w:asciiTheme="minorHAnsi" w:hAnsiTheme="minorHAnsi"/>
          <w:bCs/>
          <w:szCs w:val="22"/>
        </w:rPr>
        <w:t xml:space="preserve">rom commencement </w:t>
      </w:r>
      <w:r w:rsidR="007B0CFB" w:rsidRPr="00B11406">
        <w:rPr>
          <w:rFonts w:asciiTheme="minorHAnsi" w:hAnsiTheme="minorHAnsi"/>
          <w:bCs/>
          <w:szCs w:val="22"/>
        </w:rPr>
        <w:t>at the</w:t>
      </w:r>
      <w:r w:rsidRPr="00B11406">
        <w:rPr>
          <w:rFonts w:asciiTheme="minorHAnsi" w:hAnsiTheme="minorHAnsi"/>
          <w:bCs/>
          <w:szCs w:val="22"/>
        </w:rPr>
        <w:t xml:space="preserve"> estimated contract start date of </w:t>
      </w:r>
      <w:r w:rsidR="001922EB" w:rsidRPr="00B11406">
        <w:rPr>
          <w:rFonts w:asciiTheme="minorHAnsi" w:hAnsiTheme="minorHAnsi"/>
          <w:b/>
          <w:szCs w:val="22"/>
        </w:rPr>
        <w:t>30</w:t>
      </w:r>
      <w:r w:rsidR="00412D99" w:rsidRPr="00B11406">
        <w:rPr>
          <w:rFonts w:asciiTheme="minorHAnsi" w:hAnsiTheme="minorHAnsi"/>
          <w:b/>
          <w:szCs w:val="22"/>
          <w:vertAlign w:val="superscript"/>
        </w:rPr>
        <w:t>th</w:t>
      </w:r>
      <w:r w:rsidR="0003529C" w:rsidRPr="00B11406">
        <w:rPr>
          <w:rFonts w:asciiTheme="minorHAnsi" w:hAnsiTheme="minorHAnsi"/>
          <w:b/>
          <w:szCs w:val="22"/>
          <w:vertAlign w:val="superscript"/>
        </w:rPr>
        <w:t> </w:t>
      </w:r>
      <w:r w:rsidR="001922EB" w:rsidRPr="00B11406">
        <w:rPr>
          <w:rFonts w:asciiTheme="minorHAnsi" w:hAnsiTheme="minorHAnsi"/>
          <w:b/>
          <w:szCs w:val="22"/>
        </w:rPr>
        <w:t>Nov</w:t>
      </w:r>
      <w:r w:rsidR="00412D99" w:rsidRPr="00B11406">
        <w:rPr>
          <w:rFonts w:asciiTheme="minorHAnsi" w:hAnsiTheme="minorHAnsi"/>
          <w:b/>
          <w:szCs w:val="22"/>
        </w:rPr>
        <w:t>ember 2026</w:t>
      </w:r>
      <w:r w:rsidR="00412D99" w:rsidRPr="00B11406">
        <w:rPr>
          <w:rFonts w:asciiTheme="minorHAnsi" w:hAnsiTheme="minorHAnsi"/>
          <w:bCs/>
          <w:szCs w:val="22"/>
        </w:rPr>
        <w:t>.</w:t>
      </w:r>
    </w:p>
    <w:p w14:paraId="3711A676" w14:textId="2E88C70B" w:rsidR="00A56762" w:rsidRDefault="004E0561" w:rsidP="006C3A87">
      <w:pPr>
        <w:rPr>
          <w:rFonts w:asciiTheme="minorHAnsi" w:hAnsiTheme="minorHAnsi"/>
          <w:bCs/>
          <w:szCs w:val="22"/>
        </w:rPr>
      </w:pPr>
      <w:r w:rsidRPr="00714BE4">
        <w:lastRenderedPageBreak/>
        <w:t>The Contracting Authority reserves the right to extend the Term for a period or periods of up to 12 (twelve) months with a maximum of 1 (one) such</w:t>
      </w:r>
      <w:r>
        <w:t xml:space="preserve"> extension or extensions on the same terms and conditions, subject to the Contracting Authority’s obligations at law.</w:t>
      </w:r>
    </w:p>
    <w:p w14:paraId="4F6ACA41" w14:textId="4E9B6A94" w:rsidR="006C3A87" w:rsidRPr="00F83C55" w:rsidRDefault="006C3A87" w:rsidP="006C3A87">
      <w:pPr>
        <w:rPr>
          <w:rFonts w:asciiTheme="minorHAnsi" w:hAnsiTheme="minorHAnsi"/>
          <w:bCs/>
          <w:szCs w:val="22"/>
          <w:lang w:val="en-IE"/>
        </w:rPr>
      </w:pPr>
      <w:r w:rsidRPr="00B32A61">
        <w:rPr>
          <w:rFonts w:asciiTheme="minorHAnsi" w:hAnsiTheme="minorHAnsi"/>
          <w:bCs/>
          <w:szCs w:val="22"/>
          <w:lang w:val="en-IE"/>
        </w:rPr>
        <w:t>Warranties and contract</w:t>
      </w:r>
      <w:r w:rsidR="00226AFB">
        <w:rPr>
          <w:rFonts w:asciiTheme="minorHAnsi" w:hAnsiTheme="minorHAnsi"/>
          <w:bCs/>
          <w:szCs w:val="22"/>
          <w:lang w:val="en-IE"/>
        </w:rPr>
        <w:t>(</w:t>
      </w:r>
      <w:r w:rsidRPr="00B32A61">
        <w:rPr>
          <w:rFonts w:asciiTheme="minorHAnsi" w:hAnsiTheme="minorHAnsi"/>
          <w:bCs/>
          <w:szCs w:val="22"/>
          <w:lang w:val="en-IE"/>
        </w:rPr>
        <w:t>s</w:t>
      </w:r>
      <w:r w:rsidR="00226AFB">
        <w:rPr>
          <w:rFonts w:asciiTheme="minorHAnsi" w:hAnsiTheme="minorHAnsi"/>
          <w:bCs/>
          <w:szCs w:val="22"/>
          <w:lang w:val="en-IE"/>
        </w:rPr>
        <w:t>)</w:t>
      </w:r>
      <w:r w:rsidRPr="00B32A61">
        <w:rPr>
          <w:rFonts w:asciiTheme="minorHAnsi" w:hAnsiTheme="minorHAnsi"/>
          <w:bCs/>
          <w:szCs w:val="22"/>
          <w:lang w:val="en-IE"/>
        </w:rPr>
        <w:t xml:space="preserve"> will commence on the day of </w:t>
      </w:r>
      <w:r w:rsidR="003016DD">
        <w:rPr>
          <w:rFonts w:asciiTheme="minorHAnsi" w:hAnsiTheme="minorHAnsi"/>
          <w:bCs/>
          <w:szCs w:val="22"/>
          <w:lang w:val="en-IE"/>
        </w:rPr>
        <w:t>delivery</w:t>
      </w:r>
      <w:r w:rsidRPr="00B32A61">
        <w:rPr>
          <w:rFonts w:asciiTheme="minorHAnsi" w:hAnsiTheme="minorHAnsi"/>
          <w:bCs/>
          <w:szCs w:val="22"/>
          <w:lang w:val="en-IE"/>
        </w:rPr>
        <w:t>.</w:t>
      </w:r>
    </w:p>
    <w:p w14:paraId="4EDE0B23" w14:textId="04EBA54B" w:rsidR="006C3A87" w:rsidRPr="00F83C55" w:rsidRDefault="006C3A87" w:rsidP="006C3A87">
      <w:pPr>
        <w:rPr>
          <w:rFonts w:asciiTheme="minorHAnsi" w:hAnsiTheme="minorHAnsi"/>
          <w:bCs/>
          <w:szCs w:val="22"/>
          <w:lang w:val="en-IE"/>
        </w:rPr>
      </w:pPr>
      <w:r w:rsidRPr="00F83C55">
        <w:rPr>
          <w:rFonts w:asciiTheme="minorHAnsi" w:hAnsiTheme="minorHAnsi"/>
          <w:bCs/>
          <w:szCs w:val="22"/>
          <w:lang w:val="en-IE"/>
        </w:rPr>
        <w:t xml:space="preserve">This tender includes </w:t>
      </w:r>
      <w:r>
        <w:rPr>
          <w:rFonts w:asciiTheme="minorHAnsi" w:hAnsiTheme="minorHAnsi"/>
          <w:bCs/>
          <w:szCs w:val="22"/>
          <w:lang w:val="en-IE"/>
        </w:rPr>
        <w:t xml:space="preserve">the </w:t>
      </w:r>
      <w:r w:rsidRPr="00F83C55">
        <w:rPr>
          <w:rFonts w:asciiTheme="minorHAnsi" w:hAnsiTheme="minorHAnsi"/>
          <w:bCs/>
          <w:szCs w:val="22"/>
          <w:lang w:val="en-IE"/>
        </w:rPr>
        <w:t>supply, delivery</w:t>
      </w:r>
      <w:r w:rsidR="00F157A3">
        <w:rPr>
          <w:rFonts w:asciiTheme="minorHAnsi" w:hAnsiTheme="minorHAnsi"/>
          <w:bCs/>
          <w:szCs w:val="22"/>
          <w:lang w:val="en-IE"/>
        </w:rPr>
        <w:t xml:space="preserve">, </w:t>
      </w:r>
      <w:r w:rsidRPr="00F83C55">
        <w:rPr>
          <w:rFonts w:asciiTheme="minorHAnsi" w:hAnsiTheme="minorHAnsi"/>
          <w:bCs/>
          <w:szCs w:val="22"/>
          <w:lang w:val="en-IE"/>
        </w:rPr>
        <w:t>installation</w:t>
      </w:r>
      <w:r w:rsidR="00DE7FCF">
        <w:rPr>
          <w:rFonts w:asciiTheme="minorHAnsi" w:hAnsiTheme="minorHAnsi"/>
          <w:bCs/>
          <w:szCs w:val="22"/>
          <w:lang w:val="en-IE"/>
        </w:rPr>
        <w:t xml:space="preserve"> (including any necessary ground works)</w:t>
      </w:r>
      <w:r w:rsidR="00F157A3">
        <w:rPr>
          <w:rFonts w:asciiTheme="minorHAnsi" w:hAnsiTheme="minorHAnsi"/>
          <w:bCs/>
          <w:szCs w:val="22"/>
          <w:lang w:val="en-IE"/>
        </w:rPr>
        <w:t xml:space="preserve">, </w:t>
      </w:r>
      <w:r w:rsidR="00A94392">
        <w:rPr>
          <w:rFonts w:asciiTheme="minorHAnsi" w:hAnsiTheme="minorHAnsi"/>
          <w:bCs/>
          <w:szCs w:val="22"/>
          <w:lang w:val="en-IE"/>
        </w:rPr>
        <w:t>and maintenance</w:t>
      </w:r>
      <w:r w:rsidR="00F157A3">
        <w:rPr>
          <w:rFonts w:asciiTheme="minorHAnsi" w:hAnsiTheme="minorHAnsi"/>
          <w:bCs/>
          <w:szCs w:val="22"/>
          <w:lang w:val="en-IE"/>
        </w:rPr>
        <w:t xml:space="preserve"> </w:t>
      </w:r>
      <w:r w:rsidRPr="00F83C55">
        <w:rPr>
          <w:rFonts w:asciiTheme="minorHAnsi" w:hAnsiTheme="minorHAnsi"/>
          <w:bCs/>
          <w:szCs w:val="22"/>
          <w:lang w:val="en-IE"/>
        </w:rPr>
        <w:t>of the equipment specified.</w:t>
      </w:r>
    </w:p>
    <w:p w14:paraId="375E0A4B" w14:textId="77777777" w:rsidR="006C3A87" w:rsidRPr="00F83C55" w:rsidRDefault="006C3A87" w:rsidP="006C3A87">
      <w:pPr>
        <w:rPr>
          <w:rFonts w:asciiTheme="minorHAnsi" w:hAnsiTheme="minorHAnsi"/>
          <w:b/>
          <w:lang w:val="en-IE"/>
        </w:rPr>
      </w:pPr>
    </w:p>
    <w:p w14:paraId="2DBDAB26" w14:textId="5498CD97" w:rsidR="006C3A87" w:rsidRPr="00F83C55" w:rsidRDefault="006C3A87" w:rsidP="006C3A87">
      <w:pPr>
        <w:rPr>
          <w:rFonts w:asciiTheme="minorHAnsi" w:hAnsiTheme="minorHAnsi"/>
          <w:b/>
          <w:lang w:val="en-IE"/>
        </w:rPr>
      </w:pPr>
      <w:r w:rsidRPr="00F83C55">
        <w:rPr>
          <w:rFonts w:asciiTheme="minorHAnsi" w:hAnsiTheme="minorHAnsi"/>
          <w:b/>
          <w:lang w:val="en-IE"/>
        </w:rPr>
        <w:t>1.1</w:t>
      </w:r>
      <w:r w:rsidR="00D32876">
        <w:rPr>
          <w:rFonts w:asciiTheme="minorHAnsi" w:hAnsiTheme="minorHAnsi"/>
          <w:b/>
          <w:lang w:val="en-IE"/>
        </w:rPr>
        <w:t>3</w:t>
      </w:r>
      <w:r w:rsidRPr="00F83C55">
        <w:rPr>
          <w:rFonts w:asciiTheme="minorHAnsi" w:hAnsiTheme="minorHAnsi"/>
          <w:b/>
          <w:lang w:val="en-IE"/>
        </w:rPr>
        <w:t xml:space="preserve"> Account Management</w:t>
      </w:r>
    </w:p>
    <w:p w14:paraId="605BAAB8" w14:textId="5F30D2E2" w:rsidR="006C3A87" w:rsidRDefault="006C3A87" w:rsidP="006C3A87">
      <w:pPr>
        <w:rPr>
          <w:rFonts w:asciiTheme="minorHAnsi" w:hAnsiTheme="minorHAnsi"/>
          <w:bCs/>
          <w:szCs w:val="22"/>
          <w:lang w:val="en-IE"/>
        </w:rPr>
      </w:pPr>
      <w:r w:rsidRPr="00F83C55">
        <w:rPr>
          <w:rFonts w:asciiTheme="minorHAnsi" w:hAnsiTheme="minorHAnsi"/>
          <w:bCs/>
          <w:szCs w:val="22"/>
          <w:lang w:val="en-IE"/>
        </w:rPr>
        <w:t xml:space="preserve">The </w:t>
      </w:r>
      <w:r w:rsidR="00607CF6">
        <w:rPr>
          <w:rFonts w:asciiTheme="minorHAnsi" w:hAnsiTheme="minorHAnsi"/>
          <w:bCs/>
          <w:szCs w:val="22"/>
          <w:lang w:val="en-IE"/>
        </w:rPr>
        <w:t>Successful Tenderer</w:t>
      </w:r>
      <w:r w:rsidR="00DE7FCF">
        <w:rPr>
          <w:rFonts w:asciiTheme="minorHAnsi" w:hAnsiTheme="minorHAnsi"/>
          <w:bCs/>
          <w:szCs w:val="22"/>
          <w:lang w:val="en-IE"/>
        </w:rPr>
        <w:t>(s)</w:t>
      </w:r>
      <w:r w:rsidRPr="00F83C55">
        <w:rPr>
          <w:rFonts w:asciiTheme="minorHAnsi" w:hAnsiTheme="minorHAnsi"/>
          <w:bCs/>
          <w:szCs w:val="22"/>
          <w:lang w:val="en-IE"/>
        </w:rPr>
        <w:t xml:space="preserve"> is required to provide The </w:t>
      </w:r>
      <w:r w:rsidR="0023765F">
        <w:rPr>
          <w:rFonts w:asciiTheme="minorHAnsi" w:hAnsiTheme="minorHAnsi"/>
          <w:bCs/>
          <w:szCs w:val="22"/>
          <w:lang w:val="en-IE"/>
        </w:rPr>
        <w:t>Board of Management</w:t>
      </w:r>
      <w:r w:rsidRPr="00F83C55">
        <w:rPr>
          <w:rFonts w:asciiTheme="minorHAnsi" w:hAnsiTheme="minorHAnsi"/>
          <w:bCs/>
          <w:szCs w:val="22"/>
          <w:lang w:val="en-IE"/>
        </w:rPr>
        <w:t xml:space="preserve"> with a nominated, dedicated account manager who will act as the main point of contact for the duration of the contract. This person shall have the authority to deal with all matters in relation to the contract and be responsible for the satisfactory delivery of the goods required, maintenance, </w:t>
      </w:r>
      <w:r>
        <w:rPr>
          <w:rFonts w:asciiTheme="minorHAnsi" w:hAnsiTheme="minorHAnsi"/>
          <w:bCs/>
          <w:szCs w:val="22"/>
          <w:lang w:val="en-IE"/>
        </w:rPr>
        <w:t>spare parts</w:t>
      </w:r>
      <w:r w:rsidRPr="00F83C55">
        <w:rPr>
          <w:rFonts w:asciiTheme="minorHAnsi" w:hAnsiTheme="minorHAnsi"/>
          <w:bCs/>
          <w:szCs w:val="22"/>
          <w:lang w:val="en-IE"/>
        </w:rPr>
        <w:t>, and warranty, for example.</w:t>
      </w:r>
    </w:p>
    <w:p w14:paraId="656C75C6" w14:textId="5B8B2024" w:rsidR="00DE7FCF" w:rsidRPr="00DE7FCF" w:rsidRDefault="00DE7FCF" w:rsidP="006C3A87">
      <w:pPr>
        <w:rPr>
          <w:rFonts w:asciiTheme="minorHAnsi" w:hAnsiTheme="minorHAnsi"/>
          <w:bCs/>
          <w:szCs w:val="22"/>
        </w:rPr>
      </w:pPr>
      <w:r w:rsidRPr="00DE7FCF">
        <w:rPr>
          <w:rFonts w:asciiTheme="minorHAnsi" w:hAnsiTheme="minorHAnsi"/>
          <w:b/>
          <w:bCs/>
          <w:szCs w:val="22"/>
          <w:lang w:val="en-IE"/>
        </w:rPr>
        <w:t xml:space="preserve">As appropriate, </w:t>
      </w:r>
      <w:r w:rsidRPr="00DE7FCF">
        <w:rPr>
          <w:rFonts w:asciiTheme="minorHAnsi" w:hAnsiTheme="minorHAnsi"/>
          <w:bCs/>
          <w:szCs w:val="22"/>
        </w:rPr>
        <w:t xml:space="preserve">The </w:t>
      </w:r>
      <w:r>
        <w:rPr>
          <w:rFonts w:asciiTheme="minorHAnsi" w:hAnsiTheme="minorHAnsi"/>
          <w:bCs/>
          <w:szCs w:val="22"/>
        </w:rPr>
        <w:t>S</w:t>
      </w:r>
      <w:r w:rsidRPr="00DE7FCF">
        <w:rPr>
          <w:rFonts w:asciiTheme="minorHAnsi" w:hAnsiTheme="minorHAnsi"/>
          <w:bCs/>
          <w:szCs w:val="22"/>
        </w:rPr>
        <w:t xml:space="preserve">uccessful </w:t>
      </w:r>
      <w:r>
        <w:rPr>
          <w:rFonts w:asciiTheme="minorHAnsi" w:hAnsiTheme="minorHAnsi"/>
          <w:bCs/>
          <w:szCs w:val="22"/>
        </w:rPr>
        <w:t>T</w:t>
      </w:r>
      <w:r w:rsidRPr="00DE7FCF">
        <w:rPr>
          <w:rFonts w:asciiTheme="minorHAnsi" w:hAnsiTheme="minorHAnsi"/>
          <w:bCs/>
          <w:szCs w:val="22"/>
        </w:rPr>
        <w:t>enderer will liaise with the school Principal and school caretaker at a pre-arranged time at the end of each school semester/term to discuss further drawdowns of equipment as the construction works progress. These details will be discussed with the successful tenderer in advance of the contract being signed.</w:t>
      </w:r>
    </w:p>
    <w:p w14:paraId="37B12D7C" w14:textId="77777777" w:rsidR="006C3A87" w:rsidRPr="00F83C55" w:rsidRDefault="006C3A87" w:rsidP="006C3A87">
      <w:pPr>
        <w:rPr>
          <w:rFonts w:asciiTheme="minorHAnsi" w:hAnsiTheme="minorHAnsi"/>
          <w:b/>
          <w:lang w:val="en-IE"/>
        </w:rPr>
      </w:pPr>
      <w:r w:rsidRPr="00F83C55">
        <w:rPr>
          <w:rFonts w:asciiTheme="minorHAnsi" w:hAnsiTheme="minorHAnsi"/>
          <w:bCs/>
          <w:szCs w:val="22"/>
          <w:lang w:val="en-IE"/>
        </w:rPr>
        <w:t xml:space="preserve"> </w:t>
      </w:r>
    </w:p>
    <w:p w14:paraId="232AC351" w14:textId="6A8CB8EB" w:rsidR="006C3A87" w:rsidRPr="00F83C55" w:rsidRDefault="006C3A87" w:rsidP="006C3A87">
      <w:pPr>
        <w:rPr>
          <w:rFonts w:asciiTheme="minorHAnsi" w:hAnsiTheme="minorHAnsi"/>
          <w:b/>
          <w:lang w:val="en-IE"/>
        </w:rPr>
      </w:pPr>
      <w:r w:rsidRPr="00F83C55">
        <w:rPr>
          <w:rFonts w:asciiTheme="minorHAnsi" w:hAnsiTheme="minorHAnsi"/>
          <w:b/>
          <w:lang w:val="en-IE"/>
        </w:rPr>
        <w:t>1.1</w:t>
      </w:r>
      <w:r w:rsidR="00D32876">
        <w:rPr>
          <w:rFonts w:asciiTheme="minorHAnsi" w:hAnsiTheme="minorHAnsi"/>
          <w:b/>
          <w:lang w:val="en-IE"/>
        </w:rPr>
        <w:t>4</w:t>
      </w:r>
      <w:r w:rsidR="005D4F9D">
        <w:rPr>
          <w:rFonts w:asciiTheme="minorHAnsi" w:hAnsiTheme="minorHAnsi"/>
          <w:b/>
          <w:lang w:val="en-IE"/>
        </w:rPr>
        <w:t xml:space="preserve"> </w:t>
      </w:r>
      <w:r w:rsidRPr="00F83C55">
        <w:rPr>
          <w:rFonts w:asciiTheme="minorHAnsi" w:hAnsiTheme="minorHAnsi"/>
          <w:b/>
          <w:lang w:val="en-IE"/>
        </w:rPr>
        <w:t>Pricing Proposal</w:t>
      </w:r>
    </w:p>
    <w:p w14:paraId="3A93C907" w14:textId="2EDAA5BE" w:rsidR="006C3A87" w:rsidRPr="00F83C55" w:rsidRDefault="006C3A87" w:rsidP="006C3A87">
      <w:pPr>
        <w:rPr>
          <w:rFonts w:asciiTheme="minorHAnsi" w:hAnsiTheme="minorHAnsi"/>
          <w:bCs/>
          <w:szCs w:val="22"/>
          <w:lang w:val="en-IE"/>
        </w:rPr>
      </w:pPr>
      <w:r w:rsidRPr="00F83C55">
        <w:rPr>
          <w:rFonts w:asciiTheme="minorHAnsi" w:hAnsiTheme="minorHAnsi"/>
          <w:bCs/>
          <w:szCs w:val="22"/>
          <w:lang w:val="en-IE"/>
        </w:rPr>
        <w:t xml:space="preserve">The pricing schedule </w:t>
      </w:r>
      <w:r>
        <w:rPr>
          <w:rFonts w:asciiTheme="minorHAnsi" w:hAnsiTheme="minorHAnsi"/>
          <w:bCs/>
          <w:szCs w:val="22"/>
          <w:lang w:val="en-IE"/>
        </w:rPr>
        <w:t>in</w:t>
      </w:r>
      <w:r w:rsidRPr="00F83C55">
        <w:rPr>
          <w:rFonts w:asciiTheme="minorHAnsi" w:hAnsiTheme="minorHAnsi"/>
          <w:bCs/>
          <w:szCs w:val="22"/>
          <w:lang w:val="en-IE"/>
        </w:rPr>
        <w:t xml:space="preserve"> Appendix 2 </w:t>
      </w:r>
      <w:r w:rsidR="00716D04" w:rsidRPr="00716D04">
        <w:rPr>
          <w:rFonts w:asciiTheme="minorHAnsi" w:hAnsiTheme="minorHAnsi"/>
          <w:b/>
          <w:bCs/>
          <w:szCs w:val="22"/>
          <w:u w:val="single"/>
          <w:lang w:val="en-IE"/>
        </w:rPr>
        <w:t>must</w:t>
      </w:r>
      <w:r w:rsidRPr="00F83C55">
        <w:rPr>
          <w:rFonts w:asciiTheme="minorHAnsi" w:hAnsiTheme="minorHAnsi"/>
          <w:bCs/>
          <w:szCs w:val="22"/>
          <w:lang w:val="en-IE"/>
        </w:rPr>
        <w:t xml:space="preserve"> be completed – along with the Pricing Schedule for the Lot, which is attached as separate </w:t>
      </w:r>
      <w:r>
        <w:rPr>
          <w:rFonts w:asciiTheme="minorHAnsi" w:hAnsiTheme="minorHAnsi"/>
          <w:bCs/>
          <w:szCs w:val="22"/>
          <w:lang w:val="en-IE"/>
        </w:rPr>
        <w:t>Excel</w:t>
      </w:r>
      <w:r w:rsidRPr="00F83C55">
        <w:rPr>
          <w:rFonts w:asciiTheme="minorHAnsi" w:hAnsiTheme="minorHAnsi"/>
          <w:bCs/>
          <w:szCs w:val="22"/>
          <w:lang w:val="en-IE"/>
        </w:rPr>
        <w:t xml:space="preserve"> spreadsheet documents.</w:t>
      </w:r>
      <w:r w:rsidR="00226AFB">
        <w:rPr>
          <w:rFonts w:asciiTheme="minorHAnsi" w:hAnsiTheme="minorHAnsi"/>
          <w:bCs/>
          <w:szCs w:val="22"/>
          <w:lang w:val="en-IE"/>
        </w:rPr>
        <w:t xml:space="preserve"> </w:t>
      </w:r>
      <w:r w:rsidRPr="00F83C55">
        <w:rPr>
          <w:rFonts w:asciiTheme="minorHAnsi" w:hAnsiTheme="minorHAnsi"/>
          <w:bCs/>
          <w:szCs w:val="22"/>
          <w:lang w:val="en-IE"/>
        </w:rPr>
        <w:t>All prices should be given in Euro and should be exclusive of VAT.</w:t>
      </w:r>
      <w:r>
        <w:rPr>
          <w:rFonts w:asciiTheme="minorHAnsi" w:hAnsiTheme="minorHAnsi"/>
          <w:bCs/>
          <w:szCs w:val="22"/>
          <w:lang w:val="en-IE"/>
        </w:rPr>
        <w:t xml:space="preserve"> </w:t>
      </w:r>
      <w:r w:rsidRPr="00F83C55">
        <w:rPr>
          <w:rFonts w:asciiTheme="minorHAnsi" w:hAnsiTheme="minorHAnsi"/>
          <w:bCs/>
          <w:szCs w:val="22"/>
          <w:lang w:val="en-IE"/>
        </w:rPr>
        <w:t xml:space="preserve">Prices </w:t>
      </w:r>
      <w:r w:rsidR="00716D04" w:rsidRPr="00716D04">
        <w:rPr>
          <w:rFonts w:asciiTheme="minorHAnsi" w:hAnsiTheme="minorHAnsi"/>
          <w:b/>
          <w:bCs/>
          <w:szCs w:val="22"/>
          <w:u w:val="single"/>
          <w:lang w:val="en-IE"/>
        </w:rPr>
        <w:t>must</w:t>
      </w:r>
      <w:r w:rsidRPr="00F83C55">
        <w:rPr>
          <w:rFonts w:asciiTheme="minorHAnsi" w:hAnsiTheme="minorHAnsi"/>
          <w:bCs/>
          <w:szCs w:val="22"/>
          <w:lang w:val="en-IE"/>
        </w:rPr>
        <w:t xml:space="preserve"> be </w:t>
      </w:r>
      <w:r>
        <w:rPr>
          <w:rFonts w:asciiTheme="minorHAnsi" w:hAnsiTheme="minorHAnsi"/>
          <w:bCs/>
          <w:szCs w:val="22"/>
          <w:lang w:val="en-IE"/>
        </w:rPr>
        <w:t>all-inclusive</w:t>
      </w:r>
      <w:r w:rsidRPr="00F83C55">
        <w:rPr>
          <w:rFonts w:asciiTheme="minorHAnsi" w:hAnsiTheme="minorHAnsi"/>
          <w:bCs/>
          <w:szCs w:val="22"/>
          <w:lang w:val="en-IE"/>
        </w:rPr>
        <w:t xml:space="preserve"> (i.e., including but not being limited to packaging, delivery, installation, disconnection of some machinery, and proper disposal of all packaging by the </w:t>
      </w:r>
      <w:r w:rsidR="00607CF6">
        <w:rPr>
          <w:rFonts w:asciiTheme="minorHAnsi" w:hAnsiTheme="minorHAnsi"/>
          <w:bCs/>
          <w:szCs w:val="22"/>
          <w:lang w:val="en-IE"/>
        </w:rPr>
        <w:t>Successful Tenderer</w:t>
      </w:r>
      <w:r w:rsidRPr="00F83C55">
        <w:rPr>
          <w:rFonts w:asciiTheme="minorHAnsi" w:hAnsiTheme="minorHAnsi"/>
          <w:bCs/>
          <w:szCs w:val="22"/>
          <w:lang w:val="en-IE"/>
        </w:rPr>
        <w:t>(s) maintenance of heavy-duty equipment/machinery and all other costs/expenses).</w:t>
      </w:r>
    </w:p>
    <w:p w14:paraId="5293D9C6" w14:textId="676CB9E9" w:rsidR="006C3A87" w:rsidRPr="00F83C55" w:rsidRDefault="006C3A87" w:rsidP="006C3A87">
      <w:pPr>
        <w:rPr>
          <w:rFonts w:asciiTheme="minorHAnsi" w:hAnsiTheme="minorHAnsi"/>
          <w:bCs/>
          <w:szCs w:val="22"/>
          <w:lang w:val="en-IE"/>
        </w:rPr>
      </w:pPr>
      <w:r w:rsidRPr="00F83C55">
        <w:rPr>
          <w:rFonts w:asciiTheme="minorHAnsi" w:hAnsiTheme="minorHAnsi"/>
          <w:bCs/>
          <w:szCs w:val="22"/>
          <w:lang w:val="en-IE"/>
        </w:rPr>
        <w:t xml:space="preserve">Tenderers </w:t>
      </w:r>
      <w:r w:rsidR="00716D04" w:rsidRPr="00716D04">
        <w:rPr>
          <w:rFonts w:asciiTheme="minorHAnsi" w:hAnsiTheme="minorHAnsi"/>
          <w:b/>
          <w:bCs/>
          <w:szCs w:val="22"/>
          <w:u w:val="single"/>
          <w:lang w:val="en-IE"/>
        </w:rPr>
        <w:t>must</w:t>
      </w:r>
      <w:r w:rsidRPr="00F83C55">
        <w:rPr>
          <w:rFonts w:asciiTheme="minorHAnsi" w:hAnsiTheme="minorHAnsi"/>
          <w:bCs/>
          <w:szCs w:val="22"/>
          <w:lang w:val="en-IE"/>
        </w:rPr>
        <w:t xml:space="preserve"> confirm that all prices quoted in the Tender will remain valid for </w:t>
      </w:r>
      <w:r>
        <w:rPr>
          <w:rFonts w:asciiTheme="minorHAnsi" w:hAnsiTheme="minorHAnsi"/>
          <w:bCs/>
          <w:szCs w:val="22"/>
          <w:lang w:val="en-IE"/>
        </w:rPr>
        <w:t>six</w:t>
      </w:r>
      <w:r w:rsidRPr="00F83C55">
        <w:rPr>
          <w:rFonts w:asciiTheme="minorHAnsi" w:hAnsiTheme="minorHAnsi"/>
          <w:bCs/>
          <w:szCs w:val="22"/>
          <w:lang w:val="en-IE"/>
        </w:rPr>
        <w:t xml:space="preserve"> (</w:t>
      </w:r>
      <w:r>
        <w:rPr>
          <w:rFonts w:asciiTheme="minorHAnsi" w:hAnsiTheme="minorHAnsi"/>
          <w:bCs/>
          <w:szCs w:val="22"/>
          <w:lang w:val="en-IE"/>
        </w:rPr>
        <w:t>6</w:t>
      </w:r>
      <w:r w:rsidRPr="00F83C55">
        <w:rPr>
          <w:rFonts w:asciiTheme="minorHAnsi" w:hAnsiTheme="minorHAnsi"/>
          <w:bCs/>
          <w:szCs w:val="22"/>
          <w:lang w:val="en-IE"/>
        </w:rPr>
        <w:t>) months commencing from the closing date for the receipt of tenders.</w:t>
      </w:r>
    </w:p>
    <w:p w14:paraId="0D165EAB" w14:textId="6C293DDF" w:rsidR="006C3A87" w:rsidRPr="00F83C55" w:rsidRDefault="006C3A87" w:rsidP="006C3A87">
      <w:pPr>
        <w:rPr>
          <w:rFonts w:asciiTheme="minorHAnsi" w:hAnsiTheme="minorHAnsi"/>
          <w:bCs/>
          <w:szCs w:val="22"/>
          <w:lang w:val="en-IE"/>
        </w:rPr>
      </w:pPr>
      <w:r w:rsidRPr="00F83C55">
        <w:rPr>
          <w:rFonts w:asciiTheme="minorHAnsi" w:hAnsiTheme="minorHAnsi"/>
          <w:bCs/>
          <w:szCs w:val="22"/>
          <w:lang w:val="en-IE"/>
        </w:rPr>
        <w:t xml:space="preserve">Tenders should note that </w:t>
      </w:r>
      <w:r>
        <w:rPr>
          <w:rFonts w:asciiTheme="minorHAnsi" w:hAnsiTheme="minorHAnsi"/>
          <w:bCs/>
          <w:szCs w:val="22"/>
          <w:lang w:val="en-IE"/>
        </w:rPr>
        <w:t>cash-on-delivery</w:t>
      </w:r>
      <w:r w:rsidRPr="00F83C55">
        <w:rPr>
          <w:rFonts w:asciiTheme="minorHAnsi" w:hAnsiTheme="minorHAnsi"/>
          <w:bCs/>
          <w:szCs w:val="22"/>
          <w:lang w:val="en-IE"/>
        </w:rPr>
        <w:t xml:space="preserve"> payments will not be made. </w:t>
      </w:r>
      <w:r>
        <w:rPr>
          <w:rFonts w:asciiTheme="minorHAnsi" w:hAnsiTheme="minorHAnsi"/>
          <w:bCs/>
          <w:szCs w:val="22"/>
          <w:lang w:val="en-IE"/>
        </w:rPr>
        <w:t>The school</w:t>
      </w:r>
      <w:r w:rsidRPr="00F83C55">
        <w:rPr>
          <w:rFonts w:asciiTheme="minorHAnsi" w:hAnsiTheme="minorHAnsi"/>
          <w:bCs/>
          <w:szCs w:val="22"/>
          <w:lang w:val="en-IE"/>
        </w:rPr>
        <w:t xml:space="preserve"> </w:t>
      </w:r>
      <w:r>
        <w:rPr>
          <w:rFonts w:asciiTheme="minorHAnsi" w:hAnsiTheme="minorHAnsi"/>
          <w:bCs/>
          <w:szCs w:val="22"/>
          <w:lang w:val="en-IE"/>
        </w:rPr>
        <w:t xml:space="preserve">office </w:t>
      </w:r>
      <w:r w:rsidRPr="00F83C55">
        <w:rPr>
          <w:rFonts w:asciiTheme="minorHAnsi" w:hAnsiTheme="minorHAnsi"/>
          <w:bCs/>
          <w:szCs w:val="22"/>
          <w:lang w:val="en-IE"/>
        </w:rPr>
        <w:t xml:space="preserve">will issue </w:t>
      </w:r>
      <w:r>
        <w:rPr>
          <w:rFonts w:asciiTheme="minorHAnsi" w:hAnsiTheme="minorHAnsi"/>
          <w:bCs/>
          <w:szCs w:val="22"/>
          <w:lang w:val="en-IE"/>
        </w:rPr>
        <w:t xml:space="preserve">a </w:t>
      </w:r>
      <w:r w:rsidRPr="00F83C55">
        <w:rPr>
          <w:rFonts w:asciiTheme="minorHAnsi" w:hAnsiTheme="minorHAnsi"/>
          <w:bCs/>
          <w:szCs w:val="22"/>
          <w:lang w:val="en-IE"/>
        </w:rPr>
        <w:t xml:space="preserve">purchase order(s) to the </w:t>
      </w:r>
      <w:r w:rsidR="00607CF6">
        <w:rPr>
          <w:rFonts w:asciiTheme="minorHAnsi" w:hAnsiTheme="minorHAnsi"/>
          <w:bCs/>
          <w:szCs w:val="22"/>
          <w:lang w:val="en-IE"/>
        </w:rPr>
        <w:t>Successful Tenderer</w:t>
      </w:r>
      <w:r w:rsidRPr="00F83C55">
        <w:rPr>
          <w:rFonts w:asciiTheme="minorHAnsi" w:hAnsiTheme="minorHAnsi"/>
          <w:bCs/>
          <w:szCs w:val="22"/>
          <w:lang w:val="en-IE"/>
        </w:rPr>
        <w:t>(s).</w:t>
      </w:r>
      <w:r w:rsidR="00226AFB">
        <w:rPr>
          <w:rFonts w:asciiTheme="minorHAnsi" w:hAnsiTheme="minorHAnsi"/>
          <w:bCs/>
          <w:szCs w:val="22"/>
          <w:lang w:val="en-IE"/>
        </w:rPr>
        <w:t xml:space="preserve"> </w:t>
      </w:r>
      <w:r w:rsidRPr="00F83C55">
        <w:rPr>
          <w:rFonts w:asciiTheme="minorHAnsi" w:hAnsiTheme="minorHAnsi"/>
          <w:bCs/>
          <w:szCs w:val="22"/>
          <w:lang w:val="en-IE"/>
        </w:rPr>
        <w:t xml:space="preserve">Payment will be made on receipt of official invoice(s) when all items pertaining </w:t>
      </w:r>
      <w:r>
        <w:rPr>
          <w:rFonts w:asciiTheme="minorHAnsi" w:hAnsiTheme="minorHAnsi"/>
          <w:bCs/>
          <w:szCs w:val="22"/>
          <w:lang w:val="en-IE"/>
        </w:rPr>
        <w:t>to</w:t>
      </w:r>
      <w:r w:rsidRPr="00F83C55">
        <w:rPr>
          <w:rFonts w:asciiTheme="minorHAnsi" w:hAnsiTheme="minorHAnsi"/>
          <w:bCs/>
          <w:szCs w:val="22"/>
          <w:lang w:val="en-IE"/>
        </w:rPr>
        <w:t xml:space="preserve"> that purchase order have been delivered and installed. </w:t>
      </w:r>
    </w:p>
    <w:p w14:paraId="2E3A8284" w14:textId="77777777" w:rsidR="006C3A87" w:rsidRPr="00F83C55" w:rsidRDefault="006C3A87" w:rsidP="006C3A87">
      <w:pPr>
        <w:rPr>
          <w:rFonts w:asciiTheme="minorHAnsi" w:hAnsiTheme="minorHAnsi"/>
          <w:b/>
          <w:lang w:val="en-IE"/>
        </w:rPr>
      </w:pPr>
    </w:p>
    <w:p w14:paraId="15ADC4DE" w14:textId="7648218A" w:rsidR="006C3A87" w:rsidRPr="00F83C55" w:rsidRDefault="006C3A87" w:rsidP="006C3A87">
      <w:pPr>
        <w:rPr>
          <w:rFonts w:asciiTheme="minorHAnsi" w:hAnsiTheme="minorHAnsi"/>
          <w:b/>
          <w:lang w:val="en-IE"/>
        </w:rPr>
      </w:pPr>
      <w:r w:rsidRPr="00F83C55">
        <w:rPr>
          <w:rFonts w:asciiTheme="minorHAnsi" w:hAnsiTheme="minorHAnsi"/>
          <w:b/>
          <w:lang w:val="en-IE"/>
        </w:rPr>
        <w:t>1.1</w:t>
      </w:r>
      <w:r w:rsidR="00D32876">
        <w:rPr>
          <w:rFonts w:asciiTheme="minorHAnsi" w:hAnsiTheme="minorHAnsi"/>
          <w:b/>
          <w:lang w:val="en-IE"/>
        </w:rPr>
        <w:t>4</w:t>
      </w:r>
      <w:r w:rsidRPr="00F83C55">
        <w:rPr>
          <w:rFonts w:asciiTheme="minorHAnsi" w:hAnsiTheme="minorHAnsi"/>
          <w:b/>
          <w:lang w:val="en-IE"/>
        </w:rPr>
        <w:t xml:space="preserve">.1 </w:t>
      </w:r>
      <w:r>
        <w:rPr>
          <w:rFonts w:asciiTheme="minorHAnsi" w:hAnsiTheme="minorHAnsi"/>
          <w:b/>
          <w:lang w:val="en-IE"/>
        </w:rPr>
        <w:t>e</w:t>
      </w:r>
      <w:r w:rsidRPr="00F83C55">
        <w:rPr>
          <w:rFonts w:asciiTheme="minorHAnsi" w:hAnsiTheme="minorHAnsi"/>
          <w:b/>
          <w:lang w:val="en-IE"/>
        </w:rPr>
        <w:t>-I</w:t>
      </w:r>
      <w:r>
        <w:rPr>
          <w:rFonts w:asciiTheme="minorHAnsi" w:hAnsiTheme="minorHAnsi"/>
          <w:b/>
          <w:lang w:val="en-IE"/>
        </w:rPr>
        <w:t>nvoicing</w:t>
      </w:r>
      <w:r w:rsidRPr="00F83C55">
        <w:rPr>
          <w:rFonts w:asciiTheme="minorHAnsi" w:hAnsiTheme="minorHAnsi"/>
          <w:b/>
          <w:lang w:val="en-IE"/>
        </w:rPr>
        <w:t xml:space="preserve"> </w:t>
      </w:r>
    </w:p>
    <w:p w14:paraId="59E56BB7" w14:textId="01EB168D" w:rsidR="006C3A87" w:rsidRPr="00F83C55" w:rsidRDefault="006C3A87" w:rsidP="006C3A87">
      <w:pPr>
        <w:rPr>
          <w:rFonts w:asciiTheme="minorHAnsi" w:hAnsiTheme="minorHAnsi"/>
          <w:szCs w:val="22"/>
          <w:lang w:val="en-IE"/>
        </w:rPr>
      </w:pPr>
      <w:r w:rsidRPr="00F83C55">
        <w:rPr>
          <w:rFonts w:asciiTheme="minorHAnsi" w:hAnsiTheme="minorHAnsi"/>
          <w:szCs w:val="22"/>
          <w:lang w:val="en-IE"/>
        </w:rPr>
        <w:t xml:space="preserve">Over the Term of the Goods Contract, the provision or use of e-Invoicing that meets the requirements of Directive 2014/55/EU to comply with future national legislation implementing Directive 2014/55/EU and government policy shall be required by the Client to comply with Government policy. </w:t>
      </w:r>
    </w:p>
    <w:p w14:paraId="51624085" w14:textId="44C89DD1" w:rsidR="006C3A87" w:rsidRPr="00F83C55" w:rsidRDefault="006C3A87" w:rsidP="006C3A87">
      <w:pPr>
        <w:rPr>
          <w:rFonts w:asciiTheme="minorHAnsi" w:hAnsiTheme="minorHAnsi"/>
          <w:szCs w:val="22"/>
          <w:lang w:val="en-IE"/>
        </w:rPr>
      </w:pPr>
      <w:r w:rsidRPr="00662E45">
        <w:rPr>
          <w:rFonts w:asciiTheme="minorHAnsi" w:hAnsiTheme="minorHAnsi"/>
          <w:b/>
          <w:bCs/>
          <w:szCs w:val="22"/>
          <w:lang w:val="en-IE"/>
        </w:rPr>
        <w:t>Note:</w:t>
      </w:r>
      <w:r w:rsidR="00226AFB">
        <w:rPr>
          <w:rFonts w:asciiTheme="minorHAnsi" w:hAnsiTheme="minorHAnsi"/>
          <w:szCs w:val="22"/>
          <w:lang w:val="en-IE"/>
        </w:rPr>
        <w:t xml:space="preserve"> </w:t>
      </w:r>
      <w:r w:rsidRPr="00F83C55">
        <w:rPr>
          <w:rFonts w:asciiTheme="minorHAnsi" w:hAnsiTheme="minorHAnsi"/>
          <w:szCs w:val="22"/>
          <w:lang w:val="en-IE"/>
        </w:rPr>
        <w:t>The Contracting Authority has the option to procure school goods and services, equipment and consumables from suitable frameworks produced by the Office of Government Procurement (OGP), Education Procurement Service (EPS) and Department of Education</w:t>
      </w:r>
      <w:r w:rsidR="007A0720">
        <w:rPr>
          <w:rFonts w:asciiTheme="minorHAnsi" w:hAnsiTheme="minorHAnsi"/>
          <w:szCs w:val="22"/>
          <w:lang w:val="en-IE"/>
        </w:rPr>
        <w:t xml:space="preserve"> and Youth (DEY)</w:t>
      </w:r>
      <w:r w:rsidRPr="00F83C55">
        <w:rPr>
          <w:rFonts w:asciiTheme="minorHAnsi" w:hAnsiTheme="minorHAnsi"/>
          <w:szCs w:val="22"/>
          <w:lang w:val="en-IE"/>
        </w:rPr>
        <w:t xml:space="preserve">. </w:t>
      </w:r>
    </w:p>
    <w:p w14:paraId="4151FD84" w14:textId="77777777" w:rsidR="006C3A87" w:rsidRDefault="006C3A87" w:rsidP="006C3A87">
      <w:pPr>
        <w:rPr>
          <w:rFonts w:asciiTheme="minorHAnsi" w:hAnsiTheme="minorHAnsi"/>
          <w:b/>
          <w:lang w:val="en-IE"/>
        </w:rPr>
      </w:pPr>
    </w:p>
    <w:p w14:paraId="6E5DE5D5" w14:textId="77777777" w:rsidR="00B11406" w:rsidRPr="00F83C55" w:rsidRDefault="00B11406" w:rsidP="006C3A87">
      <w:pPr>
        <w:rPr>
          <w:rFonts w:asciiTheme="minorHAnsi" w:hAnsiTheme="minorHAnsi"/>
          <w:b/>
          <w:lang w:val="en-IE"/>
        </w:rPr>
      </w:pPr>
    </w:p>
    <w:p w14:paraId="01778A92" w14:textId="33205FE3" w:rsidR="006C3A87" w:rsidRPr="00F83C55" w:rsidRDefault="006C3A87" w:rsidP="006C3A87">
      <w:pPr>
        <w:rPr>
          <w:rFonts w:asciiTheme="minorHAnsi" w:hAnsiTheme="minorHAnsi"/>
          <w:b/>
          <w:lang w:val="en-IE"/>
        </w:rPr>
      </w:pPr>
      <w:r w:rsidRPr="00F83C55">
        <w:rPr>
          <w:rFonts w:asciiTheme="minorHAnsi" w:hAnsiTheme="minorHAnsi"/>
          <w:b/>
          <w:lang w:val="en-IE"/>
        </w:rPr>
        <w:lastRenderedPageBreak/>
        <w:t>1.1</w:t>
      </w:r>
      <w:r w:rsidR="00D32876">
        <w:rPr>
          <w:rFonts w:asciiTheme="minorHAnsi" w:hAnsiTheme="minorHAnsi"/>
          <w:b/>
          <w:lang w:val="en-IE"/>
        </w:rPr>
        <w:t>5</w:t>
      </w:r>
      <w:r w:rsidR="00226AFB">
        <w:rPr>
          <w:rFonts w:asciiTheme="minorHAnsi" w:hAnsiTheme="minorHAnsi"/>
          <w:b/>
          <w:lang w:val="en-IE"/>
        </w:rPr>
        <w:t xml:space="preserve"> </w:t>
      </w:r>
      <w:r w:rsidRPr="00F83C55">
        <w:rPr>
          <w:rFonts w:asciiTheme="minorHAnsi" w:hAnsiTheme="minorHAnsi"/>
          <w:b/>
          <w:lang w:val="en-IE"/>
        </w:rPr>
        <w:t>Packaging and Markings</w:t>
      </w:r>
    </w:p>
    <w:p w14:paraId="30163C21" w14:textId="66F68BE9" w:rsidR="00561D92" w:rsidRDefault="006C3A87" w:rsidP="006C3A87">
      <w:pPr>
        <w:rPr>
          <w:rFonts w:asciiTheme="minorHAnsi" w:hAnsiTheme="minorHAnsi"/>
          <w:bCs/>
          <w:szCs w:val="22"/>
          <w:lang w:val="en-IE"/>
        </w:rPr>
      </w:pPr>
      <w:r w:rsidRPr="00F83C55">
        <w:rPr>
          <w:rFonts w:asciiTheme="minorHAnsi" w:hAnsiTheme="minorHAnsi"/>
          <w:bCs/>
          <w:szCs w:val="22"/>
          <w:lang w:val="en-IE"/>
        </w:rPr>
        <w:t>Items shall be supplied in boxes or other suitable environmentally friendly packaging that protects the contents inside. A delivery docket shall be provided with each delivery. The delivery docket should clearly identify - the items that have been delivered, - where relevant, items on order that will be delivered at a later date, and - where relevant, items that cannot be supplied at any date in the future – corresponding to purchase order numbers.</w:t>
      </w:r>
    </w:p>
    <w:p w14:paraId="27335626" w14:textId="77777777" w:rsidR="001524BB" w:rsidRDefault="001524BB" w:rsidP="006C3A87">
      <w:pPr>
        <w:rPr>
          <w:rFonts w:asciiTheme="minorHAnsi" w:hAnsiTheme="minorHAnsi"/>
          <w:bCs/>
          <w:szCs w:val="22"/>
          <w:lang w:val="en-IE"/>
        </w:rPr>
      </w:pPr>
    </w:p>
    <w:p w14:paraId="192AE495" w14:textId="62636568" w:rsidR="00561D92" w:rsidRPr="00F83C55" w:rsidRDefault="00561D92" w:rsidP="00561D92">
      <w:pPr>
        <w:rPr>
          <w:rFonts w:asciiTheme="minorHAnsi" w:hAnsiTheme="minorHAnsi"/>
          <w:b/>
          <w:lang w:val="en-IE"/>
        </w:rPr>
      </w:pPr>
      <w:r w:rsidRPr="00F83C55">
        <w:rPr>
          <w:rFonts w:asciiTheme="minorHAnsi" w:hAnsiTheme="minorHAnsi"/>
          <w:b/>
          <w:lang w:val="en-IE"/>
        </w:rPr>
        <w:t>1.1</w:t>
      </w:r>
      <w:r>
        <w:rPr>
          <w:rFonts w:asciiTheme="minorHAnsi" w:hAnsiTheme="minorHAnsi"/>
          <w:b/>
          <w:lang w:val="en-IE"/>
        </w:rPr>
        <w:t xml:space="preserve">6 </w:t>
      </w:r>
      <w:r w:rsidRPr="00F83C55">
        <w:rPr>
          <w:rFonts w:asciiTheme="minorHAnsi" w:hAnsiTheme="minorHAnsi"/>
          <w:b/>
          <w:lang w:val="en-IE"/>
        </w:rPr>
        <w:t>Warranty</w:t>
      </w:r>
    </w:p>
    <w:p w14:paraId="04B46F9F" w14:textId="144FC708" w:rsidR="00561D92" w:rsidRPr="00F83C55" w:rsidRDefault="00561D92" w:rsidP="006C3A87">
      <w:pPr>
        <w:rPr>
          <w:rFonts w:asciiTheme="minorHAnsi" w:hAnsiTheme="minorHAnsi"/>
          <w:bCs/>
          <w:szCs w:val="22"/>
          <w:lang w:val="en-IE"/>
        </w:rPr>
      </w:pPr>
      <w:r w:rsidRPr="00F83C55">
        <w:rPr>
          <w:rFonts w:asciiTheme="minorHAnsi" w:hAnsiTheme="minorHAnsi"/>
          <w:bCs/>
          <w:szCs w:val="22"/>
          <w:lang w:val="en-IE"/>
        </w:rPr>
        <w:t xml:space="preserve">Tenderers </w:t>
      </w:r>
      <w:r w:rsidR="00716D04" w:rsidRPr="00716D04">
        <w:rPr>
          <w:rFonts w:asciiTheme="minorHAnsi" w:hAnsiTheme="minorHAnsi"/>
          <w:b/>
          <w:bCs/>
          <w:szCs w:val="22"/>
          <w:u w:val="single"/>
          <w:lang w:val="en-IE"/>
        </w:rPr>
        <w:t>must</w:t>
      </w:r>
      <w:r w:rsidRPr="00F83C55">
        <w:rPr>
          <w:rFonts w:asciiTheme="minorHAnsi" w:hAnsiTheme="minorHAnsi"/>
          <w:bCs/>
          <w:szCs w:val="22"/>
          <w:lang w:val="en-IE"/>
        </w:rPr>
        <w:t xml:space="preserve"> provide details in their tender submission of the level of warranty/guarantee that will be provided for each item being tendering for, indicating the duration in years. </w:t>
      </w:r>
    </w:p>
    <w:p w14:paraId="77CA2796" w14:textId="77777777" w:rsidR="006C3A87" w:rsidRDefault="006C3A87" w:rsidP="006C3A87">
      <w:pPr>
        <w:rPr>
          <w:rFonts w:asciiTheme="minorHAnsi" w:hAnsiTheme="minorHAnsi"/>
          <w:b/>
          <w:lang w:val="en-IE"/>
        </w:rPr>
      </w:pPr>
    </w:p>
    <w:p w14:paraId="215DA46C" w14:textId="2D935723" w:rsidR="006C3A87" w:rsidRPr="00F83C55" w:rsidRDefault="006C3A87" w:rsidP="006C3A87">
      <w:pPr>
        <w:rPr>
          <w:rFonts w:asciiTheme="minorHAnsi" w:hAnsiTheme="minorHAnsi"/>
          <w:b/>
          <w:lang w:val="en-IE"/>
        </w:rPr>
      </w:pPr>
      <w:r w:rsidRPr="00F83C55">
        <w:rPr>
          <w:rFonts w:asciiTheme="minorHAnsi" w:hAnsiTheme="minorHAnsi"/>
          <w:b/>
          <w:lang w:val="en-IE"/>
        </w:rPr>
        <w:t>1.1</w:t>
      </w:r>
      <w:r w:rsidR="00561D92">
        <w:rPr>
          <w:rFonts w:asciiTheme="minorHAnsi" w:hAnsiTheme="minorHAnsi"/>
          <w:b/>
          <w:lang w:val="en-IE"/>
        </w:rPr>
        <w:t>7</w:t>
      </w:r>
      <w:r w:rsidR="005D4F9D">
        <w:rPr>
          <w:rFonts w:asciiTheme="minorHAnsi" w:hAnsiTheme="minorHAnsi"/>
          <w:b/>
          <w:lang w:val="en-IE"/>
        </w:rPr>
        <w:t xml:space="preserve"> </w:t>
      </w:r>
      <w:r w:rsidRPr="00F83C55">
        <w:rPr>
          <w:rFonts w:asciiTheme="minorHAnsi" w:hAnsiTheme="minorHAnsi"/>
          <w:b/>
          <w:lang w:val="en-IE"/>
        </w:rPr>
        <w:t>Returns Policy</w:t>
      </w:r>
    </w:p>
    <w:p w14:paraId="6FDBFDCF" w14:textId="6B98B389" w:rsidR="0050313C" w:rsidRDefault="009D341A" w:rsidP="002F2212">
      <w:pPr>
        <w:rPr>
          <w:rFonts w:asciiTheme="minorHAnsi" w:hAnsiTheme="minorHAnsi"/>
          <w:bCs/>
          <w:szCs w:val="22"/>
          <w:lang w:val="en-IE"/>
        </w:rPr>
      </w:pPr>
      <w:r w:rsidRPr="007A69D7">
        <w:rPr>
          <w:rFonts w:asciiTheme="minorHAnsi" w:hAnsiTheme="minorHAnsi"/>
          <w:bCs/>
          <w:szCs w:val="22"/>
          <w:lang w:val="en-IE"/>
        </w:rPr>
        <w:t xml:space="preserve">The </w:t>
      </w:r>
      <w:r w:rsidR="00607CF6">
        <w:rPr>
          <w:rFonts w:asciiTheme="minorHAnsi" w:hAnsiTheme="minorHAnsi"/>
          <w:bCs/>
          <w:szCs w:val="22"/>
          <w:lang w:val="en-IE"/>
        </w:rPr>
        <w:t>Successful Tenderer</w:t>
      </w:r>
      <w:r w:rsidR="00DE7FCF">
        <w:rPr>
          <w:rFonts w:asciiTheme="minorHAnsi" w:hAnsiTheme="minorHAnsi"/>
          <w:bCs/>
          <w:szCs w:val="22"/>
          <w:lang w:val="en-IE"/>
        </w:rPr>
        <w:t>(s)</w:t>
      </w:r>
      <w:r w:rsidRPr="007A69D7">
        <w:rPr>
          <w:rFonts w:asciiTheme="minorHAnsi" w:hAnsiTheme="minorHAnsi"/>
          <w:bCs/>
          <w:szCs w:val="22"/>
          <w:lang w:val="en-IE"/>
        </w:rPr>
        <w:t xml:space="preserve"> will be required to put in place formal procedures</w:t>
      </w:r>
      <w:r w:rsidR="006C3A87" w:rsidRPr="00F83C55">
        <w:rPr>
          <w:rFonts w:asciiTheme="minorHAnsi" w:hAnsiTheme="minorHAnsi"/>
          <w:bCs/>
          <w:szCs w:val="22"/>
          <w:lang w:val="en-IE"/>
        </w:rPr>
        <w:t xml:space="preserve"> for accepting returns, </w:t>
      </w:r>
      <w:r>
        <w:rPr>
          <w:rFonts w:asciiTheme="minorHAnsi" w:hAnsiTheme="minorHAnsi"/>
          <w:bCs/>
          <w:szCs w:val="22"/>
          <w:lang w:val="en-IE"/>
        </w:rPr>
        <w:t xml:space="preserve">in exchange </w:t>
      </w:r>
      <w:r w:rsidR="006C3A87" w:rsidRPr="00F83C55">
        <w:rPr>
          <w:rFonts w:asciiTheme="minorHAnsi" w:hAnsiTheme="minorHAnsi"/>
          <w:bCs/>
          <w:szCs w:val="22"/>
          <w:lang w:val="en-IE"/>
        </w:rPr>
        <w:t xml:space="preserve">for a full refund of purchase price or </w:t>
      </w:r>
      <w:r w:rsidR="00C92DCB" w:rsidRPr="00F83C55">
        <w:rPr>
          <w:rFonts w:asciiTheme="minorHAnsi" w:hAnsiTheme="minorHAnsi"/>
          <w:bCs/>
          <w:szCs w:val="22"/>
          <w:lang w:val="en-IE"/>
        </w:rPr>
        <w:t>replacement</w:t>
      </w:r>
      <w:r w:rsidR="006C3A87" w:rsidRPr="00F83C55">
        <w:rPr>
          <w:rFonts w:asciiTheme="minorHAnsi" w:hAnsiTheme="minorHAnsi"/>
          <w:bCs/>
          <w:szCs w:val="22"/>
          <w:lang w:val="en-IE"/>
        </w:rPr>
        <w:t xml:space="preserve"> or </w:t>
      </w:r>
      <w:r w:rsidR="00210D64" w:rsidRPr="00F83C55">
        <w:rPr>
          <w:rFonts w:asciiTheme="minorHAnsi" w:hAnsiTheme="minorHAnsi"/>
          <w:bCs/>
          <w:szCs w:val="22"/>
          <w:lang w:val="en-IE"/>
        </w:rPr>
        <w:t>substitut</w:t>
      </w:r>
      <w:r w:rsidR="00210D64">
        <w:rPr>
          <w:rFonts w:asciiTheme="minorHAnsi" w:hAnsiTheme="minorHAnsi"/>
          <w:bCs/>
          <w:szCs w:val="22"/>
          <w:lang w:val="en-IE"/>
        </w:rPr>
        <w:t>ion</w:t>
      </w:r>
      <w:r w:rsidR="006C3A87" w:rsidRPr="00F83C55">
        <w:rPr>
          <w:rFonts w:asciiTheme="minorHAnsi" w:hAnsiTheme="minorHAnsi"/>
          <w:bCs/>
          <w:szCs w:val="22"/>
          <w:lang w:val="en-IE"/>
        </w:rPr>
        <w:t xml:space="preserve"> of any Goods found to be </w:t>
      </w:r>
      <w:r w:rsidR="00C92DCB">
        <w:rPr>
          <w:rFonts w:asciiTheme="minorHAnsi" w:hAnsiTheme="minorHAnsi"/>
          <w:bCs/>
          <w:szCs w:val="22"/>
          <w:lang w:val="en-IE"/>
        </w:rPr>
        <w:t xml:space="preserve">damaged or </w:t>
      </w:r>
      <w:r w:rsidR="006C3A87" w:rsidRPr="00F83C55">
        <w:rPr>
          <w:rFonts w:asciiTheme="minorHAnsi" w:hAnsiTheme="minorHAnsi"/>
          <w:bCs/>
          <w:szCs w:val="22"/>
          <w:lang w:val="en-IE"/>
        </w:rPr>
        <w:t>faulty, or any Goods incorrectly supplied.</w:t>
      </w:r>
    </w:p>
    <w:p w14:paraId="057E3132" w14:textId="0A4DF9EF" w:rsidR="00EB319C" w:rsidRDefault="00EB319C" w:rsidP="002F2212">
      <w:pPr>
        <w:rPr>
          <w:szCs w:val="22"/>
          <w:lang w:val="en-IE"/>
        </w:rPr>
      </w:pPr>
      <w:r>
        <w:rPr>
          <w:szCs w:val="22"/>
          <w:lang w:val="en-IE"/>
        </w:rPr>
        <w:t>Any international</w:t>
      </w:r>
      <w:r w:rsidRPr="006E1365">
        <w:rPr>
          <w:szCs w:val="22"/>
          <w:lang w:val="en-IE"/>
        </w:rPr>
        <w:t xml:space="preserve"> returns </w:t>
      </w:r>
      <w:r>
        <w:rPr>
          <w:szCs w:val="22"/>
          <w:lang w:val="en-IE"/>
        </w:rPr>
        <w:t>(</w:t>
      </w:r>
      <w:r w:rsidRPr="006E1365">
        <w:rPr>
          <w:szCs w:val="22"/>
          <w:lang w:val="en-IE"/>
        </w:rPr>
        <w:t>from Ireland</w:t>
      </w:r>
      <w:r>
        <w:rPr>
          <w:szCs w:val="22"/>
          <w:lang w:val="en-IE"/>
        </w:rPr>
        <w:t>)</w:t>
      </w:r>
      <w:r w:rsidRPr="006E1365">
        <w:rPr>
          <w:szCs w:val="22"/>
          <w:lang w:val="en-IE"/>
        </w:rPr>
        <w:t xml:space="preserve"> will be at the expense of the </w:t>
      </w:r>
      <w:r>
        <w:rPr>
          <w:rFonts w:asciiTheme="minorHAnsi" w:hAnsiTheme="minorHAnsi"/>
          <w:bCs/>
          <w:szCs w:val="22"/>
          <w:lang w:val="en-IE"/>
        </w:rPr>
        <w:t>Successful Tenderer</w:t>
      </w:r>
      <w:r w:rsidR="00DE7FCF">
        <w:rPr>
          <w:rFonts w:asciiTheme="minorHAnsi" w:hAnsiTheme="minorHAnsi"/>
          <w:bCs/>
          <w:szCs w:val="22"/>
          <w:lang w:val="en-IE"/>
        </w:rPr>
        <w:t xml:space="preserve">(s) </w:t>
      </w:r>
      <w:r>
        <w:rPr>
          <w:rFonts w:asciiTheme="minorHAnsi" w:hAnsiTheme="minorHAnsi"/>
          <w:bCs/>
          <w:szCs w:val="22"/>
          <w:lang w:val="en-IE"/>
        </w:rPr>
        <w:t>/</w:t>
      </w:r>
      <w:r w:rsidR="00DE7FCF">
        <w:rPr>
          <w:rFonts w:asciiTheme="minorHAnsi" w:hAnsiTheme="minorHAnsi"/>
          <w:bCs/>
          <w:szCs w:val="22"/>
          <w:lang w:val="en-IE"/>
        </w:rPr>
        <w:t xml:space="preserve"> </w:t>
      </w:r>
      <w:r>
        <w:rPr>
          <w:szCs w:val="22"/>
          <w:lang w:val="en-IE"/>
        </w:rPr>
        <w:t>Contractor</w:t>
      </w:r>
      <w:r w:rsidR="00DE7FCF">
        <w:rPr>
          <w:szCs w:val="22"/>
          <w:lang w:val="en-IE"/>
        </w:rPr>
        <w:t>(s)</w:t>
      </w:r>
      <w:r w:rsidRPr="006E1365">
        <w:rPr>
          <w:szCs w:val="22"/>
          <w:lang w:val="en-IE"/>
        </w:rPr>
        <w:t xml:space="preserve"> and </w:t>
      </w:r>
      <w:r w:rsidR="00716D04" w:rsidRPr="00716D04">
        <w:rPr>
          <w:b/>
          <w:szCs w:val="22"/>
          <w:u w:val="single"/>
          <w:lang w:val="en-IE"/>
        </w:rPr>
        <w:t>must</w:t>
      </w:r>
      <w:r>
        <w:rPr>
          <w:szCs w:val="22"/>
          <w:lang w:val="en-IE"/>
        </w:rPr>
        <w:t xml:space="preserve"> be </w:t>
      </w:r>
      <w:r w:rsidRPr="006E1365">
        <w:rPr>
          <w:szCs w:val="22"/>
          <w:lang w:val="en-IE"/>
        </w:rPr>
        <w:t xml:space="preserve">collected within one week of notification. </w:t>
      </w:r>
    </w:p>
    <w:p w14:paraId="55320D53" w14:textId="39850863" w:rsidR="00EB319C" w:rsidRDefault="00EB319C" w:rsidP="002F2212">
      <w:pPr>
        <w:rPr>
          <w:szCs w:val="22"/>
          <w:lang w:val="en-IE"/>
        </w:rPr>
      </w:pPr>
      <w:r w:rsidRPr="006E1365">
        <w:rPr>
          <w:szCs w:val="22"/>
          <w:lang w:val="en-IE"/>
        </w:rPr>
        <w:t xml:space="preserve">Returns requests in case of </w:t>
      </w:r>
      <w:r>
        <w:rPr>
          <w:szCs w:val="22"/>
          <w:lang w:val="en-IE"/>
        </w:rPr>
        <w:t>School</w:t>
      </w:r>
      <w:r w:rsidRPr="006E1365">
        <w:rPr>
          <w:szCs w:val="22"/>
          <w:lang w:val="en-IE"/>
        </w:rPr>
        <w:t xml:space="preserve"> error shall be agreed with </w:t>
      </w:r>
      <w:r>
        <w:rPr>
          <w:szCs w:val="22"/>
          <w:lang w:val="en-IE"/>
        </w:rPr>
        <w:t>the</w:t>
      </w:r>
      <w:r w:rsidRPr="006E1365">
        <w:rPr>
          <w:szCs w:val="22"/>
          <w:lang w:val="en-IE"/>
        </w:rPr>
        <w:t xml:space="preserve"> </w:t>
      </w:r>
      <w:proofErr w:type="gramStart"/>
      <w:r>
        <w:rPr>
          <w:szCs w:val="22"/>
          <w:lang w:val="en-IE"/>
        </w:rPr>
        <w:t>School</w:t>
      </w:r>
      <w:proofErr w:type="gramEnd"/>
      <w:r w:rsidRPr="006E1365">
        <w:rPr>
          <w:szCs w:val="22"/>
          <w:lang w:val="en-IE"/>
        </w:rPr>
        <w:t xml:space="preserve"> and shall not be refused unreasonably.</w:t>
      </w:r>
    </w:p>
    <w:p w14:paraId="16332FFF" w14:textId="77777777" w:rsidR="006C3A87" w:rsidRPr="00F83C55" w:rsidRDefault="006C3A87" w:rsidP="006C3A87">
      <w:pPr>
        <w:rPr>
          <w:rFonts w:asciiTheme="minorHAnsi" w:hAnsiTheme="minorHAnsi"/>
          <w:bCs/>
          <w:szCs w:val="22"/>
          <w:lang w:val="en-IE"/>
        </w:rPr>
      </w:pPr>
    </w:p>
    <w:p w14:paraId="44C503B5" w14:textId="167D3F4D" w:rsidR="006C3A87" w:rsidRPr="00F83C55" w:rsidRDefault="006C3A87" w:rsidP="006C3A87">
      <w:pPr>
        <w:rPr>
          <w:rFonts w:asciiTheme="minorHAnsi" w:hAnsiTheme="minorHAnsi"/>
          <w:b/>
          <w:lang w:val="en-IE"/>
        </w:rPr>
      </w:pPr>
      <w:r w:rsidRPr="00F83C55">
        <w:rPr>
          <w:rFonts w:asciiTheme="minorHAnsi" w:hAnsiTheme="minorHAnsi"/>
          <w:b/>
          <w:lang w:val="en-IE"/>
        </w:rPr>
        <w:t>1.1</w:t>
      </w:r>
      <w:r w:rsidR="00561D92">
        <w:rPr>
          <w:rFonts w:asciiTheme="minorHAnsi" w:hAnsiTheme="minorHAnsi"/>
          <w:b/>
          <w:lang w:val="en-IE"/>
        </w:rPr>
        <w:t>8</w:t>
      </w:r>
      <w:r w:rsidR="00557D8F">
        <w:rPr>
          <w:rFonts w:asciiTheme="minorHAnsi" w:hAnsiTheme="minorHAnsi"/>
          <w:b/>
          <w:lang w:val="en-IE"/>
        </w:rPr>
        <w:t xml:space="preserve"> </w:t>
      </w:r>
      <w:r w:rsidRPr="00F83C55">
        <w:rPr>
          <w:rFonts w:asciiTheme="minorHAnsi" w:hAnsiTheme="minorHAnsi"/>
          <w:b/>
          <w:lang w:val="en-IE"/>
        </w:rPr>
        <w:t>Escalation Procedures</w:t>
      </w:r>
    </w:p>
    <w:p w14:paraId="15351806" w14:textId="2D950D8A" w:rsidR="006C3A87" w:rsidRPr="00F83C55" w:rsidRDefault="006C3A87" w:rsidP="006C3A87">
      <w:pPr>
        <w:rPr>
          <w:rFonts w:asciiTheme="minorHAnsi" w:hAnsiTheme="minorHAnsi"/>
          <w:bCs/>
          <w:szCs w:val="22"/>
          <w:lang w:val="en-IE"/>
        </w:rPr>
      </w:pPr>
      <w:r w:rsidRPr="007A69D7">
        <w:rPr>
          <w:rFonts w:asciiTheme="minorHAnsi" w:hAnsiTheme="minorHAnsi"/>
          <w:bCs/>
          <w:szCs w:val="22"/>
          <w:lang w:val="en-IE"/>
        </w:rPr>
        <w:t xml:space="preserve">The </w:t>
      </w:r>
      <w:r w:rsidR="00607CF6">
        <w:rPr>
          <w:rFonts w:asciiTheme="minorHAnsi" w:hAnsiTheme="minorHAnsi"/>
          <w:bCs/>
          <w:szCs w:val="22"/>
          <w:lang w:val="en-IE"/>
        </w:rPr>
        <w:t>Successful Tenderer</w:t>
      </w:r>
      <w:r w:rsidR="00DE7FCF">
        <w:rPr>
          <w:rFonts w:asciiTheme="minorHAnsi" w:hAnsiTheme="minorHAnsi"/>
          <w:bCs/>
          <w:szCs w:val="22"/>
          <w:lang w:val="en-IE"/>
        </w:rPr>
        <w:t>(s)</w:t>
      </w:r>
      <w:r w:rsidRPr="007A69D7">
        <w:rPr>
          <w:rFonts w:asciiTheme="minorHAnsi" w:hAnsiTheme="minorHAnsi"/>
          <w:bCs/>
          <w:szCs w:val="22"/>
          <w:lang w:val="en-IE"/>
        </w:rPr>
        <w:t xml:space="preserve"> will be required to put in place formal procedures for resolving problems and complaints that the school might have. The </w:t>
      </w:r>
      <w:r w:rsidR="00607CF6">
        <w:rPr>
          <w:rFonts w:asciiTheme="minorHAnsi" w:hAnsiTheme="minorHAnsi"/>
          <w:bCs/>
          <w:szCs w:val="22"/>
          <w:lang w:val="en-IE"/>
        </w:rPr>
        <w:t>Successful Tenderer</w:t>
      </w:r>
      <w:r w:rsidR="00DE7FCF">
        <w:rPr>
          <w:rFonts w:asciiTheme="minorHAnsi" w:hAnsiTheme="minorHAnsi"/>
          <w:bCs/>
          <w:szCs w:val="22"/>
          <w:lang w:val="en-IE"/>
        </w:rPr>
        <w:t>(s)</w:t>
      </w:r>
      <w:r w:rsidRPr="007A69D7">
        <w:rPr>
          <w:rFonts w:asciiTheme="minorHAnsi" w:hAnsiTheme="minorHAnsi"/>
          <w:bCs/>
          <w:szCs w:val="22"/>
          <w:lang w:val="en-IE"/>
        </w:rPr>
        <w:t xml:space="preserve"> </w:t>
      </w:r>
      <w:r w:rsidR="00716D04" w:rsidRPr="00716D04">
        <w:rPr>
          <w:rFonts w:asciiTheme="minorHAnsi" w:hAnsiTheme="minorHAnsi"/>
          <w:b/>
          <w:bCs/>
          <w:szCs w:val="22"/>
          <w:u w:val="single"/>
          <w:lang w:val="en-IE"/>
        </w:rPr>
        <w:t>must</w:t>
      </w:r>
      <w:r w:rsidRPr="007A69D7">
        <w:rPr>
          <w:rFonts w:asciiTheme="minorHAnsi" w:hAnsiTheme="minorHAnsi"/>
          <w:bCs/>
          <w:szCs w:val="22"/>
          <w:lang w:val="en-IE"/>
        </w:rPr>
        <w:t xml:space="preserve"> </w:t>
      </w:r>
      <w:r w:rsidR="00EE497C" w:rsidRPr="007A69D7">
        <w:rPr>
          <w:rFonts w:asciiTheme="minorHAnsi" w:hAnsiTheme="minorHAnsi"/>
          <w:bCs/>
          <w:szCs w:val="22"/>
          <w:lang w:val="en-IE"/>
        </w:rPr>
        <w:t>acknowledge and reply to</w:t>
      </w:r>
      <w:r w:rsidRPr="007A69D7">
        <w:rPr>
          <w:rFonts w:asciiTheme="minorHAnsi" w:hAnsiTheme="minorHAnsi"/>
          <w:bCs/>
          <w:szCs w:val="22"/>
          <w:lang w:val="en-IE"/>
        </w:rPr>
        <w:t xml:space="preserve"> the school’s complaints within </w:t>
      </w:r>
      <w:r w:rsidR="00EE497C" w:rsidRPr="007A69D7">
        <w:rPr>
          <w:rFonts w:asciiTheme="minorHAnsi" w:hAnsiTheme="minorHAnsi"/>
          <w:bCs/>
          <w:szCs w:val="22"/>
          <w:lang w:val="en-IE"/>
        </w:rPr>
        <w:t>1 working day</w:t>
      </w:r>
      <w:r w:rsidRPr="007A69D7">
        <w:rPr>
          <w:rFonts w:asciiTheme="minorHAnsi" w:hAnsiTheme="minorHAnsi"/>
          <w:bCs/>
          <w:szCs w:val="22"/>
          <w:lang w:val="en-IE"/>
        </w:rPr>
        <w:t>.</w:t>
      </w:r>
      <w:r w:rsidRPr="00F83C55">
        <w:rPr>
          <w:rFonts w:asciiTheme="minorHAnsi" w:hAnsiTheme="minorHAnsi"/>
          <w:bCs/>
          <w:szCs w:val="22"/>
          <w:lang w:val="en-IE"/>
        </w:rPr>
        <w:t xml:space="preserve"> Tenderers are required to provide details of their escalation procedures, including contact names and phone numbers, in the event of faults or problems not being resolved </w:t>
      </w:r>
      <w:r w:rsidR="00517BDB" w:rsidRPr="00F83C55">
        <w:rPr>
          <w:rFonts w:asciiTheme="minorHAnsi" w:hAnsiTheme="minorHAnsi"/>
          <w:bCs/>
          <w:szCs w:val="22"/>
          <w:lang w:val="en-IE"/>
        </w:rPr>
        <w:t>within</w:t>
      </w:r>
      <w:r w:rsidRPr="00F83C55">
        <w:rPr>
          <w:rFonts w:asciiTheme="minorHAnsi" w:hAnsiTheme="minorHAnsi"/>
          <w:bCs/>
          <w:szCs w:val="22"/>
          <w:lang w:val="en-IE"/>
        </w:rPr>
        <w:t xml:space="preserve"> the timescales agreed. </w:t>
      </w:r>
    </w:p>
    <w:p w14:paraId="30E76703" w14:textId="6EC7BC17" w:rsidR="006C3A87" w:rsidRDefault="006C3A87" w:rsidP="006C3A87">
      <w:pPr>
        <w:rPr>
          <w:rFonts w:asciiTheme="minorHAnsi" w:hAnsiTheme="minorHAnsi"/>
          <w:bCs/>
          <w:szCs w:val="22"/>
          <w:lang w:val="en-IE"/>
        </w:rPr>
      </w:pPr>
      <w:r w:rsidRPr="00F83C55">
        <w:rPr>
          <w:rFonts w:asciiTheme="minorHAnsi" w:hAnsiTheme="minorHAnsi"/>
          <w:bCs/>
          <w:szCs w:val="22"/>
          <w:lang w:val="en-IE"/>
        </w:rPr>
        <w:t xml:space="preserve">The </w:t>
      </w:r>
      <w:r w:rsidR="00607CF6">
        <w:rPr>
          <w:rFonts w:asciiTheme="minorHAnsi" w:hAnsiTheme="minorHAnsi"/>
          <w:bCs/>
          <w:szCs w:val="22"/>
          <w:lang w:val="en-IE"/>
        </w:rPr>
        <w:t>Successful Tenderer</w:t>
      </w:r>
      <w:r w:rsidRPr="00F83C55">
        <w:rPr>
          <w:rFonts w:asciiTheme="minorHAnsi" w:hAnsiTheme="minorHAnsi"/>
          <w:bCs/>
          <w:szCs w:val="22"/>
          <w:lang w:val="en-IE"/>
        </w:rPr>
        <w:t xml:space="preserve"> </w:t>
      </w:r>
      <w:r w:rsidR="00716D04" w:rsidRPr="00716D04">
        <w:rPr>
          <w:rFonts w:asciiTheme="minorHAnsi" w:hAnsiTheme="minorHAnsi"/>
          <w:b/>
          <w:bCs/>
          <w:szCs w:val="22"/>
          <w:u w:val="single"/>
          <w:lang w:val="en-IE"/>
        </w:rPr>
        <w:t>must</w:t>
      </w:r>
      <w:r w:rsidRPr="00F83C55">
        <w:rPr>
          <w:rFonts w:asciiTheme="minorHAnsi" w:hAnsiTheme="minorHAnsi"/>
          <w:bCs/>
          <w:szCs w:val="22"/>
          <w:lang w:val="en-IE"/>
        </w:rPr>
        <w:t xml:space="preserve"> keep a record of all complaints notified to it in respect of the Goods Contract concerned.</w:t>
      </w:r>
    </w:p>
    <w:p w14:paraId="5969478B" w14:textId="77777777" w:rsidR="00561D92" w:rsidRDefault="00561D92" w:rsidP="006C3A87">
      <w:pPr>
        <w:rPr>
          <w:rFonts w:asciiTheme="minorHAnsi" w:hAnsiTheme="minorHAnsi"/>
          <w:bCs/>
          <w:szCs w:val="22"/>
          <w:lang w:val="en-IE"/>
        </w:rPr>
      </w:pPr>
    </w:p>
    <w:p w14:paraId="5FEC7F7E" w14:textId="7EF06DAF" w:rsidR="00561D92" w:rsidRPr="00DA6AF0" w:rsidRDefault="00DA6AF0" w:rsidP="00DA6AF0">
      <w:pPr>
        <w:rPr>
          <w:rFonts w:asciiTheme="minorHAnsi" w:hAnsiTheme="minorHAnsi"/>
          <w:b/>
          <w:szCs w:val="22"/>
          <w:lang w:val="en-IE"/>
        </w:rPr>
      </w:pPr>
      <w:r>
        <w:rPr>
          <w:rFonts w:asciiTheme="minorHAnsi" w:hAnsiTheme="minorHAnsi"/>
          <w:b/>
          <w:szCs w:val="22"/>
          <w:lang w:val="en-IE"/>
        </w:rPr>
        <w:t>1.19 S</w:t>
      </w:r>
      <w:r w:rsidR="00561D92" w:rsidRPr="00DA6AF0">
        <w:rPr>
          <w:rFonts w:asciiTheme="minorHAnsi" w:hAnsiTheme="minorHAnsi"/>
          <w:b/>
          <w:szCs w:val="22"/>
          <w:lang w:val="en-IE"/>
        </w:rPr>
        <w:t>ustainability</w:t>
      </w:r>
    </w:p>
    <w:p w14:paraId="7CD48984" w14:textId="503169F1" w:rsidR="006028EB" w:rsidRDefault="005B332B" w:rsidP="006028EB">
      <w:pPr>
        <w:rPr>
          <w:rFonts w:asciiTheme="minorHAnsi" w:hAnsiTheme="minorHAnsi" w:cstheme="minorHAnsi"/>
          <w:szCs w:val="22"/>
          <w:lang w:val="en-IE"/>
        </w:rPr>
      </w:pPr>
      <w:r w:rsidRPr="00FD4458">
        <w:t>The Successful Tenderer</w:t>
      </w:r>
      <w:r w:rsidR="00DE7FCF">
        <w:t>(s)</w:t>
      </w:r>
      <w:r w:rsidRPr="00FD4458">
        <w:t xml:space="preserve"> </w:t>
      </w:r>
      <w:r w:rsidR="00716D04" w:rsidRPr="00716D04">
        <w:rPr>
          <w:b/>
          <w:bCs/>
          <w:u w:val="single"/>
        </w:rPr>
        <w:t>must</w:t>
      </w:r>
      <w:r w:rsidR="00ED7823" w:rsidRPr="00FD4458">
        <w:t xml:space="preserve"> outline their </w:t>
      </w:r>
      <w:r w:rsidR="00797602" w:rsidRPr="00FD4458">
        <w:t xml:space="preserve">green and sustainable </w:t>
      </w:r>
      <w:r w:rsidR="00677EC0">
        <w:t xml:space="preserve">approach and </w:t>
      </w:r>
      <w:r w:rsidR="00797602" w:rsidRPr="00FD4458">
        <w:t>solutions to</w:t>
      </w:r>
      <w:r w:rsidR="00FD4458" w:rsidRPr="00FD4458">
        <w:t xml:space="preserve"> </w:t>
      </w:r>
      <w:r w:rsidR="00ED7823" w:rsidRPr="00FD4458">
        <w:t>minimise environmental impact</w:t>
      </w:r>
      <w:r w:rsidR="00D94ADB" w:rsidRPr="00FD4458">
        <w:t>,</w:t>
      </w:r>
      <w:r w:rsidR="00ED7823" w:rsidRPr="00FD4458">
        <w:t xml:space="preserve"> including</w:t>
      </w:r>
      <w:r w:rsidR="00867D06" w:rsidRPr="00FD4458">
        <w:t xml:space="preserve"> but not limited </w:t>
      </w:r>
      <w:r w:rsidR="00DA6AF0" w:rsidRPr="00FD4458">
        <w:t>to</w:t>
      </w:r>
      <w:r w:rsidR="00677EC0">
        <w:t xml:space="preserve"> the u</w:t>
      </w:r>
      <w:r w:rsidRPr="00722743">
        <w:rPr>
          <w:rFonts w:asciiTheme="minorHAnsi" w:hAnsiTheme="minorHAnsi" w:cstheme="minorHAnsi"/>
          <w:szCs w:val="22"/>
          <w:lang w:val="en-IE"/>
        </w:rPr>
        <w:t>se of</w:t>
      </w:r>
      <w:r w:rsidR="00687EF0">
        <w:rPr>
          <w:rFonts w:asciiTheme="minorHAnsi" w:hAnsiTheme="minorHAnsi" w:cstheme="minorHAnsi"/>
          <w:szCs w:val="22"/>
          <w:lang w:val="en-IE"/>
        </w:rPr>
        <w:t xml:space="preserve"> EU Ecolabel;</w:t>
      </w:r>
      <w:r w:rsidRPr="00722743">
        <w:rPr>
          <w:rFonts w:asciiTheme="minorHAnsi" w:hAnsiTheme="minorHAnsi" w:cstheme="minorHAnsi"/>
          <w:szCs w:val="22"/>
          <w:lang w:val="en-IE"/>
        </w:rPr>
        <w:t xml:space="preserve"> sustainable and renewable materials and recyclability of tools and equipment, in part or whole, if any</w:t>
      </w:r>
      <w:r w:rsidR="00677EC0">
        <w:rPr>
          <w:rFonts w:asciiTheme="minorHAnsi" w:hAnsiTheme="minorHAnsi" w:cstheme="minorHAnsi"/>
          <w:szCs w:val="22"/>
          <w:lang w:val="en-IE"/>
        </w:rPr>
        <w:t>; waste management and recycling;</w:t>
      </w:r>
      <w:r w:rsidR="006028EB">
        <w:rPr>
          <w:rFonts w:asciiTheme="minorHAnsi" w:hAnsiTheme="minorHAnsi" w:cstheme="minorHAnsi"/>
          <w:szCs w:val="22"/>
          <w:lang w:val="en-IE"/>
        </w:rPr>
        <w:t xml:space="preserve"> reduction of CO2 emissions; buy-back </w:t>
      </w:r>
      <w:r w:rsidR="00DA6AF0">
        <w:rPr>
          <w:rFonts w:asciiTheme="minorHAnsi" w:hAnsiTheme="minorHAnsi" w:cstheme="minorHAnsi"/>
          <w:szCs w:val="22"/>
          <w:lang w:val="en-IE"/>
        </w:rPr>
        <w:t xml:space="preserve">or trade-in </w:t>
      </w:r>
      <w:r w:rsidR="006028EB">
        <w:rPr>
          <w:rFonts w:asciiTheme="minorHAnsi" w:hAnsiTheme="minorHAnsi" w:cstheme="minorHAnsi"/>
          <w:szCs w:val="22"/>
          <w:lang w:val="en-IE"/>
        </w:rPr>
        <w:t>options</w:t>
      </w:r>
      <w:r w:rsidR="00507F26">
        <w:rPr>
          <w:rFonts w:asciiTheme="minorHAnsi" w:hAnsiTheme="minorHAnsi" w:cstheme="minorHAnsi"/>
          <w:szCs w:val="22"/>
          <w:lang w:val="en-IE"/>
        </w:rPr>
        <w:t>;</w:t>
      </w:r>
      <w:r w:rsidR="00DA6AF0">
        <w:rPr>
          <w:rFonts w:asciiTheme="minorHAnsi" w:hAnsiTheme="minorHAnsi" w:cstheme="minorHAnsi"/>
          <w:szCs w:val="22"/>
          <w:lang w:val="en-IE"/>
        </w:rPr>
        <w:t xml:space="preserve"> and any other </w:t>
      </w:r>
      <w:r w:rsidR="00DA6AF0" w:rsidRPr="00DA6AF0">
        <w:rPr>
          <w:rFonts w:asciiTheme="minorHAnsi" w:hAnsiTheme="minorHAnsi" w:cstheme="minorHAnsi"/>
          <w:szCs w:val="22"/>
          <w:lang w:val="en-IE"/>
        </w:rPr>
        <w:t>environmentally friendly initiatives.</w:t>
      </w:r>
    </w:p>
    <w:p w14:paraId="3BC230B4" w14:textId="77777777" w:rsidR="0001314F" w:rsidRPr="00F83C55" w:rsidRDefault="0001314F" w:rsidP="006C3A87">
      <w:pPr>
        <w:rPr>
          <w:rFonts w:asciiTheme="minorHAnsi" w:hAnsiTheme="minorHAnsi"/>
          <w:b/>
          <w:lang w:val="en-IE"/>
        </w:rPr>
      </w:pPr>
    </w:p>
    <w:p w14:paraId="7B78949E" w14:textId="3393C4E7" w:rsidR="006C3A87" w:rsidRPr="00F83C55" w:rsidRDefault="006C3A87" w:rsidP="006C3A87">
      <w:pPr>
        <w:rPr>
          <w:rFonts w:asciiTheme="minorHAnsi" w:hAnsiTheme="minorHAnsi"/>
          <w:b/>
          <w:lang w:val="en-IE"/>
        </w:rPr>
      </w:pPr>
      <w:r w:rsidRPr="00F83C55">
        <w:rPr>
          <w:rFonts w:asciiTheme="minorHAnsi" w:hAnsiTheme="minorHAnsi"/>
          <w:b/>
          <w:lang w:val="en-IE"/>
        </w:rPr>
        <w:t>1.</w:t>
      </w:r>
      <w:r w:rsidR="00561D92">
        <w:rPr>
          <w:rFonts w:asciiTheme="minorHAnsi" w:hAnsiTheme="minorHAnsi"/>
          <w:b/>
          <w:lang w:val="en-IE"/>
        </w:rPr>
        <w:t>20</w:t>
      </w:r>
      <w:r w:rsidR="00557D8F">
        <w:rPr>
          <w:rFonts w:asciiTheme="minorHAnsi" w:hAnsiTheme="minorHAnsi"/>
          <w:b/>
          <w:lang w:val="en-IE"/>
        </w:rPr>
        <w:t xml:space="preserve"> </w:t>
      </w:r>
      <w:r w:rsidRPr="00F83C55">
        <w:rPr>
          <w:rFonts w:asciiTheme="minorHAnsi" w:hAnsiTheme="minorHAnsi"/>
          <w:b/>
          <w:lang w:val="en-IE"/>
        </w:rPr>
        <w:t>Key Performance Indicators</w:t>
      </w:r>
    </w:p>
    <w:p w14:paraId="5BEA5DAB" w14:textId="77777777" w:rsidR="006C3A87" w:rsidRPr="00F83C55" w:rsidRDefault="006C3A87" w:rsidP="006C3A87">
      <w:pPr>
        <w:rPr>
          <w:rFonts w:asciiTheme="minorHAnsi" w:hAnsiTheme="minorHAnsi"/>
          <w:bCs/>
          <w:szCs w:val="22"/>
          <w:lang w:val="en-IE"/>
        </w:rPr>
      </w:pPr>
      <w:r w:rsidRPr="00F83C55">
        <w:rPr>
          <w:rFonts w:asciiTheme="minorHAnsi" w:hAnsiTheme="minorHAnsi"/>
          <w:bCs/>
          <w:szCs w:val="22"/>
          <w:lang w:val="en-IE"/>
        </w:rPr>
        <w:t xml:space="preserve">The following are the Key Performance Indicators which will be used to monitor the running of the contract: </w:t>
      </w:r>
    </w:p>
    <w:p w14:paraId="49185518" w14:textId="77777777" w:rsidR="006C3A87" w:rsidRPr="00AF5101" w:rsidRDefault="006C3A87" w:rsidP="00AF5101">
      <w:pPr>
        <w:pStyle w:val="ListParagraph"/>
        <w:numPr>
          <w:ilvl w:val="0"/>
          <w:numId w:val="43"/>
        </w:numPr>
        <w:suppressAutoHyphens/>
        <w:autoSpaceDN w:val="0"/>
        <w:spacing w:after="0"/>
        <w:textAlignment w:val="baseline"/>
        <w:rPr>
          <w:rFonts w:asciiTheme="minorHAnsi" w:hAnsiTheme="minorHAnsi"/>
          <w:bCs/>
          <w:szCs w:val="22"/>
          <w:lang w:val="en-IE"/>
        </w:rPr>
      </w:pPr>
      <w:r w:rsidRPr="00AF5101">
        <w:rPr>
          <w:rFonts w:asciiTheme="minorHAnsi" w:hAnsiTheme="minorHAnsi"/>
          <w:bCs/>
          <w:szCs w:val="22"/>
          <w:lang w:val="en-IE"/>
        </w:rPr>
        <w:lastRenderedPageBreak/>
        <w:t>Delivery – have delivery times been met along with delivery accuracy?</w:t>
      </w:r>
    </w:p>
    <w:p w14:paraId="458549BE" w14:textId="13E55922" w:rsidR="006C3A87" w:rsidRPr="00AF5101" w:rsidRDefault="006C3A87" w:rsidP="00AF5101">
      <w:pPr>
        <w:pStyle w:val="ListParagraph"/>
        <w:numPr>
          <w:ilvl w:val="0"/>
          <w:numId w:val="43"/>
        </w:numPr>
        <w:suppressAutoHyphens/>
        <w:autoSpaceDN w:val="0"/>
        <w:spacing w:after="0"/>
        <w:textAlignment w:val="baseline"/>
        <w:rPr>
          <w:rFonts w:asciiTheme="minorHAnsi" w:hAnsiTheme="minorHAnsi"/>
          <w:bCs/>
          <w:szCs w:val="22"/>
          <w:lang w:val="en-IE"/>
        </w:rPr>
      </w:pPr>
      <w:r w:rsidRPr="00AF5101">
        <w:rPr>
          <w:rFonts w:asciiTheme="minorHAnsi" w:hAnsiTheme="minorHAnsi"/>
          <w:bCs/>
          <w:szCs w:val="22"/>
          <w:lang w:val="en-IE"/>
        </w:rPr>
        <w:t>Quality of product - is the quality of the product (including environmental requirements) as expected?</w:t>
      </w:r>
    </w:p>
    <w:p w14:paraId="256AD791" w14:textId="77777777" w:rsidR="006C3A87" w:rsidRPr="00AF5101" w:rsidRDefault="006C3A87" w:rsidP="00AF5101">
      <w:pPr>
        <w:pStyle w:val="ListParagraph"/>
        <w:numPr>
          <w:ilvl w:val="0"/>
          <w:numId w:val="43"/>
        </w:numPr>
        <w:suppressAutoHyphens/>
        <w:autoSpaceDN w:val="0"/>
        <w:spacing w:after="0"/>
        <w:textAlignment w:val="baseline"/>
        <w:rPr>
          <w:rFonts w:asciiTheme="minorHAnsi" w:hAnsiTheme="minorHAnsi"/>
          <w:bCs/>
          <w:szCs w:val="22"/>
          <w:lang w:val="en-IE"/>
        </w:rPr>
      </w:pPr>
      <w:r w:rsidRPr="00AF5101">
        <w:rPr>
          <w:rFonts w:asciiTheme="minorHAnsi" w:hAnsiTheme="minorHAnsi"/>
          <w:bCs/>
          <w:szCs w:val="22"/>
          <w:lang w:val="en-IE"/>
        </w:rPr>
        <w:t>Invoicing – accuracy of documentation?</w:t>
      </w:r>
    </w:p>
    <w:p w14:paraId="0EDC8B7A" w14:textId="3BC89DA3" w:rsidR="006C3A87" w:rsidRPr="00AF5101" w:rsidRDefault="006C3A87" w:rsidP="00687EF0">
      <w:pPr>
        <w:pStyle w:val="ListParagraph"/>
        <w:numPr>
          <w:ilvl w:val="1"/>
          <w:numId w:val="43"/>
        </w:numPr>
        <w:suppressAutoHyphens/>
        <w:autoSpaceDN w:val="0"/>
        <w:spacing w:after="0"/>
        <w:textAlignment w:val="baseline"/>
        <w:rPr>
          <w:rFonts w:asciiTheme="minorHAnsi" w:hAnsiTheme="minorHAnsi"/>
          <w:bCs/>
          <w:szCs w:val="22"/>
          <w:lang w:val="en-IE"/>
        </w:rPr>
      </w:pPr>
      <w:r w:rsidRPr="00AF5101">
        <w:rPr>
          <w:rFonts w:asciiTheme="minorHAnsi" w:hAnsiTheme="minorHAnsi"/>
          <w:bCs/>
          <w:szCs w:val="22"/>
          <w:lang w:val="en-IE"/>
        </w:rPr>
        <w:t xml:space="preserve">The invoice </w:t>
      </w:r>
      <w:r w:rsidR="00716D04" w:rsidRPr="00716D04">
        <w:rPr>
          <w:rFonts w:asciiTheme="minorHAnsi" w:hAnsiTheme="minorHAnsi"/>
          <w:b/>
          <w:bCs/>
          <w:szCs w:val="22"/>
          <w:u w:val="single"/>
          <w:lang w:val="en-IE"/>
        </w:rPr>
        <w:t>must</w:t>
      </w:r>
      <w:r w:rsidRPr="00AF5101">
        <w:rPr>
          <w:rFonts w:asciiTheme="minorHAnsi" w:hAnsiTheme="minorHAnsi"/>
          <w:bCs/>
          <w:szCs w:val="22"/>
          <w:lang w:val="en-IE"/>
        </w:rPr>
        <w:t xml:space="preserve"> contain product code, description, units, and cost per unit, subtotal, total. It is paramount that </w:t>
      </w:r>
      <w:bookmarkStart w:id="19" w:name="_Hlk54178569"/>
      <w:r w:rsidRPr="00AF5101">
        <w:rPr>
          <w:rFonts w:asciiTheme="minorHAnsi" w:hAnsiTheme="minorHAnsi"/>
          <w:bCs/>
          <w:szCs w:val="22"/>
          <w:lang w:val="en-IE"/>
        </w:rPr>
        <w:t xml:space="preserve">the school </w:t>
      </w:r>
      <w:bookmarkEnd w:id="19"/>
      <w:r w:rsidRPr="00AF5101">
        <w:rPr>
          <w:rFonts w:asciiTheme="minorHAnsi" w:hAnsiTheme="minorHAnsi"/>
          <w:bCs/>
          <w:szCs w:val="22"/>
          <w:lang w:val="en-IE"/>
        </w:rPr>
        <w:t xml:space="preserve">is issued the contract prices by the </w:t>
      </w:r>
      <w:r w:rsidR="00607CF6">
        <w:rPr>
          <w:rFonts w:asciiTheme="minorHAnsi" w:hAnsiTheme="minorHAnsi"/>
          <w:bCs/>
          <w:szCs w:val="22"/>
          <w:lang w:val="en-IE"/>
        </w:rPr>
        <w:t>Successful Tenderer</w:t>
      </w:r>
      <w:r w:rsidR="00DE7FCF">
        <w:rPr>
          <w:rFonts w:asciiTheme="minorHAnsi" w:hAnsiTheme="minorHAnsi"/>
          <w:bCs/>
          <w:szCs w:val="22"/>
          <w:lang w:val="en-IE"/>
        </w:rPr>
        <w:t>(s)</w:t>
      </w:r>
      <w:r w:rsidRPr="00AF5101">
        <w:rPr>
          <w:rFonts w:asciiTheme="minorHAnsi" w:hAnsiTheme="minorHAnsi"/>
          <w:bCs/>
          <w:szCs w:val="22"/>
          <w:lang w:val="en-IE"/>
        </w:rPr>
        <w:t xml:space="preserve"> in advance of placing their first order. </w:t>
      </w:r>
    </w:p>
    <w:p w14:paraId="3DDF8AD5" w14:textId="4BD0E0D4" w:rsidR="006C3A87" w:rsidRPr="00AF5101" w:rsidRDefault="006C3A87" w:rsidP="00687EF0">
      <w:pPr>
        <w:pStyle w:val="ListParagraph"/>
        <w:numPr>
          <w:ilvl w:val="1"/>
          <w:numId w:val="43"/>
        </w:numPr>
        <w:suppressAutoHyphens/>
        <w:autoSpaceDN w:val="0"/>
        <w:spacing w:after="0"/>
        <w:textAlignment w:val="baseline"/>
        <w:rPr>
          <w:rFonts w:asciiTheme="minorHAnsi" w:hAnsiTheme="minorHAnsi"/>
          <w:bCs/>
          <w:szCs w:val="22"/>
          <w:lang w:val="en-IE"/>
        </w:rPr>
      </w:pPr>
      <w:r w:rsidRPr="00AF5101">
        <w:rPr>
          <w:rFonts w:asciiTheme="minorHAnsi" w:hAnsiTheme="minorHAnsi"/>
          <w:bCs/>
          <w:szCs w:val="22"/>
          <w:lang w:val="en-IE"/>
        </w:rPr>
        <w:t xml:space="preserve">Each order placed by the school </w:t>
      </w:r>
      <w:r w:rsidR="00716D04" w:rsidRPr="00716D04">
        <w:rPr>
          <w:rFonts w:asciiTheme="minorHAnsi" w:hAnsiTheme="minorHAnsi"/>
          <w:b/>
          <w:bCs/>
          <w:szCs w:val="22"/>
          <w:u w:val="single"/>
          <w:lang w:val="en-IE"/>
        </w:rPr>
        <w:t>must</w:t>
      </w:r>
      <w:r w:rsidRPr="00AF5101">
        <w:rPr>
          <w:rFonts w:asciiTheme="minorHAnsi" w:hAnsiTheme="minorHAnsi"/>
          <w:bCs/>
          <w:szCs w:val="22"/>
          <w:lang w:val="en-IE"/>
        </w:rPr>
        <w:t xml:space="preserve"> have the correct product code, price, and unit size on their purchase order. It is the </w:t>
      </w:r>
      <w:r w:rsidR="00607CF6">
        <w:rPr>
          <w:rFonts w:asciiTheme="minorHAnsi" w:hAnsiTheme="minorHAnsi"/>
          <w:bCs/>
          <w:szCs w:val="22"/>
          <w:lang w:val="en-IE"/>
        </w:rPr>
        <w:t>Successful Tenderer</w:t>
      </w:r>
      <w:r w:rsidR="00DE7FCF">
        <w:rPr>
          <w:rFonts w:asciiTheme="minorHAnsi" w:hAnsiTheme="minorHAnsi"/>
          <w:bCs/>
          <w:szCs w:val="22"/>
          <w:lang w:val="en-IE"/>
        </w:rPr>
        <w:t>(s)</w:t>
      </w:r>
      <w:r w:rsidR="00557D8F" w:rsidRPr="00AF5101">
        <w:rPr>
          <w:rFonts w:asciiTheme="minorHAnsi" w:hAnsiTheme="minorHAnsi"/>
          <w:bCs/>
          <w:szCs w:val="22"/>
          <w:lang w:val="en-IE"/>
        </w:rPr>
        <w:t>'s</w:t>
      </w:r>
      <w:r w:rsidRPr="00AF5101">
        <w:rPr>
          <w:rFonts w:asciiTheme="minorHAnsi" w:hAnsiTheme="minorHAnsi"/>
          <w:bCs/>
          <w:szCs w:val="22"/>
          <w:lang w:val="en-IE"/>
        </w:rPr>
        <w:t xml:space="preserve"> responsibility to communicate errors to the school and request that they be corrected BEFORE the order is processed. </w:t>
      </w:r>
    </w:p>
    <w:p w14:paraId="310517A6" w14:textId="65D9503F" w:rsidR="006C3A87" w:rsidRPr="00AF5101" w:rsidRDefault="006C3A87" w:rsidP="00AF5101">
      <w:pPr>
        <w:pStyle w:val="ListParagraph"/>
        <w:numPr>
          <w:ilvl w:val="0"/>
          <w:numId w:val="43"/>
        </w:numPr>
        <w:suppressAutoHyphens/>
        <w:autoSpaceDN w:val="0"/>
        <w:textAlignment w:val="baseline"/>
        <w:rPr>
          <w:rFonts w:asciiTheme="minorHAnsi" w:hAnsiTheme="minorHAnsi"/>
          <w:bCs/>
          <w:szCs w:val="22"/>
          <w:lang w:val="en-IE"/>
        </w:rPr>
      </w:pPr>
      <w:r w:rsidRPr="00AF5101">
        <w:rPr>
          <w:rFonts w:asciiTheme="minorHAnsi" w:hAnsiTheme="minorHAnsi"/>
          <w:bCs/>
          <w:szCs w:val="22"/>
          <w:lang w:val="en-IE"/>
        </w:rPr>
        <w:t xml:space="preserve">Prompt availability of </w:t>
      </w:r>
      <w:r w:rsidR="00557D8F" w:rsidRPr="00AF5101">
        <w:rPr>
          <w:rFonts w:asciiTheme="minorHAnsi" w:hAnsiTheme="minorHAnsi"/>
          <w:bCs/>
          <w:szCs w:val="22"/>
          <w:lang w:val="en-IE"/>
        </w:rPr>
        <w:t>spare parts</w:t>
      </w:r>
      <w:r w:rsidRPr="00AF5101">
        <w:rPr>
          <w:rFonts w:asciiTheme="minorHAnsi" w:hAnsiTheme="minorHAnsi"/>
          <w:bCs/>
          <w:szCs w:val="22"/>
          <w:lang w:val="en-IE"/>
        </w:rPr>
        <w:t xml:space="preserve"> and maintenance to minimise </w:t>
      </w:r>
      <w:r w:rsidR="00557D8F" w:rsidRPr="00AF5101">
        <w:rPr>
          <w:rFonts w:asciiTheme="minorHAnsi" w:hAnsiTheme="minorHAnsi"/>
          <w:bCs/>
          <w:szCs w:val="22"/>
          <w:lang w:val="en-IE"/>
        </w:rPr>
        <w:t>downtime</w:t>
      </w:r>
      <w:r w:rsidRPr="00AF5101">
        <w:rPr>
          <w:rFonts w:asciiTheme="minorHAnsi" w:hAnsiTheme="minorHAnsi"/>
          <w:bCs/>
          <w:szCs w:val="22"/>
          <w:lang w:val="en-IE"/>
        </w:rPr>
        <w:t>.</w:t>
      </w:r>
    </w:p>
    <w:p w14:paraId="7A201117" w14:textId="4A57D793" w:rsidR="006A2D3B" w:rsidRDefault="006C3A87">
      <w:r w:rsidRPr="00301686">
        <w:rPr>
          <w:rFonts w:asciiTheme="minorHAnsi" w:hAnsiTheme="minorHAnsi"/>
          <w:b/>
          <w:lang w:val="en-IE"/>
        </w:rPr>
        <w:t>Note:</w:t>
      </w:r>
      <w:r w:rsidR="00226AFB">
        <w:rPr>
          <w:rFonts w:asciiTheme="minorHAnsi" w:hAnsiTheme="minorHAnsi"/>
          <w:b/>
          <w:lang w:val="en-IE"/>
        </w:rPr>
        <w:t xml:space="preserve"> </w:t>
      </w:r>
      <w:r w:rsidRPr="00301686">
        <w:rPr>
          <w:rFonts w:asciiTheme="minorHAnsi" w:hAnsiTheme="minorHAnsi"/>
          <w:b/>
          <w:lang w:val="en-IE"/>
        </w:rPr>
        <w:t xml:space="preserve">Please see the Specifications </w:t>
      </w:r>
      <w:r>
        <w:rPr>
          <w:rFonts w:asciiTheme="minorHAnsi" w:hAnsiTheme="minorHAnsi"/>
          <w:b/>
          <w:lang w:val="en-IE"/>
        </w:rPr>
        <w:t xml:space="preserve">included in the </w:t>
      </w:r>
      <w:r w:rsidR="0029513F">
        <w:rPr>
          <w:rFonts w:asciiTheme="minorHAnsi" w:hAnsiTheme="minorHAnsi"/>
          <w:b/>
          <w:lang w:val="en-IE"/>
        </w:rPr>
        <w:t>E</w:t>
      </w:r>
      <w:r>
        <w:rPr>
          <w:rFonts w:asciiTheme="minorHAnsi" w:hAnsiTheme="minorHAnsi"/>
          <w:b/>
          <w:lang w:val="en-IE"/>
        </w:rPr>
        <w:t xml:space="preserve">xcel </w:t>
      </w:r>
      <w:r w:rsidR="00AA21C5">
        <w:rPr>
          <w:rFonts w:asciiTheme="minorHAnsi" w:hAnsiTheme="minorHAnsi"/>
          <w:b/>
          <w:lang w:val="en-IE"/>
        </w:rPr>
        <w:t>P</w:t>
      </w:r>
      <w:r>
        <w:rPr>
          <w:rFonts w:asciiTheme="minorHAnsi" w:hAnsiTheme="minorHAnsi"/>
          <w:b/>
          <w:lang w:val="en-IE"/>
        </w:rPr>
        <w:t xml:space="preserve">ricing </w:t>
      </w:r>
      <w:r w:rsidR="00AA21C5">
        <w:rPr>
          <w:rFonts w:asciiTheme="minorHAnsi" w:hAnsiTheme="minorHAnsi"/>
          <w:b/>
          <w:lang w:val="en-IE"/>
        </w:rPr>
        <w:t>Schedule</w:t>
      </w:r>
      <w:r w:rsidRPr="00301686">
        <w:rPr>
          <w:rFonts w:asciiTheme="minorHAnsi" w:hAnsiTheme="minorHAnsi"/>
          <w:b/>
          <w:lang w:val="en-IE"/>
        </w:rPr>
        <w:t xml:space="preserve"> to review the specifications</w:t>
      </w:r>
      <w:r>
        <w:rPr>
          <w:rFonts w:asciiTheme="minorHAnsi" w:hAnsiTheme="minorHAnsi"/>
          <w:b/>
          <w:lang w:val="en-IE"/>
        </w:rPr>
        <w:t xml:space="preserve"> required for the Lot</w:t>
      </w:r>
      <w:r w:rsidRPr="00301686">
        <w:rPr>
          <w:rFonts w:asciiTheme="minorHAnsi" w:hAnsiTheme="minorHAnsi"/>
          <w:b/>
          <w:lang w:val="en-IE"/>
        </w:rPr>
        <w:t>.</w:t>
      </w:r>
    </w:p>
    <w:p w14:paraId="3B3C8C74" w14:textId="77777777" w:rsidR="006A2D3B" w:rsidRDefault="00363BDC">
      <w:pPr>
        <w:pStyle w:val="Heading1"/>
        <w:rPr>
          <w:rFonts w:ascii="Calibri" w:hAnsi="Calibri"/>
        </w:rPr>
        <w:sectPr w:rsidR="006A2D3B">
          <w:type w:val="continuous"/>
          <w:pgSz w:w="11907" w:h="16840"/>
          <w:pgMar w:top="1134" w:right="1418" w:bottom="851" w:left="1418" w:header="709" w:footer="709" w:gutter="0"/>
          <w:cols w:space="720"/>
        </w:sectPr>
      </w:pPr>
      <w:r>
        <w:rPr>
          <w:rFonts w:ascii="Calibri" w:hAnsi="Calibri"/>
        </w:rPr>
        <w:lastRenderedPageBreak/>
        <w:t>Appendix 2: Pricing Schedule</w:t>
      </w:r>
    </w:p>
    <w:p w14:paraId="0A141301" w14:textId="12C89A24" w:rsidR="006C3A87" w:rsidRPr="006C3A87" w:rsidRDefault="006C3A87" w:rsidP="006C3A87">
      <w:pPr>
        <w:spacing w:after="200"/>
        <w:rPr>
          <w:b/>
          <w:bCs/>
          <w:szCs w:val="22"/>
          <w:lang w:val="en-IE"/>
        </w:rPr>
      </w:pPr>
      <w:r w:rsidRPr="006C3A87">
        <w:rPr>
          <w:b/>
          <w:bCs/>
          <w:szCs w:val="22"/>
          <w:lang w:val="en-IE"/>
        </w:rPr>
        <w:t xml:space="preserve">2.1 – </w:t>
      </w:r>
      <w:r>
        <w:rPr>
          <w:b/>
          <w:bCs/>
          <w:szCs w:val="22"/>
          <w:lang w:val="en-IE"/>
        </w:rPr>
        <w:t>Form of Tender</w:t>
      </w:r>
    </w:p>
    <w:p w14:paraId="524959CF" w14:textId="1256883D" w:rsidR="006C3A87" w:rsidRPr="006C3A87" w:rsidRDefault="006C3A87" w:rsidP="006C3A87">
      <w:pPr>
        <w:spacing w:after="200"/>
        <w:rPr>
          <w:b/>
          <w:bCs/>
          <w:szCs w:val="22"/>
          <w:lang w:val="en-IE"/>
        </w:rPr>
      </w:pPr>
      <w:r w:rsidRPr="006C3A87">
        <w:rPr>
          <w:b/>
          <w:bCs/>
          <w:szCs w:val="22"/>
          <w:lang w:val="en-IE"/>
        </w:rPr>
        <w:t xml:space="preserve">THIS FORM OF TENDER </w:t>
      </w:r>
      <w:r w:rsidR="00716D04" w:rsidRPr="00716D04">
        <w:rPr>
          <w:b/>
          <w:bCs/>
          <w:szCs w:val="22"/>
          <w:u w:val="single"/>
          <w:lang w:val="en-IE"/>
        </w:rPr>
        <w:t>MUST</w:t>
      </w:r>
      <w:r w:rsidRPr="006C3A87">
        <w:rPr>
          <w:b/>
          <w:bCs/>
          <w:szCs w:val="22"/>
          <w:lang w:val="en-IE"/>
        </w:rPr>
        <w:t xml:space="preserve"> BE COMPLETED AND RETURNED BY ALL TENDERERS.</w:t>
      </w:r>
    </w:p>
    <w:p w14:paraId="3CE6A202" w14:textId="296F58DE" w:rsidR="006C3A87" w:rsidRDefault="006C3A87" w:rsidP="006C3A87">
      <w:pPr>
        <w:spacing w:after="200"/>
        <w:rPr>
          <w:b/>
          <w:bCs/>
          <w:szCs w:val="22"/>
          <w:lang w:val="en-IE"/>
        </w:rPr>
      </w:pPr>
      <w:r w:rsidRPr="006C3A87">
        <w:rPr>
          <w:b/>
          <w:bCs/>
          <w:szCs w:val="22"/>
          <w:lang w:val="en-IE"/>
        </w:rPr>
        <w:t>Failure to sign this Form of Tender will invalidate the offer</w:t>
      </w:r>
      <w:r w:rsidR="003C2602">
        <w:rPr>
          <w:b/>
          <w:bCs/>
          <w:szCs w:val="22"/>
          <w:lang w:val="en-IE"/>
        </w:rPr>
        <w:t>.</w:t>
      </w:r>
    </w:p>
    <w:p w14:paraId="34DB8C10" w14:textId="38D2CC37" w:rsidR="003C2602" w:rsidRDefault="003C2602" w:rsidP="003C2602">
      <w:pPr>
        <w:tabs>
          <w:tab w:val="left" w:pos="1134"/>
        </w:tabs>
        <w:rPr>
          <w:b/>
          <w:bCs/>
          <w:i/>
          <w:iCs/>
          <w:szCs w:val="22"/>
          <w:lang w:val="en-US"/>
        </w:rPr>
      </w:pPr>
      <w:r w:rsidRPr="003C2602">
        <w:rPr>
          <w:b/>
          <w:bCs/>
          <w:i/>
          <w:iCs/>
          <w:szCs w:val="22"/>
          <w:lang w:val="en-US"/>
        </w:rPr>
        <w:t xml:space="preserve">(for reference only – please complete version in the </w:t>
      </w:r>
      <w:r w:rsidR="007F1C14">
        <w:rPr>
          <w:b/>
          <w:bCs/>
          <w:i/>
          <w:iCs/>
          <w:szCs w:val="22"/>
          <w:lang w:val="en-US"/>
        </w:rPr>
        <w:t>Tender Response Document</w:t>
      </w:r>
      <w:r w:rsidRPr="003C2602">
        <w:rPr>
          <w:b/>
          <w:bCs/>
          <w:i/>
          <w:iCs/>
          <w:szCs w:val="22"/>
          <w:lang w:val="en-US"/>
        </w:rPr>
        <w:t>)</w:t>
      </w:r>
    </w:p>
    <w:p w14:paraId="0B0EA8B1" w14:textId="77777777" w:rsidR="003C2602" w:rsidRPr="003C2602" w:rsidRDefault="003C2602" w:rsidP="003C2602">
      <w:pPr>
        <w:tabs>
          <w:tab w:val="left" w:pos="1134"/>
        </w:tabs>
        <w:rPr>
          <w:b/>
          <w:bCs/>
          <w:i/>
          <w:iCs/>
          <w:szCs w:val="22"/>
          <w:lang w:val="en-US"/>
        </w:rPr>
      </w:pPr>
    </w:p>
    <w:tbl>
      <w:tblPr>
        <w:tblW w:w="906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 w:type="dxa"/>
          <w:right w:w="10" w:type="dxa"/>
        </w:tblCellMar>
        <w:tblLook w:val="0000" w:firstRow="0" w:lastRow="0" w:firstColumn="0" w:lastColumn="0" w:noHBand="0" w:noVBand="0"/>
      </w:tblPr>
      <w:tblGrid>
        <w:gridCol w:w="9061"/>
      </w:tblGrid>
      <w:tr w:rsidR="006C3A87" w:rsidRPr="006C3A87" w14:paraId="570B13FE" w14:textId="77777777" w:rsidTr="006C3A87">
        <w:tc>
          <w:tcPr>
            <w:tcW w:w="9061" w:type="dxa"/>
            <w:shd w:val="clear" w:color="auto" w:fill="DBE5F1"/>
            <w:tcMar>
              <w:top w:w="0" w:type="dxa"/>
              <w:left w:w="108" w:type="dxa"/>
              <w:bottom w:w="0" w:type="dxa"/>
              <w:right w:w="108" w:type="dxa"/>
            </w:tcMar>
          </w:tcPr>
          <w:p w14:paraId="54F5069A" w14:textId="2649935A" w:rsidR="006C3A87" w:rsidRPr="006C3A87" w:rsidRDefault="006C3A87" w:rsidP="006C3A87">
            <w:pPr>
              <w:spacing w:after="200"/>
              <w:rPr>
                <w:b/>
                <w:bCs/>
                <w:lang w:val="en-IE"/>
              </w:rPr>
            </w:pPr>
            <w:r w:rsidRPr="006C3A87">
              <w:rPr>
                <w:b/>
                <w:bCs/>
                <w:szCs w:val="22"/>
                <w:lang w:val="en-IE"/>
              </w:rPr>
              <w:t>To:</w:t>
            </w:r>
            <w:r w:rsidR="00714BE4">
              <w:rPr>
                <w:b/>
                <w:bCs/>
                <w:szCs w:val="22"/>
                <w:lang w:val="en-IE"/>
              </w:rPr>
              <w:t xml:space="preserve"> </w:t>
            </w:r>
            <w:r w:rsidR="00714BE4" w:rsidRPr="00076922">
              <w:rPr>
                <w:bCs/>
                <w:szCs w:val="22"/>
              </w:rPr>
              <w:t>De La Salle College, Waterford</w:t>
            </w:r>
          </w:p>
        </w:tc>
      </w:tr>
      <w:tr w:rsidR="006C3A87" w:rsidRPr="006C3A87" w14:paraId="3C6CBE10" w14:textId="77777777" w:rsidTr="006C3A87">
        <w:tc>
          <w:tcPr>
            <w:tcW w:w="9061" w:type="dxa"/>
            <w:shd w:val="clear" w:color="auto" w:fill="DBE5F1"/>
            <w:tcMar>
              <w:top w:w="0" w:type="dxa"/>
              <w:left w:w="108" w:type="dxa"/>
              <w:bottom w:w="0" w:type="dxa"/>
              <w:right w:w="108" w:type="dxa"/>
            </w:tcMar>
          </w:tcPr>
          <w:p w14:paraId="5F0ACD24" w14:textId="199A1182" w:rsidR="006C3A87" w:rsidRPr="006C3A87" w:rsidRDefault="006C3A87" w:rsidP="006C3A87">
            <w:pPr>
              <w:spacing w:after="200"/>
            </w:pPr>
            <w:r w:rsidRPr="006C3A87">
              <w:rPr>
                <w:b/>
                <w:szCs w:val="22"/>
                <w:lang w:val="en-IE"/>
              </w:rPr>
              <w:t>From:</w:t>
            </w:r>
            <w:r w:rsidR="00226AFB">
              <w:rPr>
                <w:b/>
                <w:szCs w:val="22"/>
                <w:lang w:val="en-IE"/>
              </w:rPr>
              <w:t xml:space="preserve"> </w:t>
            </w:r>
          </w:p>
        </w:tc>
      </w:tr>
      <w:tr w:rsidR="006C3A87" w:rsidRPr="006C3A87" w14:paraId="2CDC5E6C" w14:textId="77777777" w:rsidTr="006C3A87">
        <w:tc>
          <w:tcPr>
            <w:tcW w:w="9061" w:type="dxa"/>
            <w:shd w:val="clear" w:color="auto" w:fill="DBE5F1"/>
            <w:tcMar>
              <w:top w:w="0" w:type="dxa"/>
              <w:left w:w="108" w:type="dxa"/>
              <w:bottom w:w="0" w:type="dxa"/>
              <w:right w:w="108" w:type="dxa"/>
            </w:tcMar>
          </w:tcPr>
          <w:p w14:paraId="32C43970" w14:textId="1C8F0BB5" w:rsidR="006C3A87" w:rsidRPr="006C3A87" w:rsidRDefault="006C3A87" w:rsidP="006C3A87">
            <w:pPr>
              <w:spacing w:after="200"/>
              <w:rPr>
                <w:b/>
                <w:szCs w:val="22"/>
                <w:highlight w:val="yellow"/>
              </w:rPr>
            </w:pPr>
            <w:r w:rsidRPr="00057A16">
              <w:rPr>
                <w:b/>
                <w:szCs w:val="22"/>
              </w:rPr>
              <w:t xml:space="preserve">Re: </w:t>
            </w:r>
            <w:r w:rsidR="00B35CA6">
              <w:rPr>
                <w:b/>
                <w:szCs w:val="22"/>
              </w:rPr>
              <w:t xml:space="preserve">Call for tenders </w:t>
            </w:r>
            <w:r w:rsidR="00B35CA6" w:rsidRPr="00B35CA6">
              <w:rPr>
                <w:b/>
                <w:szCs w:val="22"/>
              </w:rPr>
              <w:t>for the supply, delivery and installation (including any necessary groundworks) of Fitness and Physical Education Equipment</w:t>
            </w:r>
          </w:p>
        </w:tc>
      </w:tr>
    </w:tbl>
    <w:p w14:paraId="1D1F1BD2" w14:textId="77777777" w:rsidR="006C3A87" w:rsidRPr="006C3A87" w:rsidRDefault="006C3A87" w:rsidP="006C3A87">
      <w:pPr>
        <w:spacing w:after="200"/>
        <w:rPr>
          <w:color w:val="000000"/>
          <w:szCs w:val="22"/>
          <w:lang w:val="en-IE"/>
        </w:rPr>
      </w:pPr>
    </w:p>
    <w:p w14:paraId="028E3BE5" w14:textId="310ACFCD" w:rsidR="006C3A87" w:rsidRPr="006C3A87" w:rsidRDefault="006C3A87" w:rsidP="003C2602">
      <w:pPr>
        <w:pStyle w:val="ListParagraph"/>
        <w:numPr>
          <w:ilvl w:val="0"/>
          <w:numId w:val="29"/>
        </w:numPr>
        <w:suppressAutoHyphens/>
        <w:autoSpaceDN w:val="0"/>
        <w:spacing w:after="0"/>
        <w:contextualSpacing w:val="0"/>
        <w:textAlignment w:val="baseline"/>
        <w:rPr>
          <w:szCs w:val="22"/>
        </w:rPr>
      </w:pPr>
      <w:r w:rsidRPr="006C3A87">
        <w:rPr>
          <w:color w:val="000000"/>
          <w:szCs w:val="22"/>
          <w:lang w:val="en-IE"/>
        </w:rPr>
        <w:t xml:space="preserve">I/We have examined the Tender Documentation and </w:t>
      </w:r>
      <w:r w:rsidR="00517BDB" w:rsidRPr="006C3A87">
        <w:rPr>
          <w:color w:val="000000"/>
          <w:szCs w:val="22"/>
          <w:lang w:val="en-IE"/>
        </w:rPr>
        <w:t>hereby</w:t>
      </w:r>
      <w:r w:rsidRPr="006C3A87">
        <w:rPr>
          <w:color w:val="000000"/>
          <w:szCs w:val="22"/>
          <w:lang w:val="en-IE"/>
        </w:rPr>
        <w:t xml:space="preserve"> offer to provide the services in accordance with the details contained within the Call for Tender Document.</w:t>
      </w:r>
      <w:r w:rsidR="00226AFB">
        <w:rPr>
          <w:color w:val="000000"/>
          <w:szCs w:val="22"/>
          <w:lang w:val="en-IE"/>
        </w:rPr>
        <w:t xml:space="preserve"> </w:t>
      </w:r>
    </w:p>
    <w:p w14:paraId="259C7ADD" w14:textId="713477ED" w:rsidR="006C3A87" w:rsidRPr="006C3A87" w:rsidRDefault="006C3A87" w:rsidP="006C3A87">
      <w:pPr>
        <w:pStyle w:val="ListParagraph"/>
        <w:numPr>
          <w:ilvl w:val="0"/>
          <w:numId w:val="29"/>
        </w:numPr>
        <w:suppressAutoHyphens/>
        <w:autoSpaceDN w:val="0"/>
        <w:spacing w:after="200"/>
        <w:contextualSpacing w:val="0"/>
        <w:textAlignment w:val="baseline"/>
        <w:rPr>
          <w:szCs w:val="22"/>
        </w:rPr>
      </w:pPr>
      <w:r w:rsidRPr="006C3A87">
        <w:rPr>
          <w:szCs w:val="22"/>
          <w:lang w:val="en-IE"/>
        </w:rPr>
        <w:t xml:space="preserve">All costs </w:t>
      </w:r>
      <w:r w:rsidR="00716D04" w:rsidRPr="00716D04">
        <w:rPr>
          <w:b/>
          <w:szCs w:val="22"/>
          <w:u w:val="single"/>
          <w:lang w:val="en-IE"/>
        </w:rPr>
        <w:t>must</w:t>
      </w:r>
      <w:r w:rsidRPr="006C3A87">
        <w:rPr>
          <w:szCs w:val="22"/>
          <w:lang w:val="en-IE"/>
        </w:rPr>
        <w:t xml:space="preserve"> be quoted in Euro and exclusive of VAT. The best offer under each Lot will receive 100% of available marks and the other bids will score a percentage of the total available marks based on the percentage price difference from the best offer. </w:t>
      </w:r>
    </w:p>
    <w:p w14:paraId="7F222C60" w14:textId="77777777" w:rsidR="006C3A87" w:rsidRPr="006C3A87" w:rsidRDefault="006C3A87" w:rsidP="006C3A87">
      <w:pPr>
        <w:pStyle w:val="ListParagraph"/>
        <w:rPr>
          <w:b/>
          <w:szCs w:val="22"/>
          <w:lang w:val="en-IE"/>
        </w:rPr>
      </w:pPr>
    </w:p>
    <w:p w14:paraId="5D0D69A4" w14:textId="4A06FF5A" w:rsidR="006C3A87" w:rsidRPr="006C3A87" w:rsidRDefault="006C3A87" w:rsidP="006C3A87">
      <w:pPr>
        <w:spacing w:after="200"/>
        <w:rPr>
          <w:b/>
          <w:szCs w:val="22"/>
          <w:lang w:val="en-IE"/>
        </w:rPr>
      </w:pPr>
      <w:r w:rsidRPr="006C3A87">
        <w:rPr>
          <w:b/>
          <w:szCs w:val="22"/>
          <w:lang w:val="en-IE"/>
        </w:rPr>
        <w:t xml:space="preserve">2.2 </w:t>
      </w:r>
      <w:r w:rsidR="00D14532">
        <w:rPr>
          <w:b/>
          <w:szCs w:val="22"/>
          <w:lang w:val="en-IE"/>
        </w:rPr>
        <w:t xml:space="preserve">– </w:t>
      </w:r>
      <w:r w:rsidRPr="006C3A87">
        <w:rPr>
          <w:b/>
          <w:szCs w:val="22"/>
          <w:lang w:val="en-IE"/>
        </w:rPr>
        <w:t>List</w:t>
      </w:r>
      <w:r w:rsidR="00D14532">
        <w:rPr>
          <w:b/>
          <w:szCs w:val="22"/>
          <w:lang w:val="en-IE"/>
        </w:rPr>
        <w:t xml:space="preserve"> </w:t>
      </w:r>
      <w:r w:rsidRPr="006C3A87">
        <w:rPr>
          <w:b/>
          <w:szCs w:val="22"/>
          <w:lang w:val="en-IE"/>
        </w:rPr>
        <w:t xml:space="preserve">of Items (25% - 250 marks) </w:t>
      </w:r>
    </w:p>
    <w:p w14:paraId="5685789E" w14:textId="32D8E48F" w:rsidR="006C3A87" w:rsidRPr="006C3A87" w:rsidRDefault="006C3A87" w:rsidP="006C3A87">
      <w:pPr>
        <w:spacing w:after="200"/>
        <w:rPr>
          <w:szCs w:val="22"/>
        </w:rPr>
      </w:pPr>
      <w:r w:rsidRPr="003C2602">
        <w:rPr>
          <w:b/>
          <w:bCs/>
          <w:szCs w:val="22"/>
        </w:rPr>
        <w:t>Tenderers are required to complete the Excel Pricing Sheet, in the Pricing Schedule File.</w:t>
      </w:r>
      <w:r w:rsidR="00226AFB">
        <w:rPr>
          <w:szCs w:val="22"/>
        </w:rPr>
        <w:t xml:space="preserve"> </w:t>
      </w:r>
      <w:r w:rsidRPr="006C3A87">
        <w:rPr>
          <w:szCs w:val="22"/>
        </w:rPr>
        <w:t>Tenderers are advised that where a unit Cost (ex VAT) is required and a Tenderer leaves that cell empty or inserts a zero (0), then this item will be deemed to be free of charge.</w:t>
      </w:r>
      <w:r w:rsidR="00226AFB">
        <w:rPr>
          <w:szCs w:val="22"/>
        </w:rPr>
        <w:t xml:space="preserve"> </w:t>
      </w:r>
    </w:p>
    <w:p w14:paraId="59712BC0" w14:textId="317537D9" w:rsidR="006C3A87" w:rsidRPr="006C3A87" w:rsidRDefault="006C3A87" w:rsidP="006C3A87">
      <w:pPr>
        <w:spacing w:after="200"/>
        <w:rPr>
          <w:szCs w:val="22"/>
        </w:rPr>
      </w:pPr>
      <w:r w:rsidRPr="003C2602">
        <w:rPr>
          <w:b/>
          <w:bCs/>
          <w:szCs w:val="22"/>
        </w:rPr>
        <w:t>Note:</w:t>
      </w:r>
      <w:r w:rsidRPr="006C3A87">
        <w:rPr>
          <w:szCs w:val="22"/>
        </w:rPr>
        <w:t xml:space="preserve"> The quantities provided are for illustrative purposes only and does not represent a commitment to this volume of possible orders under the contract.</w:t>
      </w:r>
      <w:r w:rsidR="00226AFB">
        <w:rPr>
          <w:szCs w:val="22"/>
        </w:rPr>
        <w:t xml:space="preserve"> </w:t>
      </w:r>
      <w:r w:rsidRPr="006C3A87">
        <w:rPr>
          <w:szCs w:val="22"/>
        </w:rPr>
        <w:t xml:space="preserve">Tenderer(s) are requested not to insert additional columns or options when completing the Pricing Schedule File. </w:t>
      </w:r>
    </w:p>
    <w:p w14:paraId="76B69FF9" w14:textId="3A4CD920" w:rsidR="006C3A87" w:rsidRPr="006C3A87" w:rsidRDefault="006C3A87" w:rsidP="006C3A87">
      <w:pPr>
        <w:spacing w:after="200"/>
        <w:rPr>
          <w:b/>
          <w:bCs/>
          <w:szCs w:val="22"/>
        </w:rPr>
      </w:pPr>
      <w:r w:rsidRPr="006C3A87">
        <w:rPr>
          <w:b/>
          <w:bCs/>
          <w:szCs w:val="22"/>
        </w:rPr>
        <w:t>Marks for Cost Criteri</w:t>
      </w:r>
      <w:r>
        <w:rPr>
          <w:b/>
          <w:bCs/>
          <w:szCs w:val="22"/>
        </w:rPr>
        <w:t>on</w:t>
      </w:r>
      <w:r w:rsidRPr="006C3A87">
        <w:rPr>
          <w:b/>
          <w:bCs/>
          <w:szCs w:val="22"/>
        </w:rPr>
        <w:t xml:space="preserve"> will be allocated using the following formula: </w:t>
      </w:r>
    </w:p>
    <w:tbl>
      <w:tblPr>
        <w:tblW w:w="8127" w:type="dxa"/>
        <w:jc w:val="center"/>
        <w:shd w:val="clear" w:color="auto" w:fill="B8CCE4" w:themeFill="accent1" w:themeFillTint="66"/>
        <w:tblLayout w:type="fixed"/>
        <w:tblLook w:val="04A0" w:firstRow="1" w:lastRow="0" w:firstColumn="1" w:lastColumn="0" w:noHBand="0" w:noVBand="1"/>
      </w:tblPr>
      <w:tblGrid>
        <w:gridCol w:w="1881"/>
        <w:gridCol w:w="523"/>
        <w:gridCol w:w="2692"/>
        <w:gridCol w:w="423"/>
        <w:gridCol w:w="2608"/>
      </w:tblGrid>
      <w:tr w:rsidR="006C3A87" w:rsidRPr="00021B51" w14:paraId="528958B0" w14:textId="77777777">
        <w:trPr>
          <w:trHeight w:val="242"/>
          <w:jc w:val="center"/>
        </w:trPr>
        <w:tc>
          <w:tcPr>
            <w:tcW w:w="1881" w:type="dxa"/>
            <w:vMerge w:val="restart"/>
            <w:tcBorders>
              <w:top w:val="single" w:sz="8" w:space="0" w:color="auto"/>
              <w:left w:val="single" w:sz="8" w:space="0" w:color="auto"/>
              <w:bottom w:val="single" w:sz="8" w:space="0" w:color="000000"/>
              <w:right w:val="nil"/>
            </w:tcBorders>
            <w:shd w:val="clear" w:color="auto" w:fill="B8CCE4" w:themeFill="accent1" w:themeFillTint="66"/>
            <w:noWrap/>
            <w:vAlign w:val="center"/>
            <w:hideMark/>
          </w:tcPr>
          <w:p w14:paraId="1FBA9BEE" w14:textId="77777777" w:rsidR="006C3A87" w:rsidRPr="00021B51" w:rsidRDefault="006C3A87">
            <w:pPr>
              <w:spacing w:after="0"/>
              <w:rPr>
                <w:b/>
                <w:bCs/>
                <w:color w:val="1F2D54"/>
                <w:lang w:eastAsia="en-IE"/>
              </w:rPr>
            </w:pPr>
            <w:r w:rsidRPr="00021B51">
              <w:rPr>
                <w:b/>
                <w:bCs/>
                <w:color w:val="1F2D54"/>
                <w:lang w:eastAsia="en-IE"/>
              </w:rPr>
              <w:t>Cost Score</w:t>
            </w:r>
          </w:p>
        </w:tc>
        <w:tc>
          <w:tcPr>
            <w:tcW w:w="523" w:type="dxa"/>
            <w:vMerge w:val="restart"/>
            <w:tcBorders>
              <w:top w:val="single" w:sz="8" w:space="0" w:color="auto"/>
              <w:left w:val="nil"/>
              <w:bottom w:val="single" w:sz="8" w:space="0" w:color="000000"/>
              <w:right w:val="nil"/>
            </w:tcBorders>
            <w:shd w:val="clear" w:color="auto" w:fill="B8CCE4" w:themeFill="accent1" w:themeFillTint="66"/>
            <w:noWrap/>
            <w:vAlign w:val="center"/>
            <w:hideMark/>
          </w:tcPr>
          <w:p w14:paraId="54FCCB82" w14:textId="77777777" w:rsidR="006C3A87" w:rsidRPr="00021B51" w:rsidRDefault="006C3A87">
            <w:pPr>
              <w:spacing w:after="0"/>
              <w:rPr>
                <w:b/>
                <w:bCs/>
                <w:color w:val="1F2D54"/>
                <w:lang w:eastAsia="en-IE"/>
              </w:rPr>
            </w:pPr>
            <w:r w:rsidRPr="00021B51">
              <w:rPr>
                <w:b/>
                <w:bCs/>
                <w:color w:val="1F2D54"/>
                <w:lang w:eastAsia="en-IE"/>
              </w:rPr>
              <w:t>=</w:t>
            </w:r>
          </w:p>
        </w:tc>
        <w:tc>
          <w:tcPr>
            <w:tcW w:w="2692" w:type="dxa"/>
            <w:tcBorders>
              <w:top w:val="single" w:sz="8" w:space="0" w:color="auto"/>
              <w:left w:val="nil"/>
              <w:bottom w:val="nil"/>
              <w:right w:val="nil"/>
            </w:tcBorders>
            <w:shd w:val="clear" w:color="auto" w:fill="B8CCE4" w:themeFill="accent1" w:themeFillTint="66"/>
            <w:noWrap/>
            <w:vAlign w:val="bottom"/>
            <w:hideMark/>
          </w:tcPr>
          <w:p w14:paraId="01181019" w14:textId="77777777" w:rsidR="006C3A87" w:rsidRPr="00021B51" w:rsidRDefault="006C3A87">
            <w:pPr>
              <w:spacing w:after="0"/>
              <w:rPr>
                <w:b/>
                <w:bCs/>
                <w:color w:val="1F2D54"/>
                <w:lang w:eastAsia="en-IE"/>
              </w:rPr>
            </w:pPr>
            <w:r w:rsidRPr="00021B51">
              <w:rPr>
                <w:b/>
                <w:bCs/>
                <w:color w:val="1F2D54"/>
                <w:lang w:eastAsia="en-IE"/>
              </w:rPr>
              <w:t>Lowest Tendered Rate</w:t>
            </w:r>
          </w:p>
        </w:tc>
        <w:tc>
          <w:tcPr>
            <w:tcW w:w="423" w:type="dxa"/>
            <w:vMerge w:val="restart"/>
            <w:tcBorders>
              <w:top w:val="single" w:sz="8" w:space="0" w:color="auto"/>
              <w:left w:val="nil"/>
              <w:bottom w:val="single" w:sz="8" w:space="0" w:color="000000"/>
              <w:right w:val="nil"/>
            </w:tcBorders>
            <w:shd w:val="clear" w:color="auto" w:fill="B8CCE4" w:themeFill="accent1" w:themeFillTint="66"/>
            <w:noWrap/>
            <w:vAlign w:val="center"/>
            <w:hideMark/>
          </w:tcPr>
          <w:p w14:paraId="132E48B4" w14:textId="77777777" w:rsidR="006C3A87" w:rsidRPr="00021B51" w:rsidRDefault="006C3A87">
            <w:pPr>
              <w:spacing w:after="0"/>
              <w:rPr>
                <w:b/>
                <w:bCs/>
                <w:color w:val="1F2D54"/>
                <w:lang w:eastAsia="en-IE"/>
              </w:rPr>
            </w:pPr>
            <w:r w:rsidRPr="00021B51">
              <w:rPr>
                <w:b/>
                <w:bCs/>
                <w:color w:val="1F2D54"/>
                <w:lang w:eastAsia="en-IE"/>
              </w:rPr>
              <w:t>x</w:t>
            </w:r>
          </w:p>
        </w:tc>
        <w:tc>
          <w:tcPr>
            <w:tcW w:w="2608" w:type="dxa"/>
            <w:vMerge w:val="restart"/>
            <w:tcBorders>
              <w:top w:val="single" w:sz="8" w:space="0" w:color="auto"/>
              <w:left w:val="nil"/>
              <w:bottom w:val="single" w:sz="8" w:space="0" w:color="000000"/>
              <w:right w:val="single" w:sz="8" w:space="0" w:color="auto"/>
            </w:tcBorders>
            <w:shd w:val="clear" w:color="auto" w:fill="B8CCE4" w:themeFill="accent1" w:themeFillTint="66"/>
            <w:vAlign w:val="center"/>
            <w:hideMark/>
          </w:tcPr>
          <w:p w14:paraId="71A7EF04" w14:textId="77777777" w:rsidR="006C3A87" w:rsidRPr="00021B51" w:rsidRDefault="006C3A87">
            <w:pPr>
              <w:spacing w:after="0"/>
              <w:jc w:val="left"/>
              <w:rPr>
                <w:b/>
                <w:bCs/>
                <w:color w:val="1F2D54"/>
                <w:lang w:eastAsia="en-IE"/>
              </w:rPr>
            </w:pPr>
            <w:r w:rsidRPr="00021B51">
              <w:rPr>
                <w:b/>
                <w:bCs/>
                <w:color w:val="1F2D54"/>
                <w:lang w:eastAsia="en-IE"/>
              </w:rPr>
              <w:t>Maximum Number of Marks Available</w:t>
            </w:r>
          </w:p>
        </w:tc>
      </w:tr>
      <w:tr w:rsidR="006C3A87" w:rsidRPr="00021B51" w14:paraId="08E72042" w14:textId="77777777">
        <w:trPr>
          <w:trHeight w:val="196"/>
          <w:jc w:val="center"/>
        </w:trPr>
        <w:tc>
          <w:tcPr>
            <w:tcW w:w="1881" w:type="dxa"/>
            <w:vMerge/>
            <w:tcBorders>
              <w:top w:val="single" w:sz="8" w:space="0" w:color="auto"/>
              <w:left w:val="single" w:sz="8" w:space="0" w:color="auto"/>
              <w:bottom w:val="single" w:sz="8" w:space="0" w:color="000000"/>
              <w:right w:val="nil"/>
            </w:tcBorders>
            <w:shd w:val="clear" w:color="auto" w:fill="B8CCE4" w:themeFill="accent1" w:themeFillTint="66"/>
            <w:vAlign w:val="center"/>
            <w:hideMark/>
          </w:tcPr>
          <w:p w14:paraId="7A1C2D47" w14:textId="77777777" w:rsidR="006C3A87" w:rsidRPr="00021B51" w:rsidRDefault="006C3A87">
            <w:pPr>
              <w:spacing w:after="0"/>
              <w:rPr>
                <w:b/>
                <w:bCs/>
                <w:color w:val="000000"/>
                <w:lang w:eastAsia="en-IE"/>
              </w:rPr>
            </w:pPr>
          </w:p>
        </w:tc>
        <w:tc>
          <w:tcPr>
            <w:tcW w:w="523" w:type="dxa"/>
            <w:vMerge/>
            <w:tcBorders>
              <w:top w:val="single" w:sz="8" w:space="0" w:color="auto"/>
              <w:left w:val="nil"/>
              <w:bottom w:val="single" w:sz="8" w:space="0" w:color="000000"/>
              <w:right w:val="nil"/>
            </w:tcBorders>
            <w:shd w:val="clear" w:color="auto" w:fill="B8CCE4" w:themeFill="accent1" w:themeFillTint="66"/>
            <w:vAlign w:val="center"/>
            <w:hideMark/>
          </w:tcPr>
          <w:p w14:paraId="2601F8BA" w14:textId="77777777" w:rsidR="006C3A87" w:rsidRPr="00021B51" w:rsidRDefault="006C3A87">
            <w:pPr>
              <w:spacing w:after="0"/>
              <w:rPr>
                <w:b/>
                <w:bCs/>
                <w:color w:val="000000"/>
                <w:lang w:eastAsia="en-IE"/>
              </w:rPr>
            </w:pPr>
          </w:p>
        </w:tc>
        <w:tc>
          <w:tcPr>
            <w:tcW w:w="2692" w:type="dxa"/>
            <w:tcBorders>
              <w:top w:val="single" w:sz="8" w:space="0" w:color="auto"/>
              <w:left w:val="nil"/>
              <w:bottom w:val="single" w:sz="8" w:space="0" w:color="auto"/>
              <w:right w:val="nil"/>
            </w:tcBorders>
            <w:shd w:val="clear" w:color="auto" w:fill="B8CCE4" w:themeFill="accent1" w:themeFillTint="66"/>
            <w:noWrap/>
            <w:vAlign w:val="center"/>
            <w:hideMark/>
          </w:tcPr>
          <w:p w14:paraId="34AFBBD5" w14:textId="77777777" w:rsidR="006C3A87" w:rsidRPr="00021B51" w:rsidRDefault="006C3A87">
            <w:pPr>
              <w:spacing w:after="0"/>
              <w:jc w:val="left"/>
              <w:rPr>
                <w:b/>
                <w:bCs/>
                <w:color w:val="000000"/>
                <w:lang w:eastAsia="en-IE"/>
              </w:rPr>
            </w:pPr>
            <w:r w:rsidRPr="00021B51">
              <w:rPr>
                <w:b/>
                <w:bCs/>
                <w:color w:val="1F3864"/>
                <w:lang w:eastAsia="en-IE"/>
              </w:rPr>
              <w:t>Tendered Rate under evaluation</w:t>
            </w:r>
          </w:p>
        </w:tc>
        <w:tc>
          <w:tcPr>
            <w:tcW w:w="423" w:type="dxa"/>
            <w:vMerge/>
            <w:tcBorders>
              <w:top w:val="single" w:sz="8" w:space="0" w:color="auto"/>
              <w:left w:val="nil"/>
              <w:bottom w:val="single" w:sz="8" w:space="0" w:color="000000"/>
              <w:right w:val="nil"/>
            </w:tcBorders>
            <w:shd w:val="clear" w:color="auto" w:fill="B8CCE4" w:themeFill="accent1" w:themeFillTint="66"/>
            <w:vAlign w:val="center"/>
            <w:hideMark/>
          </w:tcPr>
          <w:p w14:paraId="54C5A010" w14:textId="77777777" w:rsidR="006C3A87" w:rsidRPr="00021B51" w:rsidRDefault="006C3A87">
            <w:pPr>
              <w:spacing w:after="0"/>
              <w:rPr>
                <w:b/>
                <w:bCs/>
                <w:color w:val="000000"/>
                <w:lang w:eastAsia="en-IE"/>
              </w:rPr>
            </w:pPr>
          </w:p>
        </w:tc>
        <w:tc>
          <w:tcPr>
            <w:tcW w:w="2608" w:type="dxa"/>
            <w:vMerge/>
            <w:tcBorders>
              <w:top w:val="single" w:sz="8" w:space="0" w:color="auto"/>
              <w:left w:val="nil"/>
              <w:bottom w:val="single" w:sz="8" w:space="0" w:color="000000"/>
              <w:right w:val="single" w:sz="8" w:space="0" w:color="auto"/>
            </w:tcBorders>
            <w:shd w:val="clear" w:color="auto" w:fill="B8CCE4" w:themeFill="accent1" w:themeFillTint="66"/>
            <w:vAlign w:val="center"/>
            <w:hideMark/>
          </w:tcPr>
          <w:p w14:paraId="3C9A5CCE" w14:textId="77777777" w:rsidR="006C3A87" w:rsidRPr="00021B51" w:rsidRDefault="006C3A87">
            <w:pPr>
              <w:spacing w:after="0"/>
              <w:rPr>
                <w:b/>
                <w:bCs/>
                <w:color w:val="000000"/>
                <w:lang w:eastAsia="en-IE"/>
              </w:rPr>
            </w:pPr>
          </w:p>
        </w:tc>
      </w:tr>
    </w:tbl>
    <w:p w14:paraId="682E9459" w14:textId="77777777" w:rsidR="006A2D3B" w:rsidRDefault="00363BDC">
      <w:pPr>
        <w:pStyle w:val="Heading1"/>
        <w:rPr>
          <w:rFonts w:ascii="Calibri" w:hAnsi="Calibri"/>
        </w:rPr>
      </w:pPr>
      <w:r>
        <w:rPr>
          <w:rFonts w:ascii="Calibri" w:hAnsi="Calibri"/>
        </w:rPr>
        <w:lastRenderedPageBreak/>
        <w:t>Appendix 3: Tenderers’ Statement</w:t>
      </w:r>
    </w:p>
    <w:p w14:paraId="260AE2B4" w14:textId="05BCACB2" w:rsidR="003C2602" w:rsidRPr="00BE7B00" w:rsidRDefault="003C2602" w:rsidP="003C2602">
      <w:pPr>
        <w:tabs>
          <w:tab w:val="left" w:pos="1134"/>
        </w:tabs>
        <w:rPr>
          <w:b/>
          <w:bCs/>
          <w:szCs w:val="22"/>
          <w:lang w:val="en-US"/>
        </w:rPr>
      </w:pPr>
      <w:r>
        <w:rPr>
          <w:b/>
          <w:bCs/>
          <w:szCs w:val="22"/>
          <w:lang w:val="en-US"/>
        </w:rPr>
        <w:t>(</w:t>
      </w:r>
      <w:r w:rsidRPr="00BE7B00">
        <w:rPr>
          <w:b/>
          <w:bCs/>
          <w:szCs w:val="22"/>
          <w:lang w:val="en-US"/>
        </w:rPr>
        <w:t xml:space="preserve">for reference only – please complete version in the </w:t>
      </w:r>
      <w:r w:rsidR="007F1C14">
        <w:rPr>
          <w:b/>
          <w:bCs/>
          <w:szCs w:val="22"/>
          <w:lang w:val="en-US"/>
        </w:rPr>
        <w:t>Tender Response Document</w:t>
      </w:r>
      <w:r w:rsidRPr="00BE7B00">
        <w:rPr>
          <w:b/>
          <w:bCs/>
          <w:szCs w:val="22"/>
          <w:lang w:val="en-US"/>
        </w:rPr>
        <w:t xml:space="preserve">) </w:t>
      </w:r>
    </w:p>
    <w:p w14:paraId="5DFE0B3F" w14:textId="77777777" w:rsidR="006A2D3B" w:rsidRDefault="00363BDC">
      <w:r>
        <w:t xml:space="preserve">[Tenderers shall complete and return the following form of Tenderers’ Statement printed on the Tenderers’ headed notepaper and signed by the Tenderer.] </w:t>
      </w:r>
    </w:p>
    <w:p w14:paraId="760265D2" w14:textId="77777777" w:rsidR="006A2D3B" w:rsidRDefault="006A2D3B">
      <w:pPr>
        <w:keepLines/>
      </w:pPr>
    </w:p>
    <w:p w14:paraId="550925BE" w14:textId="77777777" w:rsidR="006A2D3B" w:rsidRDefault="00363BDC">
      <w:pPr>
        <w:keepLines/>
        <w:rPr>
          <w:b/>
        </w:rPr>
      </w:pPr>
      <w:r>
        <w:rPr>
          <w:b/>
        </w:rPr>
        <w:t>TENDERERS’ STATEMENT</w:t>
      </w:r>
    </w:p>
    <w:p w14:paraId="5AF9DEFC" w14:textId="77777777" w:rsidR="006A2D3B" w:rsidRDefault="006A2D3B">
      <w:pPr>
        <w:keepLines/>
        <w:rPr>
          <w:b/>
        </w:rPr>
      </w:pPr>
    </w:p>
    <w:p w14:paraId="3EEC5824" w14:textId="42A1BA69" w:rsidR="006A2D3B" w:rsidRDefault="00363BDC">
      <w:r w:rsidRPr="00F7368C">
        <w:rPr>
          <w:szCs w:val="22"/>
        </w:rPr>
        <w:t>TO:</w:t>
      </w:r>
      <w:r w:rsidR="00714BE4">
        <w:rPr>
          <w:szCs w:val="22"/>
        </w:rPr>
        <w:t xml:space="preserve"> </w:t>
      </w:r>
      <w:r w:rsidR="00714BE4" w:rsidRPr="00076922">
        <w:rPr>
          <w:bCs/>
          <w:szCs w:val="22"/>
        </w:rPr>
        <w:t>De La Salle College, Waterford</w:t>
      </w:r>
      <w:r w:rsidR="00714BE4" w:rsidRPr="00F7368C">
        <w:rPr>
          <w:b/>
          <w:color w:val="FF0000"/>
          <w:szCs w:val="22"/>
        </w:rPr>
        <w:t xml:space="preserve"> </w:t>
      </w:r>
      <w:r w:rsidRPr="00F7368C">
        <w:rPr>
          <w:szCs w:val="22"/>
        </w:rPr>
        <w:t>(the “Contracting</w:t>
      </w:r>
      <w:r w:rsidRPr="00F7368C">
        <w:t xml:space="preserve"> Authority”)</w:t>
      </w:r>
    </w:p>
    <w:p w14:paraId="0BFE3AD1" w14:textId="002F3C95" w:rsidR="006A2D3B" w:rsidRPr="00556CF0" w:rsidRDefault="00363BDC">
      <w:pPr>
        <w:rPr>
          <w:b/>
          <w:bCs/>
        </w:rPr>
      </w:pPr>
      <w:r w:rsidRPr="00556CF0">
        <w:rPr>
          <w:b/>
          <w:bCs/>
        </w:rPr>
        <w:t xml:space="preserve">RE: </w:t>
      </w:r>
      <w:r w:rsidR="00B35CA6">
        <w:rPr>
          <w:b/>
          <w:szCs w:val="22"/>
        </w:rPr>
        <w:t xml:space="preserve">Call for tenders </w:t>
      </w:r>
      <w:r w:rsidR="00B35CA6" w:rsidRPr="00B35CA6">
        <w:rPr>
          <w:b/>
          <w:szCs w:val="22"/>
        </w:rPr>
        <w:t>for the supply, delivery and installation (including any necessary groundworks) of Fitness and Physical Education Equipment</w:t>
      </w:r>
    </w:p>
    <w:p w14:paraId="33232052" w14:textId="5A41BFEF" w:rsidR="006A2D3B" w:rsidRDefault="00363BDC">
      <w:r>
        <w:t xml:space="preserve">Having examined your </w:t>
      </w:r>
      <w:r w:rsidR="00556CF0">
        <w:t>Call for Tenders</w:t>
      </w:r>
      <w:r>
        <w:t xml:space="preserve"> (the “</w:t>
      </w:r>
      <w:r w:rsidR="00556CF0">
        <w:t>CFT</w:t>
      </w:r>
      <w:r>
        <w:t>”) including the Instructions to Tenderers, the Selection and Award Criteria, the Requirements and Specifications, and the Terms and Conditions of the Goods Contract, we hereby declare the following:</w:t>
      </w:r>
    </w:p>
    <w:tbl>
      <w:tblPr>
        <w:tblW w:w="9071" w:type="dxa"/>
        <w:tblLayout w:type="fixed"/>
        <w:tblLook w:val="0000" w:firstRow="0" w:lastRow="0" w:firstColumn="0" w:lastColumn="0" w:noHBand="0" w:noVBand="0"/>
      </w:tblPr>
      <w:tblGrid>
        <w:gridCol w:w="760"/>
        <w:gridCol w:w="8311"/>
      </w:tblGrid>
      <w:tr w:rsidR="006A2D3B" w14:paraId="668370BD" w14:textId="77777777">
        <w:tc>
          <w:tcPr>
            <w:tcW w:w="760" w:type="dxa"/>
          </w:tcPr>
          <w:p w14:paraId="659BACB3" w14:textId="77777777" w:rsidR="006A2D3B" w:rsidRDefault="00363BDC">
            <w:pPr>
              <w:rPr>
                <w:color w:val="000080"/>
              </w:rPr>
            </w:pPr>
            <w:r>
              <w:rPr>
                <w:color w:val="000080"/>
              </w:rPr>
              <w:t>1.</w:t>
            </w:r>
          </w:p>
        </w:tc>
        <w:tc>
          <w:tcPr>
            <w:tcW w:w="8311" w:type="dxa"/>
          </w:tcPr>
          <w:p w14:paraId="203D30BC" w14:textId="21835876" w:rsidR="006A2D3B" w:rsidRDefault="00363BDC">
            <w:r>
              <w:t xml:space="preserve">We understand the nature and extent of the Goods required to be delivered as described in Requirements and Specifications at Appendix 1 to the </w:t>
            </w:r>
            <w:r w:rsidR="00556CF0">
              <w:t>CFT</w:t>
            </w:r>
            <w:r>
              <w:t>.</w:t>
            </w:r>
          </w:p>
        </w:tc>
      </w:tr>
      <w:tr w:rsidR="006A2D3B" w14:paraId="206C53B0" w14:textId="77777777">
        <w:tc>
          <w:tcPr>
            <w:tcW w:w="760" w:type="dxa"/>
          </w:tcPr>
          <w:p w14:paraId="5B88F7B2" w14:textId="77777777" w:rsidR="006A2D3B" w:rsidRDefault="00363BDC">
            <w:pPr>
              <w:rPr>
                <w:color w:val="000080"/>
              </w:rPr>
            </w:pPr>
            <w:r>
              <w:rPr>
                <w:color w:val="000080"/>
              </w:rPr>
              <w:t>2.</w:t>
            </w:r>
          </w:p>
        </w:tc>
        <w:tc>
          <w:tcPr>
            <w:tcW w:w="8311" w:type="dxa"/>
          </w:tcPr>
          <w:p w14:paraId="30935D3A" w14:textId="7CF12BF2" w:rsidR="006A2D3B" w:rsidRDefault="00363BDC">
            <w:r>
              <w:t xml:space="preserve">We accept all of the Terms and Conditions of the </w:t>
            </w:r>
            <w:r w:rsidR="00556CF0">
              <w:t>CFT</w:t>
            </w:r>
            <w:r>
              <w:t xml:space="preserve">, the Goods Contract, and the Confidentiality Agreement and agree, if awarded a Goods Contract, to execute the Goods Contract at Appendix 5 to the </w:t>
            </w:r>
            <w:r w:rsidR="00556CF0">
              <w:t>CFT</w:t>
            </w:r>
            <w:r>
              <w:t xml:space="preserve"> and the Confidentiality Agreement at Appendix 6 to the </w:t>
            </w:r>
            <w:r w:rsidR="00556CF0">
              <w:t>CFT</w:t>
            </w:r>
            <w:r>
              <w:t>.</w:t>
            </w:r>
          </w:p>
        </w:tc>
      </w:tr>
      <w:tr w:rsidR="006A2D3B" w14:paraId="24FEF6B2" w14:textId="77777777">
        <w:tc>
          <w:tcPr>
            <w:tcW w:w="760" w:type="dxa"/>
          </w:tcPr>
          <w:p w14:paraId="76D343B4" w14:textId="77777777" w:rsidR="006A2D3B" w:rsidRDefault="00363BDC">
            <w:pPr>
              <w:rPr>
                <w:color w:val="000080"/>
              </w:rPr>
            </w:pPr>
            <w:r>
              <w:rPr>
                <w:color w:val="000080"/>
              </w:rPr>
              <w:t>3.</w:t>
            </w:r>
          </w:p>
        </w:tc>
        <w:tc>
          <w:tcPr>
            <w:tcW w:w="8311" w:type="dxa"/>
          </w:tcPr>
          <w:p w14:paraId="21D93625" w14:textId="04CD22CF" w:rsidR="006A2D3B" w:rsidRDefault="00363BDC">
            <w:r>
              <w:t xml:space="preserve">We accept all the Selection and Award Criteria as set out in Part 3 of the </w:t>
            </w:r>
            <w:r w:rsidR="00556CF0">
              <w:t>CFT</w:t>
            </w:r>
            <w:r>
              <w:t>.</w:t>
            </w:r>
          </w:p>
        </w:tc>
      </w:tr>
      <w:tr w:rsidR="006A2D3B" w14:paraId="33FBE9F1" w14:textId="77777777">
        <w:tc>
          <w:tcPr>
            <w:tcW w:w="760" w:type="dxa"/>
          </w:tcPr>
          <w:p w14:paraId="644AC88E" w14:textId="77777777" w:rsidR="006A2D3B" w:rsidRDefault="00363BDC">
            <w:pPr>
              <w:rPr>
                <w:color w:val="000080"/>
              </w:rPr>
            </w:pPr>
            <w:r>
              <w:rPr>
                <w:color w:val="000080"/>
              </w:rPr>
              <w:t>4.</w:t>
            </w:r>
          </w:p>
        </w:tc>
        <w:tc>
          <w:tcPr>
            <w:tcW w:w="8311" w:type="dxa"/>
          </w:tcPr>
          <w:p w14:paraId="23FCCAC7" w14:textId="0AF2BA80" w:rsidR="006A2D3B" w:rsidRDefault="00363BDC">
            <w:r>
              <w:t xml:space="preserve">We agree to supply the Contracting Authority with the Goods in accordance with the </w:t>
            </w:r>
            <w:r w:rsidR="00556CF0">
              <w:t>CFT</w:t>
            </w:r>
            <w:r>
              <w:t xml:space="preserve"> and our Tender.</w:t>
            </w:r>
          </w:p>
        </w:tc>
      </w:tr>
      <w:tr w:rsidR="006A2D3B" w14:paraId="4A2EC054" w14:textId="77777777">
        <w:tc>
          <w:tcPr>
            <w:tcW w:w="760" w:type="dxa"/>
          </w:tcPr>
          <w:p w14:paraId="624A9E7C" w14:textId="77777777" w:rsidR="006A2D3B" w:rsidRDefault="00363BDC">
            <w:pPr>
              <w:rPr>
                <w:color w:val="000080"/>
              </w:rPr>
            </w:pPr>
            <w:r>
              <w:rPr>
                <w:color w:val="000080"/>
              </w:rPr>
              <w:t>5.</w:t>
            </w:r>
          </w:p>
        </w:tc>
        <w:tc>
          <w:tcPr>
            <w:tcW w:w="8311" w:type="dxa"/>
          </w:tcPr>
          <w:p w14:paraId="63AEF661" w14:textId="77777777" w:rsidR="006A2D3B" w:rsidRDefault="00363BDC">
            <w:r>
              <w:t>We agree that, if awarded any Goods Contract we shall, in the performance of such contract, comply with all applicable obligations in the field of environmental, social and labour law.</w:t>
            </w:r>
          </w:p>
        </w:tc>
      </w:tr>
      <w:tr w:rsidR="006A2D3B" w14:paraId="426F7F0A" w14:textId="77777777">
        <w:tc>
          <w:tcPr>
            <w:tcW w:w="760" w:type="dxa"/>
          </w:tcPr>
          <w:p w14:paraId="7E952F3A" w14:textId="77777777" w:rsidR="006A2D3B" w:rsidRDefault="00363BDC">
            <w:pPr>
              <w:rPr>
                <w:color w:val="000080"/>
              </w:rPr>
            </w:pPr>
            <w:r>
              <w:rPr>
                <w:color w:val="000080"/>
              </w:rPr>
              <w:t>6.</w:t>
            </w:r>
          </w:p>
        </w:tc>
        <w:tc>
          <w:tcPr>
            <w:tcW w:w="8311" w:type="dxa"/>
          </w:tcPr>
          <w:p w14:paraId="3C41C6AC" w14:textId="429D34CB" w:rsidR="006A2D3B" w:rsidRDefault="00363BDC">
            <w:r>
              <w:t xml:space="preserve">We confirm that we have complied with all requirements as set out at Part 2 of the </w:t>
            </w:r>
            <w:r w:rsidR="00556CF0">
              <w:t>CFT</w:t>
            </w:r>
            <w:r>
              <w:t>.</w:t>
            </w:r>
          </w:p>
        </w:tc>
      </w:tr>
      <w:tr w:rsidR="006A2D3B" w14:paraId="5B24F1DB" w14:textId="77777777">
        <w:tc>
          <w:tcPr>
            <w:tcW w:w="760" w:type="dxa"/>
          </w:tcPr>
          <w:p w14:paraId="4A697235" w14:textId="77777777" w:rsidR="006A2D3B" w:rsidRDefault="00363BDC">
            <w:pPr>
              <w:rPr>
                <w:color w:val="000080"/>
              </w:rPr>
            </w:pPr>
            <w:r>
              <w:rPr>
                <w:color w:val="000080"/>
              </w:rPr>
              <w:t>7.</w:t>
            </w:r>
          </w:p>
        </w:tc>
        <w:tc>
          <w:tcPr>
            <w:tcW w:w="8311" w:type="dxa"/>
          </w:tcPr>
          <w:p w14:paraId="4A4F3159" w14:textId="112CF72C" w:rsidR="006A2D3B" w:rsidRDefault="00363BDC">
            <w:r>
              <w:t xml:space="preserve">We confirm that all prices quoted in our Tender will remain valid for the period of time, commencing from the Tender Deadline, specified at paragraph 2.10.3 of the </w:t>
            </w:r>
            <w:r w:rsidR="00556CF0">
              <w:t>CFT</w:t>
            </w:r>
            <w:r>
              <w:t>.</w:t>
            </w:r>
          </w:p>
        </w:tc>
      </w:tr>
      <w:tr w:rsidR="006A2D3B" w14:paraId="4CF13ED7" w14:textId="77777777">
        <w:trPr>
          <w:trHeight w:val="941"/>
        </w:trPr>
        <w:tc>
          <w:tcPr>
            <w:tcW w:w="760" w:type="dxa"/>
          </w:tcPr>
          <w:p w14:paraId="335F462F" w14:textId="77777777" w:rsidR="006A2D3B" w:rsidRDefault="00363BDC">
            <w:pPr>
              <w:rPr>
                <w:color w:val="000080"/>
              </w:rPr>
            </w:pPr>
            <w:r>
              <w:rPr>
                <w:color w:val="000080"/>
              </w:rPr>
              <w:t>8.</w:t>
            </w:r>
          </w:p>
        </w:tc>
        <w:tc>
          <w:tcPr>
            <w:tcW w:w="8311" w:type="dxa"/>
          </w:tcPr>
          <w:p w14:paraId="69145AEE" w14:textId="455E2511" w:rsidR="006A2D3B" w:rsidRDefault="00363BDC">
            <w:r>
              <w:t xml:space="preserve">We shall, if awarded any Goods Contract under the </w:t>
            </w:r>
            <w:r w:rsidR="00556CF0">
              <w:t>CFT</w:t>
            </w:r>
            <w:r>
              <w:t xml:space="preserve">, have in place on the Effective Date of the Goods Contract all insurances (if any) as required by paragraph 2.21.1 of the </w:t>
            </w:r>
            <w:r w:rsidR="00556CF0">
              <w:t>CFT</w:t>
            </w:r>
            <w:r>
              <w:t>.</w:t>
            </w:r>
          </w:p>
        </w:tc>
      </w:tr>
      <w:tr w:rsidR="006A2D3B" w14:paraId="1EC22A39" w14:textId="77777777">
        <w:trPr>
          <w:trHeight w:val="941"/>
        </w:trPr>
        <w:tc>
          <w:tcPr>
            <w:tcW w:w="760" w:type="dxa"/>
          </w:tcPr>
          <w:p w14:paraId="5E04AAE6" w14:textId="77777777" w:rsidR="006A2D3B" w:rsidRDefault="00363BDC">
            <w:pPr>
              <w:rPr>
                <w:color w:val="000080"/>
              </w:rPr>
            </w:pPr>
            <w:r>
              <w:rPr>
                <w:color w:val="000080"/>
              </w:rPr>
              <w:t>9.</w:t>
            </w:r>
          </w:p>
        </w:tc>
        <w:tc>
          <w:tcPr>
            <w:tcW w:w="8311" w:type="dxa"/>
          </w:tcPr>
          <w:p w14:paraId="741D2FDD" w14:textId="1B160C72" w:rsidR="006A2D3B" w:rsidRDefault="00363BDC">
            <w:r>
              <w:t xml:space="preserve">We confirm that all Data Subjects whose Personal Data is provided in our Tender have consented to the processing of such Personal Data by us, the Contracting Authority, the Evaluation Team and the supplier of the </w:t>
            </w:r>
            <w:hyperlink r:id="rId19">
              <w:r w:rsidR="00604CF5">
                <w:rPr>
                  <w:color w:val="0000FF"/>
                  <w:u w:val="single"/>
                </w:rPr>
                <w:t>www.etenders.gov.ie</w:t>
              </w:r>
            </w:hyperlink>
            <w:r w:rsidR="00604CF5">
              <w:t xml:space="preserve"> </w:t>
            </w:r>
            <w:r>
              <w:t xml:space="preserve">website, for the purposes of our participation in this Competition or that we otherwise have a legal basis for providing such Personal Data to the Contracting Authority for the purposes of our participation in this Competition and that we will provide evidence of such consent </w:t>
            </w:r>
            <w:r w:rsidR="00517BDB">
              <w:t>and/or</w:t>
            </w:r>
            <w:r>
              <w:t xml:space="preserve"> legal basis to the Contracting Authority upon request. </w:t>
            </w:r>
          </w:p>
        </w:tc>
      </w:tr>
      <w:tr w:rsidR="006A2D3B" w14:paraId="694B4B27" w14:textId="77777777">
        <w:trPr>
          <w:trHeight w:val="941"/>
        </w:trPr>
        <w:tc>
          <w:tcPr>
            <w:tcW w:w="760" w:type="dxa"/>
          </w:tcPr>
          <w:p w14:paraId="19DA86C7" w14:textId="77777777" w:rsidR="006A2D3B" w:rsidRDefault="00363BDC">
            <w:pPr>
              <w:rPr>
                <w:color w:val="000080"/>
              </w:rPr>
            </w:pPr>
            <w:r>
              <w:rPr>
                <w:color w:val="000080"/>
              </w:rPr>
              <w:lastRenderedPageBreak/>
              <w:t>10.</w:t>
            </w:r>
          </w:p>
        </w:tc>
        <w:tc>
          <w:tcPr>
            <w:tcW w:w="8311" w:type="dxa"/>
          </w:tcPr>
          <w:p w14:paraId="6F71515D" w14:textId="77777777" w:rsidR="006A2D3B" w:rsidRDefault="00363BDC">
            <w:r>
              <w:t>We do not come within the category of prohibited economic operators identified in Regulation (EU) No 833/2014 of 31 July 2014 (as amended by EU Regulation 2022/576 or any subsequent amendments to same).</w:t>
            </w:r>
          </w:p>
        </w:tc>
      </w:tr>
      <w:tr w:rsidR="006A2D3B" w14:paraId="23268E2D" w14:textId="77777777">
        <w:trPr>
          <w:trHeight w:val="941"/>
        </w:trPr>
        <w:tc>
          <w:tcPr>
            <w:tcW w:w="760" w:type="dxa"/>
          </w:tcPr>
          <w:p w14:paraId="088F0671" w14:textId="77777777" w:rsidR="006A2D3B" w:rsidRDefault="00363BDC">
            <w:pPr>
              <w:rPr>
                <w:color w:val="000080"/>
              </w:rPr>
            </w:pPr>
            <w:r>
              <w:rPr>
                <w:color w:val="000080"/>
              </w:rPr>
              <w:t>11.</w:t>
            </w:r>
          </w:p>
        </w:tc>
        <w:tc>
          <w:tcPr>
            <w:tcW w:w="8311" w:type="dxa"/>
          </w:tcPr>
          <w:p w14:paraId="71F6C669" w14:textId="55F7FB35" w:rsidR="006A2D3B" w:rsidRDefault="00363BDC">
            <w:r>
              <w:t>The origin of goods connected to our Tender, if any, are not subject to the prohibitions set out in Regulation (EU) No 833/2014 (as amended by EU Regulation 2022/576 or any subsequent amendments to same).</w:t>
            </w:r>
            <w:r w:rsidR="00226AFB">
              <w:t xml:space="preserve"> </w:t>
            </w:r>
          </w:p>
        </w:tc>
      </w:tr>
      <w:tr w:rsidR="006A2D3B" w14:paraId="648FB4FD" w14:textId="77777777">
        <w:trPr>
          <w:trHeight w:val="941"/>
        </w:trPr>
        <w:tc>
          <w:tcPr>
            <w:tcW w:w="760" w:type="dxa"/>
          </w:tcPr>
          <w:p w14:paraId="19291AB5" w14:textId="77777777" w:rsidR="006A2D3B" w:rsidRDefault="00363BDC">
            <w:pPr>
              <w:rPr>
                <w:color w:val="000080"/>
              </w:rPr>
            </w:pPr>
            <w:r>
              <w:rPr>
                <w:color w:val="000080"/>
              </w:rPr>
              <w:t>12.</w:t>
            </w:r>
          </w:p>
        </w:tc>
        <w:tc>
          <w:tcPr>
            <w:tcW w:w="8311" w:type="dxa"/>
          </w:tcPr>
          <w:p w14:paraId="58F25ABC" w14:textId="77777777" w:rsidR="006A2D3B" w:rsidRDefault="00363BDC">
            <w:r>
              <w:t>The subcontractor(s) on whose capacity we rely as part of our Tender (where the value of that subcontract exceeds 10% of the value of the Services Contract) does not come within the category of prohibited economic operators identified in Regulation (EU) No 833/2014 of 31 July 2014 (as amended by EU Regulation 2022/576 or any subsequent amendments to same).</w:t>
            </w:r>
          </w:p>
        </w:tc>
      </w:tr>
    </w:tbl>
    <w:p w14:paraId="781F2DD1" w14:textId="77777777" w:rsidR="006A2D3B" w:rsidRDefault="006A2D3B"/>
    <w:tbl>
      <w:tblPr>
        <w:tblStyle w:val="afa"/>
        <w:tblW w:w="9041" w:type="dxa"/>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ayout w:type="fixed"/>
        <w:tblLook w:val="0000" w:firstRow="0" w:lastRow="0" w:firstColumn="0" w:lastColumn="0" w:noHBand="0" w:noVBand="0"/>
      </w:tblPr>
      <w:tblGrid>
        <w:gridCol w:w="4208"/>
        <w:gridCol w:w="4833"/>
      </w:tblGrid>
      <w:tr w:rsidR="006A2D3B" w14:paraId="12A7E8B2" w14:textId="77777777">
        <w:trPr>
          <w:cantSplit/>
          <w:trHeight w:val="940"/>
        </w:trPr>
        <w:tc>
          <w:tcPr>
            <w:tcW w:w="4208" w:type="dxa"/>
          </w:tcPr>
          <w:p w14:paraId="5F2D97F2" w14:textId="77777777" w:rsidR="006A2D3B" w:rsidRDefault="00363BDC">
            <w:pPr>
              <w:rPr>
                <w:b/>
                <w:color w:val="333399"/>
              </w:rPr>
            </w:pPr>
            <w:r>
              <w:rPr>
                <w:b/>
                <w:color w:val="333399"/>
              </w:rPr>
              <w:t>SIGNED</w:t>
            </w:r>
          </w:p>
          <w:p w14:paraId="732B03D7" w14:textId="77777777" w:rsidR="006A2D3B" w:rsidRDefault="006A2D3B">
            <w:pPr>
              <w:rPr>
                <w:b/>
                <w:color w:val="333399"/>
              </w:rPr>
            </w:pPr>
          </w:p>
          <w:p w14:paraId="543F42A5" w14:textId="77777777" w:rsidR="006A2D3B" w:rsidRDefault="006A2D3B">
            <w:pPr>
              <w:rPr>
                <w:b/>
                <w:color w:val="333399"/>
              </w:rPr>
            </w:pPr>
          </w:p>
          <w:p w14:paraId="19EC9161" w14:textId="77777777" w:rsidR="006A2D3B" w:rsidRDefault="006A2D3B">
            <w:pPr>
              <w:rPr>
                <w:b/>
                <w:color w:val="333399"/>
              </w:rPr>
            </w:pPr>
          </w:p>
          <w:p w14:paraId="2391FD1F" w14:textId="77777777" w:rsidR="006A2D3B" w:rsidRDefault="00363BDC">
            <w:pPr>
              <w:rPr>
                <w:b/>
                <w:color w:val="333399"/>
              </w:rPr>
            </w:pPr>
            <w:r>
              <w:rPr>
                <w:b/>
                <w:color w:val="333399"/>
              </w:rPr>
              <w:t>(Authorised Signatory)</w:t>
            </w:r>
          </w:p>
        </w:tc>
        <w:tc>
          <w:tcPr>
            <w:tcW w:w="4833" w:type="dxa"/>
          </w:tcPr>
          <w:p w14:paraId="32A861A8" w14:textId="77777777" w:rsidR="006A2D3B" w:rsidRDefault="00363BDC">
            <w:pPr>
              <w:rPr>
                <w:b/>
                <w:color w:val="333399"/>
              </w:rPr>
            </w:pPr>
            <w:r>
              <w:rPr>
                <w:b/>
                <w:color w:val="333399"/>
              </w:rPr>
              <w:t>Company</w:t>
            </w:r>
          </w:p>
          <w:p w14:paraId="00B74A3E" w14:textId="77777777" w:rsidR="006A2D3B" w:rsidRDefault="006A2D3B">
            <w:pPr>
              <w:rPr>
                <w:b/>
                <w:color w:val="333399"/>
              </w:rPr>
            </w:pPr>
          </w:p>
        </w:tc>
      </w:tr>
      <w:tr w:rsidR="006A2D3B" w14:paraId="7AC22F4E" w14:textId="77777777">
        <w:trPr>
          <w:cantSplit/>
          <w:trHeight w:val="940"/>
        </w:trPr>
        <w:tc>
          <w:tcPr>
            <w:tcW w:w="4208" w:type="dxa"/>
          </w:tcPr>
          <w:p w14:paraId="4E96A2AC" w14:textId="77777777" w:rsidR="006A2D3B" w:rsidRDefault="00363BDC">
            <w:pPr>
              <w:rPr>
                <w:b/>
                <w:color w:val="333399"/>
              </w:rPr>
            </w:pPr>
            <w:r>
              <w:rPr>
                <w:b/>
                <w:color w:val="333399"/>
              </w:rPr>
              <w:t>Print name</w:t>
            </w:r>
          </w:p>
        </w:tc>
        <w:tc>
          <w:tcPr>
            <w:tcW w:w="4833" w:type="dxa"/>
            <w:vMerge w:val="restart"/>
          </w:tcPr>
          <w:p w14:paraId="03EB73B2" w14:textId="77777777" w:rsidR="006A2D3B" w:rsidRDefault="00363BDC">
            <w:pPr>
              <w:rPr>
                <w:b/>
                <w:color w:val="333399"/>
              </w:rPr>
            </w:pPr>
            <w:r>
              <w:rPr>
                <w:b/>
                <w:color w:val="333399"/>
              </w:rPr>
              <w:t>Address</w:t>
            </w:r>
          </w:p>
        </w:tc>
      </w:tr>
      <w:tr w:rsidR="006A2D3B" w14:paraId="44B92547" w14:textId="77777777">
        <w:trPr>
          <w:cantSplit/>
          <w:trHeight w:val="940"/>
        </w:trPr>
        <w:tc>
          <w:tcPr>
            <w:tcW w:w="4208" w:type="dxa"/>
          </w:tcPr>
          <w:p w14:paraId="069DB3A8" w14:textId="77777777" w:rsidR="006A2D3B" w:rsidRDefault="00363BDC">
            <w:pPr>
              <w:rPr>
                <w:b/>
                <w:color w:val="333399"/>
              </w:rPr>
            </w:pPr>
            <w:r>
              <w:rPr>
                <w:b/>
                <w:color w:val="333399"/>
              </w:rPr>
              <w:t>Date</w:t>
            </w:r>
          </w:p>
        </w:tc>
        <w:tc>
          <w:tcPr>
            <w:tcW w:w="4833" w:type="dxa"/>
            <w:vMerge/>
          </w:tcPr>
          <w:p w14:paraId="6B01F24B" w14:textId="77777777" w:rsidR="006A2D3B" w:rsidRDefault="006A2D3B">
            <w:pPr>
              <w:widowControl w:val="0"/>
              <w:pBdr>
                <w:top w:val="nil"/>
                <w:left w:val="nil"/>
                <w:bottom w:val="nil"/>
                <w:right w:val="nil"/>
                <w:between w:val="nil"/>
              </w:pBdr>
              <w:spacing w:after="0"/>
              <w:jc w:val="left"/>
              <w:rPr>
                <w:b/>
                <w:color w:val="333399"/>
              </w:rPr>
            </w:pPr>
          </w:p>
        </w:tc>
      </w:tr>
    </w:tbl>
    <w:p w14:paraId="0DD7DC5A" w14:textId="77777777" w:rsidR="006A2D3B" w:rsidRDefault="006A2D3B">
      <w:pPr>
        <w:spacing w:after="0"/>
        <w:jc w:val="center"/>
        <w:rPr>
          <w:b/>
        </w:rPr>
      </w:pPr>
    </w:p>
    <w:p w14:paraId="2D2D2E15" w14:textId="77777777" w:rsidR="006A2D3B" w:rsidRDefault="00363BDC">
      <w:pPr>
        <w:spacing w:after="0" w:line="240" w:lineRule="auto"/>
        <w:jc w:val="left"/>
        <w:rPr>
          <w:b/>
        </w:rPr>
      </w:pPr>
      <w:r>
        <w:br w:type="page"/>
      </w:r>
    </w:p>
    <w:p w14:paraId="1AD40E34" w14:textId="77777777" w:rsidR="006A2D3B" w:rsidRDefault="00363BDC">
      <w:pPr>
        <w:pStyle w:val="Heading1"/>
        <w:rPr>
          <w:rFonts w:ascii="Calibri" w:hAnsi="Calibri"/>
        </w:rPr>
      </w:pPr>
      <w:r>
        <w:rPr>
          <w:rFonts w:ascii="Calibri" w:hAnsi="Calibri"/>
        </w:rPr>
        <w:lastRenderedPageBreak/>
        <w:t>Appendix 4: Declaration as to Personal Circumstances of Tenderer</w:t>
      </w:r>
    </w:p>
    <w:p w14:paraId="725D4B7C" w14:textId="734BA564" w:rsidR="003C2602" w:rsidRPr="00BE7B00" w:rsidRDefault="003C2602" w:rsidP="003C2602">
      <w:pPr>
        <w:tabs>
          <w:tab w:val="left" w:pos="1134"/>
        </w:tabs>
        <w:rPr>
          <w:b/>
          <w:bCs/>
          <w:szCs w:val="22"/>
          <w:lang w:val="en-US"/>
        </w:rPr>
      </w:pPr>
      <w:r>
        <w:rPr>
          <w:b/>
          <w:bCs/>
          <w:szCs w:val="22"/>
          <w:lang w:val="en-US"/>
        </w:rPr>
        <w:t>(</w:t>
      </w:r>
      <w:r w:rsidRPr="00BE7B00">
        <w:rPr>
          <w:b/>
          <w:bCs/>
          <w:szCs w:val="22"/>
          <w:lang w:val="en-US"/>
        </w:rPr>
        <w:t xml:space="preserve">for reference only – please complete version in the </w:t>
      </w:r>
      <w:r w:rsidR="007F1C14">
        <w:rPr>
          <w:b/>
          <w:bCs/>
          <w:szCs w:val="22"/>
          <w:lang w:val="en-US"/>
        </w:rPr>
        <w:t>Tender Response Document</w:t>
      </w:r>
      <w:r w:rsidRPr="00BE7B00">
        <w:rPr>
          <w:b/>
          <w:bCs/>
          <w:szCs w:val="22"/>
          <w:lang w:val="en-US"/>
        </w:rPr>
        <w:t xml:space="preserve">) </w:t>
      </w:r>
    </w:p>
    <w:p w14:paraId="1E8F9078" w14:textId="55F2CB2F" w:rsidR="00A56C84" w:rsidRPr="00A56C84" w:rsidRDefault="00363BDC" w:rsidP="00A56C84">
      <w:pPr>
        <w:spacing w:after="200"/>
        <w:rPr>
          <w:b/>
          <w:bCs/>
        </w:rPr>
      </w:pPr>
      <w:r w:rsidRPr="00A56C84">
        <w:rPr>
          <w:b/>
          <w:bCs/>
        </w:rPr>
        <w:t xml:space="preserve">Re: </w:t>
      </w:r>
      <w:r w:rsidR="00B35CA6">
        <w:rPr>
          <w:b/>
          <w:szCs w:val="22"/>
        </w:rPr>
        <w:t xml:space="preserve">Call for tenders </w:t>
      </w:r>
      <w:r w:rsidR="00B35CA6" w:rsidRPr="00B35CA6">
        <w:rPr>
          <w:b/>
          <w:szCs w:val="22"/>
        </w:rPr>
        <w:t>for the supply, delivery and installation (including any necessary groundworks) of Fitness and Physical Education Equipment</w:t>
      </w:r>
    </w:p>
    <w:p w14:paraId="0DD08EEB" w14:textId="5C3F28A9" w:rsidR="006A2D3B" w:rsidRDefault="00363BDC" w:rsidP="00A56C84">
      <w:pPr>
        <w:spacing w:after="200"/>
      </w:pPr>
      <w:r>
        <w:rPr>
          <w:b/>
        </w:rPr>
        <w:t>NAME:</w:t>
      </w:r>
      <w:r w:rsidR="00226AFB">
        <w:t xml:space="preserve"> </w:t>
      </w:r>
      <w:r>
        <w:tab/>
      </w:r>
      <w:r w:rsidRPr="003C2602">
        <w:rPr>
          <w:highlight w:val="lightGray"/>
          <w:u w:val="single"/>
        </w:rPr>
        <w:t>[</w:t>
      </w:r>
      <w:r w:rsidR="00BD03CE">
        <w:rPr>
          <w:highlight w:val="lightGray"/>
          <w:u w:val="single"/>
        </w:rPr>
        <w:t>Insert Declarant Name</w:t>
      </w:r>
      <w:r w:rsidRPr="003C2602">
        <w:rPr>
          <w:highlight w:val="lightGray"/>
          <w:u w:val="single"/>
        </w:rPr>
        <w:t>]</w:t>
      </w:r>
    </w:p>
    <w:p w14:paraId="15078FC3" w14:textId="1D2551A0" w:rsidR="006A2D3B" w:rsidRDefault="00363BDC">
      <w:pPr>
        <w:tabs>
          <w:tab w:val="left" w:pos="1701"/>
        </w:tabs>
        <w:spacing w:after="200"/>
        <w:rPr>
          <w:u w:val="single"/>
        </w:rPr>
      </w:pPr>
      <w:r>
        <w:rPr>
          <w:b/>
        </w:rPr>
        <w:t>ADDRESS:</w:t>
      </w:r>
      <w:r>
        <w:t xml:space="preserve"> </w:t>
      </w:r>
      <w:r>
        <w:tab/>
      </w:r>
      <w:r w:rsidRPr="003C2602">
        <w:rPr>
          <w:highlight w:val="lightGray"/>
          <w:u w:val="single"/>
        </w:rPr>
        <w:t>[</w:t>
      </w:r>
      <w:r w:rsidR="00BD03CE">
        <w:rPr>
          <w:highlight w:val="lightGray"/>
          <w:u w:val="single"/>
        </w:rPr>
        <w:t>Insert Declarant Address</w:t>
      </w:r>
      <w:r w:rsidRPr="003C2602">
        <w:rPr>
          <w:highlight w:val="lightGray"/>
          <w:u w:val="single"/>
        </w:rPr>
        <w:t>]</w:t>
      </w:r>
    </w:p>
    <w:p w14:paraId="41607250" w14:textId="77777777" w:rsidR="00BD03CE" w:rsidRDefault="00BD03CE">
      <w:pPr>
        <w:tabs>
          <w:tab w:val="left" w:pos="1701"/>
        </w:tabs>
        <w:spacing w:after="200"/>
      </w:pPr>
    </w:p>
    <w:p w14:paraId="5E22DCC4" w14:textId="30D0BA5E" w:rsidR="006A2D3B" w:rsidRDefault="00363BDC">
      <w:r>
        <w:t xml:space="preserve">I, </w:t>
      </w:r>
      <w:r w:rsidR="00BD03CE" w:rsidRPr="00BD03CE">
        <w:rPr>
          <w:highlight w:val="lightGray"/>
        </w:rPr>
        <w:t>[Insert Declarant Name]</w:t>
      </w:r>
      <w:r w:rsidR="002E359B" w:rsidRPr="00BD03CE">
        <w:rPr>
          <w:iCs/>
        </w:rPr>
        <w:t>,</w:t>
      </w:r>
      <w:r w:rsidR="002E359B" w:rsidRPr="002E359B">
        <w:rPr>
          <w:iCs/>
        </w:rPr>
        <w:t xml:space="preserve"> </w:t>
      </w:r>
      <w:r>
        <w:t xml:space="preserve">of </w:t>
      </w:r>
      <w:r w:rsidR="00BD03CE" w:rsidRPr="00BD03CE">
        <w:rPr>
          <w:highlight w:val="lightGray"/>
        </w:rPr>
        <w:t>[Insert Entity Name]</w:t>
      </w:r>
      <w:r w:rsidR="00BD03CE">
        <w:t xml:space="preserve"> </w:t>
      </w:r>
      <w:r w:rsidR="00F7368C">
        <w:t>do</w:t>
      </w:r>
      <w:r>
        <w:t xml:space="preserve"> solemnly and sincerely declare that:</w:t>
      </w:r>
    </w:p>
    <w:p w14:paraId="7A7C3C7E" w14:textId="5801A531" w:rsidR="006A2D3B" w:rsidRDefault="00363BDC">
      <w:pPr>
        <w:numPr>
          <w:ilvl w:val="0"/>
          <w:numId w:val="14"/>
        </w:numPr>
        <w:pBdr>
          <w:top w:val="nil"/>
          <w:left w:val="nil"/>
          <w:bottom w:val="nil"/>
          <w:right w:val="nil"/>
          <w:between w:val="nil"/>
        </w:pBdr>
        <w:spacing w:after="0" w:line="259" w:lineRule="auto"/>
        <w:jc w:val="left"/>
        <w:rPr>
          <w:color w:val="000000"/>
          <w:szCs w:val="22"/>
        </w:rPr>
      </w:pPr>
      <w:r>
        <w:rPr>
          <w:color w:val="000000"/>
          <w:szCs w:val="22"/>
        </w:rPr>
        <w:t xml:space="preserve">I am a </w:t>
      </w:r>
      <w:r w:rsidRPr="00BD03CE">
        <w:rPr>
          <w:color w:val="000000"/>
          <w:szCs w:val="22"/>
          <w:highlight w:val="lightGray"/>
        </w:rPr>
        <w:t>[</w:t>
      </w:r>
      <w:r w:rsidR="00BD03CE">
        <w:rPr>
          <w:color w:val="000000"/>
          <w:szCs w:val="22"/>
          <w:highlight w:val="lightGray"/>
        </w:rPr>
        <w:t>I</w:t>
      </w:r>
      <w:r w:rsidRPr="00BD03CE">
        <w:rPr>
          <w:color w:val="000000"/>
          <w:szCs w:val="22"/>
          <w:highlight w:val="lightGray"/>
        </w:rPr>
        <w:t>nsert Declarant</w:t>
      </w:r>
      <w:r w:rsidR="00BD03CE">
        <w:rPr>
          <w:color w:val="000000"/>
          <w:szCs w:val="22"/>
          <w:highlight w:val="lightGray"/>
        </w:rPr>
        <w:t xml:space="preserve"> Role</w:t>
      </w:r>
      <w:r w:rsidRPr="00BD03CE">
        <w:rPr>
          <w:color w:val="000000"/>
          <w:szCs w:val="22"/>
          <w:highlight w:val="lightGray"/>
        </w:rPr>
        <w:t>]</w:t>
      </w:r>
      <w:r>
        <w:rPr>
          <w:color w:val="000000"/>
          <w:szCs w:val="22"/>
        </w:rPr>
        <w:t xml:space="preserve"> </w:t>
      </w:r>
      <w:r w:rsidR="00BD03CE">
        <w:rPr>
          <w:color w:val="000000"/>
          <w:szCs w:val="22"/>
        </w:rPr>
        <w:t xml:space="preserve">of </w:t>
      </w:r>
      <w:r w:rsidR="00BD03CE" w:rsidRPr="00BD03CE">
        <w:rPr>
          <w:highlight w:val="lightGray"/>
        </w:rPr>
        <w:t>[Insert Entity Name]</w:t>
      </w:r>
      <w:r w:rsidR="002E359B">
        <w:t xml:space="preserve"> </w:t>
      </w:r>
      <w:r>
        <w:rPr>
          <w:color w:val="000000"/>
          <w:szCs w:val="22"/>
        </w:rPr>
        <w:t>and am authorized</w:t>
      </w:r>
      <w:r w:rsidR="00BD03CE">
        <w:rPr>
          <w:color w:val="000000"/>
          <w:szCs w:val="22"/>
        </w:rPr>
        <w:t xml:space="preserve"> by</w:t>
      </w:r>
      <w:r>
        <w:rPr>
          <w:color w:val="000000"/>
          <w:szCs w:val="22"/>
        </w:rPr>
        <w:t xml:space="preserve"> </w:t>
      </w:r>
      <w:r w:rsidR="00BD03CE" w:rsidRPr="00BD03CE">
        <w:rPr>
          <w:highlight w:val="lightGray"/>
        </w:rPr>
        <w:t>[Insert Entity Name]</w:t>
      </w:r>
      <w:r w:rsidR="00BD03CE">
        <w:t xml:space="preserve"> </w:t>
      </w:r>
      <w:r>
        <w:rPr>
          <w:color w:val="000000"/>
          <w:szCs w:val="22"/>
        </w:rPr>
        <w:t>to make this declaration which relates to a tender (“the Tender”) submitted</w:t>
      </w:r>
      <w:r w:rsidR="00BD03CE">
        <w:rPr>
          <w:color w:val="000000"/>
          <w:szCs w:val="22"/>
        </w:rPr>
        <w:t xml:space="preserve"> by</w:t>
      </w:r>
      <w:r>
        <w:rPr>
          <w:color w:val="000000"/>
          <w:szCs w:val="22"/>
        </w:rPr>
        <w:t xml:space="preserve"> </w:t>
      </w:r>
      <w:r w:rsidR="00BD03CE" w:rsidRPr="00BD03CE">
        <w:rPr>
          <w:highlight w:val="lightGray"/>
        </w:rPr>
        <w:t>[Insert Entity Name]</w:t>
      </w:r>
      <w:r w:rsidR="00BD03CE">
        <w:t xml:space="preserve"> </w:t>
      </w:r>
      <w:r>
        <w:rPr>
          <w:color w:val="000000"/>
          <w:szCs w:val="22"/>
        </w:rPr>
        <w:t xml:space="preserve">in response to a </w:t>
      </w:r>
      <w:r w:rsidR="00556CF0">
        <w:rPr>
          <w:color w:val="000000"/>
          <w:szCs w:val="22"/>
        </w:rPr>
        <w:t>CFT</w:t>
      </w:r>
      <w:r w:rsidR="00BD03CE">
        <w:rPr>
          <w:color w:val="000000"/>
          <w:szCs w:val="22"/>
        </w:rPr>
        <w:t xml:space="preserve"> dated</w:t>
      </w:r>
      <w:r>
        <w:rPr>
          <w:color w:val="000000"/>
          <w:szCs w:val="22"/>
        </w:rPr>
        <w:t xml:space="preserve"> </w:t>
      </w:r>
      <w:r w:rsidR="00BD03CE" w:rsidRPr="00BD03CE">
        <w:rPr>
          <w:color w:val="000000"/>
          <w:szCs w:val="22"/>
          <w:highlight w:val="lightGray"/>
        </w:rPr>
        <w:t>[Insert Publication Date]</w:t>
      </w:r>
      <w:r w:rsidR="00BD03CE">
        <w:rPr>
          <w:color w:val="000000"/>
          <w:szCs w:val="22"/>
        </w:rPr>
        <w:t xml:space="preserve"> and</w:t>
      </w:r>
      <w:r>
        <w:rPr>
          <w:color w:val="000000"/>
          <w:szCs w:val="22"/>
        </w:rPr>
        <w:t xml:space="preserve"> titled </w:t>
      </w:r>
      <w:r w:rsidR="00B35CA6">
        <w:rPr>
          <w:b/>
          <w:szCs w:val="22"/>
        </w:rPr>
        <w:t xml:space="preserve">Call for tenders </w:t>
      </w:r>
      <w:r w:rsidR="00B35CA6" w:rsidRPr="00B35CA6">
        <w:rPr>
          <w:b/>
          <w:szCs w:val="22"/>
        </w:rPr>
        <w:t>for the supply, delivery and installation (including any necessary groundworks) of Fitness and Physical Education Equipment</w:t>
      </w:r>
      <w:r w:rsidR="00B35CA6">
        <w:rPr>
          <w:b/>
          <w:szCs w:val="22"/>
        </w:rPr>
        <w:t xml:space="preserve"> </w:t>
      </w:r>
      <w:r>
        <w:rPr>
          <w:color w:val="000000"/>
          <w:szCs w:val="22"/>
        </w:rPr>
        <w:t xml:space="preserve">published by </w:t>
      </w:r>
      <w:r w:rsidR="00560F87">
        <w:rPr>
          <w:b/>
          <w:szCs w:val="22"/>
          <w:highlight w:val="lightGray"/>
        </w:rPr>
        <w:t>[Insert School Name]</w:t>
      </w:r>
      <w:r w:rsidR="00E23245" w:rsidRPr="00F7368C">
        <w:rPr>
          <w:b/>
          <w:color w:val="FF0000"/>
          <w:szCs w:val="22"/>
        </w:rPr>
        <w:t xml:space="preserve"> </w:t>
      </w:r>
      <w:r>
        <w:rPr>
          <w:color w:val="000000"/>
          <w:szCs w:val="22"/>
        </w:rPr>
        <w:t>(“the Contracting Authority”).</w:t>
      </w:r>
    </w:p>
    <w:p w14:paraId="0B29A031" w14:textId="77777777" w:rsidR="006A2D3B" w:rsidRDefault="006A2D3B">
      <w:pPr>
        <w:pBdr>
          <w:top w:val="nil"/>
          <w:left w:val="nil"/>
          <w:bottom w:val="nil"/>
          <w:right w:val="nil"/>
          <w:between w:val="nil"/>
        </w:pBdr>
        <w:spacing w:after="0"/>
        <w:ind w:left="720"/>
        <w:rPr>
          <w:color w:val="000000"/>
          <w:szCs w:val="22"/>
        </w:rPr>
      </w:pPr>
    </w:p>
    <w:p w14:paraId="4BEC7C27" w14:textId="188266AA" w:rsidR="006A2D3B" w:rsidRPr="00BD03CE" w:rsidRDefault="00363BDC" w:rsidP="00BD03CE">
      <w:pPr>
        <w:numPr>
          <w:ilvl w:val="0"/>
          <w:numId w:val="14"/>
        </w:numPr>
        <w:pBdr>
          <w:top w:val="nil"/>
          <w:left w:val="nil"/>
          <w:bottom w:val="nil"/>
          <w:right w:val="nil"/>
          <w:between w:val="nil"/>
        </w:pBdr>
        <w:spacing w:after="0" w:line="259" w:lineRule="auto"/>
        <w:jc w:val="left"/>
        <w:rPr>
          <w:color w:val="000000"/>
          <w:szCs w:val="22"/>
        </w:rPr>
      </w:pPr>
      <w:r>
        <w:rPr>
          <w:color w:val="000000"/>
          <w:szCs w:val="22"/>
        </w:rPr>
        <w:t xml:space="preserve">Neither </w:t>
      </w:r>
      <w:r w:rsidR="00BD03CE" w:rsidRPr="00BD03CE">
        <w:rPr>
          <w:highlight w:val="lightGray"/>
        </w:rPr>
        <w:t>[Insert Entity Name]</w:t>
      </w:r>
      <w:r w:rsidR="00BD03CE">
        <w:t xml:space="preserve"> </w:t>
      </w:r>
      <w:r w:rsidR="00F7368C">
        <w:rPr>
          <w:color w:val="000000"/>
          <w:szCs w:val="22"/>
        </w:rPr>
        <w:t>nor</w:t>
      </w:r>
      <w:r>
        <w:rPr>
          <w:color w:val="000000"/>
          <w:szCs w:val="22"/>
        </w:rPr>
        <w:t xml:space="preserve"> any person who is a member of the administrative, management or supervisory body of</w:t>
      </w:r>
      <w:r w:rsidR="00BD03CE">
        <w:rPr>
          <w:color w:val="000000"/>
          <w:szCs w:val="22"/>
        </w:rPr>
        <w:t xml:space="preserve"> </w:t>
      </w:r>
      <w:r w:rsidR="00BD03CE" w:rsidRPr="00BD03CE">
        <w:rPr>
          <w:highlight w:val="lightGray"/>
        </w:rPr>
        <w:t>[Insert Entity Name]</w:t>
      </w:r>
      <w:r w:rsidR="002E359B">
        <w:t xml:space="preserve"> </w:t>
      </w:r>
      <w:r w:rsidR="00F7368C">
        <w:rPr>
          <w:color w:val="000000"/>
          <w:szCs w:val="22"/>
        </w:rPr>
        <w:t>nor</w:t>
      </w:r>
      <w:r>
        <w:rPr>
          <w:color w:val="000000"/>
          <w:szCs w:val="22"/>
        </w:rPr>
        <w:t xml:space="preserve"> any person who has powers of representation, decision or control in</w:t>
      </w:r>
      <w:r w:rsidR="00BD03CE">
        <w:t xml:space="preserve"> </w:t>
      </w:r>
      <w:r w:rsidR="00BD03CE" w:rsidRPr="00BD03CE">
        <w:rPr>
          <w:highlight w:val="lightGray"/>
        </w:rPr>
        <w:t>[Insert Entity Name]</w:t>
      </w:r>
      <w:r w:rsidR="00F75D5A">
        <w:t xml:space="preserve"> </w:t>
      </w:r>
      <w:r w:rsidR="00F7368C">
        <w:rPr>
          <w:color w:val="000000"/>
          <w:szCs w:val="22"/>
        </w:rPr>
        <w:t>has</w:t>
      </w:r>
      <w:r>
        <w:rPr>
          <w:color w:val="000000"/>
          <w:szCs w:val="22"/>
        </w:rPr>
        <w:t xml:space="preserve">: </w:t>
      </w:r>
    </w:p>
    <w:p w14:paraId="4A63B610" w14:textId="77777777" w:rsidR="006A2D3B" w:rsidRDefault="00363BDC">
      <w:pPr>
        <w:numPr>
          <w:ilvl w:val="0"/>
          <w:numId w:val="15"/>
        </w:numPr>
        <w:pBdr>
          <w:top w:val="nil"/>
          <w:left w:val="nil"/>
          <w:bottom w:val="nil"/>
          <w:right w:val="nil"/>
          <w:between w:val="nil"/>
        </w:pBdr>
        <w:spacing w:after="0" w:line="259" w:lineRule="auto"/>
        <w:jc w:val="left"/>
        <w:rPr>
          <w:color w:val="000000"/>
          <w:szCs w:val="22"/>
        </w:rPr>
      </w:pPr>
      <w:r>
        <w:rPr>
          <w:color w:val="000000"/>
          <w:szCs w:val="22"/>
        </w:rPr>
        <w:t>ever been the subject of a conviction for participation in a criminal organisation, as defined in Article 2 of Council Framework Decision 2008/841/JHA.</w:t>
      </w:r>
    </w:p>
    <w:p w14:paraId="6E4C721B" w14:textId="0CDEA1F9" w:rsidR="006A2D3B" w:rsidRDefault="00363BDC">
      <w:pPr>
        <w:numPr>
          <w:ilvl w:val="0"/>
          <w:numId w:val="15"/>
        </w:numPr>
        <w:pBdr>
          <w:top w:val="nil"/>
          <w:left w:val="nil"/>
          <w:bottom w:val="nil"/>
          <w:right w:val="nil"/>
          <w:between w:val="nil"/>
        </w:pBdr>
        <w:spacing w:after="0" w:line="259" w:lineRule="auto"/>
        <w:jc w:val="left"/>
        <w:rPr>
          <w:color w:val="000000"/>
          <w:szCs w:val="22"/>
        </w:rPr>
      </w:pPr>
      <w:r>
        <w:rPr>
          <w:color w:val="000000"/>
          <w:szCs w:val="22"/>
        </w:rPr>
        <w:t>ever been the subject of a conviction for corruption, as defined in Article 3 of the Convention on the fight against corruption involving officials of the European Communities or officials of Member States of the European Union and Article 2(1) of Council Framework Decision 2003/568/JHA as well as corruption as defined in the national law of the Contracting Authority or the law of the state in</w:t>
      </w:r>
      <w:r w:rsidR="00BD03CE">
        <w:t xml:space="preserve"> </w:t>
      </w:r>
      <w:r w:rsidR="00BD03CE" w:rsidRPr="00BD03CE">
        <w:rPr>
          <w:highlight w:val="lightGray"/>
        </w:rPr>
        <w:t>[Insert Entity Name]</w:t>
      </w:r>
      <w:r>
        <w:rPr>
          <w:color w:val="000000"/>
          <w:szCs w:val="22"/>
        </w:rPr>
        <w:t xml:space="preserve"> is established.</w:t>
      </w:r>
    </w:p>
    <w:p w14:paraId="05C25E0A" w14:textId="77777777" w:rsidR="006A2D3B" w:rsidRDefault="00363BDC">
      <w:pPr>
        <w:numPr>
          <w:ilvl w:val="0"/>
          <w:numId w:val="15"/>
        </w:numPr>
        <w:pBdr>
          <w:top w:val="nil"/>
          <w:left w:val="nil"/>
          <w:bottom w:val="nil"/>
          <w:right w:val="nil"/>
          <w:between w:val="nil"/>
        </w:pBdr>
        <w:spacing w:after="0" w:line="259" w:lineRule="auto"/>
        <w:jc w:val="left"/>
        <w:rPr>
          <w:color w:val="000000"/>
          <w:szCs w:val="22"/>
        </w:rPr>
      </w:pPr>
      <w:r>
        <w:rPr>
          <w:color w:val="000000"/>
          <w:szCs w:val="22"/>
        </w:rPr>
        <w:t xml:space="preserve"> ever been the subject of a conviction for fraud within the meaning of Article 1 of the Convention on the protection of the European Communities’ financial interests.</w:t>
      </w:r>
    </w:p>
    <w:p w14:paraId="0C9E4C39" w14:textId="77777777" w:rsidR="006A2D3B" w:rsidRDefault="00363BDC">
      <w:pPr>
        <w:numPr>
          <w:ilvl w:val="0"/>
          <w:numId w:val="15"/>
        </w:numPr>
        <w:pBdr>
          <w:top w:val="nil"/>
          <w:left w:val="nil"/>
          <w:bottom w:val="nil"/>
          <w:right w:val="nil"/>
          <w:between w:val="nil"/>
        </w:pBdr>
        <w:spacing w:after="0" w:line="259" w:lineRule="auto"/>
        <w:jc w:val="left"/>
        <w:rPr>
          <w:color w:val="000000"/>
          <w:szCs w:val="22"/>
        </w:rPr>
      </w:pPr>
      <w:r>
        <w:rPr>
          <w:color w:val="000000"/>
          <w:szCs w:val="22"/>
        </w:rPr>
        <w:t>ever been the subject of a conviction for terrorist offences or offences linked to terrorist activities, as defined in Articles 1 and 3 of Council Framework Decision 2002/475/JHA respectively, or for inciting or aiding or abetting or attempting to commit an offence, as referred to in Article 4 of that Framework Decision.</w:t>
      </w:r>
    </w:p>
    <w:p w14:paraId="2FDEEF17" w14:textId="77777777" w:rsidR="006A2D3B" w:rsidRDefault="00363BDC">
      <w:pPr>
        <w:numPr>
          <w:ilvl w:val="0"/>
          <w:numId w:val="15"/>
        </w:numPr>
        <w:pBdr>
          <w:top w:val="nil"/>
          <w:left w:val="nil"/>
          <w:bottom w:val="nil"/>
          <w:right w:val="nil"/>
          <w:between w:val="nil"/>
        </w:pBdr>
        <w:spacing w:after="0" w:line="259" w:lineRule="auto"/>
        <w:jc w:val="left"/>
        <w:rPr>
          <w:color w:val="000000"/>
          <w:szCs w:val="22"/>
        </w:rPr>
      </w:pPr>
      <w:r>
        <w:rPr>
          <w:color w:val="000000"/>
          <w:szCs w:val="22"/>
        </w:rPr>
        <w:t>ever been the subject of a conviction for money laundering or terrorist financing, as defined in Article 1 of Directive 2005/60/EC of the European Parliament and of the Council.</w:t>
      </w:r>
    </w:p>
    <w:p w14:paraId="16870AAB" w14:textId="77777777" w:rsidR="006A2D3B" w:rsidRDefault="00363BDC">
      <w:pPr>
        <w:numPr>
          <w:ilvl w:val="0"/>
          <w:numId w:val="15"/>
        </w:numPr>
        <w:pBdr>
          <w:top w:val="nil"/>
          <w:left w:val="nil"/>
          <w:bottom w:val="nil"/>
          <w:right w:val="nil"/>
          <w:between w:val="nil"/>
        </w:pBdr>
        <w:spacing w:after="0" w:line="259" w:lineRule="auto"/>
        <w:jc w:val="left"/>
        <w:rPr>
          <w:color w:val="000000"/>
          <w:szCs w:val="22"/>
        </w:rPr>
      </w:pPr>
      <w:r>
        <w:rPr>
          <w:color w:val="000000"/>
          <w:szCs w:val="22"/>
        </w:rPr>
        <w:t>ever been the subject of a conviction for child labour and other forms of trafficking in human beings as defined in Article 2 of Directive 2011/36/EU of the European Parliament and of the Council.</w:t>
      </w:r>
    </w:p>
    <w:p w14:paraId="55B0F645" w14:textId="77777777" w:rsidR="006A2D3B" w:rsidRDefault="006A2D3B">
      <w:pPr>
        <w:pBdr>
          <w:top w:val="nil"/>
          <w:left w:val="nil"/>
          <w:bottom w:val="nil"/>
          <w:right w:val="nil"/>
          <w:between w:val="nil"/>
        </w:pBdr>
        <w:spacing w:after="0"/>
        <w:ind w:left="1080"/>
        <w:rPr>
          <w:color w:val="000000"/>
          <w:szCs w:val="22"/>
        </w:rPr>
      </w:pPr>
    </w:p>
    <w:p w14:paraId="5DB81004" w14:textId="7354C888" w:rsidR="006A2D3B" w:rsidRPr="00BD03CE" w:rsidRDefault="00BD03CE" w:rsidP="00BD03CE">
      <w:pPr>
        <w:numPr>
          <w:ilvl w:val="0"/>
          <w:numId w:val="14"/>
        </w:numPr>
        <w:pBdr>
          <w:top w:val="nil"/>
          <w:left w:val="nil"/>
          <w:bottom w:val="nil"/>
          <w:right w:val="nil"/>
          <w:between w:val="nil"/>
        </w:pBdr>
        <w:spacing w:after="0" w:line="259" w:lineRule="auto"/>
        <w:jc w:val="left"/>
        <w:rPr>
          <w:color w:val="000000"/>
          <w:szCs w:val="22"/>
        </w:rPr>
      </w:pPr>
      <w:r w:rsidRPr="00BD03CE">
        <w:rPr>
          <w:highlight w:val="lightGray"/>
        </w:rPr>
        <w:t>[Insert Entity Name]</w:t>
      </w:r>
      <w:r>
        <w:rPr>
          <w:color w:val="000000"/>
          <w:szCs w:val="22"/>
        </w:rPr>
        <w:t>:</w:t>
      </w:r>
    </w:p>
    <w:p w14:paraId="794B6169" w14:textId="77777777" w:rsidR="006A2D3B" w:rsidRDefault="00363BDC" w:rsidP="00365558">
      <w:pPr>
        <w:numPr>
          <w:ilvl w:val="0"/>
          <w:numId w:val="17"/>
        </w:numPr>
        <w:spacing w:after="0"/>
        <w:ind w:left="1134" w:right="47" w:hanging="283"/>
      </w:pPr>
      <w:r>
        <w:t>is not in breach and has not breached its obligations relating to the payment of taxes or social security contributions.</w:t>
      </w:r>
    </w:p>
    <w:p w14:paraId="5BE4FD64" w14:textId="77777777" w:rsidR="006A2D3B" w:rsidRDefault="00363BDC">
      <w:pPr>
        <w:numPr>
          <w:ilvl w:val="0"/>
          <w:numId w:val="17"/>
        </w:numPr>
        <w:ind w:left="1134" w:right="47" w:hanging="283"/>
      </w:pPr>
      <w:r>
        <w:t>has carried out the preparation of the Tender independently.</w:t>
      </w:r>
    </w:p>
    <w:p w14:paraId="7AD9D618" w14:textId="77777777" w:rsidR="006A2D3B" w:rsidRDefault="006A2D3B">
      <w:pPr>
        <w:pBdr>
          <w:top w:val="nil"/>
          <w:left w:val="nil"/>
          <w:bottom w:val="nil"/>
          <w:right w:val="nil"/>
          <w:between w:val="nil"/>
        </w:pBdr>
        <w:spacing w:after="0"/>
        <w:ind w:left="720"/>
        <w:rPr>
          <w:color w:val="000000"/>
          <w:szCs w:val="22"/>
        </w:rPr>
      </w:pPr>
    </w:p>
    <w:p w14:paraId="552DF72D" w14:textId="31F74921" w:rsidR="006A2D3B" w:rsidRPr="00BD03CE" w:rsidRDefault="00BD03CE" w:rsidP="00BD03CE">
      <w:pPr>
        <w:numPr>
          <w:ilvl w:val="0"/>
          <w:numId w:val="14"/>
        </w:numPr>
        <w:pBdr>
          <w:top w:val="nil"/>
          <w:left w:val="nil"/>
          <w:bottom w:val="nil"/>
          <w:right w:val="nil"/>
          <w:between w:val="nil"/>
        </w:pBdr>
        <w:spacing w:after="0" w:line="259" w:lineRule="auto"/>
        <w:jc w:val="left"/>
        <w:rPr>
          <w:color w:val="000000"/>
          <w:szCs w:val="22"/>
        </w:rPr>
      </w:pPr>
      <w:r w:rsidRPr="00BD03CE">
        <w:rPr>
          <w:highlight w:val="lightGray"/>
        </w:rPr>
        <w:lastRenderedPageBreak/>
        <w:t>[Insert Entity Name]</w:t>
      </w:r>
      <w:r>
        <w:rPr>
          <w:color w:val="000000"/>
          <w:szCs w:val="22"/>
        </w:rPr>
        <w:t>:</w:t>
      </w:r>
    </w:p>
    <w:p w14:paraId="5F706D7C" w14:textId="1A47BDE7" w:rsidR="006A2D3B" w:rsidRDefault="00363BDC">
      <w:pPr>
        <w:numPr>
          <w:ilvl w:val="0"/>
          <w:numId w:val="16"/>
        </w:numPr>
        <w:pBdr>
          <w:top w:val="nil"/>
          <w:left w:val="nil"/>
          <w:bottom w:val="nil"/>
          <w:right w:val="nil"/>
          <w:between w:val="nil"/>
        </w:pBdr>
        <w:spacing w:after="0" w:line="259" w:lineRule="auto"/>
        <w:jc w:val="left"/>
        <w:rPr>
          <w:color w:val="000000"/>
          <w:szCs w:val="22"/>
        </w:rPr>
      </w:pPr>
      <w:r>
        <w:rPr>
          <w:color w:val="000000"/>
          <w:szCs w:val="22"/>
        </w:rPr>
        <w:t>has, in the performance of all public contracts, complied with applicable obligations in the field of environmental social and labour law that apply at the place where the works are carried out or the services provided, that have been established by EU law, national law, collective agreements or by international, environmental, social and labour law listed in Schedule 7 of the European Union (Award of Public Authority Contracts) Regulations 2016 (Statutory Instrument 284 of 2016).</w:t>
      </w:r>
      <w:r w:rsidR="00226AFB">
        <w:rPr>
          <w:color w:val="000000"/>
          <w:szCs w:val="22"/>
        </w:rPr>
        <w:t xml:space="preserve"> </w:t>
      </w:r>
    </w:p>
    <w:p w14:paraId="77251CB7" w14:textId="77777777" w:rsidR="006A2D3B" w:rsidRDefault="00363BDC">
      <w:pPr>
        <w:numPr>
          <w:ilvl w:val="0"/>
          <w:numId w:val="16"/>
        </w:numPr>
        <w:pBdr>
          <w:top w:val="nil"/>
          <w:left w:val="nil"/>
          <w:bottom w:val="nil"/>
          <w:right w:val="nil"/>
          <w:between w:val="nil"/>
        </w:pBdr>
        <w:spacing w:after="0" w:line="259" w:lineRule="auto"/>
        <w:jc w:val="left"/>
        <w:rPr>
          <w:color w:val="000000"/>
          <w:szCs w:val="22"/>
        </w:rPr>
      </w:pPr>
      <w:r>
        <w:rPr>
          <w:color w:val="000000"/>
          <w:szCs w:val="22"/>
        </w:rPr>
        <w:t>is not bankrupt or the subject of insolvency or winding-up proceedings, its assets are not being administered by a liquidator or by the court, it is not in an arrangement with creditors, its business activities are not suspended nor is it in any analogous situation arising from a similar procedure under national laws and regulations.</w:t>
      </w:r>
    </w:p>
    <w:p w14:paraId="65CB7D2F" w14:textId="77777777" w:rsidR="006A2D3B" w:rsidRDefault="00363BDC">
      <w:pPr>
        <w:numPr>
          <w:ilvl w:val="0"/>
          <w:numId w:val="16"/>
        </w:numPr>
        <w:pBdr>
          <w:top w:val="nil"/>
          <w:left w:val="nil"/>
          <w:bottom w:val="nil"/>
          <w:right w:val="nil"/>
          <w:between w:val="nil"/>
        </w:pBdr>
        <w:spacing w:after="0" w:line="259" w:lineRule="auto"/>
        <w:jc w:val="left"/>
        <w:rPr>
          <w:color w:val="000000"/>
          <w:szCs w:val="22"/>
        </w:rPr>
      </w:pPr>
      <w:r>
        <w:rPr>
          <w:color w:val="000000"/>
          <w:szCs w:val="22"/>
        </w:rPr>
        <w:t>is not guilty of grave professional misconduct.</w:t>
      </w:r>
    </w:p>
    <w:p w14:paraId="4A8E52B5" w14:textId="77777777" w:rsidR="006A2D3B" w:rsidRDefault="00363BDC">
      <w:pPr>
        <w:numPr>
          <w:ilvl w:val="0"/>
          <w:numId w:val="16"/>
        </w:numPr>
        <w:pBdr>
          <w:top w:val="nil"/>
          <w:left w:val="nil"/>
          <w:bottom w:val="nil"/>
          <w:right w:val="nil"/>
          <w:between w:val="nil"/>
        </w:pBdr>
        <w:spacing w:after="0" w:line="259" w:lineRule="auto"/>
        <w:jc w:val="left"/>
        <w:rPr>
          <w:color w:val="000000"/>
          <w:szCs w:val="22"/>
        </w:rPr>
      </w:pPr>
      <w:r>
        <w:rPr>
          <w:color w:val="000000"/>
          <w:szCs w:val="22"/>
        </w:rPr>
        <w:t>has not entered into agreements with other economic operators aimed at distorting competition.</w:t>
      </w:r>
    </w:p>
    <w:p w14:paraId="5107D367" w14:textId="77777777" w:rsidR="006A2D3B" w:rsidRDefault="00363BDC">
      <w:pPr>
        <w:numPr>
          <w:ilvl w:val="0"/>
          <w:numId w:val="16"/>
        </w:numPr>
        <w:pBdr>
          <w:top w:val="nil"/>
          <w:left w:val="nil"/>
          <w:bottom w:val="nil"/>
          <w:right w:val="nil"/>
          <w:between w:val="nil"/>
        </w:pBdr>
        <w:spacing w:after="0" w:line="259" w:lineRule="auto"/>
        <w:jc w:val="left"/>
        <w:rPr>
          <w:color w:val="000000"/>
          <w:szCs w:val="22"/>
        </w:rPr>
      </w:pPr>
      <w:r>
        <w:rPr>
          <w:color w:val="000000"/>
          <w:szCs w:val="22"/>
        </w:rPr>
        <w:t>is not aware of any conflict of interest due to its participation in the Competition;</w:t>
      </w:r>
    </w:p>
    <w:p w14:paraId="3445F49B" w14:textId="77777777" w:rsidR="006A2D3B" w:rsidRDefault="00363BDC">
      <w:pPr>
        <w:numPr>
          <w:ilvl w:val="0"/>
          <w:numId w:val="16"/>
        </w:numPr>
        <w:pBdr>
          <w:top w:val="nil"/>
          <w:left w:val="nil"/>
          <w:bottom w:val="nil"/>
          <w:right w:val="nil"/>
          <w:between w:val="nil"/>
        </w:pBdr>
        <w:spacing w:after="0" w:line="259" w:lineRule="auto"/>
        <w:jc w:val="left"/>
        <w:rPr>
          <w:color w:val="000000"/>
          <w:szCs w:val="22"/>
        </w:rPr>
      </w:pPr>
      <w:r>
        <w:rPr>
          <w:color w:val="000000"/>
          <w:szCs w:val="22"/>
        </w:rPr>
        <w:t>has not had any prior involvement in the preparation of the Competition;</w:t>
      </w:r>
    </w:p>
    <w:p w14:paraId="7AC59E25" w14:textId="77777777" w:rsidR="006A2D3B" w:rsidRDefault="00363BDC">
      <w:pPr>
        <w:numPr>
          <w:ilvl w:val="0"/>
          <w:numId w:val="16"/>
        </w:numPr>
        <w:pBdr>
          <w:top w:val="nil"/>
          <w:left w:val="nil"/>
          <w:bottom w:val="nil"/>
          <w:right w:val="nil"/>
          <w:between w:val="nil"/>
        </w:pBdr>
        <w:spacing w:after="0" w:line="259" w:lineRule="auto"/>
        <w:jc w:val="left"/>
        <w:rPr>
          <w:color w:val="000000"/>
          <w:szCs w:val="22"/>
        </w:rPr>
      </w:pPr>
      <w:r>
        <w:rPr>
          <w:color w:val="000000"/>
          <w:szCs w:val="22"/>
        </w:rPr>
        <w:t>has not shown significant or persistent deficiencies in the performance of a substantive requirement under a prior public contract, a prior contract with a contracting entity, or a prior concession contract, which led to early termination of that prior contract, damages or other comparable sanctions.</w:t>
      </w:r>
    </w:p>
    <w:p w14:paraId="0A50E85B" w14:textId="77777777" w:rsidR="006A2D3B" w:rsidRDefault="00363BDC">
      <w:pPr>
        <w:numPr>
          <w:ilvl w:val="0"/>
          <w:numId w:val="16"/>
        </w:numPr>
        <w:pBdr>
          <w:top w:val="nil"/>
          <w:left w:val="nil"/>
          <w:bottom w:val="nil"/>
          <w:right w:val="nil"/>
          <w:between w:val="nil"/>
        </w:pBdr>
        <w:spacing w:after="0" w:line="259" w:lineRule="auto"/>
        <w:jc w:val="left"/>
        <w:rPr>
          <w:color w:val="000000"/>
          <w:szCs w:val="22"/>
        </w:rPr>
      </w:pPr>
      <w:r>
        <w:rPr>
          <w:color w:val="000000"/>
          <w:szCs w:val="22"/>
        </w:rPr>
        <w:t>is not guilty of serious misrepresentation in supplying the information required for the verification of the absence of grounds for exclusion or the fulfilment of the Selection Criteria for this Competition and did not withhold such information and did not fail or is not able to submit supporting documents in respect of this Competition as required under Regulation 59 of the European Union (Award of Public Authority Contracts) Regulations 2016 (Statutory Instrument 284 of 2016</w:t>
      </w:r>
      <w:proofErr w:type="gramStart"/>
      <w:r>
        <w:rPr>
          <w:color w:val="000000"/>
          <w:szCs w:val="22"/>
        </w:rPr>
        <w:t>) .</w:t>
      </w:r>
      <w:proofErr w:type="gramEnd"/>
      <w:r>
        <w:rPr>
          <w:color w:val="000000"/>
          <w:szCs w:val="22"/>
        </w:rPr>
        <w:t xml:space="preserve"> </w:t>
      </w:r>
    </w:p>
    <w:p w14:paraId="5CEEA8B9" w14:textId="393BB6D5" w:rsidR="006A2D3B" w:rsidRDefault="00363BDC">
      <w:pPr>
        <w:numPr>
          <w:ilvl w:val="0"/>
          <w:numId w:val="16"/>
        </w:numPr>
        <w:pBdr>
          <w:top w:val="nil"/>
          <w:left w:val="nil"/>
          <w:bottom w:val="nil"/>
          <w:right w:val="nil"/>
          <w:between w:val="nil"/>
        </w:pBdr>
        <w:spacing w:after="0" w:line="259" w:lineRule="auto"/>
        <w:jc w:val="left"/>
        <w:rPr>
          <w:color w:val="000000"/>
          <w:szCs w:val="22"/>
        </w:rPr>
      </w:pPr>
      <w:r>
        <w:rPr>
          <w:color w:val="000000"/>
          <w:szCs w:val="22"/>
        </w:rPr>
        <w:t xml:space="preserve">has not undertaken to unduly influence the decision-making process of the Contracting Authority in respect of the </w:t>
      </w:r>
      <w:r w:rsidR="00BD03CE">
        <w:rPr>
          <w:color w:val="000000"/>
          <w:szCs w:val="22"/>
        </w:rPr>
        <w:t>Competition or</w:t>
      </w:r>
      <w:r>
        <w:rPr>
          <w:color w:val="000000"/>
          <w:szCs w:val="22"/>
        </w:rPr>
        <w:t xml:space="preserve"> obtain confidential information that may confer upon </w:t>
      </w:r>
      <w:proofErr w:type="gramStart"/>
      <w:r>
        <w:rPr>
          <w:color w:val="000000"/>
          <w:szCs w:val="22"/>
        </w:rPr>
        <w:t>it</w:t>
      </w:r>
      <w:proofErr w:type="gramEnd"/>
      <w:r>
        <w:rPr>
          <w:color w:val="000000"/>
          <w:szCs w:val="22"/>
        </w:rPr>
        <w:t xml:space="preserve"> undue advantages in respect of the Competition; or negligently provided misleading information that may have a material influence on decisions concerning exclusion, selection or award.</w:t>
      </w:r>
    </w:p>
    <w:p w14:paraId="4ACBADDA" w14:textId="77777777" w:rsidR="006A2D3B" w:rsidRDefault="006A2D3B">
      <w:pPr>
        <w:pBdr>
          <w:top w:val="nil"/>
          <w:left w:val="nil"/>
          <w:bottom w:val="nil"/>
          <w:right w:val="nil"/>
          <w:between w:val="nil"/>
        </w:pBdr>
        <w:spacing w:after="0"/>
        <w:ind w:left="1080"/>
        <w:rPr>
          <w:color w:val="000000"/>
          <w:szCs w:val="22"/>
        </w:rPr>
      </w:pPr>
    </w:p>
    <w:p w14:paraId="02D96C93" w14:textId="65CB736C" w:rsidR="006A2D3B" w:rsidRDefault="00BD03CE">
      <w:pPr>
        <w:numPr>
          <w:ilvl w:val="0"/>
          <w:numId w:val="14"/>
        </w:numPr>
        <w:pBdr>
          <w:top w:val="nil"/>
          <w:left w:val="nil"/>
          <w:bottom w:val="nil"/>
          <w:right w:val="nil"/>
          <w:between w:val="nil"/>
        </w:pBdr>
        <w:spacing w:after="0" w:line="259" w:lineRule="auto"/>
        <w:jc w:val="left"/>
        <w:rPr>
          <w:color w:val="000000"/>
          <w:szCs w:val="22"/>
        </w:rPr>
      </w:pPr>
      <w:r w:rsidRPr="00BD03CE">
        <w:rPr>
          <w:highlight w:val="lightGray"/>
        </w:rPr>
        <w:t>[Insert Entity Name]</w:t>
      </w:r>
      <w:r>
        <w:t xml:space="preserve"> </w:t>
      </w:r>
      <w:r>
        <w:rPr>
          <w:color w:val="000000"/>
          <w:szCs w:val="22"/>
        </w:rPr>
        <w:t xml:space="preserve">does not come within the category of prohibited economic operators identified in Regulation (EU) No 833/2014 of 31 July 2014 (as amended by EU Regulation 2022/576 or any subsequent amendments to same); </w:t>
      </w:r>
    </w:p>
    <w:p w14:paraId="6A26F7DA" w14:textId="77777777" w:rsidR="006A2D3B" w:rsidRDefault="006A2D3B">
      <w:pPr>
        <w:pBdr>
          <w:top w:val="nil"/>
          <w:left w:val="nil"/>
          <w:bottom w:val="nil"/>
          <w:right w:val="nil"/>
          <w:between w:val="nil"/>
        </w:pBdr>
        <w:spacing w:after="0"/>
        <w:ind w:left="720"/>
        <w:rPr>
          <w:color w:val="000000"/>
          <w:szCs w:val="22"/>
        </w:rPr>
      </w:pPr>
    </w:p>
    <w:p w14:paraId="73FF45BA" w14:textId="5E0B7027" w:rsidR="006A2D3B" w:rsidRDefault="00363BDC">
      <w:pPr>
        <w:numPr>
          <w:ilvl w:val="0"/>
          <w:numId w:val="14"/>
        </w:numPr>
        <w:pBdr>
          <w:top w:val="nil"/>
          <w:left w:val="nil"/>
          <w:bottom w:val="nil"/>
          <w:right w:val="nil"/>
          <w:between w:val="nil"/>
        </w:pBdr>
        <w:spacing w:after="0" w:line="259" w:lineRule="auto"/>
        <w:jc w:val="left"/>
        <w:rPr>
          <w:color w:val="000000"/>
          <w:szCs w:val="22"/>
        </w:rPr>
      </w:pPr>
      <w:r>
        <w:rPr>
          <w:color w:val="000000"/>
          <w:szCs w:val="22"/>
        </w:rPr>
        <w:t>The origin of goods connected to the Tender, if any, are not subject to the prohibitions set out in Regulation (EU) No 833/2014 (as amended by EU Regulation 2022/576 or any subsequent amendments to same);</w:t>
      </w:r>
      <w:r w:rsidR="00226AFB">
        <w:rPr>
          <w:color w:val="000000"/>
          <w:szCs w:val="22"/>
        </w:rPr>
        <w:t xml:space="preserve"> </w:t>
      </w:r>
    </w:p>
    <w:p w14:paraId="2322F81E" w14:textId="77777777" w:rsidR="006A2D3B" w:rsidRDefault="006A2D3B">
      <w:pPr>
        <w:pBdr>
          <w:top w:val="nil"/>
          <w:left w:val="nil"/>
          <w:bottom w:val="nil"/>
          <w:right w:val="nil"/>
          <w:between w:val="nil"/>
        </w:pBdr>
        <w:spacing w:after="0"/>
        <w:ind w:left="720"/>
        <w:rPr>
          <w:color w:val="000000"/>
          <w:szCs w:val="22"/>
        </w:rPr>
      </w:pPr>
    </w:p>
    <w:p w14:paraId="0F956101" w14:textId="31BB98E5" w:rsidR="006A2D3B" w:rsidRDefault="00363BDC">
      <w:pPr>
        <w:numPr>
          <w:ilvl w:val="0"/>
          <w:numId w:val="14"/>
        </w:numPr>
        <w:pBdr>
          <w:top w:val="nil"/>
          <w:left w:val="nil"/>
          <w:bottom w:val="nil"/>
          <w:right w:val="nil"/>
          <w:between w:val="nil"/>
        </w:pBdr>
        <w:spacing w:after="160" w:line="259" w:lineRule="auto"/>
        <w:jc w:val="left"/>
        <w:rPr>
          <w:color w:val="000000"/>
          <w:szCs w:val="22"/>
        </w:rPr>
      </w:pPr>
      <w:r>
        <w:rPr>
          <w:color w:val="000000"/>
          <w:szCs w:val="22"/>
        </w:rPr>
        <w:t xml:space="preserve">Any subcontractor, supplier or other entity on whose </w:t>
      </w:r>
      <w:r w:rsidR="00BD03CE" w:rsidRPr="00BD03CE">
        <w:rPr>
          <w:highlight w:val="lightGray"/>
        </w:rPr>
        <w:t>[Insert Entity Name]</w:t>
      </w:r>
      <w:r>
        <w:rPr>
          <w:color w:val="000000"/>
          <w:szCs w:val="22"/>
        </w:rPr>
        <w:t xml:space="preserve"> relies as part of the Tender does not come within the category of prohibited economic operators identified in Regulation (EU) No 833/2014 of 31 July 2014 (as amended by EU Regulation 2022/576 or any subsequent amendments to same).</w:t>
      </w:r>
    </w:p>
    <w:p w14:paraId="70B72F7D" w14:textId="77777777" w:rsidR="006A2D3B" w:rsidRDefault="00363BDC">
      <w:r>
        <w:t>I understand and acknowledge that the provision of inaccurate or misleading information in this declaration may lead to my business/firm/company/partnership being excluded from participation in this or future tenders, and I make this solemn declaration conscientiously believing the same to be true and by virtue of the Statutory Declarations Act, 1938. This declaration is made for the benefit of the Contracting Authority.</w:t>
      </w:r>
    </w:p>
    <w:p w14:paraId="3EA5BD3B" w14:textId="77777777" w:rsidR="006A2D3B" w:rsidRDefault="006A2D3B">
      <w:pPr>
        <w:spacing w:after="0"/>
        <w:rPr>
          <w:b/>
          <w:color w:val="333399"/>
        </w:rPr>
      </w:pPr>
    </w:p>
    <w:tbl>
      <w:tblPr>
        <w:tblStyle w:val="aff"/>
        <w:tblW w:w="8996" w:type="dxa"/>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ayout w:type="fixed"/>
        <w:tblLook w:val="0000" w:firstRow="0" w:lastRow="0" w:firstColumn="0" w:lastColumn="0" w:noHBand="0" w:noVBand="0"/>
      </w:tblPr>
      <w:tblGrid>
        <w:gridCol w:w="4371"/>
        <w:gridCol w:w="4625"/>
      </w:tblGrid>
      <w:tr w:rsidR="006A2D3B" w14:paraId="57820A36" w14:textId="77777777">
        <w:trPr>
          <w:gridAfter w:val="1"/>
          <w:wAfter w:w="4625" w:type="dxa"/>
          <w:trHeight w:val="707"/>
        </w:trPr>
        <w:tc>
          <w:tcPr>
            <w:tcW w:w="4371" w:type="dxa"/>
          </w:tcPr>
          <w:p w14:paraId="77594CC8" w14:textId="77777777" w:rsidR="006A2D3B" w:rsidRDefault="006A2D3B">
            <w:pPr>
              <w:spacing w:after="200"/>
              <w:rPr>
                <w:b/>
                <w:color w:val="333399"/>
              </w:rPr>
            </w:pPr>
          </w:p>
          <w:p w14:paraId="37E39862" w14:textId="77777777" w:rsidR="006A2D3B" w:rsidRDefault="00363BDC">
            <w:pPr>
              <w:spacing w:after="200"/>
              <w:rPr>
                <w:b/>
                <w:color w:val="333399"/>
              </w:rPr>
            </w:pPr>
            <w:r>
              <w:rPr>
                <w:b/>
                <w:color w:val="333399"/>
              </w:rPr>
              <w:t>________________________</w:t>
            </w:r>
          </w:p>
          <w:p w14:paraId="3159A7AB" w14:textId="77777777" w:rsidR="006A2D3B" w:rsidRDefault="00363BDC">
            <w:pPr>
              <w:spacing w:after="200"/>
              <w:rPr>
                <w:b/>
                <w:color w:val="333399"/>
              </w:rPr>
            </w:pPr>
            <w:r>
              <w:rPr>
                <w:b/>
                <w:color w:val="333399"/>
              </w:rPr>
              <w:t>Signature of Declarant</w:t>
            </w:r>
          </w:p>
        </w:tc>
      </w:tr>
      <w:tr w:rsidR="006A2D3B" w14:paraId="6528FA09" w14:textId="77777777">
        <w:trPr>
          <w:trHeight w:val="158"/>
        </w:trPr>
        <w:tc>
          <w:tcPr>
            <w:tcW w:w="8996" w:type="dxa"/>
            <w:gridSpan w:val="2"/>
          </w:tcPr>
          <w:p w14:paraId="32CE9136" w14:textId="77777777" w:rsidR="006A2D3B" w:rsidRDefault="00363BDC">
            <w:pPr>
              <w:spacing w:after="200" w:line="280" w:lineRule="auto"/>
              <w:rPr>
                <w:b/>
                <w:color w:val="333399"/>
              </w:rPr>
            </w:pPr>
            <w:r>
              <w:rPr>
                <w:b/>
                <w:color w:val="333399"/>
              </w:rPr>
              <w:t>Declared before me by ___________________________________ who is personally known to me</w:t>
            </w:r>
          </w:p>
          <w:p w14:paraId="39A5850E" w14:textId="77777777" w:rsidR="006A2D3B" w:rsidRDefault="00363BDC">
            <w:pPr>
              <w:spacing w:after="200" w:line="280" w:lineRule="auto"/>
              <w:rPr>
                <w:b/>
                <w:color w:val="333399"/>
              </w:rPr>
            </w:pPr>
            <w:r>
              <w:rPr>
                <w:b/>
                <w:color w:val="333399"/>
              </w:rPr>
              <w:t>(or who is identified to me by ______________________________who is personally known to me) or*</w:t>
            </w:r>
          </w:p>
          <w:p w14:paraId="1DEE4C05" w14:textId="12449D80" w:rsidR="006A2D3B" w:rsidRDefault="00363BDC">
            <w:pPr>
              <w:spacing w:after="200" w:line="280" w:lineRule="auto"/>
              <w:rPr>
                <w:b/>
                <w:color w:val="333399"/>
              </w:rPr>
            </w:pPr>
            <w:r>
              <w:rPr>
                <w:b/>
                <w:color w:val="333399"/>
              </w:rPr>
              <w:t>at ____________________________</w:t>
            </w:r>
            <w:r w:rsidR="00226AFB">
              <w:rPr>
                <w:b/>
                <w:color w:val="333399"/>
              </w:rPr>
              <w:t xml:space="preserve"> </w:t>
            </w:r>
            <w:r>
              <w:rPr>
                <w:b/>
                <w:color w:val="333399"/>
              </w:rPr>
              <w:t>this ___________ day of _______________ 20__</w:t>
            </w:r>
          </w:p>
          <w:p w14:paraId="59E71ECD" w14:textId="77777777" w:rsidR="006A2D3B" w:rsidRDefault="006A2D3B">
            <w:pPr>
              <w:spacing w:after="200" w:line="280" w:lineRule="auto"/>
              <w:rPr>
                <w:b/>
                <w:color w:val="333399"/>
              </w:rPr>
            </w:pPr>
          </w:p>
          <w:p w14:paraId="12958727" w14:textId="77777777" w:rsidR="006A2D3B" w:rsidRDefault="00363BDC">
            <w:pPr>
              <w:spacing w:after="200" w:line="280" w:lineRule="auto"/>
              <w:rPr>
                <w:b/>
                <w:color w:val="333399"/>
              </w:rPr>
            </w:pPr>
            <w:r>
              <w:rPr>
                <w:b/>
                <w:color w:val="333399"/>
              </w:rPr>
              <w:t>________________________________</w:t>
            </w:r>
          </w:p>
          <w:p w14:paraId="0D6E8D22" w14:textId="77777777" w:rsidR="006A2D3B" w:rsidRDefault="00363BDC">
            <w:pPr>
              <w:spacing w:after="200" w:line="280" w:lineRule="auto"/>
              <w:rPr>
                <w:b/>
                <w:color w:val="333399"/>
              </w:rPr>
            </w:pPr>
            <w:r>
              <w:rPr>
                <w:b/>
                <w:color w:val="333399"/>
              </w:rPr>
              <w:t>(signed)</w:t>
            </w:r>
            <w:r>
              <w:rPr>
                <w:b/>
                <w:color w:val="333399"/>
              </w:rPr>
              <w:br/>
              <w:t>Practising Solicitor/Commissioner for Oaths</w:t>
            </w:r>
          </w:p>
        </w:tc>
      </w:tr>
    </w:tbl>
    <w:p w14:paraId="700D1D4F" w14:textId="77777777" w:rsidR="006A2D3B" w:rsidRDefault="00363BDC">
      <w:pPr>
        <w:rPr>
          <w:b/>
          <w:i/>
        </w:rPr>
      </w:pPr>
      <w:r>
        <w:rPr>
          <w:b/>
          <w:i/>
          <w:color w:val="333399"/>
        </w:rPr>
        <w:t>*Please include such other form of identification used to identify the Declarant as permitted by the Statutory Declarations Act, 1938 (as amended)</w:t>
      </w:r>
      <w:r>
        <w:rPr>
          <w:b/>
          <w:i/>
        </w:rPr>
        <w:t xml:space="preserve"> </w:t>
      </w:r>
    </w:p>
    <w:p w14:paraId="422A4B12" w14:textId="77777777" w:rsidR="006A2D3B" w:rsidRDefault="006A2D3B">
      <w:pPr>
        <w:spacing w:after="60" w:line="300" w:lineRule="auto"/>
      </w:pPr>
    </w:p>
    <w:p w14:paraId="6B8ED69D" w14:textId="77777777" w:rsidR="006A2D3B" w:rsidRDefault="00363BDC">
      <w:pPr>
        <w:pStyle w:val="Heading1"/>
        <w:rPr>
          <w:rFonts w:ascii="Calibri" w:hAnsi="Calibri"/>
        </w:rPr>
      </w:pPr>
      <w:r>
        <w:rPr>
          <w:rFonts w:ascii="Calibri" w:hAnsi="Calibri"/>
        </w:rPr>
        <w:lastRenderedPageBreak/>
        <w:t>Appendix 5: Goods Contract</w:t>
      </w:r>
    </w:p>
    <w:p w14:paraId="61CC4682" w14:textId="77777777" w:rsidR="006A2D3B" w:rsidRDefault="006A2D3B"/>
    <w:p w14:paraId="74B9E4A1" w14:textId="77777777" w:rsidR="006A2D3B" w:rsidRDefault="006A2D3B"/>
    <w:p w14:paraId="1A84FAEA" w14:textId="77777777" w:rsidR="006A2D3B" w:rsidRDefault="006A2D3B"/>
    <w:p w14:paraId="16C86D84" w14:textId="1AB26725" w:rsidR="006A2D3B" w:rsidRDefault="00714BE4">
      <w:pPr>
        <w:jc w:val="center"/>
        <w:rPr>
          <w:b/>
          <w:color w:val="FF0000"/>
          <w:sz w:val="40"/>
          <w:szCs w:val="40"/>
        </w:rPr>
      </w:pPr>
      <w:r w:rsidRPr="00076922">
        <w:rPr>
          <w:bCs/>
          <w:szCs w:val="22"/>
        </w:rPr>
        <w:t>De La Salle College, Waterford</w:t>
      </w:r>
    </w:p>
    <w:p w14:paraId="37BCA6FC" w14:textId="77777777" w:rsidR="00F7368C" w:rsidRDefault="00F7368C">
      <w:pPr>
        <w:jc w:val="center"/>
      </w:pPr>
    </w:p>
    <w:p w14:paraId="221E1FD2" w14:textId="77777777" w:rsidR="006A2D3B" w:rsidRDefault="00363BDC">
      <w:pPr>
        <w:jc w:val="center"/>
      </w:pPr>
      <w:r>
        <w:t>and</w:t>
      </w:r>
    </w:p>
    <w:p w14:paraId="78B77DF9" w14:textId="77777777" w:rsidR="006A2D3B" w:rsidRDefault="006A2D3B">
      <w:pPr>
        <w:jc w:val="center"/>
      </w:pPr>
    </w:p>
    <w:p w14:paraId="3268AC9F" w14:textId="175744D3" w:rsidR="006A2D3B" w:rsidRDefault="00363BDC">
      <w:pPr>
        <w:jc w:val="center"/>
      </w:pPr>
      <w:r>
        <w:rPr>
          <w:highlight w:val="lightGray"/>
        </w:rPr>
        <w:t xml:space="preserve">[Insert </w:t>
      </w:r>
      <w:r w:rsidR="00607CF6">
        <w:rPr>
          <w:highlight w:val="lightGray"/>
        </w:rPr>
        <w:t>Successful Tenderer</w:t>
      </w:r>
      <w:r>
        <w:rPr>
          <w:highlight w:val="lightGray"/>
        </w:rPr>
        <w:t xml:space="preserve">’s </w:t>
      </w:r>
      <w:r w:rsidR="00226AFB">
        <w:rPr>
          <w:highlight w:val="lightGray"/>
        </w:rPr>
        <w:t>F</w:t>
      </w:r>
      <w:r>
        <w:rPr>
          <w:highlight w:val="lightGray"/>
        </w:rPr>
        <w:t xml:space="preserve">ull </w:t>
      </w:r>
      <w:r w:rsidR="00226AFB">
        <w:rPr>
          <w:highlight w:val="lightGray"/>
        </w:rPr>
        <w:t>L</w:t>
      </w:r>
      <w:r>
        <w:rPr>
          <w:highlight w:val="lightGray"/>
        </w:rPr>
        <w:t xml:space="preserve">egal </w:t>
      </w:r>
      <w:r w:rsidR="00226AFB">
        <w:rPr>
          <w:highlight w:val="lightGray"/>
        </w:rPr>
        <w:t>N</w:t>
      </w:r>
      <w:r>
        <w:rPr>
          <w:highlight w:val="lightGray"/>
        </w:rPr>
        <w:t>ame - to be completed on signing.]</w:t>
      </w:r>
    </w:p>
    <w:p w14:paraId="74B330A4" w14:textId="77777777" w:rsidR="006A2D3B" w:rsidRDefault="006A2D3B">
      <w:pPr>
        <w:jc w:val="center"/>
      </w:pPr>
    </w:p>
    <w:p w14:paraId="195DFE77" w14:textId="77777777" w:rsidR="006A2D3B" w:rsidRDefault="006A2D3B">
      <w:pPr>
        <w:jc w:val="center"/>
      </w:pPr>
    </w:p>
    <w:p w14:paraId="45F7CA83" w14:textId="77777777" w:rsidR="006A2D3B" w:rsidRDefault="00363BDC">
      <w:pPr>
        <w:jc w:val="center"/>
        <w:rPr>
          <w:b/>
        </w:rPr>
      </w:pPr>
      <w:r>
        <w:rPr>
          <w:b/>
        </w:rPr>
        <w:t>AGREEMENT</w:t>
      </w:r>
    </w:p>
    <w:p w14:paraId="4E20CEAB" w14:textId="77777777" w:rsidR="006A2D3B" w:rsidRDefault="006A2D3B">
      <w:pPr>
        <w:jc w:val="center"/>
      </w:pPr>
    </w:p>
    <w:p w14:paraId="5BA5501C" w14:textId="77777777" w:rsidR="006A2D3B" w:rsidRDefault="00363BDC">
      <w:pPr>
        <w:jc w:val="center"/>
      </w:pPr>
      <w:r>
        <w:t>Relating to the Supply of Goods pursuant to</w:t>
      </w:r>
    </w:p>
    <w:p w14:paraId="6FFF21C7" w14:textId="77777777" w:rsidR="006A2D3B" w:rsidRDefault="006A2D3B">
      <w:pPr>
        <w:jc w:val="center"/>
      </w:pPr>
    </w:p>
    <w:p w14:paraId="29BFC6CE" w14:textId="492BC27E" w:rsidR="006A2D3B" w:rsidRDefault="00556CF0">
      <w:pPr>
        <w:jc w:val="center"/>
      </w:pPr>
      <w:r w:rsidRPr="00A56C84">
        <w:rPr>
          <w:b/>
          <w:bCs/>
        </w:rPr>
        <w:t xml:space="preserve">Call for </w:t>
      </w:r>
      <w:r w:rsidR="00B35CA6">
        <w:rPr>
          <w:b/>
          <w:bCs/>
        </w:rPr>
        <w:t>t</w:t>
      </w:r>
      <w:r w:rsidRPr="00A56C84">
        <w:rPr>
          <w:b/>
          <w:bCs/>
        </w:rPr>
        <w:t>enders</w:t>
      </w:r>
      <w:r w:rsidR="00B35CA6">
        <w:rPr>
          <w:b/>
        </w:rPr>
        <w:t xml:space="preserve"> </w:t>
      </w:r>
      <w:r w:rsidR="00B35CA6" w:rsidRPr="00B35CA6">
        <w:rPr>
          <w:b/>
          <w:szCs w:val="22"/>
        </w:rPr>
        <w:t>for the supply, delivery and installation (including any necessary groundworks) of Fitness and Physical Education Equipment</w:t>
      </w:r>
      <w:r w:rsidR="004F0EFA">
        <w:rPr>
          <w:b/>
          <w:szCs w:val="22"/>
        </w:rPr>
        <w:t xml:space="preserve"> </w:t>
      </w:r>
    </w:p>
    <w:p w14:paraId="2BF79DB0" w14:textId="77777777" w:rsidR="007925F0" w:rsidRDefault="007925F0" w:rsidP="007925F0">
      <w:pPr>
        <w:jc w:val="center"/>
      </w:pPr>
      <w:r w:rsidRPr="004F0EFA">
        <w:rPr>
          <w:bCs/>
          <w:i/>
          <w:iCs/>
          <w:color w:val="FF0000"/>
          <w:szCs w:val="22"/>
          <w:highlight w:val="lightGray"/>
        </w:rPr>
        <w:t>[insert Lot</w:t>
      </w:r>
      <w:r>
        <w:rPr>
          <w:bCs/>
          <w:i/>
          <w:iCs/>
          <w:color w:val="FF0000"/>
          <w:szCs w:val="22"/>
          <w:highlight w:val="lightGray"/>
        </w:rPr>
        <w:t xml:space="preserve"> information</w:t>
      </w:r>
      <w:r w:rsidRPr="004F0EFA">
        <w:rPr>
          <w:bCs/>
          <w:i/>
          <w:iCs/>
          <w:color w:val="FF0000"/>
          <w:szCs w:val="22"/>
          <w:highlight w:val="lightGray"/>
        </w:rPr>
        <w:t xml:space="preserve"> if/as appropriate]</w:t>
      </w:r>
    </w:p>
    <w:p w14:paraId="3D3A9BE3" w14:textId="77777777" w:rsidR="006A2D3B" w:rsidRDefault="006A2D3B"/>
    <w:p w14:paraId="0C7B1F25" w14:textId="77777777" w:rsidR="006A2D3B" w:rsidRDefault="00363BDC">
      <w:r>
        <w:br w:type="page"/>
      </w:r>
    </w:p>
    <w:p w14:paraId="6A669373" w14:textId="77777777" w:rsidR="006A2D3B" w:rsidRPr="003C2602" w:rsidRDefault="00363BDC" w:rsidP="003C2602">
      <w:pPr>
        <w:shd w:val="clear" w:color="auto" w:fill="000080"/>
        <w:rPr>
          <w:b/>
          <w:bCs/>
        </w:rPr>
      </w:pPr>
      <w:r w:rsidRPr="003C2602">
        <w:rPr>
          <w:b/>
          <w:bCs/>
        </w:rPr>
        <w:lastRenderedPageBreak/>
        <w:t xml:space="preserve">THIS AGREEMENT is made on the </w:t>
      </w:r>
      <w:r w:rsidRPr="003C2602">
        <w:rPr>
          <w:b/>
          <w:bCs/>
          <w:highlight w:val="lightGray"/>
        </w:rPr>
        <w:t>[date e.g. 2nd]</w:t>
      </w:r>
      <w:r w:rsidRPr="003C2602">
        <w:rPr>
          <w:b/>
          <w:bCs/>
        </w:rPr>
        <w:t xml:space="preserve"> day of </w:t>
      </w:r>
      <w:r w:rsidRPr="003C2602">
        <w:rPr>
          <w:b/>
          <w:bCs/>
          <w:highlight w:val="lightGray"/>
        </w:rPr>
        <w:t>[month]</w:t>
      </w:r>
      <w:r w:rsidRPr="003C2602">
        <w:rPr>
          <w:b/>
          <w:bCs/>
        </w:rPr>
        <w:t xml:space="preserve"> 20</w:t>
      </w:r>
      <w:r w:rsidRPr="003C2602">
        <w:rPr>
          <w:b/>
          <w:bCs/>
          <w:highlight w:val="lightGray"/>
        </w:rPr>
        <w:t>[year]</w:t>
      </w:r>
      <w:r w:rsidRPr="003C2602">
        <w:rPr>
          <w:b/>
          <w:bCs/>
        </w:rPr>
        <w:t xml:space="preserve"> BETWEEN:</w:t>
      </w:r>
    </w:p>
    <w:p w14:paraId="7C3387C7" w14:textId="188A3177" w:rsidR="006A2D3B" w:rsidRDefault="00714BE4">
      <w:pPr>
        <w:spacing w:before="240"/>
      </w:pPr>
      <w:bookmarkStart w:id="20" w:name="bookmark=id.1ci93xb" w:colFirst="0" w:colLast="0"/>
      <w:bookmarkEnd w:id="20"/>
      <w:r w:rsidRPr="00076922">
        <w:rPr>
          <w:bCs/>
          <w:szCs w:val="22"/>
        </w:rPr>
        <w:t>De La Salle College, Waterford</w:t>
      </w:r>
      <w:r w:rsidR="00560F87">
        <w:t xml:space="preserve"> (“the Client”); </w:t>
      </w:r>
    </w:p>
    <w:p w14:paraId="5FECD7CD" w14:textId="77777777" w:rsidR="006A2D3B" w:rsidRDefault="00363BDC">
      <w:r>
        <w:t>and</w:t>
      </w:r>
    </w:p>
    <w:p w14:paraId="1C1FACB7" w14:textId="104322E1" w:rsidR="006A2D3B" w:rsidRDefault="00363BDC">
      <w:r>
        <w:rPr>
          <w:highlight w:val="lightGray"/>
        </w:rPr>
        <w:t xml:space="preserve">[Contractor's </w:t>
      </w:r>
      <w:r w:rsidR="00560F87">
        <w:rPr>
          <w:highlight w:val="lightGray"/>
        </w:rPr>
        <w:t>F</w:t>
      </w:r>
      <w:r>
        <w:rPr>
          <w:highlight w:val="lightGray"/>
        </w:rPr>
        <w:t xml:space="preserve">ull </w:t>
      </w:r>
      <w:r w:rsidR="00560F87">
        <w:rPr>
          <w:highlight w:val="lightGray"/>
        </w:rPr>
        <w:t>L</w:t>
      </w:r>
      <w:r>
        <w:rPr>
          <w:highlight w:val="lightGray"/>
        </w:rPr>
        <w:t xml:space="preserve">egal </w:t>
      </w:r>
      <w:r w:rsidR="00560F87">
        <w:rPr>
          <w:highlight w:val="lightGray"/>
        </w:rPr>
        <w:t>N</w:t>
      </w:r>
      <w:r>
        <w:rPr>
          <w:highlight w:val="lightGray"/>
        </w:rPr>
        <w:t>ame]</w:t>
      </w:r>
      <w:r>
        <w:t xml:space="preserve">, of </w:t>
      </w:r>
      <w:bookmarkStart w:id="21" w:name="bookmark=id.3whwml4" w:colFirst="0" w:colLast="0"/>
      <w:bookmarkEnd w:id="21"/>
      <w:r>
        <w:rPr>
          <w:highlight w:val="lightGray"/>
        </w:rPr>
        <w:t>[</w:t>
      </w:r>
      <w:r w:rsidR="00560F87">
        <w:rPr>
          <w:highlight w:val="lightGray"/>
        </w:rPr>
        <w:t xml:space="preserve">Insert Contractor’s </w:t>
      </w:r>
      <w:r>
        <w:rPr>
          <w:highlight w:val="lightGray"/>
        </w:rPr>
        <w:t>Address]</w:t>
      </w:r>
      <w:r>
        <w:t xml:space="preserve"> (“the Contractor”)</w:t>
      </w:r>
    </w:p>
    <w:p w14:paraId="0631A8C6" w14:textId="77777777" w:rsidR="006A2D3B" w:rsidRDefault="00363BDC">
      <w:r>
        <w:t>(each a “Party” and together “the Parties”).</w:t>
      </w:r>
    </w:p>
    <w:p w14:paraId="3A246190" w14:textId="77777777" w:rsidR="006A2D3B" w:rsidRPr="003C2602" w:rsidRDefault="00363BDC" w:rsidP="003C2602">
      <w:pPr>
        <w:shd w:val="clear" w:color="auto" w:fill="000080"/>
        <w:rPr>
          <w:b/>
          <w:bCs/>
        </w:rPr>
      </w:pPr>
      <w:r w:rsidRPr="003C2602">
        <w:rPr>
          <w:b/>
          <w:bCs/>
        </w:rPr>
        <w:t>WHEREAS:</w:t>
      </w:r>
    </w:p>
    <w:tbl>
      <w:tblPr>
        <w:tblW w:w="9071" w:type="dxa"/>
        <w:tblLayout w:type="fixed"/>
        <w:tblLook w:val="0000" w:firstRow="0" w:lastRow="0" w:firstColumn="0" w:lastColumn="0" w:noHBand="0" w:noVBand="0"/>
      </w:tblPr>
      <w:tblGrid>
        <w:gridCol w:w="633"/>
        <w:gridCol w:w="8438"/>
      </w:tblGrid>
      <w:tr w:rsidR="006A2D3B" w14:paraId="032410D2" w14:textId="77777777">
        <w:tc>
          <w:tcPr>
            <w:tcW w:w="633" w:type="dxa"/>
          </w:tcPr>
          <w:p w14:paraId="20BF9C8B" w14:textId="77777777" w:rsidR="006A2D3B" w:rsidRDefault="00363BDC">
            <w:pPr>
              <w:rPr>
                <w:color w:val="0000FF"/>
              </w:rPr>
            </w:pPr>
            <w:r>
              <w:rPr>
                <w:color w:val="0000FF"/>
              </w:rPr>
              <w:t>A.</w:t>
            </w:r>
          </w:p>
        </w:tc>
        <w:tc>
          <w:tcPr>
            <w:tcW w:w="8438" w:type="dxa"/>
          </w:tcPr>
          <w:p w14:paraId="71E5420E" w14:textId="7E53DB3C" w:rsidR="006A2D3B" w:rsidRDefault="00363BDC">
            <w:r>
              <w:t xml:space="preserve">By </w:t>
            </w:r>
            <w:r w:rsidR="00560F87">
              <w:t>Call</w:t>
            </w:r>
            <w:r>
              <w:t xml:space="preserve"> for Tender entitled </w:t>
            </w:r>
            <w:r w:rsidRPr="002E359B">
              <w:rPr>
                <w:b/>
                <w:smallCaps/>
                <w:highlight w:val="lightGray"/>
              </w:rPr>
              <w:t>“</w:t>
            </w:r>
            <w:r w:rsidR="00B35CA6" w:rsidRPr="00B35CA6">
              <w:rPr>
                <w:b/>
                <w:bCs/>
                <w:highlight w:val="lightGray"/>
              </w:rPr>
              <w:t>Call for tenders for the supply, delivery and installation (including any necessary groundworks) of Fitness and Physical Education Equipment</w:t>
            </w:r>
            <w:r w:rsidRPr="002E359B">
              <w:rPr>
                <w:i/>
                <w:highlight w:val="lightGray"/>
              </w:rPr>
              <w:t>”</w:t>
            </w:r>
            <w:r w:rsidR="002E359B">
              <w:rPr>
                <w:i/>
              </w:rPr>
              <w:t xml:space="preserve"> </w:t>
            </w:r>
            <w:r>
              <w:t xml:space="preserve">advertised </w:t>
            </w:r>
            <w:r w:rsidR="004F0EFA">
              <w:t xml:space="preserve">on </w:t>
            </w:r>
            <w:hyperlink r:id="rId20" w:history="1">
              <w:r w:rsidR="004F0EFA" w:rsidRPr="004F0EFA">
                <w:rPr>
                  <w:rStyle w:val="Hyperlink"/>
                </w:rPr>
                <w:t>eTenders</w:t>
              </w:r>
            </w:hyperlink>
            <w:r>
              <w:t xml:space="preserve">, </w:t>
            </w:r>
            <w:proofErr w:type="spellStart"/>
            <w:r w:rsidR="004F0EFA">
              <w:t>eTenders</w:t>
            </w:r>
            <w:proofErr w:type="spellEnd"/>
            <w:r>
              <w:t xml:space="preserve"> Notice Number </w:t>
            </w:r>
            <w:r>
              <w:rPr>
                <w:highlight w:val="lightGray"/>
              </w:rPr>
              <w:t>__________</w:t>
            </w:r>
            <w:r w:rsidR="004E61BD">
              <w:t xml:space="preserve"> </w:t>
            </w:r>
            <w:r>
              <w:t xml:space="preserve">of </w:t>
            </w:r>
            <w:r>
              <w:rPr>
                <w:highlight w:val="lightGray"/>
              </w:rPr>
              <w:t>____________</w:t>
            </w:r>
            <w:r w:rsidR="004E61BD">
              <w:t xml:space="preserve"> </w:t>
            </w:r>
            <w:r>
              <w:t>and</w:t>
            </w:r>
            <w:r w:rsidR="00226AFB">
              <w:t xml:space="preserve"> </w:t>
            </w:r>
            <w:r>
              <w:t xml:space="preserve">dated </w:t>
            </w:r>
            <w:r>
              <w:rPr>
                <w:highlight w:val="lightGray"/>
              </w:rPr>
              <w:t>[</w:t>
            </w:r>
            <w:r w:rsidR="00226AFB">
              <w:rPr>
                <w:highlight w:val="lightGray"/>
              </w:rPr>
              <w:t>Insert Date of Publication</w:t>
            </w:r>
            <w:r>
              <w:rPr>
                <w:highlight w:val="lightGray"/>
              </w:rPr>
              <w:t>]</w:t>
            </w:r>
            <w:bookmarkStart w:id="22" w:name="bookmark=id.2bn6wsx" w:colFirst="0" w:colLast="0"/>
            <w:bookmarkEnd w:id="22"/>
            <w:r>
              <w:t xml:space="preserve"> (“the </w:t>
            </w:r>
            <w:r w:rsidR="00556CF0">
              <w:t>CFT</w:t>
            </w:r>
            <w:r>
              <w:t xml:space="preserve">”), the Contracting Authority invited tenders from economic operators (“Tenderers”) for the provision of the goods described in Appendix 1 to the </w:t>
            </w:r>
            <w:r w:rsidR="00556CF0">
              <w:t>CFT</w:t>
            </w:r>
            <w:r>
              <w:t xml:space="preserve"> (the “Goods”).</w:t>
            </w:r>
            <w:r w:rsidR="00226AFB">
              <w:t xml:space="preserve"> </w:t>
            </w:r>
            <w:r>
              <w:t xml:space="preserve">References to the </w:t>
            </w:r>
            <w:r w:rsidR="00556CF0">
              <w:t>CFT</w:t>
            </w:r>
            <w:r>
              <w:t xml:space="preserve"> shall include any clarifications issued by the Contracting Authority via the messaging facility on </w:t>
            </w:r>
            <w:hyperlink r:id="rId21">
              <w:r w:rsidR="006A2D3B">
                <w:rPr>
                  <w:color w:val="0000FF"/>
                  <w:highlight w:val="lightGray"/>
                  <w:u w:val="single"/>
                </w:rPr>
                <w:t>www.etenders.gov.ie</w:t>
              </w:r>
            </w:hyperlink>
            <w:r>
              <w:t xml:space="preserve"> between </w:t>
            </w:r>
            <w:r>
              <w:rPr>
                <w:highlight w:val="lightGray"/>
              </w:rPr>
              <w:t>[</w:t>
            </w:r>
            <w:r w:rsidR="00226AFB">
              <w:rPr>
                <w:highlight w:val="lightGray"/>
              </w:rPr>
              <w:t>Insert Date of Publication</w:t>
            </w:r>
            <w:r>
              <w:rPr>
                <w:highlight w:val="lightGray"/>
              </w:rPr>
              <w:t>]</w:t>
            </w:r>
            <w:r>
              <w:t xml:space="preserve"> and </w:t>
            </w:r>
            <w:r>
              <w:rPr>
                <w:highlight w:val="lightGray"/>
              </w:rPr>
              <w:t>[</w:t>
            </w:r>
            <w:r w:rsidR="00226AFB">
              <w:rPr>
                <w:highlight w:val="lightGray"/>
              </w:rPr>
              <w:t>Insert Queries Deadline</w:t>
            </w:r>
            <w:r>
              <w:rPr>
                <w:highlight w:val="lightGray"/>
              </w:rPr>
              <w:t>]</w:t>
            </w:r>
            <w:r>
              <w:t xml:space="preserve"> (the “</w:t>
            </w:r>
            <w:r w:rsidR="00556CF0">
              <w:t>CFT</w:t>
            </w:r>
            <w:r>
              <w:t xml:space="preserve"> Clarifications”).</w:t>
            </w:r>
            <w:r w:rsidR="00226AFB">
              <w:t xml:space="preserve"> </w:t>
            </w:r>
            <w:r>
              <w:t xml:space="preserve">The </w:t>
            </w:r>
            <w:r w:rsidR="00556CF0">
              <w:t>CFT</w:t>
            </w:r>
            <w:r>
              <w:t xml:space="preserve"> (including the </w:t>
            </w:r>
            <w:r w:rsidR="00556CF0">
              <w:t>CFT</w:t>
            </w:r>
            <w:r>
              <w:t xml:space="preserve"> Clarifications) is hereby incorporated by reference into this Agreement.</w:t>
            </w:r>
          </w:p>
        </w:tc>
      </w:tr>
      <w:tr w:rsidR="006A2D3B" w14:paraId="62A80023" w14:textId="77777777">
        <w:tc>
          <w:tcPr>
            <w:tcW w:w="633" w:type="dxa"/>
          </w:tcPr>
          <w:p w14:paraId="19A5F3FA" w14:textId="77777777" w:rsidR="006A2D3B" w:rsidRDefault="00363BDC">
            <w:pPr>
              <w:rPr>
                <w:color w:val="0000FF"/>
              </w:rPr>
            </w:pPr>
            <w:r>
              <w:rPr>
                <w:color w:val="0000FF"/>
              </w:rPr>
              <w:t>B.</w:t>
            </w:r>
          </w:p>
        </w:tc>
        <w:tc>
          <w:tcPr>
            <w:tcW w:w="8438" w:type="dxa"/>
          </w:tcPr>
          <w:p w14:paraId="0E8D6D55" w14:textId="7B0D38E1" w:rsidR="006A2D3B" w:rsidRDefault="00363BDC">
            <w:r>
              <w:t xml:space="preserve">The Contractor submitted a response to the </w:t>
            </w:r>
            <w:r w:rsidR="00556CF0">
              <w:t>CFT</w:t>
            </w:r>
            <w:r>
              <w:t xml:space="preserve"> dated </w:t>
            </w:r>
            <w:r>
              <w:rPr>
                <w:highlight w:val="lightGray"/>
              </w:rPr>
              <w:t>[</w:t>
            </w:r>
            <w:r w:rsidR="00226AFB">
              <w:rPr>
                <w:highlight w:val="lightGray"/>
              </w:rPr>
              <w:t>Insert Date of Submission</w:t>
            </w:r>
            <w:r>
              <w:rPr>
                <w:highlight w:val="lightGray"/>
              </w:rPr>
              <w:t>]</w:t>
            </w:r>
            <w:r>
              <w:t xml:space="preserve"> (“the Submission”). References to the Submission shall include any clarifications issued by the Contractor in writing to the Contracting Authority between </w:t>
            </w:r>
            <w:r>
              <w:rPr>
                <w:highlight w:val="lightGray"/>
              </w:rPr>
              <w:t>[</w:t>
            </w:r>
            <w:r w:rsidR="00226AFB">
              <w:rPr>
                <w:highlight w:val="lightGray"/>
              </w:rPr>
              <w:t>I</w:t>
            </w:r>
            <w:r>
              <w:rPr>
                <w:highlight w:val="lightGray"/>
              </w:rPr>
              <w:t xml:space="preserve">nsert </w:t>
            </w:r>
            <w:r w:rsidR="00226AFB">
              <w:rPr>
                <w:highlight w:val="lightGray"/>
              </w:rPr>
              <w:t>D</w:t>
            </w:r>
            <w:r>
              <w:rPr>
                <w:highlight w:val="lightGray"/>
              </w:rPr>
              <w:t>ate</w:t>
            </w:r>
            <w:r w:rsidR="00E3203A">
              <w:rPr>
                <w:highlight w:val="lightGray"/>
              </w:rPr>
              <w:t xml:space="preserve"> of Publication</w:t>
            </w:r>
            <w:r>
              <w:rPr>
                <w:highlight w:val="lightGray"/>
              </w:rPr>
              <w:t>]</w:t>
            </w:r>
            <w:r>
              <w:t xml:space="preserve"> and </w:t>
            </w:r>
            <w:r>
              <w:rPr>
                <w:highlight w:val="lightGray"/>
              </w:rPr>
              <w:t>[</w:t>
            </w:r>
            <w:r w:rsidR="00226AFB">
              <w:rPr>
                <w:highlight w:val="lightGray"/>
              </w:rPr>
              <w:t>I</w:t>
            </w:r>
            <w:r>
              <w:rPr>
                <w:highlight w:val="lightGray"/>
              </w:rPr>
              <w:t xml:space="preserve">nsert </w:t>
            </w:r>
            <w:r w:rsidR="00E3203A">
              <w:rPr>
                <w:highlight w:val="lightGray"/>
              </w:rPr>
              <w:t>Queries Deadline</w:t>
            </w:r>
            <w:r>
              <w:rPr>
                <w:highlight w:val="lightGray"/>
              </w:rPr>
              <w:t>]</w:t>
            </w:r>
            <w:r>
              <w:t xml:space="preserve"> (the “Submission Clarifications”). The Submission (including the Submission Clarifications) is hereby incorporated by reference into this Agreement. </w:t>
            </w:r>
          </w:p>
        </w:tc>
      </w:tr>
    </w:tbl>
    <w:p w14:paraId="6BE3E3BD" w14:textId="77777777" w:rsidR="003C2602" w:rsidRDefault="003C2602" w:rsidP="003C2602">
      <w:pPr>
        <w:rPr>
          <w:b/>
          <w:bCs/>
        </w:rPr>
      </w:pPr>
    </w:p>
    <w:p w14:paraId="621A29A3" w14:textId="4792F593" w:rsidR="006A2D3B" w:rsidRPr="003C2602" w:rsidRDefault="00363BDC" w:rsidP="003C2602">
      <w:pPr>
        <w:shd w:val="clear" w:color="auto" w:fill="000080"/>
        <w:rPr>
          <w:b/>
          <w:bCs/>
        </w:rPr>
      </w:pPr>
      <w:r w:rsidRPr="003C2602">
        <w:rPr>
          <w:b/>
          <w:bCs/>
        </w:rPr>
        <w:t>IT IS HEREBY AGREED AS FOLLOWS:</w:t>
      </w:r>
    </w:p>
    <w:tbl>
      <w:tblPr>
        <w:tblStyle w:val="aff1"/>
        <w:tblW w:w="9071" w:type="dxa"/>
        <w:tblLayout w:type="fixed"/>
        <w:tblLook w:val="0000" w:firstRow="0" w:lastRow="0" w:firstColumn="0" w:lastColumn="0" w:noHBand="0" w:noVBand="0"/>
      </w:tblPr>
      <w:tblGrid>
        <w:gridCol w:w="671"/>
        <w:gridCol w:w="527"/>
        <w:gridCol w:w="7873"/>
      </w:tblGrid>
      <w:tr w:rsidR="006A2D3B" w14:paraId="78E0149A" w14:textId="77777777">
        <w:tc>
          <w:tcPr>
            <w:tcW w:w="671" w:type="dxa"/>
          </w:tcPr>
          <w:p w14:paraId="20BC33C6" w14:textId="77777777" w:rsidR="006A2D3B" w:rsidRDefault="00363BDC">
            <w:pPr>
              <w:rPr>
                <w:color w:val="0000FF"/>
              </w:rPr>
            </w:pPr>
            <w:r>
              <w:rPr>
                <w:color w:val="0000FF"/>
              </w:rPr>
              <w:t>1.</w:t>
            </w:r>
          </w:p>
        </w:tc>
        <w:tc>
          <w:tcPr>
            <w:tcW w:w="8400" w:type="dxa"/>
            <w:gridSpan w:val="2"/>
          </w:tcPr>
          <w:p w14:paraId="6F1AF96F" w14:textId="77777777" w:rsidR="006A2D3B" w:rsidRDefault="00363BDC">
            <w:pPr>
              <w:spacing w:after="40"/>
            </w:pPr>
            <w:r>
              <w:t>This Agreement consists of the following documents, and in the case of conflict of wording, in the following order of priority:</w:t>
            </w:r>
          </w:p>
        </w:tc>
      </w:tr>
      <w:tr w:rsidR="006A2D3B" w14:paraId="40E46F6A" w14:textId="77777777">
        <w:tc>
          <w:tcPr>
            <w:tcW w:w="671" w:type="dxa"/>
          </w:tcPr>
          <w:p w14:paraId="47834CC2" w14:textId="77777777" w:rsidR="006A2D3B" w:rsidRDefault="006A2D3B">
            <w:pPr>
              <w:rPr>
                <w:color w:val="0000FF"/>
              </w:rPr>
            </w:pPr>
          </w:p>
        </w:tc>
        <w:tc>
          <w:tcPr>
            <w:tcW w:w="527" w:type="dxa"/>
          </w:tcPr>
          <w:p w14:paraId="13248F36" w14:textId="77777777" w:rsidR="006A2D3B" w:rsidRDefault="00363BDC">
            <w:proofErr w:type="spellStart"/>
            <w:r>
              <w:t>i</w:t>
            </w:r>
            <w:proofErr w:type="spellEnd"/>
            <w:r>
              <w:t>.</w:t>
            </w:r>
          </w:p>
        </w:tc>
        <w:tc>
          <w:tcPr>
            <w:tcW w:w="7873" w:type="dxa"/>
          </w:tcPr>
          <w:p w14:paraId="7C96D132" w14:textId="77777777" w:rsidR="006A2D3B" w:rsidRDefault="00363BDC">
            <w:pPr>
              <w:spacing w:after="40"/>
            </w:pPr>
            <w:r>
              <w:t xml:space="preserve">This Agreement and Schedules A to </w:t>
            </w:r>
            <w:proofErr w:type="spellStart"/>
            <w:r>
              <w:t>E</w:t>
            </w:r>
            <w:proofErr w:type="spellEnd"/>
            <w:r>
              <w:t xml:space="preserve"> attached hereto;</w:t>
            </w:r>
          </w:p>
        </w:tc>
      </w:tr>
      <w:tr w:rsidR="006A2D3B" w14:paraId="55FC8691" w14:textId="77777777">
        <w:tc>
          <w:tcPr>
            <w:tcW w:w="671" w:type="dxa"/>
          </w:tcPr>
          <w:p w14:paraId="1692FFEA" w14:textId="77777777" w:rsidR="006A2D3B" w:rsidRDefault="006A2D3B">
            <w:pPr>
              <w:rPr>
                <w:color w:val="0000FF"/>
              </w:rPr>
            </w:pPr>
          </w:p>
        </w:tc>
        <w:tc>
          <w:tcPr>
            <w:tcW w:w="527" w:type="dxa"/>
          </w:tcPr>
          <w:p w14:paraId="207075A6" w14:textId="77777777" w:rsidR="006A2D3B" w:rsidRDefault="00363BDC">
            <w:r>
              <w:t>ii.</w:t>
            </w:r>
          </w:p>
        </w:tc>
        <w:tc>
          <w:tcPr>
            <w:tcW w:w="7873" w:type="dxa"/>
          </w:tcPr>
          <w:p w14:paraId="155E1947" w14:textId="09F4BC04" w:rsidR="006A2D3B" w:rsidRDefault="00363BDC">
            <w:pPr>
              <w:spacing w:after="40"/>
            </w:pPr>
            <w:r>
              <w:t xml:space="preserve">The </w:t>
            </w:r>
            <w:r w:rsidR="00556CF0">
              <w:t>CFT</w:t>
            </w:r>
            <w:r>
              <w:t xml:space="preserve">; </w:t>
            </w:r>
          </w:p>
        </w:tc>
      </w:tr>
      <w:tr w:rsidR="006A2D3B" w14:paraId="1C9FC08D" w14:textId="77777777">
        <w:tc>
          <w:tcPr>
            <w:tcW w:w="671" w:type="dxa"/>
          </w:tcPr>
          <w:p w14:paraId="53C35758" w14:textId="77777777" w:rsidR="006A2D3B" w:rsidRDefault="006A2D3B">
            <w:pPr>
              <w:rPr>
                <w:color w:val="0000FF"/>
              </w:rPr>
            </w:pPr>
          </w:p>
        </w:tc>
        <w:tc>
          <w:tcPr>
            <w:tcW w:w="527" w:type="dxa"/>
          </w:tcPr>
          <w:p w14:paraId="07FAAFAD" w14:textId="77777777" w:rsidR="006A2D3B" w:rsidRDefault="00363BDC">
            <w:r>
              <w:t>iii.</w:t>
            </w:r>
          </w:p>
        </w:tc>
        <w:tc>
          <w:tcPr>
            <w:tcW w:w="7873" w:type="dxa"/>
          </w:tcPr>
          <w:p w14:paraId="3732381F" w14:textId="77777777" w:rsidR="006A2D3B" w:rsidRDefault="00363BDC">
            <w:r>
              <w:t>The Submission.</w:t>
            </w:r>
          </w:p>
        </w:tc>
      </w:tr>
      <w:tr w:rsidR="006A2D3B" w14:paraId="670C7213" w14:textId="77777777">
        <w:tc>
          <w:tcPr>
            <w:tcW w:w="671" w:type="dxa"/>
          </w:tcPr>
          <w:p w14:paraId="37AA990C" w14:textId="77777777" w:rsidR="006A2D3B" w:rsidRDefault="00363BDC">
            <w:pPr>
              <w:rPr>
                <w:color w:val="0000FF"/>
              </w:rPr>
            </w:pPr>
            <w:r>
              <w:rPr>
                <w:color w:val="0000FF"/>
              </w:rPr>
              <w:t>2.</w:t>
            </w:r>
          </w:p>
        </w:tc>
        <w:tc>
          <w:tcPr>
            <w:tcW w:w="8400" w:type="dxa"/>
            <w:gridSpan w:val="2"/>
          </w:tcPr>
          <w:p w14:paraId="26BE2133" w14:textId="61BE15A3" w:rsidR="006A2D3B" w:rsidRDefault="00363BDC">
            <w:r>
              <w:t xml:space="preserve">The Contractor shall </w:t>
            </w:r>
            <w:r w:rsidR="00560F87">
              <w:t>sell,</w:t>
            </w:r>
            <w:r>
              <w:t xml:space="preserve"> and the Client shall purchase in accordance with this Agreement (“Agreement”) the Goods described in Schedule B (“Goods”). Schedule B details the nature, quantity, quality, time of delivery and functional specifications of the Goods in accordance with the </w:t>
            </w:r>
            <w:r w:rsidR="00556CF0">
              <w:t>CFT</w:t>
            </w:r>
            <w:r>
              <w:t xml:space="preserve"> and the Submission (“the Specification”).</w:t>
            </w:r>
          </w:p>
        </w:tc>
      </w:tr>
      <w:tr w:rsidR="006A2D3B" w14:paraId="17503B4C" w14:textId="77777777">
        <w:tc>
          <w:tcPr>
            <w:tcW w:w="671" w:type="dxa"/>
          </w:tcPr>
          <w:p w14:paraId="638126DB" w14:textId="77777777" w:rsidR="006A2D3B" w:rsidRDefault="00363BDC">
            <w:pPr>
              <w:rPr>
                <w:color w:val="0000FF"/>
              </w:rPr>
            </w:pPr>
            <w:r>
              <w:rPr>
                <w:color w:val="0000FF"/>
              </w:rPr>
              <w:t>3.</w:t>
            </w:r>
          </w:p>
        </w:tc>
        <w:tc>
          <w:tcPr>
            <w:tcW w:w="8400" w:type="dxa"/>
            <w:gridSpan w:val="2"/>
          </w:tcPr>
          <w:p w14:paraId="6CBC853C" w14:textId="51096245" w:rsidR="006A2D3B" w:rsidRDefault="00363BDC">
            <w:r>
              <w:t>Subject to the terms and conditions of this Agreement, the Client agrees to pay to the Contractor the charges as stipulated in Schedule C (“the Charges”).</w:t>
            </w:r>
            <w:r w:rsidR="00226AFB">
              <w:t xml:space="preserve"> </w:t>
            </w:r>
            <w:r>
              <w:t xml:space="preserve">The Charges are exclusive of VAT which shall be due at the rate applicable on the date of the VAT invoice. </w:t>
            </w:r>
          </w:p>
        </w:tc>
      </w:tr>
      <w:tr w:rsidR="006A2D3B" w14:paraId="4210616C" w14:textId="77777777">
        <w:tc>
          <w:tcPr>
            <w:tcW w:w="671" w:type="dxa"/>
          </w:tcPr>
          <w:p w14:paraId="7BFF86AE" w14:textId="77777777" w:rsidR="006A2D3B" w:rsidRDefault="00363BDC">
            <w:pPr>
              <w:rPr>
                <w:color w:val="0000FF"/>
              </w:rPr>
            </w:pPr>
            <w:r>
              <w:rPr>
                <w:color w:val="0000FF"/>
              </w:rPr>
              <w:t>4.</w:t>
            </w:r>
          </w:p>
        </w:tc>
        <w:tc>
          <w:tcPr>
            <w:tcW w:w="8400" w:type="dxa"/>
            <w:gridSpan w:val="2"/>
          </w:tcPr>
          <w:p w14:paraId="14DECAA2" w14:textId="3C8688C2" w:rsidR="006A2D3B" w:rsidRDefault="00363BDC">
            <w:r>
              <w:t xml:space="preserve">For the purposes of this Agreement, the Client’s Contact is </w:t>
            </w:r>
            <w:r w:rsidR="00714BE4">
              <w:t>De La Salle College</w:t>
            </w:r>
            <w:r>
              <w:t xml:space="preserve"> of</w:t>
            </w:r>
            <w:bookmarkStart w:id="23" w:name="bookmark=id.qsh70q" w:colFirst="0" w:colLast="0"/>
            <w:bookmarkEnd w:id="23"/>
            <w:r w:rsidR="00714BE4">
              <w:t xml:space="preserve"> Newtown, Waterford</w:t>
            </w:r>
            <w:r>
              <w:t xml:space="preserve">; the Contractor’s Contact is </w:t>
            </w:r>
            <w:r>
              <w:rPr>
                <w:highlight w:val="lightGray"/>
              </w:rPr>
              <w:t>[</w:t>
            </w:r>
            <w:r w:rsidR="00560F87">
              <w:rPr>
                <w:highlight w:val="lightGray"/>
              </w:rPr>
              <w:t xml:space="preserve">Insert </w:t>
            </w:r>
            <w:r>
              <w:rPr>
                <w:highlight w:val="lightGray"/>
              </w:rPr>
              <w:t xml:space="preserve">Contractor </w:t>
            </w:r>
            <w:r w:rsidR="00560F87">
              <w:rPr>
                <w:highlight w:val="lightGray"/>
              </w:rPr>
              <w:t>C</w:t>
            </w:r>
            <w:r>
              <w:rPr>
                <w:highlight w:val="lightGray"/>
              </w:rPr>
              <w:t xml:space="preserve">ontact </w:t>
            </w:r>
            <w:r w:rsidR="00560F87">
              <w:rPr>
                <w:highlight w:val="lightGray"/>
              </w:rPr>
              <w:t>N</w:t>
            </w:r>
            <w:r>
              <w:rPr>
                <w:highlight w:val="lightGray"/>
              </w:rPr>
              <w:t>ame]</w:t>
            </w:r>
            <w:r>
              <w:t xml:space="preserve"> of </w:t>
            </w:r>
            <w:r>
              <w:rPr>
                <w:highlight w:val="lightGray"/>
              </w:rPr>
              <w:t>[</w:t>
            </w:r>
            <w:r w:rsidR="00560F87">
              <w:rPr>
                <w:highlight w:val="lightGray"/>
              </w:rPr>
              <w:t xml:space="preserve">Insert </w:t>
            </w:r>
            <w:r>
              <w:rPr>
                <w:highlight w:val="lightGray"/>
              </w:rPr>
              <w:t xml:space="preserve">Contractor </w:t>
            </w:r>
            <w:r w:rsidR="00560F87">
              <w:rPr>
                <w:highlight w:val="lightGray"/>
              </w:rPr>
              <w:t>C</w:t>
            </w:r>
            <w:r>
              <w:rPr>
                <w:highlight w:val="lightGray"/>
              </w:rPr>
              <w:t xml:space="preserve">ontact </w:t>
            </w:r>
            <w:r w:rsidR="00560F87">
              <w:rPr>
                <w:highlight w:val="lightGray"/>
              </w:rPr>
              <w:t>A</w:t>
            </w:r>
            <w:r>
              <w:rPr>
                <w:highlight w:val="lightGray"/>
              </w:rPr>
              <w:t>ddress].</w:t>
            </w:r>
          </w:p>
        </w:tc>
      </w:tr>
      <w:tr w:rsidR="006A2D3B" w14:paraId="5A90E468" w14:textId="77777777">
        <w:tc>
          <w:tcPr>
            <w:tcW w:w="671" w:type="dxa"/>
          </w:tcPr>
          <w:p w14:paraId="09764B66" w14:textId="77777777" w:rsidR="006A2D3B" w:rsidRDefault="00363BDC">
            <w:pPr>
              <w:rPr>
                <w:color w:val="0000FF"/>
              </w:rPr>
            </w:pPr>
            <w:r>
              <w:rPr>
                <w:color w:val="0000FF"/>
              </w:rPr>
              <w:t>5.</w:t>
            </w:r>
          </w:p>
        </w:tc>
        <w:tc>
          <w:tcPr>
            <w:tcW w:w="8400" w:type="dxa"/>
            <w:gridSpan w:val="2"/>
          </w:tcPr>
          <w:p w14:paraId="1A372F65" w14:textId="3F9E86FF" w:rsidR="006A2D3B" w:rsidRDefault="00363BDC">
            <w:r>
              <w:t xml:space="preserve">This Agreement shall take effect on the date of this Agreement (“the Effective Date”) and shall expire on </w:t>
            </w:r>
            <w:bookmarkStart w:id="24" w:name="bookmark=id.3as4poj" w:colFirst="0" w:colLast="0"/>
            <w:bookmarkEnd w:id="24"/>
            <w:r w:rsidRPr="00560F87">
              <w:rPr>
                <w:highlight w:val="lightGray"/>
              </w:rPr>
              <w:t xml:space="preserve">[Insert </w:t>
            </w:r>
            <w:r w:rsidR="00226AFB">
              <w:rPr>
                <w:highlight w:val="lightGray"/>
              </w:rPr>
              <w:t xml:space="preserve">Expiry </w:t>
            </w:r>
            <w:r w:rsidR="00560F87">
              <w:rPr>
                <w:highlight w:val="lightGray"/>
              </w:rPr>
              <w:t>D</w:t>
            </w:r>
            <w:r w:rsidRPr="00560F87">
              <w:rPr>
                <w:highlight w:val="lightGray"/>
              </w:rPr>
              <w:t>ate]</w:t>
            </w:r>
            <w:r>
              <w:t xml:space="preserve">, unless it is otherwise terminated in accordance with the </w:t>
            </w:r>
            <w:r>
              <w:lastRenderedPageBreak/>
              <w:t>provisions of this Agreement or otherwise lawfully terminated or otherwise lawfully extended as agreed between the Parties (“the Term”).</w:t>
            </w:r>
          </w:p>
          <w:p w14:paraId="7C0EB05D" w14:textId="66814D50" w:rsidR="006A2D3B" w:rsidRDefault="00363BDC">
            <w:r>
              <w:t xml:space="preserve">The Client reserves the right to extend the Term for a period or periods of up to </w:t>
            </w:r>
            <w:r w:rsidR="00226AFB" w:rsidRPr="00226AFB">
              <w:rPr>
                <w:highlight w:val="lightGray"/>
              </w:rPr>
              <w:t>12 (twelve)</w:t>
            </w:r>
            <w:r>
              <w:t xml:space="preserve"> months with a maximum of </w:t>
            </w:r>
            <w:r w:rsidR="00226AFB" w:rsidRPr="00226AFB">
              <w:rPr>
                <w:highlight w:val="lightGray"/>
              </w:rPr>
              <w:t>1 (one)</w:t>
            </w:r>
            <w:r w:rsidR="00226AFB">
              <w:t xml:space="preserve"> </w:t>
            </w:r>
            <w:r>
              <w:t>such extensions permitted subject to its obligations at law.</w:t>
            </w:r>
          </w:p>
        </w:tc>
      </w:tr>
      <w:tr w:rsidR="006A2D3B" w14:paraId="62A99349" w14:textId="77777777">
        <w:tc>
          <w:tcPr>
            <w:tcW w:w="671" w:type="dxa"/>
          </w:tcPr>
          <w:p w14:paraId="0397571B" w14:textId="77777777" w:rsidR="006A2D3B" w:rsidRDefault="00363BDC">
            <w:pPr>
              <w:rPr>
                <w:color w:val="0000FF"/>
              </w:rPr>
            </w:pPr>
            <w:r>
              <w:rPr>
                <w:color w:val="0000FF"/>
              </w:rPr>
              <w:lastRenderedPageBreak/>
              <w:t>6.</w:t>
            </w:r>
          </w:p>
        </w:tc>
        <w:tc>
          <w:tcPr>
            <w:tcW w:w="8400" w:type="dxa"/>
            <w:gridSpan w:val="2"/>
          </w:tcPr>
          <w:p w14:paraId="5FF55ACF" w14:textId="6E3CE905" w:rsidR="006A2D3B" w:rsidRDefault="00363BDC">
            <w:r>
              <w:t xml:space="preserve">Unless otherwise specified herein, a defined term used in this Agreement shall have the same meaning as assigned to it in the </w:t>
            </w:r>
            <w:r w:rsidR="00556CF0">
              <w:t>CFT</w:t>
            </w:r>
            <w:r>
              <w:t>.</w:t>
            </w:r>
          </w:p>
        </w:tc>
      </w:tr>
      <w:tr w:rsidR="006A2D3B" w14:paraId="22FC46E1" w14:textId="77777777">
        <w:tc>
          <w:tcPr>
            <w:tcW w:w="671" w:type="dxa"/>
          </w:tcPr>
          <w:p w14:paraId="1E843A6D" w14:textId="77777777" w:rsidR="006A2D3B" w:rsidRDefault="00363BDC">
            <w:pPr>
              <w:rPr>
                <w:color w:val="0000FF"/>
              </w:rPr>
            </w:pPr>
            <w:r>
              <w:rPr>
                <w:color w:val="0000FF"/>
              </w:rPr>
              <w:t>7.</w:t>
            </w:r>
          </w:p>
        </w:tc>
        <w:tc>
          <w:tcPr>
            <w:tcW w:w="8400" w:type="dxa"/>
            <w:gridSpan w:val="2"/>
          </w:tcPr>
          <w:p w14:paraId="51C23872" w14:textId="77777777" w:rsidR="006A2D3B" w:rsidRDefault="00363BDC">
            <w:r>
              <w:t>Headings are included for ease of reference only and shall not affect the construction of this Agreement.</w:t>
            </w:r>
          </w:p>
        </w:tc>
      </w:tr>
      <w:tr w:rsidR="006A2D3B" w14:paraId="52DAD6DB" w14:textId="77777777">
        <w:tc>
          <w:tcPr>
            <w:tcW w:w="671" w:type="dxa"/>
          </w:tcPr>
          <w:p w14:paraId="4337FAEF" w14:textId="77777777" w:rsidR="006A2D3B" w:rsidRDefault="00363BDC">
            <w:pPr>
              <w:rPr>
                <w:color w:val="0000FF"/>
              </w:rPr>
            </w:pPr>
            <w:r>
              <w:rPr>
                <w:color w:val="0000FF"/>
              </w:rPr>
              <w:t>8.</w:t>
            </w:r>
          </w:p>
        </w:tc>
        <w:tc>
          <w:tcPr>
            <w:tcW w:w="8400" w:type="dxa"/>
            <w:gridSpan w:val="2"/>
          </w:tcPr>
          <w:p w14:paraId="55A26A74" w14:textId="77777777" w:rsidR="006A2D3B" w:rsidRDefault="00363BDC">
            <w:r>
              <w:t>Unless the context requires otherwise, words in the singular may include the plural and vice versa.</w:t>
            </w:r>
          </w:p>
        </w:tc>
      </w:tr>
      <w:tr w:rsidR="006A2D3B" w14:paraId="1D9CE482" w14:textId="77777777">
        <w:tc>
          <w:tcPr>
            <w:tcW w:w="671" w:type="dxa"/>
          </w:tcPr>
          <w:p w14:paraId="30716CEC" w14:textId="77777777" w:rsidR="006A2D3B" w:rsidRDefault="00363BDC">
            <w:pPr>
              <w:rPr>
                <w:color w:val="0000FF"/>
              </w:rPr>
            </w:pPr>
            <w:r>
              <w:rPr>
                <w:color w:val="0000FF"/>
              </w:rPr>
              <w:t>9.</w:t>
            </w:r>
          </w:p>
          <w:p w14:paraId="0A6C59A7" w14:textId="77777777" w:rsidR="006A2D3B" w:rsidRDefault="006A2D3B">
            <w:pPr>
              <w:rPr>
                <w:color w:val="0000FF"/>
              </w:rPr>
            </w:pPr>
          </w:p>
          <w:p w14:paraId="79B80CD1" w14:textId="77777777" w:rsidR="006A2D3B" w:rsidRDefault="006A2D3B">
            <w:pPr>
              <w:rPr>
                <w:color w:val="0000FF"/>
              </w:rPr>
            </w:pPr>
          </w:p>
          <w:p w14:paraId="24D0B420" w14:textId="77777777" w:rsidR="006A2D3B" w:rsidRDefault="00363BDC">
            <w:pPr>
              <w:rPr>
                <w:color w:val="0000FF"/>
              </w:rPr>
            </w:pPr>
            <w:r>
              <w:rPr>
                <w:color w:val="0000FF"/>
              </w:rPr>
              <w:t>10.</w:t>
            </w:r>
          </w:p>
        </w:tc>
        <w:tc>
          <w:tcPr>
            <w:tcW w:w="8400" w:type="dxa"/>
            <w:gridSpan w:val="2"/>
          </w:tcPr>
          <w:p w14:paraId="759AEF63" w14:textId="77777777" w:rsidR="006A2D3B" w:rsidRDefault="00363BDC">
            <w:r>
              <w:t>References to any statute, enactment, order, regulation or other legislative instrument shall be construed as a reference to the statute, enactment, order, regulation or instrument as amended, unless specifically indicated otherwise.</w:t>
            </w:r>
          </w:p>
          <w:p w14:paraId="53DE98E8" w14:textId="77777777" w:rsidR="006A2D3B" w:rsidRDefault="00363BDC">
            <w:r>
              <w:t>In the event that any ambiguity or question of intent or interpretation arises in relation to this Agreement, this Agreement shall be construed as if drafted jointly by the Parties and no presumption or burden of proof shall arise favouring or disfavouring any Party by virtue of the authorship of any of the provisions of this Agreement.</w:t>
            </w:r>
          </w:p>
        </w:tc>
      </w:tr>
    </w:tbl>
    <w:p w14:paraId="26F71C1B" w14:textId="77777777" w:rsidR="006A2D3B" w:rsidRDefault="006A2D3B"/>
    <w:tbl>
      <w:tblPr>
        <w:tblStyle w:val="aff2"/>
        <w:tblW w:w="9041" w:type="dxa"/>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ayout w:type="fixed"/>
        <w:tblLook w:val="0000" w:firstRow="0" w:lastRow="0" w:firstColumn="0" w:lastColumn="0" w:noHBand="0" w:noVBand="0"/>
      </w:tblPr>
      <w:tblGrid>
        <w:gridCol w:w="4518"/>
        <w:gridCol w:w="4523"/>
      </w:tblGrid>
      <w:tr w:rsidR="006A2D3B" w14:paraId="5943A517" w14:textId="77777777">
        <w:trPr>
          <w:trHeight w:val="964"/>
        </w:trPr>
        <w:tc>
          <w:tcPr>
            <w:tcW w:w="4518" w:type="dxa"/>
            <w:shd w:val="clear" w:color="auto" w:fill="CCCCCC"/>
          </w:tcPr>
          <w:p w14:paraId="70FDF938" w14:textId="77777777" w:rsidR="006A2D3B" w:rsidRDefault="00363BDC">
            <w:r>
              <w:t>SIGNED for and on behalf of the Client</w:t>
            </w:r>
          </w:p>
          <w:p w14:paraId="5A4EC923" w14:textId="77777777" w:rsidR="006A2D3B" w:rsidRDefault="006A2D3B"/>
          <w:p w14:paraId="1B871DDB" w14:textId="77777777" w:rsidR="006A2D3B" w:rsidRDefault="00363BDC">
            <w:r>
              <w:t>__________________________</w:t>
            </w:r>
          </w:p>
          <w:p w14:paraId="299121BE" w14:textId="77777777" w:rsidR="006A2D3B" w:rsidRDefault="00363BDC">
            <w:r>
              <w:t>(being a duly authorised officer)</w:t>
            </w:r>
          </w:p>
        </w:tc>
        <w:tc>
          <w:tcPr>
            <w:tcW w:w="4523" w:type="dxa"/>
            <w:shd w:val="clear" w:color="auto" w:fill="CCCCCC"/>
          </w:tcPr>
          <w:p w14:paraId="3FC83EEE" w14:textId="77777777" w:rsidR="006A2D3B" w:rsidRDefault="00363BDC">
            <w:r>
              <w:t>SIGNED for and on behalf of the Contractor</w:t>
            </w:r>
          </w:p>
          <w:p w14:paraId="00230030" w14:textId="77777777" w:rsidR="006A2D3B" w:rsidRDefault="006A2D3B"/>
          <w:p w14:paraId="59CAEF1A" w14:textId="77777777" w:rsidR="006A2D3B" w:rsidRDefault="00363BDC">
            <w:r>
              <w:t>____________________________</w:t>
            </w:r>
          </w:p>
        </w:tc>
      </w:tr>
      <w:tr w:rsidR="006A2D3B" w14:paraId="4D952CED" w14:textId="77777777">
        <w:trPr>
          <w:trHeight w:val="1044"/>
        </w:trPr>
        <w:tc>
          <w:tcPr>
            <w:tcW w:w="4518" w:type="dxa"/>
            <w:shd w:val="clear" w:color="auto" w:fill="CCCCCC"/>
          </w:tcPr>
          <w:p w14:paraId="13215A1F" w14:textId="77777777" w:rsidR="006A2D3B" w:rsidRDefault="00363BDC">
            <w:r>
              <w:t>Witness</w:t>
            </w:r>
          </w:p>
        </w:tc>
        <w:tc>
          <w:tcPr>
            <w:tcW w:w="4523" w:type="dxa"/>
            <w:shd w:val="clear" w:color="auto" w:fill="CCCCCC"/>
          </w:tcPr>
          <w:p w14:paraId="018B06EC" w14:textId="77777777" w:rsidR="006A2D3B" w:rsidRDefault="00363BDC">
            <w:r>
              <w:t>Witness</w:t>
            </w:r>
          </w:p>
        </w:tc>
      </w:tr>
    </w:tbl>
    <w:p w14:paraId="6EE96BD8" w14:textId="77777777" w:rsidR="006A2D3B" w:rsidRDefault="006A2D3B"/>
    <w:p w14:paraId="0BDB2A6B" w14:textId="77777777" w:rsidR="006A2D3B" w:rsidRDefault="006A2D3B"/>
    <w:p w14:paraId="71F7028A" w14:textId="77777777" w:rsidR="006A2D3B" w:rsidRDefault="00363BDC">
      <w:pPr>
        <w:pStyle w:val="Heading1"/>
        <w:spacing w:before="0"/>
        <w:rPr>
          <w:rFonts w:ascii="Calibri" w:hAnsi="Calibri"/>
        </w:rPr>
      </w:pPr>
      <w:r>
        <w:rPr>
          <w:rFonts w:ascii="Calibri" w:hAnsi="Calibri"/>
        </w:rPr>
        <w:lastRenderedPageBreak/>
        <w:t>Schedule A: Terms and Conditions</w:t>
      </w:r>
    </w:p>
    <w:p w14:paraId="2C2966C3" w14:textId="77777777" w:rsidR="006A2D3B" w:rsidRDefault="00363BDC">
      <w:pPr>
        <w:pStyle w:val="Heading2"/>
      </w:pPr>
      <w:r>
        <w:t>1.</w:t>
      </w:r>
      <w:r>
        <w:tab/>
        <w:t>Contractor’s Obligations</w:t>
      </w:r>
    </w:p>
    <w:tbl>
      <w:tblPr>
        <w:tblStyle w:val="aff3"/>
        <w:tblW w:w="9071" w:type="dxa"/>
        <w:tblLayout w:type="fixed"/>
        <w:tblLook w:val="0000" w:firstRow="0" w:lastRow="0" w:firstColumn="0" w:lastColumn="0" w:noHBand="0" w:noVBand="0"/>
      </w:tblPr>
      <w:tblGrid>
        <w:gridCol w:w="611"/>
        <w:gridCol w:w="516"/>
        <w:gridCol w:w="7944"/>
      </w:tblGrid>
      <w:tr w:rsidR="006A2D3B" w14:paraId="2AABB4CE" w14:textId="77777777">
        <w:tc>
          <w:tcPr>
            <w:tcW w:w="611" w:type="dxa"/>
          </w:tcPr>
          <w:p w14:paraId="4B581FC8" w14:textId="77777777" w:rsidR="006A2D3B" w:rsidRDefault="00363BDC">
            <w:pPr>
              <w:rPr>
                <w:color w:val="0000FF"/>
              </w:rPr>
            </w:pPr>
            <w:r>
              <w:rPr>
                <w:color w:val="0000FF"/>
              </w:rPr>
              <w:t>A.</w:t>
            </w:r>
          </w:p>
        </w:tc>
        <w:tc>
          <w:tcPr>
            <w:tcW w:w="8460" w:type="dxa"/>
            <w:gridSpan w:val="2"/>
          </w:tcPr>
          <w:p w14:paraId="0EC80670" w14:textId="77777777" w:rsidR="006A2D3B" w:rsidRDefault="00363BDC">
            <w:r>
              <w:t>The Contractor undertakes to act with due care, skill and diligence in the supply of Goods and generally in the carrying out of its obligations under this Agreement and in the appointment, monitoring and retention of its agents and Subcontractors. The Contractor shall require its agents and Subcontractors to exercise due care, skill and diligence in the supply of the Goods and generally in the carrying out of obligations allocated by the Contractor to its agents and Subcontractors under this Agreement.</w:t>
            </w:r>
          </w:p>
        </w:tc>
      </w:tr>
      <w:tr w:rsidR="006A2D3B" w14:paraId="556ADB36" w14:textId="77777777">
        <w:tc>
          <w:tcPr>
            <w:tcW w:w="611" w:type="dxa"/>
          </w:tcPr>
          <w:p w14:paraId="18440C91" w14:textId="77777777" w:rsidR="006A2D3B" w:rsidRDefault="00363BDC">
            <w:pPr>
              <w:rPr>
                <w:color w:val="0000FF"/>
              </w:rPr>
            </w:pPr>
            <w:r>
              <w:rPr>
                <w:color w:val="0000FF"/>
              </w:rPr>
              <w:t>B.</w:t>
            </w:r>
          </w:p>
        </w:tc>
        <w:tc>
          <w:tcPr>
            <w:tcW w:w="8460" w:type="dxa"/>
            <w:gridSpan w:val="2"/>
          </w:tcPr>
          <w:p w14:paraId="05A2E654" w14:textId="77777777" w:rsidR="006A2D3B" w:rsidRDefault="00363BDC">
            <w:r>
              <w:t>In consideration of the payment of the Charges and subject to clause 5 the Contractor shall:</w:t>
            </w:r>
          </w:p>
        </w:tc>
      </w:tr>
      <w:tr w:rsidR="006A2D3B" w14:paraId="453A03EF" w14:textId="77777777">
        <w:tc>
          <w:tcPr>
            <w:tcW w:w="611" w:type="dxa"/>
          </w:tcPr>
          <w:p w14:paraId="7F689761" w14:textId="77777777" w:rsidR="006A2D3B" w:rsidRDefault="006A2D3B">
            <w:pPr>
              <w:rPr>
                <w:color w:val="0000FF"/>
              </w:rPr>
            </w:pPr>
          </w:p>
        </w:tc>
        <w:tc>
          <w:tcPr>
            <w:tcW w:w="516" w:type="dxa"/>
          </w:tcPr>
          <w:p w14:paraId="6A84729A" w14:textId="77777777" w:rsidR="006A2D3B" w:rsidRDefault="00363BDC">
            <w:r>
              <w:t>1.</w:t>
            </w:r>
          </w:p>
        </w:tc>
        <w:tc>
          <w:tcPr>
            <w:tcW w:w="7944" w:type="dxa"/>
          </w:tcPr>
          <w:p w14:paraId="762D5C47" w14:textId="5516D190" w:rsidR="006A2D3B" w:rsidRDefault="00363BDC">
            <w:r>
              <w:t xml:space="preserve">supply the Goods in accordance with the Specification, the </w:t>
            </w:r>
            <w:r w:rsidR="00556CF0">
              <w:t>CFT</w:t>
            </w:r>
            <w:r>
              <w:t>, the Client’s directions and the terms of this Agreement;</w:t>
            </w:r>
          </w:p>
        </w:tc>
      </w:tr>
      <w:tr w:rsidR="006A2D3B" w14:paraId="43FC24E1" w14:textId="77777777">
        <w:tc>
          <w:tcPr>
            <w:tcW w:w="611" w:type="dxa"/>
          </w:tcPr>
          <w:p w14:paraId="5DB5B047" w14:textId="77777777" w:rsidR="006A2D3B" w:rsidRDefault="006A2D3B">
            <w:pPr>
              <w:rPr>
                <w:color w:val="0000FF"/>
              </w:rPr>
            </w:pPr>
          </w:p>
        </w:tc>
        <w:tc>
          <w:tcPr>
            <w:tcW w:w="516" w:type="dxa"/>
          </w:tcPr>
          <w:p w14:paraId="1E388670" w14:textId="77777777" w:rsidR="006A2D3B" w:rsidRDefault="00363BDC">
            <w:r>
              <w:t>2.</w:t>
            </w:r>
          </w:p>
        </w:tc>
        <w:tc>
          <w:tcPr>
            <w:tcW w:w="7944" w:type="dxa"/>
          </w:tcPr>
          <w:p w14:paraId="798A26B7" w14:textId="07180401" w:rsidR="006A2D3B" w:rsidRDefault="00363BDC">
            <w:r>
              <w:t xml:space="preserve">comply with and implement any </w:t>
            </w:r>
            <w:r w:rsidR="00226AFB">
              <w:t>policies, guidelines</w:t>
            </w:r>
            <w:r>
              <w:t xml:space="preserve"> and/or any project governance protocols issued by the Client from time to time and notified to the Contractor in writing;</w:t>
            </w:r>
          </w:p>
        </w:tc>
      </w:tr>
      <w:tr w:rsidR="006A2D3B" w14:paraId="2967D031" w14:textId="77777777">
        <w:tc>
          <w:tcPr>
            <w:tcW w:w="611" w:type="dxa"/>
          </w:tcPr>
          <w:p w14:paraId="3B1FA2E1" w14:textId="77777777" w:rsidR="006A2D3B" w:rsidRDefault="006A2D3B">
            <w:pPr>
              <w:rPr>
                <w:color w:val="0000FF"/>
              </w:rPr>
            </w:pPr>
          </w:p>
        </w:tc>
        <w:tc>
          <w:tcPr>
            <w:tcW w:w="516" w:type="dxa"/>
          </w:tcPr>
          <w:p w14:paraId="47B87518" w14:textId="77777777" w:rsidR="006A2D3B" w:rsidRDefault="00363BDC">
            <w:r>
              <w:t>3.</w:t>
            </w:r>
          </w:p>
        </w:tc>
        <w:tc>
          <w:tcPr>
            <w:tcW w:w="7944" w:type="dxa"/>
          </w:tcPr>
          <w:p w14:paraId="0A70EE04" w14:textId="77777777" w:rsidR="006A2D3B" w:rsidRDefault="00363BDC">
            <w:r>
              <w:t>comply with all local security and health and safety arrangements as notified to it by the Client; and</w:t>
            </w:r>
          </w:p>
        </w:tc>
      </w:tr>
      <w:tr w:rsidR="006A2D3B" w14:paraId="676D1D50" w14:textId="77777777">
        <w:tc>
          <w:tcPr>
            <w:tcW w:w="611" w:type="dxa"/>
          </w:tcPr>
          <w:p w14:paraId="0EAABF3F" w14:textId="77777777" w:rsidR="006A2D3B" w:rsidRDefault="006A2D3B">
            <w:pPr>
              <w:rPr>
                <w:color w:val="0000FF"/>
              </w:rPr>
            </w:pPr>
          </w:p>
        </w:tc>
        <w:tc>
          <w:tcPr>
            <w:tcW w:w="516" w:type="dxa"/>
          </w:tcPr>
          <w:p w14:paraId="47778663" w14:textId="77777777" w:rsidR="006A2D3B" w:rsidRDefault="00363BDC">
            <w:r>
              <w:t>4.</w:t>
            </w:r>
          </w:p>
        </w:tc>
        <w:tc>
          <w:tcPr>
            <w:tcW w:w="7944" w:type="dxa"/>
          </w:tcPr>
          <w:p w14:paraId="4F6B6E23" w14:textId="77777777" w:rsidR="006A2D3B" w:rsidRDefault="00363BDC">
            <w:r>
              <w:t xml:space="preserve">supply the Goods in accordance with good industry practice and comply with all applicable laws including but not limited to all obligations in the field of environmental, social and labour law that apply at the place where the Goods provided, that have been established by EU law, national law, collective agreements and by international, environmental, social and labour law listed in Schedule 7 of the European Union (Award of Public Authority Contracts) Regulations 2016 (Statutory Instrument 284 of 2016) (the “Regulations”) . The Contractor shall be responsible for compliance with all statutory requirements of an employer and without prejudice to the generality of the foregoing shall be solely responsible in law for the employment, remuneration, taxes, immigration and work permits of all personnel retained for the purposes of complying with this Agreement. </w:t>
            </w:r>
          </w:p>
        </w:tc>
      </w:tr>
      <w:tr w:rsidR="006A2D3B" w14:paraId="3F712C52" w14:textId="77777777">
        <w:tc>
          <w:tcPr>
            <w:tcW w:w="611" w:type="dxa"/>
          </w:tcPr>
          <w:p w14:paraId="600A75C7" w14:textId="77777777" w:rsidR="006A2D3B" w:rsidRDefault="00363BDC">
            <w:pPr>
              <w:rPr>
                <w:color w:val="0000FF"/>
              </w:rPr>
            </w:pPr>
            <w:r>
              <w:rPr>
                <w:color w:val="0000FF"/>
              </w:rPr>
              <w:t>C.</w:t>
            </w:r>
          </w:p>
        </w:tc>
        <w:tc>
          <w:tcPr>
            <w:tcW w:w="8460" w:type="dxa"/>
            <w:gridSpan w:val="2"/>
          </w:tcPr>
          <w:p w14:paraId="0C554CD5" w14:textId="21B18DB3" w:rsidR="006A2D3B" w:rsidRDefault="00363BDC">
            <w:r>
              <w:t>The Contractor is deemed to be the prime contractor under this Agreement and the Contractor assumes full responsibility for the discharge of all obligations under this Agreement and shall assume all the duties, responsibilities and obligations associated with the position of prime contractor. The Contractor as prime contractor under the Submission hereby assumes liability for its Subcontractors and shall ensure that its Subcontractors shall comply in all respects with the relevant terms of this Agreement, including but not limited to clause 1</w:t>
            </w:r>
            <w:proofErr w:type="gramStart"/>
            <w:r>
              <w:t>B(</w:t>
            </w:r>
            <w:proofErr w:type="gramEnd"/>
            <w:r>
              <w:t>4) above,</w:t>
            </w:r>
            <w:r w:rsidR="00226AFB">
              <w:t xml:space="preserve"> </w:t>
            </w:r>
            <w:r>
              <w:t>to the extent that it or they are retained by the Contractor. Subject to clause 15, the Contractor shall notify the Client as soon as possible of any changes to the name, contact details and legal representatives of its Subcontractors.</w:t>
            </w:r>
          </w:p>
        </w:tc>
      </w:tr>
      <w:tr w:rsidR="006A2D3B" w14:paraId="500AB29D" w14:textId="77777777">
        <w:trPr>
          <w:trHeight w:val="2126"/>
        </w:trPr>
        <w:tc>
          <w:tcPr>
            <w:tcW w:w="611" w:type="dxa"/>
          </w:tcPr>
          <w:p w14:paraId="73BE0E51" w14:textId="77777777" w:rsidR="006A2D3B" w:rsidRDefault="00363BDC">
            <w:pPr>
              <w:rPr>
                <w:color w:val="0000FF"/>
              </w:rPr>
            </w:pPr>
            <w:r>
              <w:rPr>
                <w:color w:val="0000FF"/>
              </w:rPr>
              <w:lastRenderedPageBreak/>
              <w:t>D.</w:t>
            </w:r>
          </w:p>
        </w:tc>
        <w:tc>
          <w:tcPr>
            <w:tcW w:w="8460" w:type="dxa"/>
            <w:gridSpan w:val="2"/>
          </w:tcPr>
          <w:p w14:paraId="5D383308" w14:textId="15A0C9DA" w:rsidR="006A2D3B" w:rsidRDefault="00363BDC">
            <w:r>
              <w:t>Without prejudice to clause 1C, where the Client becomes aware that any of the exclusion grounds set out in Regulation 57 of the Regulations apply to any Subcontractor, the Client reserves the right to require the Contractor to immediately replace such Subcontractor and the Contractor shall comply with such requirement.</w:t>
            </w:r>
            <w:r w:rsidR="00226AFB">
              <w:t xml:space="preserve"> </w:t>
            </w:r>
            <w:r>
              <w:t>The Contractor shall include in every sub-contract a right for the Contractor to terminate the sub-contract where any of the exclusion grounds apply to the Subcontractor and a requirement that the Subcontractor, in turn, includes a provision having the same effect in any sub-contract which it awards.</w:t>
            </w:r>
          </w:p>
        </w:tc>
      </w:tr>
      <w:tr w:rsidR="006A2D3B" w14:paraId="330D69DF" w14:textId="77777777">
        <w:tc>
          <w:tcPr>
            <w:tcW w:w="611" w:type="dxa"/>
          </w:tcPr>
          <w:p w14:paraId="457322C7" w14:textId="77777777" w:rsidR="006A2D3B" w:rsidRDefault="00363BDC">
            <w:pPr>
              <w:rPr>
                <w:color w:val="0000FF"/>
              </w:rPr>
            </w:pPr>
            <w:r>
              <w:rPr>
                <w:color w:val="0000FF"/>
              </w:rPr>
              <w:t>E.</w:t>
            </w:r>
          </w:p>
        </w:tc>
        <w:tc>
          <w:tcPr>
            <w:tcW w:w="8460" w:type="dxa"/>
            <w:gridSpan w:val="2"/>
          </w:tcPr>
          <w:p w14:paraId="6D09FBCA" w14:textId="4C2D0382" w:rsidR="006A2D3B" w:rsidRDefault="00363BDC">
            <w:r>
              <w:t>During this Agreement the Contractor shall be an independent contractor and not the employee of the Client.</w:t>
            </w:r>
            <w:r w:rsidR="00226AFB">
              <w:t xml:space="preserve"> </w:t>
            </w:r>
            <w:r>
              <w:t>Neither Party shall have any authority to bind or commit the other. Nothing herein shall be deemed or construed to create a joint venture, partnership, and/or fiduciary or other relationship between the Parties for any purpose.</w:t>
            </w:r>
            <w:r w:rsidR="00226AFB">
              <w:t xml:space="preserve"> </w:t>
            </w:r>
            <w:r>
              <w:t>The officers, employees or agents of the Contractor are not and shall not hold themselves out to be (and shall not be held out by the Contractor as being) servants or agents of the Client for any purposes whatsoever.</w:t>
            </w:r>
          </w:p>
        </w:tc>
      </w:tr>
      <w:tr w:rsidR="006A2D3B" w14:paraId="2086E589" w14:textId="77777777">
        <w:tc>
          <w:tcPr>
            <w:tcW w:w="611" w:type="dxa"/>
          </w:tcPr>
          <w:p w14:paraId="24A362A9" w14:textId="77777777" w:rsidR="006A2D3B" w:rsidRDefault="00363BDC">
            <w:pPr>
              <w:rPr>
                <w:color w:val="0000FF"/>
              </w:rPr>
            </w:pPr>
            <w:r>
              <w:rPr>
                <w:color w:val="0000FF"/>
              </w:rPr>
              <w:t>F.</w:t>
            </w:r>
          </w:p>
        </w:tc>
        <w:tc>
          <w:tcPr>
            <w:tcW w:w="8460" w:type="dxa"/>
            <w:gridSpan w:val="2"/>
          </w:tcPr>
          <w:p w14:paraId="2B0CAE49" w14:textId="77777777" w:rsidR="006A2D3B" w:rsidRDefault="00363BDC">
            <w:r>
              <w:t>The Client acknowledges that the Contractor may from time to time be dependent on the Client to facilitate the Contractor in the carrying out of its duties under this Agreement. The Client agrees to use its reasonable endeavours to so facilitate the Contractor within the timescales and in the manner agreed by it in writing in accordance with clause 11.</w:t>
            </w:r>
          </w:p>
        </w:tc>
      </w:tr>
      <w:tr w:rsidR="006A2D3B" w14:paraId="7033F4E1" w14:textId="77777777">
        <w:tc>
          <w:tcPr>
            <w:tcW w:w="611" w:type="dxa"/>
          </w:tcPr>
          <w:p w14:paraId="72208964" w14:textId="77777777" w:rsidR="006A2D3B" w:rsidRDefault="00363BDC">
            <w:pPr>
              <w:rPr>
                <w:color w:val="0000FF"/>
              </w:rPr>
            </w:pPr>
            <w:r>
              <w:rPr>
                <w:color w:val="0000FF"/>
              </w:rPr>
              <w:t>G.</w:t>
            </w:r>
          </w:p>
        </w:tc>
        <w:tc>
          <w:tcPr>
            <w:tcW w:w="8460" w:type="dxa"/>
            <w:gridSpan w:val="2"/>
          </w:tcPr>
          <w:p w14:paraId="6543AC40" w14:textId="4BC4B8E2" w:rsidR="006A2D3B" w:rsidRDefault="00363BDC">
            <w:r>
              <w:t>The Contractor agrees that any information relating to this Agreement and</w:t>
            </w:r>
            <w:r w:rsidR="00387A47">
              <w:t>/</w:t>
            </w:r>
            <w:r>
              <w:t>or the performance of this Agreement may be passed by the Client to the Office of Government Procurement (“OGP”) and that the OGP may use this information in the analysis and reporting of spend data including the preparation and publishing of reports.</w:t>
            </w:r>
          </w:p>
        </w:tc>
      </w:tr>
      <w:tr w:rsidR="006A2D3B" w14:paraId="4C4DE900" w14:textId="77777777">
        <w:tc>
          <w:tcPr>
            <w:tcW w:w="611" w:type="dxa"/>
          </w:tcPr>
          <w:p w14:paraId="14464F95" w14:textId="77777777" w:rsidR="006A2D3B" w:rsidRDefault="00363BDC">
            <w:pPr>
              <w:rPr>
                <w:color w:val="0000FF"/>
              </w:rPr>
            </w:pPr>
            <w:r>
              <w:rPr>
                <w:color w:val="0000FF"/>
              </w:rPr>
              <w:t>H.</w:t>
            </w:r>
          </w:p>
        </w:tc>
        <w:tc>
          <w:tcPr>
            <w:tcW w:w="8460" w:type="dxa"/>
            <w:gridSpan w:val="2"/>
          </w:tcPr>
          <w:p w14:paraId="6867B3B6" w14:textId="77777777" w:rsidR="006A2D3B" w:rsidRDefault="00363BDC">
            <w:r>
              <w:t>In the case of public procurement procedures which are subject to an IPI measure within the meaning of Regulation (EU) 2022/1031, the Contractor shall comply with the following obligations:</w:t>
            </w:r>
          </w:p>
          <w:p w14:paraId="6D6629E0" w14:textId="77777777" w:rsidR="006A2D3B" w:rsidRDefault="00363BDC">
            <w:pPr>
              <w:numPr>
                <w:ilvl w:val="0"/>
                <w:numId w:val="13"/>
              </w:numPr>
              <w:pBdr>
                <w:top w:val="nil"/>
                <w:left w:val="nil"/>
                <w:bottom w:val="nil"/>
                <w:right w:val="nil"/>
                <w:between w:val="nil"/>
              </w:pBdr>
              <w:spacing w:after="0"/>
              <w:rPr>
                <w:color w:val="000000"/>
                <w:szCs w:val="22"/>
              </w:rPr>
            </w:pPr>
            <w:r>
              <w:rPr>
                <w:color w:val="000000"/>
                <w:szCs w:val="22"/>
              </w:rPr>
              <w:t>not to subcontract more than 50% of the total value of the contract to economic operators originating in a third country which is subject to an IPI measure;</w:t>
            </w:r>
          </w:p>
          <w:p w14:paraId="036171A3" w14:textId="3BD5779D" w:rsidR="006A2D3B" w:rsidRDefault="00363BDC">
            <w:pPr>
              <w:numPr>
                <w:ilvl w:val="0"/>
                <w:numId w:val="13"/>
              </w:numPr>
              <w:pBdr>
                <w:top w:val="nil"/>
                <w:left w:val="nil"/>
                <w:bottom w:val="nil"/>
                <w:right w:val="nil"/>
                <w:between w:val="nil"/>
              </w:pBdr>
              <w:spacing w:after="0"/>
              <w:rPr>
                <w:color w:val="000000"/>
                <w:szCs w:val="22"/>
              </w:rPr>
            </w:pPr>
            <w:r>
              <w:rPr>
                <w:color w:val="000000"/>
                <w:szCs w:val="22"/>
              </w:rPr>
              <w:t xml:space="preserve">for contracts whose subject matter covers the supply of goods, to ensure for the duration of the contract that goods or services supplied or provided in the execution of the contract and originating in the third country which is subject to the IPI measure represent no more than 50% of the total value of the contract, irrespective of whether such goods or services are supplied or provided directly by the </w:t>
            </w:r>
            <w:r w:rsidR="00607CF6">
              <w:rPr>
                <w:color w:val="000000"/>
                <w:szCs w:val="22"/>
              </w:rPr>
              <w:t>Successful Tenderer</w:t>
            </w:r>
            <w:r w:rsidR="00DE7FCF">
              <w:rPr>
                <w:color w:val="000000"/>
                <w:szCs w:val="22"/>
              </w:rPr>
              <w:t>(s)</w:t>
            </w:r>
            <w:r>
              <w:rPr>
                <w:color w:val="000000"/>
                <w:szCs w:val="22"/>
              </w:rPr>
              <w:t xml:space="preserve"> or by a subcontractor;</w:t>
            </w:r>
          </w:p>
          <w:p w14:paraId="4C51260C" w14:textId="77777777" w:rsidR="006A2D3B" w:rsidRDefault="00363BDC">
            <w:pPr>
              <w:numPr>
                <w:ilvl w:val="0"/>
                <w:numId w:val="13"/>
              </w:numPr>
              <w:pBdr>
                <w:top w:val="nil"/>
                <w:left w:val="nil"/>
                <w:bottom w:val="nil"/>
                <w:right w:val="nil"/>
                <w:between w:val="nil"/>
              </w:pBdr>
              <w:spacing w:after="0"/>
              <w:rPr>
                <w:color w:val="000000"/>
                <w:szCs w:val="22"/>
              </w:rPr>
            </w:pPr>
            <w:r>
              <w:rPr>
                <w:color w:val="000000"/>
                <w:szCs w:val="22"/>
              </w:rPr>
              <w:t>to provide to the Client, upon request, adequate evidence corresponding to point (</w:t>
            </w:r>
            <w:proofErr w:type="spellStart"/>
            <w:r>
              <w:rPr>
                <w:color w:val="000000"/>
                <w:szCs w:val="22"/>
              </w:rPr>
              <w:t>i</w:t>
            </w:r>
            <w:proofErr w:type="spellEnd"/>
            <w:r>
              <w:rPr>
                <w:color w:val="000000"/>
                <w:szCs w:val="22"/>
              </w:rPr>
              <w:t>) or (ii) above;</w:t>
            </w:r>
          </w:p>
          <w:p w14:paraId="602D7E2A" w14:textId="77777777" w:rsidR="006A2D3B" w:rsidRDefault="00363BDC">
            <w:pPr>
              <w:numPr>
                <w:ilvl w:val="0"/>
                <w:numId w:val="13"/>
              </w:numPr>
              <w:pBdr>
                <w:top w:val="nil"/>
                <w:left w:val="nil"/>
                <w:bottom w:val="nil"/>
                <w:right w:val="nil"/>
                <w:between w:val="nil"/>
              </w:pBdr>
              <w:rPr>
                <w:color w:val="000000"/>
                <w:szCs w:val="22"/>
              </w:rPr>
            </w:pPr>
            <w:r>
              <w:rPr>
                <w:color w:val="000000"/>
                <w:szCs w:val="22"/>
              </w:rPr>
              <w:t xml:space="preserve">to pay a proportionate charge, in the event of non-observance of the obligations referred to </w:t>
            </w:r>
            <w:proofErr w:type="spellStart"/>
            <w:r>
              <w:rPr>
                <w:color w:val="000000"/>
                <w:szCs w:val="22"/>
              </w:rPr>
              <w:t>at</w:t>
            </w:r>
            <w:proofErr w:type="spellEnd"/>
            <w:r>
              <w:rPr>
                <w:color w:val="000000"/>
                <w:szCs w:val="22"/>
              </w:rPr>
              <w:t xml:space="preserve"> point (</w:t>
            </w:r>
            <w:proofErr w:type="spellStart"/>
            <w:r>
              <w:rPr>
                <w:color w:val="000000"/>
                <w:szCs w:val="22"/>
              </w:rPr>
              <w:t>i</w:t>
            </w:r>
            <w:proofErr w:type="spellEnd"/>
            <w:r>
              <w:rPr>
                <w:color w:val="000000"/>
                <w:szCs w:val="22"/>
              </w:rPr>
              <w:t>) or (ii) above, of between 10% and 30% of the total value of the contract.</w:t>
            </w:r>
          </w:p>
        </w:tc>
      </w:tr>
    </w:tbl>
    <w:p w14:paraId="63F07360" w14:textId="77777777" w:rsidR="006A2D3B" w:rsidRDefault="00363BDC">
      <w:pPr>
        <w:pStyle w:val="Heading2"/>
      </w:pPr>
      <w:r>
        <w:t>2.</w:t>
      </w:r>
      <w:r>
        <w:tab/>
        <w:t>The Goods</w:t>
      </w:r>
    </w:p>
    <w:tbl>
      <w:tblPr>
        <w:tblStyle w:val="aff4"/>
        <w:tblW w:w="9071" w:type="dxa"/>
        <w:tblLayout w:type="fixed"/>
        <w:tblLook w:val="0000" w:firstRow="0" w:lastRow="0" w:firstColumn="0" w:lastColumn="0" w:noHBand="0" w:noVBand="0"/>
      </w:tblPr>
      <w:tblGrid>
        <w:gridCol w:w="613"/>
        <w:gridCol w:w="515"/>
        <w:gridCol w:w="7943"/>
      </w:tblGrid>
      <w:tr w:rsidR="006A2D3B" w14:paraId="5390BEC6" w14:textId="77777777">
        <w:tc>
          <w:tcPr>
            <w:tcW w:w="613" w:type="dxa"/>
          </w:tcPr>
          <w:p w14:paraId="1A870391" w14:textId="77777777" w:rsidR="006A2D3B" w:rsidRDefault="00363BDC">
            <w:pPr>
              <w:rPr>
                <w:color w:val="0000FF"/>
              </w:rPr>
            </w:pPr>
            <w:r>
              <w:rPr>
                <w:color w:val="0000FF"/>
              </w:rPr>
              <w:t>A.</w:t>
            </w:r>
          </w:p>
        </w:tc>
        <w:tc>
          <w:tcPr>
            <w:tcW w:w="8458" w:type="dxa"/>
            <w:gridSpan w:val="2"/>
          </w:tcPr>
          <w:p w14:paraId="48A09569" w14:textId="77777777" w:rsidR="006A2D3B" w:rsidRDefault="00363BDC">
            <w:r>
              <w:t>The Contractor shall deliver the Goods at the time(s), to the location(s) and on the date(s) specified in the Specification or otherwise agreed in writing between the Parties.</w:t>
            </w:r>
          </w:p>
        </w:tc>
      </w:tr>
      <w:tr w:rsidR="006A2D3B" w14:paraId="7FAA43AE" w14:textId="77777777">
        <w:tc>
          <w:tcPr>
            <w:tcW w:w="613" w:type="dxa"/>
          </w:tcPr>
          <w:p w14:paraId="72F3A5C4" w14:textId="77777777" w:rsidR="006A2D3B" w:rsidRDefault="00363BDC">
            <w:pPr>
              <w:rPr>
                <w:color w:val="0000FF"/>
              </w:rPr>
            </w:pPr>
            <w:r>
              <w:rPr>
                <w:color w:val="0000FF"/>
              </w:rPr>
              <w:t>B.</w:t>
            </w:r>
          </w:p>
        </w:tc>
        <w:tc>
          <w:tcPr>
            <w:tcW w:w="8458" w:type="dxa"/>
            <w:gridSpan w:val="2"/>
          </w:tcPr>
          <w:p w14:paraId="082B495E" w14:textId="77777777" w:rsidR="006A2D3B" w:rsidRDefault="00363BDC">
            <w:r>
              <w:t>Unless otherwise stated in the Specification:</w:t>
            </w:r>
          </w:p>
        </w:tc>
      </w:tr>
      <w:tr w:rsidR="006A2D3B" w14:paraId="3C460B73" w14:textId="77777777">
        <w:tc>
          <w:tcPr>
            <w:tcW w:w="613" w:type="dxa"/>
          </w:tcPr>
          <w:p w14:paraId="41F374AE" w14:textId="77777777" w:rsidR="006A2D3B" w:rsidRDefault="006A2D3B">
            <w:pPr>
              <w:rPr>
                <w:color w:val="0000FF"/>
              </w:rPr>
            </w:pPr>
          </w:p>
        </w:tc>
        <w:tc>
          <w:tcPr>
            <w:tcW w:w="515" w:type="dxa"/>
          </w:tcPr>
          <w:p w14:paraId="33D00477" w14:textId="77777777" w:rsidR="006A2D3B" w:rsidRDefault="00363BDC">
            <w:r>
              <w:t>1.</w:t>
            </w:r>
          </w:p>
        </w:tc>
        <w:tc>
          <w:tcPr>
            <w:tcW w:w="7943" w:type="dxa"/>
          </w:tcPr>
          <w:p w14:paraId="4E48071F" w14:textId="77777777" w:rsidR="006A2D3B" w:rsidRDefault="00363BDC">
            <w:r>
              <w:t>Where the Goods are delivered by the Contractor, the point of delivery shall be when the Goods are removed from the transporting vehicle at the Client’s premises as notified to the Contractor. Where the Goods are collected by the Client, the point of delivery shall be when the Goods are loaded on the Client’s vehicle.</w:t>
            </w:r>
          </w:p>
        </w:tc>
      </w:tr>
      <w:tr w:rsidR="006A2D3B" w14:paraId="3B222891" w14:textId="77777777">
        <w:tc>
          <w:tcPr>
            <w:tcW w:w="613" w:type="dxa"/>
          </w:tcPr>
          <w:p w14:paraId="663216CA" w14:textId="77777777" w:rsidR="006A2D3B" w:rsidRDefault="006A2D3B">
            <w:pPr>
              <w:rPr>
                <w:color w:val="0000FF"/>
              </w:rPr>
            </w:pPr>
          </w:p>
        </w:tc>
        <w:tc>
          <w:tcPr>
            <w:tcW w:w="515" w:type="dxa"/>
          </w:tcPr>
          <w:p w14:paraId="2AA11F52" w14:textId="77777777" w:rsidR="006A2D3B" w:rsidRDefault="00363BDC">
            <w:r>
              <w:t>2.</w:t>
            </w:r>
          </w:p>
        </w:tc>
        <w:tc>
          <w:tcPr>
            <w:tcW w:w="7943" w:type="dxa"/>
          </w:tcPr>
          <w:p w14:paraId="023B61C3" w14:textId="77777777" w:rsidR="006A2D3B" w:rsidRDefault="00363BDC">
            <w:r>
              <w:t>Delivery shall include the unloading, stacking or installation of the Goods by the Contractor’s staff, agents or carriers at such place as the Client or a duly authorised person shall reasonably direct.</w:t>
            </w:r>
          </w:p>
        </w:tc>
      </w:tr>
      <w:tr w:rsidR="006A2D3B" w14:paraId="0CA03393" w14:textId="77777777">
        <w:tc>
          <w:tcPr>
            <w:tcW w:w="613" w:type="dxa"/>
          </w:tcPr>
          <w:p w14:paraId="287B1B65" w14:textId="77777777" w:rsidR="006A2D3B" w:rsidRDefault="006A2D3B">
            <w:pPr>
              <w:rPr>
                <w:color w:val="0000FF"/>
              </w:rPr>
            </w:pPr>
          </w:p>
        </w:tc>
        <w:tc>
          <w:tcPr>
            <w:tcW w:w="515" w:type="dxa"/>
          </w:tcPr>
          <w:p w14:paraId="15D6BE92" w14:textId="77777777" w:rsidR="006A2D3B" w:rsidRDefault="00363BDC">
            <w:r>
              <w:t>3.</w:t>
            </w:r>
          </w:p>
        </w:tc>
        <w:tc>
          <w:tcPr>
            <w:tcW w:w="7943" w:type="dxa"/>
          </w:tcPr>
          <w:p w14:paraId="6A59A873" w14:textId="77777777" w:rsidR="006A2D3B" w:rsidRDefault="00363BDC">
            <w:r>
              <w:t>The Goods shall be packed and marked in a proper manner and in accordance with the Client’s instructions and any statutory requirements and any requirements of the carriers and manufacturers. In particular the Goods shall be marked with the contract number (or other reference number if appropriate) and the net, gross and tare weights. The name of the contents shall be clearly marked on each container and all containers of hazardous Goods (and all documents relating thereto) shall bear prominent and adequate warnings.</w:t>
            </w:r>
          </w:p>
        </w:tc>
      </w:tr>
      <w:tr w:rsidR="006A2D3B" w14:paraId="43D34D8C" w14:textId="77777777">
        <w:tc>
          <w:tcPr>
            <w:tcW w:w="613" w:type="dxa"/>
          </w:tcPr>
          <w:p w14:paraId="78E7422D" w14:textId="77777777" w:rsidR="006A2D3B" w:rsidRDefault="006A2D3B">
            <w:pPr>
              <w:rPr>
                <w:color w:val="0000FF"/>
              </w:rPr>
            </w:pPr>
          </w:p>
        </w:tc>
        <w:tc>
          <w:tcPr>
            <w:tcW w:w="515" w:type="dxa"/>
          </w:tcPr>
          <w:p w14:paraId="5AE2A5E4" w14:textId="77777777" w:rsidR="006A2D3B" w:rsidRDefault="00363BDC">
            <w:r>
              <w:t>4.</w:t>
            </w:r>
          </w:p>
        </w:tc>
        <w:tc>
          <w:tcPr>
            <w:tcW w:w="7943" w:type="dxa"/>
          </w:tcPr>
          <w:p w14:paraId="44030B3F" w14:textId="77777777" w:rsidR="006A2D3B" w:rsidRDefault="00363BDC">
            <w:r>
              <w:t>Unless expressly agreed to the contrary, the Client shall not be obliged to accept delivery by instalments. If, however, the Client does specify or agree to delivery by instalments, delivery of any instalment later than the date specified or agreed for its delivery shall, without prejudice to other rights or remedies of the Client, entitle the Client to terminate the whole of any unfulfilled part of the Agreement without further liability to the Client.</w:t>
            </w:r>
          </w:p>
        </w:tc>
      </w:tr>
      <w:tr w:rsidR="006A2D3B" w14:paraId="58C83D5E" w14:textId="77777777">
        <w:tc>
          <w:tcPr>
            <w:tcW w:w="613" w:type="dxa"/>
          </w:tcPr>
          <w:p w14:paraId="1C52CFA6" w14:textId="77777777" w:rsidR="006A2D3B" w:rsidRDefault="006A2D3B">
            <w:pPr>
              <w:rPr>
                <w:color w:val="0000FF"/>
              </w:rPr>
            </w:pPr>
          </w:p>
        </w:tc>
        <w:tc>
          <w:tcPr>
            <w:tcW w:w="515" w:type="dxa"/>
          </w:tcPr>
          <w:p w14:paraId="2FF4DA57" w14:textId="77777777" w:rsidR="006A2D3B" w:rsidRDefault="00363BDC">
            <w:r>
              <w:t>5.</w:t>
            </w:r>
          </w:p>
        </w:tc>
        <w:tc>
          <w:tcPr>
            <w:tcW w:w="7943" w:type="dxa"/>
          </w:tcPr>
          <w:p w14:paraId="5F68F693" w14:textId="77777777" w:rsidR="006A2D3B" w:rsidRDefault="00363BDC">
            <w:r>
              <w:t>The Client shall be under no obligation to accept or pay for any Goods delivered in excess of the quantity ordered. The risk in any over-delivered Goods shall remain with the Contractor.</w:t>
            </w:r>
          </w:p>
        </w:tc>
      </w:tr>
      <w:tr w:rsidR="006A2D3B" w14:paraId="5E4CDA17" w14:textId="77777777">
        <w:tc>
          <w:tcPr>
            <w:tcW w:w="613" w:type="dxa"/>
          </w:tcPr>
          <w:p w14:paraId="14E7226E" w14:textId="77777777" w:rsidR="006A2D3B" w:rsidRDefault="006A2D3B">
            <w:pPr>
              <w:rPr>
                <w:color w:val="0000FF"/>
              </w:rPr>
            </w:pPr>
          </w:p>
        </w:tc>
        <w:tc>
          <w:tcPr>
            <w:tcW w:w="515" w:type="dxa"/>
          </w:tcPr>
          <w:p w14:paraId="0220A34B" w14:textId="77777777" w:rsidR="006A2D3B" w:rsidRDefault="00363BDC">
            <w:r>
              <w:t>6.</w:t>
            </w:r>
          </w:p>
        </w:tc>
        <w:tc>
          <w:tcPr>
            <w:tcW w:w="7943" w:type="dxa"/>
          </w:tcPr>
          <w:p w14:paraId="392512BE" w14:textId="77777777" w:rsidR="006A2D3B" w:rsidRDefault="00363BDC">
            <w:r>
              <w:t>The Client shall be under no obligation to accept or pay for any Goods supplied earlier than the date for delivery stated in the Specification.</w:t>
            </w:r>
          </w:p>
        </w:tc>
      </w:tr>
      <w:tr w:rsidR="006A2D3B" w14:paraId="64CA98D9" w14:textId="77777777">
        <w:tc>
          <w:tcPr>
            <w:tcW w:w="613" w:type="dxa"/>
          </w:tcPr>
          <w:p w14:paraId="455797BF" w14:textId="77777777" w:rsidR="006A2D3B" w:rsidRDefault="00363BDC">
            <w:pPr>
              <w:rPr>
                <w:color w:val="0000FF"/>
              </w:rPr>
            </w:pPr>
            <w:r>
              <w:rPr>
                <w:color w:val="0000FF"/>
              </w:rPr>
              <w:t>C.</w:t>
            </w:r>
          </w:p>
        </w:tc>
        <w:tc>
          <w:tcPr>
            <w:tcW w:w="8458" w:type="dxa"/>
            <w:gridSpan w:val="2"/>
          </w:tcPr>
          <w:p w14:paraId="4C6549BC" w14:textId="77777777" w:rsidR="006A2D3B" w:rsidRDefault="00363BDC">
            <w:r>
              <w:t>Any Contractor pre-printed terms and conditions produced, signed or stamped by either Party and for whatever purpose during the Term are hereby disallowed.</w:t>
            </w:r>
          </w:p>
        </w:tc>
      </w:tr>
      <w:tr w:rsidR="006A2D3B" w14:paraId="6284EFCC" w14:textId="77777777">
        <w:tc>
          <w:tcPr>
            <w:tcW w:w="613" w:type="dxa"/>
          </w:tcPr>
          <w:p w14:paraId="4B5697B8" w14:textId="77777777" w:rsidR="006A2D3B" w:rsidRDefault="00363BDC">
            <w:pPr>
              <w:rPr>
                <w:color w:val="0000FF"/>
              </w:rPr>
            </w:pPr>
            <w:r>
              <w:rPr>
                <w:color w:val="0000FF"/>
              </w:rPr>
              <w:t>D.</w:t>
            </w:r>
          </w:p>
        </w:tc>
        <w:tc>
          <w:tcPr>
            <w:tcW w:w="8458" w:type="dxa"/>
            <w:gridSpan w:val="2"/>
          </w:tcPr>
          <w:p w14:paraId="383BA064" w14:textId="69ABB8B9" w:rsidR="006A2D3B" w:rsidRDefault="00363BDC">
            <w:bookmarkStart w:id="25" w:name="bookmark=id.1pxezwc" w:colFirst="0" w:colLast="0"/>
            <w:bookmarkEnd w:id="25"/>
            <w:r>
              <w:t>Time of delivery shall be of the essence and if the Contractor fails to deliver the Goods within the time period promised or specified in the Specification, the Client may by notice in writing to the Contractor’s Contact release itself from any obligation to accept and pay for the Goods and</w:t>
            </w:r>
            <w:r w:rsidR="00387A47">
              <w:t>/</w:t>
            </w:r>
            <w:r>
              <w:t>or terminate this Agreement in either case without prejudice to any other rights and remedies of the Client.</w:t>
            </w:r>
          </w:p>
        </w:tc>
      </w:tr>
      <w:tr w:rsidR="006A2D3B" w14:paraId="1D4AF50F" w14:textId="77777777">
        <w:tc>
          <w:tcPr>
            <w:tcW w:w="613" w:type="dxa"/>
          </w:tcPr>
          <w:p w14:paraId="20F04C4A" w14:textId="77777777" w:rsidR="006A2D3B" w:rsidRDefault="00363BDC">
            <w:pPr>
              <w:rPr>
                <w:color w:val="0000FF"/>
              </w:rPr>
            </w:pPr>
            <w:r>
              <w:rPr>
                <w:color w:val="0000FF"/>
              </w:rPr>
              <w:t>E.</w:t>
            </w:r>
          </w:p>
        </w:tc>
        <w:tc>
          <w:tcPr>
            <w:tcW w:w="8458" w:type="dxa"/>
            <w:gridSpan w:val="2"/>
          </w:tcPr>
          <w:p w14:paraId="698137EA" w14:textId="3C3C58A7" w:rsidR="006A2D3B" w:rsidRPr="00782485" w:rsidRDefault="00782B6E" w:rsidP="00782485">
            <w:pPr>
              <w:pBdr>
                <w:top w:val="nil"/>
                <w:left w:val="nil"/>
                <w:bottom w:val="nil"/>
                <w:right w:val="nil"/>
                <w:between w:val="nil"/>
              </w:pBdr>
              <w:rPr>
                <w:i/>
                <w:iCs/>
              </w:rPr>
            </w:pPr>
            <w:r w:rsidRPr="00782485">
              <w:rPr>
                <w:i/>
                <w:iCs/>
                <w:color w:val="EE0000"/>
              </w:rPr>
              <w:t>Not used</w:t>
            </w:r>
            <w:r w:rsidR="00782485">
              <w:rPr>
                <w:i/>
                <w:iCs/>
                <w:color w:val="EE0000"/>
              </w:rPr>
              <w:t>.</w:t>
            </w:r>
          </w:p>
        </w:tc>
      </w:tr>
    </w:tbl>
    <w:p w14:paraId="5FA80D40" w14:textId="77777777" w:rsidR="006A2D3B" w:rsidRDefault="00363BDC">
      <w:pPr>
        <w:pStyle w:val="Heading2"/>
      </w:pPr>
      <w:r>
        <w:t>3.</w:t>
      </w:r>
      <w:r>
        <w:tab/>
        <w:t xml:space="preserve">Inspection of Goods </w:t>
      </w:r>
    </w:p>
    <w:tbl>
      <w:tblPr>
        <w:tblStyle w:val="aff5"/>
        <w:tblW w:w="9071" w:type="dxa"/>
        <w:tblLayout w:type="fixed"/>
        <w:tblLook w:val="0000" w:firstRow="0" w:lastRow="0" w:firstColumn="0" w:lastColumn="0" w:noHBand="0" w:noVBand="0"/>
      </w:tblPr>
      <w:tblGrid>
        <w:gridCol w:w="608"/>
        <w:gridCol w:w="517"/>
        <w:gridCol w:w="7946"/>
      </w:tblGrid>
      <w:tr w:rsidR="006A2D3B" w14:paraId="6E1F0BC3" w14:textId="77777777">
        <w:tc>
          <w:tcPr>
            <w:tcW w:w="608" w:type="dxa"/>
          </w:tcPr>
          <w:p w14:paraId="4D11310F" w14:textId="77777777" w:rsidR="006A2D3B" w:rsidRDefault="00363BDC">
            <w:pPr>
              <w:rPr>
                <w:color w:val="0000FF"/>
              </w:rPr>
            </w:pPr>
            <w:r>
              <w:rPr>
                <w:color w:val="0000FF"/>
              </w:rPr>
              <w:t>A.</w:t>
            </w:r>
          </w:p>
        </w:tc>
        <w:tc>
          <w:tcPr>
            <w:tcW w:w="8463" w:type="dxa"/>
            <w:gridSpan w:val="2"/>
          </w:tcPr>
          <w:p w14:paraId="2793DA00" w14:textId="0931D008" w:rsidR="006A2D3B" w:rsidRDefault="00363BDC">
            <w:r>
              <w:t>The Client or its authorised representative may inspect (to include a call for advance samples) or test the Goods either completed or in the process of manufacture, during normal business hours on reasonable notice at the Contractor’s premises (including the premises of any subcontractor or agent) and the Contractor shall provide all reasonable assistance in relation to any such inspection or test free of charge. A failure to make a complaint at the time of any such inspection or test and</w:t>
            </w:r>
            <w:r w:rsidR="00387A47">
              <w:t>/</w:t>
            </w:r>
            <w:r>
              <w:t>or the approval given during or after such inspection or test shall not constitute a waiver by the Client of any rights or remedies in respect of the Goods and the Client reserves the right to reject the Goods in accordance with clause 3B.</w:t>
            </w:r>
          </w:p>
        </w:tc>
      </w:tr>
      <w:tr w:rsidR="006A2D3B" w14:paraId="10F3FE78" w14:textId="77777777">
        <w:tc>
          <w:tcPr>
            <w:tcW w:w="608" w:type="dxa"/>
          </w:tcPr>
          <w:p w14:paraId="381328E8" w14:textId="77777777" w:rsidR="006A2D3B" w:rsidRDefault="00363BDC">
            <w:pPr>
              <w:rPr>
                <w:color w:val="0000FF"/>
              </w:rPr>
            </w:pPr>
            <w:r>
              <w:rPr>
                <w:color w:val="0000FF"/>
              </w:rPr>
              <w:lastRenderedPageBreak/>
              <w:t>B.</w:t>
            </w:r>
          </w:p>
        </w:tc>
        <w:tc>
          <w:tcPr>
            <w:tcW w:w="8463" w:type="dxa"/>
            <w:gridSpan w:val="2"/>
          </w:tcPr>
          <w:p w14:paraId="521529DE" w14:textId="77777777" w:rsidR="006A2D3B" w:rsidRDefault="00363BDC">
            <w:r>
              <w:t>The Client may by written notice to the Contractor reject any of the Goods which fail to conform to the approved sample or fail to meet the Specification. Such notice shall be given within a reasonable time after delivery to the Client of such Goods. If the Client rejects any of the Goods pursuant to this clause the Client may (without prejudice to other rights and remedies) either:</w:t>
            </w:r>
          </w:p>
        </w:tc>
      </w:tr>
      <w:tr w:rsidR="006A2D3B" w14:paraId="4EFFD4D7" w14:textId="77777777">
        <w:tc>
          <w:tcPr>
            <w:tcW w:w="608" w:type="dxa"/>
          </w:tcPr>
          <w:p w14:paraId="7B760CBE" w14:textId="77777777" w:rsidR="006A2D3B" w:rsidRDefault="006A2D3B">
            <w:pPr>
              <w:rPr>
                <w:color w:val="0000FF"/>
              </w:rPr>
            </w:pPr>
          </w:p>
        </w:tc>
        <w:tc>
          <w:tcPr>
            <w:tcW w:w="517" w:type="dxa"/>
          </w:tcPr>
          <w:p w14:paraId="7AD3DC57" w14:textId="77777777" w:rsidR="006A2D3B" w:rsidRDefault="00363BDC">
            <w:r>
              <w:t>1.</w:t>
            </w:r>
          </w:p>
        </w:tc>
        <w:tc>
          <w:tcPr>
            <w:tcW w:w="7946" w:type="dxa"/>
          </w:tcPr>
          <w:p w14:paraId="2CB8F79C" w14:textId="77777777" w:rsidR="006A2D3B" w:rsidRDefault="00363BDC">
            <w:r>
              <w:t>treat the Agreement as discharged by the Contractor’s breach and obtain a refund (if payment for the Goods has already been made) from the Contractor in respect of the Goods concerned together with payment of any additional expenditure reasonably incurred by the Client in obtaining other Goods in replacement provided that the Client uses its reasonable endeavours to mitigate any additional expenditure in obtaining replacement Goods.</w:t>
            </w:r>
          </w:p>
        </w:tc>
      </w:tr>
      <w:tr w:rsidR="006A2D3B" w14:paraId="39FBC6C1" w14:textId="77777777">
        <w:tc>
          <w:tcPr>
            <w:tcW w:w="608" w:type="dxa"/>
          </w:tcPr>
          <w:p w14:paraId="47952CA6" w14:textId="77777777" w:rsidR="006A2D3B" w:rsidRDefault="006A2D3B">
            <w:pPr>
              <w:rPr>
                <w:color w:val="0000FF"/>
              </w:rPr>
            </w:pPr>
          </w:p>
        </w:tc>
        <w:tc>
          <w:tcPr>
            <w:tcW w:w="8463" w:type="dxa"/>
            <w:gridSpan w:val="2"/>
          </w:tcPr>
          <w:p w14:paraId="40DEAF67" w14:textId="77777777" w:rsidR="006A2D3B" w:rsidRDefault="00363BDC">
            <w:r>
              <w:t>or</w:t>
            </w:r>
          </w:p>
        </w:tc>
      </w:tr>
      <w:tr w:rsidR="006A2D3B" w14:paraId="37803BAE" w14:textId="77777777">
        <w:tc>
          <w:tcPr>
            <w:tcW w:w="608" w:type="dxa"/>
          </w:tcPr>
          <w:p w14:paraId="0B04A6C5" w14:textId="77777777" w:rsidR="006A2D3B" w:rsidRDefault="006A2D3B">
            <w:pPr>
              <w:rPr>
                <w:color w:val="0000FF"/>
              </w:rPr>
            </w:pPr>
          </w:p>
        </w:tc>
        <w:tc>
          <w:tcPr>
            <w:tcW w:w="517" w:type="dxa"/>
          </w:tcPr>
          <w:p w14:paraId="4C7E8013" w14:textId="77777777" w:rsidR="006A2D3B" w:rsidRDefault="00363BDC">
            <w:r>
              <w:t>2.</w:t>
            </w:r>
          </w:p>
        </w:tc>
        <w:tc>
          <w:tcPr>
            <w:tcW w:w="7946" w:type="dxa"/>
          </w:tcPr>
          <w:p w14:paraId="2C042EB2" w14:textId="7D138275" w:rsidR="006A2D3B" w:rsidRDefault="00363BDC">
            <w:r>
              <w:t xml:space="preserve">have such Goods promptly, and in any event within </w:t>
            </w:r>
            <w:bookmarkStart w:id="26" w:name="bookmark=id.49x2ik5" w:colFirst="0" w:colLast="0"/>
            <w:bookmarkEnd w:id="26"/>
            <w:r w:rsidR="008A6171">
              <w:t>7</w:t>
            </w:r>
            <w:r>
              <w:t xml:space="preserve"> calendar days, either repaired by the Contractor or replaced by the Contractor with Goods which conform in all respects with the approved sample or with the Specification and due delivery shall not be deemed to have taken place until such repair or replacement has occurred.</w:t>
            </w:r>
          </w:p>
        </w:tc>
      </w:tr>
      <w:tr w:rsidR="006A2D3B" w14:paraId="60FEBFE3" w14:textId="77777777">
        <w:tc>
          <w:tcPr>
            <w:tcW w:w="608" w:type="dxa"/>
          </w:tcPr>
          <w:p w14:paraId="4D7E53F5" w14:textId="77777777" w:rsidR="006A2D3B" w:rsidRDefault="00363BDC">
            <w:pPr>
              <w:rPr>
                <w:color w:val="0000FF"/>
              </w:rPr>
            </w:pPr>
            <w:r>
              <w:rPr>
                <w:color w:val="0000FF"/>
              </w:rPr>
              <w:t>C.</w:t>
            </w:r>
          </w:p>
        </w:tc>
        <w:tc>
          <w:tcPr>
            <w:tcW w:w="8463" w:type="dxa"/>
            <w:gridSpan w:val="2"/>
          </w:tcPr>
          <w:p w14:paraId="0267BE5E" w14:textId="3B995C27" w:rsidR="006A2D3B" w:rsidRDefault="00363BDC">
            <w:r>
              <w:t xml:space="preserve">Rejected Goods shall be removed by the Contractor from the Client within </w:t>
            </w:r>
            <w:r w:rsidR="008A6171">
              <w:t>7</w:t>
            </w:r>
            <w:r>
              <w:t xml:space="preserve">calendar days from the date of the notification to the Contractor of their rejection. In the event of failure by the Contractor to remove Goods within </w:t>
            </w:r>
            <w:r w:rsidR="008A6171">
              <w:t xml:space="preserve">7 </w:t>
            </w:r>
            <w:r>
              <w:t>calendar days of such notification, the Client may dispose of such Goods as he sees fit and pending such removal, the Goods will remain with the Client at the risk of the Contractor.</w:t>
            </w:r>
            <w:r w:rsidR="00226AFB">
              <w:t xml:space="preserve"> </w:t>
            </w:r>
            <w:r>
              <w:t>Any costs incurred by the Client relating to such disposal shall at the option of the Client be borne by the Contractor.</w:t>
            </w:r>
          </w:p>
        </w:tc>
      </w:tr>
      <w:tr w:rsidR="006A2D3B" w14:paraId="3D14F771" w14:textId="77777777">
        <w:tc>
          <w:tcPr>
            <w:tcW w:w="608" w:type="dxa"/>
          </w:tcPr>
          <w:p w14:paraId="281459F6" w14:textId="77777777" w:rsidR="006A2D3B" w:rsidRDefault="00363BDC">
            <w:pPr>
              <w:rPr>
                <w:color w:val="0000FF"/>
              </w:rPr>
            </w:pPr>
            <w:r>
              <w:rPr>
                <w:color w:val="0000FF"/>
              </w:rPr>
              <w:t>D.</w:t>
            </w:r>
          </w:p>
        </w:tc>
        <w:tc>
          <w:tcPr>
            <w:tcW w:w="8463" w:type="dxa"/>
            <w:gridSpan w:val="2"/>
          </w:tcPr>
          <w:p w14:paraId="2FCBEB77" w14:textId="77777777" w:rsidR="006A2D3B" w:rsidRDefault="00363BDC">
            <w:r>
              <w:t>For the avoidance of doubt, the Client will be deemed to have accepted the Goods if it expressly states the same in writing or fails to reject the Goods in accordance with clause 3B.</w:t>
            </w:r>
          </w:p>
        </w:tc>
      </w:tr>
      <w:tr w:rsidR="006A2D3B" w14:paraId="0763F4B8" w14:textId="77777777">
        <w:tc>
          <w:tcPr>
            <w:tcW w:w="608" w:type="dxa"/>
          </w:tcPr>
          <w:p w14:paraId="68658144" w14:textId="77777777" w:rsidR="006A2D3B" w:rsidRDefault="00363BDC">
            <w:pPr>
              <w:rPr>
                <w:color w:val="0000FF"/>
              </w:rPr>
            </w:pPr>
            <w:r>
              <w:rPr>
                <w:color w:val="0000FF"/>
              </w:rPr>
              <w:t>E.</w:t>
            </w:r>
          </w:p>
        </w:tc>
        <w:tc>
          <w:tcPr>
            <w:tcW w:w="8463" w:type="dxa"/>
            <w:gridSpan w:val="2"/>
          </w:tcPr>
          <w:p w14:paraId="191CF807" w14:textId="77777777" w:rsidR="006A2D3B" w:rsidRDefault="00363BDC">
            <w:r>
              <w:t>The issue by the Client of a receipt note for the Goods shall not constitute any acknowledgement of the condition, quantity or nature of those Goods, or the Client’s acceptance of them.</w:t>
            </w:r>
          </w:p>
        </w:tc>
      </w:tr>
      <w:tr w:rsidR="006A2D3B" w14:paraId="332F595C" w14:textId="77777777">
        <w:tc>
          <w:tcPr>
            <w:tcW w:w="608" w:type="dxa"/>
          </w:tcPr>
          <w:p w14:paraId="20AFF7F5" w14:textId="77777777" w:rsidR="006A2D3B" w:rsidRDefault="00363BDC">
            <w:pPr>
              <w:rPr>
                <w:color w:val="0000FF"/>
              </w:rPr>
            </w:pPr>
            <w:r>
              <w:rPr>
                <w:color w:val="0000FF"/>
              </w:rPr>
              <w:t>F.</w:t>
            </w:r>
          </w:p>
        </w:tc>
        <w:tc>
          <w:tcPr>
            <w:tcW w:w="8463" w:type="dxa"/>
            <w:gridSpan w:val="2"/>
          </w:tcPr>
          <w:p w14:paraId="19C845ED" w14:textId="1A918462" w:rsidR="006A2D3B" w:rsidRDefault="00363BDC">
            <w:r>
              <w:t xml:space="preserve">The Contractor hereby guarantees the Goods for </w:t>
            </w:r>
            <w:r>
              <w:rPr>
                <w:highlight w:val="lightGray"/>
              </w:rPr>
              <w:t>[</w:t>
            </w:r>
            <w:r w:rsidR="00795F97">
              <w:rPr>
                <w:highlight w:val="lightGray"/>
              </w:rPr>
              <w:t>I</w:t>
            </w:r>
            <w:r>
              <w:rPr>
                <w:highlight w:val="lightGray"/>
              </w:rPr>
              <w:t xml:space="preserve">nsert </w:t>
            </w:r>
            <w:r w:rsidR="00795F97">
              <w:rPr>
                <w:highlight w:val="lightGray"/>
              </w:rPr>
              <w:t>P</w:t>
            </w:r>
            <w:r>
              <w:rPr>
                <w:highlight w:val="lightGray"/>
              </w:rPr>
              <w:t>eriod]</w:t>
            </w:r>
            <w:r>
              <w:t xml:space="preserve"> from the date of delivery (the “Guarantee Period”) against faulty materials or workmanship.</w:t>
            </w:r>
            <w:r w:rsidR="00226AFB">
              <w:t xml:space="preserve"> </w:t>
            </w:r>
            <w:r>
              <w:t>The Client shall within such Guarantee Period, or within 14 calendar days thereafter, give notice in writing to the Contractor of any defect in any of the Goods as may have arisen during such Guarantee Period under proper and normal use. The Contractor shall (without prejudice to any other rights and remedies which the Client may have) promptly remedy such defects (whether by repair or replacement as the Client shall elect) free of charge, which replaced or repaired Goods shall also have the benefit of this clause for the Guarantee Period.</w:t>
            </w:r>
          </w:p>
        </w:tc>
      </w:tr>
    </w:tbl>
    <w:p w14:paraId="3A83E41B" w14:textId="77777777" w:rsidR="006A2D3B" w:rsidRDefault="00363BDC">
      <w:pPr>
        <w:pStyle w:val="Heading2"/>
      </w:pPr>
      <w:r>
        <w:t>4.</w:t>
      </w:r>
      <w:r>
        <w:tab/>
        <w:t xml:space="preserve">Risk and Title </w:t>
      </w:r>
    </w:p>
    <w:tbl>
      <w:tblPr>
        <w:tblStyle w:val="aff6"/>
        <w:tblW w:w="9071" w:type="dxa"/>
        <w:tblLayout w:type="fixed"/>
        <w:tblLook w:val="0000" w:firstRow="0" w:lastRow="0" w:firstColumn="0" w:lastColumn="0" w:noHBand="0" w:noVBand="0"/>
      </w:tblPr>
      <w:tblGrid>
        <w:gridCol w:w="608"/>
        <w:gridCol w:w="8463"/>
      </w:tblGrid>
      <w:tr w:rsidR="006A2D3B" w14:paraId="60BE265D" w14:textId="77777777">
        <w:tc>
          <w:tcPr>
            <w:tcW w:w="608" w:type="dxa"/>
          </w:tcPr>
          <w:p w14:paraId="70D2B6CC" w14:textId="77777777" w:rsidR="006A2D3B" w:rsidRDefault="00363BDC">
            <w:pPr>
              <w:rPr>
                <w:color w:val="0000FF"/>
              </w:rPr>
            </w:pPr>
            <w:r>
              <w:rPr>
                <w:color w:val="0000FF"/>
              </w:rPr>
              <w:t>A.</w:t>
            </w:r>
          </w:p>
        </w:tc>
        <w:tc>
          <w:tcPr>
            <w:tcW w:w="8463" w:type="dxa"/>
          </w:tcPr>
          <w:p w14:paraId="5EBBABE4" w14:textId="77777777" w:rsidR="006A2D3B" w:rsidRDefault="00363BDC">
            <w:r>
              <w:t xml:space="preserve">The Goods ordered under this Agreement shall be delivered to any location specified by the Client, in Ireland, without limit to the number of locations, in the quantities and by the dates specified in the orders, unless otherwise stated. Any extension of the delivery time shall not constitute a general waiver or acquiescence on the part of the Client. All such Goods shall be delivered free of encumbrances or retention of title clauses or similar provision. The Charges quoted shall be based on the understanding that the Goods are to be delivered carriage paid </w:t>
            </w:r>
            <w:r>
              <w:lastRenderedPageBreak/>
              <w:t>to the various locations as specified in the order, along with the necessary delivery documentation. Pending such delivery, the Goods shall remain at the risk of the Contractor.</w:t>
            </w:r>
          </w:p>
        </w:tc>
      </w:tr>
      <w:tr w:rsidR="006A2D3B" w14:paraId="266DCD51" w14:textId="77777777">
        <w:tc>
          <w:tcPr>
            <w:tcW w:w="608" w:type="dxa"/>
          </w:tcPr>
          <w:p w14:paraId="79D2A422" w14:textId="77777777" w:rsidR="006A2D3B" w:rsidRDefault="00363BDC">
            <w:pPr>
              <w:rPr>
                <w:color w:val="0000FF"/>
              </w:rPr>
            </w:pPr>
            <w:r>
              <w:rPr>
                <w:color w:val="0000FF"/>
              </w:rPr>
              <w:lastRenderedPageBreak/>
              <w:t>B.</w:t>
            </w:r>
          </w:p>
        </w:tc>
        <w:tc>
          <w:tcPr>
            <w:tcW w:w="8463" w:type="dxa"/>
          </w:tcPr>
          <w:p w14:paraId="20EFB134" w14:textId="77777777" w:rsidR="006A2D3B" w:rsidRDefault="00363BDC">
            <w:r>
              <w:t>Title shall pass to the Client on payment for the Goods.</w:t>
            </w:r>
          </w:p>
        </w:tc>
      </w:tr>
    </w:tbl>
    <w:p w14:paraId="5D6A6375" w14:textId="77777777" w:rsidR="006A2D3B" w:rsidRDefault="00363BDC">
      <w:pPr>
        <w:pStyle w:val="Heading2"/>
      </w:pPr>
      <w:r>
        <w:t>5.</w:t>
      </w:r>
      <w:r>
        <w:tab/>
        <w:t>Payment</w:t>
      </w:r>
    </w:p>
    <w:tbl>
      <w:tblPr>
        <w:tblStyle w:val="aff7"/>
        <w:tblW w:w="9071" w:type="dxa"/>
        <w:tblLayout w:type="fixed"/>
        <w:tblLook w:val="0000" w:firstRow="0" w:lastRow="0" w:firstColumn="0" w:lastColumn="0" w:noHBand="0" w:noVBand="0"/>
      </w:tblPr>
      <w:tblGrid>
        <w:gridCol w:w="607"/>
        <w:gridCol w:w="514"/>
        <w:gridCol w:w="7950"/>
      </w:tblGrid>
      <w:tr w:rsidR="006A2D3B" w14:paraId="43E00809" w14:textId="77777777">
        <w:tc>
          <w:tcPr>
            <w:tcW w:w="607" w:type="dxa"/>
          </w:tcPr>
          <w:p w14:paraId="557660D6" w14:textId="77777777" w:rsidR="006A2D3B" w:rsidRDefault="00363BDC">
            <w:pPr>
              <w:rPr>
                <w:color w:val="0000FF"/>
              </w:rPr>
            </w:pPr>
            <w:r>
              <w:rPr>
                <w:color w:val="0000FF"/>
              </w:rPr>
              <w:t xml:space="preserve">A. </w:t>
            </w:r>
          </w:p>
        </w:tc>
        <w:tc>
          <w:tcPr>
            <w:tcW w:w="8464" w:type="dxa"/>
            <w:gridSpan w:val="2"/>
          </w:tcPr>
          <w:p w14:paraId="396DC9B5" w14:textId="77777777" w:rsidR="006A2D3B" w:rsidRDefault="00363BDC">
            <w:r>
              <w:t>Subject to the provisions of this clause 5 the Client shall pay and discharge the Charges (plus any applicable VAT), in the manner specified at Schedule C. Invoicing arrangements shall be on such terms as may be agreed between the Parties.</w:t>
            </w:r>
          </w:p>
        </w:tc>
      </w:tr>
      <w:tr w:rsidR="006A2D3B" w14:paraId="3F4B6E1E" w14:textId="77777777">
        <w:tc>
          <w:tcPr>
            <w:tcW w:w="607" w:type="dxa"/>
          </w:tcPr>
          <w:p w14:paraId="04A10E99" w14:textId="77777777" w:rsidR="006A2D3B" w:rsidRDefault="00363BDC">
            <w:pPr>
              <w:rPr>
                <w:color w:val="0000FF"/>
              </w:rPr>
            </w:pPr>
            <w:r>
              <w:rPr>
                <w:color w:val="0000FF"/>
              </w:rPr>
              <w:t>B.</w:t>
            </w:r>
          </w:p>
        </w:tc>
        <w:tc>
          <w:tcPr>
            <w:tcW w:w="8464" w:type="dxa"/>
            <w:gridSpan w:val="2"/>
          </w:tcPr>
          <w:p w14:paraId="31B9C871" w14:textId="77777777" w:rsidR="006A2D3B" w:rsidRDefault="00363BDC">
            <w:r>
              <w:t>Discharge of the Charges is subject to:</w:t>
            </w:r>
          </w:p>
        </w:tc>
      </w:tr>
      <w:tr w:rsidR="006A2D3B" w14:paraId="20981443" w14:textId="77777777">
        <w:tc>
          <w:tcPr>
            <w:tcW w:w="607" w:type="dxa"/>
          </w:tcPr>
          <w:p w14:paraId="4BCC5149" w14:textId="77777777" w:rsidR="006A2D3B" w:rsidRDefault="006A2D3B">
            <w:pPr>
              <w:rPr>
                <w:color w:val="0000FF"/>
              </w:rPr>
            </w:pPr>
          </w:p>
        </w:tc>
        <w:tc>
          <w:tcPr>
            <w:tcW w:w="514" w:type="dxa"/>
          </w:tcPr>
          <w:p w14:paraId="785735EF" w14:textId="77777777" w:rsidR="006A2D3B" w:rsidRDefault="00363BDC">
            <w:r>
              <w:t>1.</w:t>
            </w:r>
          </w:p>
        </w:tc>
        <w:tc>
          <w:tcPr>
            <w:tcW w:w="7950" w:type="dxa"/>
          </w:tcPr>
          <w:p w14:paraId="44BCF88D" w14:textId="77777777" w:rsidR="006A2D3B" w:rsidRDefault="00363BDC">
            <w:r>
              <w:t>Compliance by the Contractor with the provisions of this Agreement including but not limited to any milestones, compliance schedules and/or operational protocols in place pursuant to clause 11A from time to time;</w:t>
            </w:r>
          </w:p>
        </w:tc>
      </w:tr>
      <w:tr w:rsidR="006A2D3B" w14:paraId="4034C4AA" w14:textId="77777777">
        <w:tc>
          <w:tcPr>
            <w:tcW w:w="607" w:type="dxa"/>
          </w:tcPr>
          <w:p w14:paraId="054E1C6B" w14:textId="77777777" w:rsidR="006A2D3B" w:rsidRDefault="006A2D3B">
            <w:pPr>
              <w:rPr>
                <w:color w:val="0000FF"/>
              </w:rPr>
            </w:pPr>
          </w:p>
        </w:tc>
        <w:tc>
          <w:tcPr>
            <w:tcW w:w="514" w:type="dxa"/>
          </w:tcPr>
          <w:p w14:paraId="20A4F2B0" w14:textId="77777777" w:rsidR="006A2D3B" w:rsidRDefault="00363BDC">
            <w:r>
              <w:t>2.</w:t>
            </w:r>
          </w:p>
        </w:tc>
        <w:tc>
          <w:tcPr>
            <w:tcW w:w="7950" w:type="dxa"/>
          </w:tcPr>
          <w:p w14:paraId="72FF1E27" w14:textId="77777777" w:rsidR="006A2D3B" w:rsidRDefault="00363BDC">
            <w:r>
              <w:t>The furnishing by the Contractor of a valid invoice and such supporting documentation as may be required by the Client from time to time. Any Contractor pre-printed terms and conditions are hereby disallowed;</w:t>
            </w:r>
          </w:p>
        </w:tc>
      </w:tr>
      <w:tr w:rsidR="006A2D3B" w14:paraId="576EEE74" w14:textId="77777777">
        <w:tc>
          <w:tcPr>
            <w:tcW w:w="607" w:type="dxa"/>
          </w:tcPr>
          <w:p w14:paraId="43698965" w14:textId="77777777" w:rsidR="006A2D3B" w:rsidRDefault="006A2D3B">
            <w:pPr>
              <w:rPr>
                <w:color w:val="0000FF"/>
              </w:rPr>
            </w:pPr>
          </w:p>
        </w:tc>
        <w:tc>
          <w:tcPr>
            <w:tcW w:w="514" w:type="dxa"/>
          </w:tcPr>
          <w:p w14:paraId="42C8C726" w14:textId="77777777" w:rsidR="006A2D3B" w:rsidRDefault="00363BDC">
            <w:r>
              <w:t>3.</w:t>
            </w:r>
          </w:p>
        </w:tc>
        <w:tc>
          <w:tcPr>
            <w:tcW w:w="7950" w:type="dxa"/>
          </w:tcPr>
          <w:p w14:paraId="2B8CE661" w14:textId="665DA71D" w:rsidR="006A2D3B" w:rsidRDefault="00363BDC">
            <w:r>
              <w:t xml:space="preserve">Invoices being submitted to the Client’s Contact (as set out in this Agreement or such other alternative contact as may be agreed between the Parties). All and any queries relating to the invoice and/or the Goods for any billing period (including whether or not Goods have been accepted, rejected, satisfactorily repaired or replaced as the case may be) </w:t>
            </w:r>
            <w:r w:rsidR="00716D04" w:rsidRPr="00716D04">
              <w:rPr>
                <w:b/>
                <w:u w:val="single"/>
              </w:rPr>
              <w:t>must</w:t>
            </w:r>
            <w:r>
              <w:t xml:space="preserve"> be raised by the Client’s Contact within 14 calendar days of receipt of invoice. In circumstances where no queries are raised within the said </w:t>
            </w:r>
            <w:proofErr w:type="gramStart"/>
            <w:r>
              <w:t>14 day</w:t>
            </w:r>
            <w:proofErr w:type="gramEnd"/>
            <w:r>
              <w:t xml:space="preserve"> period the invoice shall be deemed accepted. Upon resolution of any queries on the invoice to the satisfaction of the Client or upon such deemed acceptance the invoice shall be payable by the Client. Payment is subject to any rights reserved by the Client under any other provision of this Agreement; and</w:t>
            </w:r>
          </w:p>
        </w:tc>
      </w:tr>
      <w:tr w:rsidR="006A2D3B" w14:paraId="4968BA1C" w14:textId="77777777">
        <w:tc>
          <w:tcPr>
            <w:tcW w:w="607" w:type="dxa"/>
          </w:tcPr>
          <w:p w14:paraId="55BEC276" w14:textId="77777777" w:rsidR="006A2D3B" w:rsidRDefault="006A2D3B">
            <w:pPr>
              <w:rPr>
                <w:color w:val="0000FF"/>
              </w:rPr>
            </w:pPr>
          </w:p>
        </w:tc>
        <w:tc>
          <w:tcPr>
            <w:tcW w:w="514" w:type="dxa"/>
          </w:tcPr>
          <w:p w14:paraId="12371F68" w14:textId="77777777" w:rsidR="006A2D3B" w:rsidRDefault="00363BDC">
            <w:r>
              <w:t>4.</w:t>
            </w:r>
          </w:p>
        </w:tc>
        <w:tc>
          <w:tcPr>
            <w:tcW w:w="7950" w:type="dxa"/>
          </w:tcPr>
          <w:p w14:paraId="67BC99E4" w14:textId="77777777" w:rsidR="006A2D3B" w:rsidRDefault="00363BDC">
            <w:r>
              <w:t>The Client being in possession of the Contractor’s current Tax Clearance Certificate. The Contractor shall comply with all applicable EU and domestic taxation law and requirements.</w:t>
            </w:r>
          </w:p>
        </w:tc>
      </w:tr>
      <w:tr w:rsidR="006A2D3B" w14:paraId="3D4A7BBD" w14:textId="77777777">
        <w:tc>
          <w:tcPr>
            <w:tcW w:w="607" w:type="dxa"/>
          </w:tcPr>
          <w:p w14:paraId="51B8AECB" w14:textId="77777777" w:rsidR="006A2D3B" w:rsidRDefault="00363BDC">
            <w:pPr>
              <w:rPr>
                <w:color w:val="0000FF"/>
              </w:rPr>
            </w:pPr>
            <w:r>
              <w:rPr>
                <w:color w:val="0000FF"/>
              </w:rPr>
              <w:t>C.</w:t>
            </w:r>
          </w:p>
        </w:tc>
        <w:tc>
          <w:tcPr>
            <w:tcW w:w="8464" w:type="dxa"/>
            <w:gridSpan w:val="2"/>
          </w:tcPr>
          <w:p w14:paraId="35168DCB" w14:textId="77777777" w:rsidR="006A2D3B" w:rsidRDefault="00363BDC">
            <w:r>
              <w:t>The European Communities (Late Payment in Commercial Transactions) Regulations, 2012 shall apply to all payments. Incorrect invoices will be returned for correction with consequential effects on the due date of payment.</w:t>
            </w:r>
          </w:p>
        </w:tc>
      </w:tr>
      <w:tr w:rsidR="006A2D3B" w14:paraId="1BD4FCE7" w14:textId="77777777">
        <w:tc>
          <w:tcPr>
            <w:tcW w:w="607" w:type="dxa"/>
          </w:tcPr>
          <w:p w14:paraId="6D79D713" w14:textId="77777777" w:rsidR="006A2D3B" w:rsidRDefault="00363BDC">
            <w:pPr>
              <w:rPr>
                <w:color w:val="0000FF"/>
              </w:rPr>
            </w:pPr>
            <w:r>
              <w:rPr>
                <w:color w:val="0000FF"/>
              </w:rPr>
              <w:t>D.</w:t>
            </w:r>
          </w:p>
        </w:tc>
        <w:tc>
          <w:tcPr>
            <w:tcW w:w="8464" w:type="dxa"/>
            <w:gridSpan w:val="2"/>
          </w:tcPr>
          <w:p w14:paraId="763CF6CD" w14:textId="77777777" w:rsidR="006A2D3B" w:rsidRDefault="00363BDC">
            <w:r>
              <w:t>Wherever under this Agreement any sum of money is recoverable from or payable by the Contractor (including any sum which the Contractor is liable to pay to the Client in respect of any breach of this Agreement), the Parties may agree to deduct that sum from any sum then due, or which at any later time may become due to the Contractor under the Agreement or under any other agreement or contract with the Client. Any overpayment by either Party, whether of the Charges or of VAT or otherwise, shall be a sum of money recoverable by the Party who made the overpayment from the Party in receipt of the overpayment.</w:t>
            </w:r>
          </w:p>
        </w:tc>
      </w:tr>
      <w:tr w:rsidR="006A2D3B" w14:paraId="275F791F" w14:textId="77777777">
        <w:tc>
          <w:tcPr>
            <w:tcW w:w="607" w:type="dxa"/>
          </w:tcPr>
          <w:p w14:paraId="54F6E915" w14:textId="77777777" w:rsidR="006A2D3B" w:rsidRDefault="00363BDC">
            <w:pPr>
              <w:rPr>
                <w:color w:val="0000FF"/>
              </w:rPr>
            </w:pPr>
            <w:r>
              <w:rPr>
                <w:color w:val="0000FF"/>
              </w:rPr>
              <w:t>E.</w:t>
            </w:r>
          </w:p>
        </w:tc>
        <w:tc>
          <w:tcPr>
            <w:tcW w:w="8464" w:type="dxa"/>
            <w:gridSpan w:val="2"/>
          </w:tcPr>
          <w:p w14:paraId="1F58A931" w14:textId="77777777" w:rsidR="006A2D3B" w:rsidRDefault="00363BDC">
            <w:r>
              <w:t>Where indicated in the Specification, the Charges shall include the cost of instruction of the Client’s personnel in the use and maintenance of the Goods and such instructions shall be in accordance with the requirements detailed in the Specification.</w:t>
            </w:r>
          </w:p>
        </w:tc>
      </w:tr>
      <w:tr w:rsidR="006A2D3B" w14:paraId="0E73DCEB" w14:textId="77777777">
        <w:tc>
          <w:tcPr>
            <w:tcW w:w="607" w:type="dxa"/>
          </w:tcPr>
          <w:p w14:paraId="14B65635" w14:textId="77777777" w:rsidR="006A2D3B" w:rsidRDefault="00363BDC">
            <w:pPr>
              <w:rPr>
                <w:color w:val="0000FF"/>
              </w:rPr>
            </w:pPr>
            <w:r>
              <w:rPr>
                <w:color w:val="0000FF"/>
              </w:rPr>
              <w:lastRenderedPageBreak/>
              <w:t>F.</w:t>
            </w:r>
          </w:p>
        </w:tc>
        <w:tc>
          <w:tcPr>
            <w:tcW w:w="8464" w:type="dxa"/>
            <w:gridSpan w:val="2"/>
          </w:tcPr>
          <w:p w14:paraId="3215EEB8" w14:textId="266866EE" w:rsidR="006A2D3B" w:rsidRDefault="00363BDC">
            <w:r>
              <w:t>The Charges shall be discharged as provided for in this clause subject to the retention by the Client in accordance with section 523 of the Taxes Consolidation Act 1997 of any Professional Services Withholding Tax payable to the Contractor.</w:t>
            </w:r>
            <w:r w:rsidR="00226AFB">
              <w:t xml:space="preserve"> </w:t>
            </w:r>
            <w:r>
              <w:t>Any and all taxes applicable to the supply of the Goods will be the sole responsibility of the Contractor and the Contractor so acknowledges and confirms.</w:t>
            </w:r>
          </w:p>
        </w:tc>
      </w:tr>
    </w:tbl>
    <w:p w14:paraId="0DEECF35" w14:textId="77777777" w:rsidR="006A2D3B" w:rsidRDefault="00363BDC">
      <w:pPr>
        <w:pStyle w:val="Heading2"/>
      </w:pPr>
      <w:r>
        <w:t>6.</w:t>
      </w:r>
      <w:r>
        <w:tab/>
        <w:t xml:space="preserve">Warranties, Representations and Undertakings </w:t>
      </w:r>
    </w:p>
    <w:tbl>
      <w:tblPr>
        <w:tblStyle w:val="aff8"/>
        <w:tblW w:w="9071" w:type="dxa"/>
        <w:tblLayout w:type="fixed"/>
        <w:tblLook w:val="0000" w:firstRow="0" w:lastRow="0" w:firstColumn="0" w:lastColumn="0" w:noHBand="0" w:noVBand="0"/>
      </w:tblPr>
      <w:tblGrid>
        <w:gridCol w:w="612"/>
        <w:gridCol w:w="514"/>
        <w:gridCol w:w="7945"/>
      </w:tblGrid>
      <w:tr w:rsidR="006A2D3B" w14:paraId="24240129" w14:textId="77777777">
        <w:tc>
          <w:tcPr>
            <w:tcW w:w="612" w:type="dxa"/>
          </w:tcPr>
          <w:p w14:paraId="1D8FE1B3" w14:textId="77777777" w:rsidR="006A2D3B" w:rsidRDefault="00363BDC">
            <w:pPr>
              <w:rPr>
                <w:color w:val="0000FF"/>
              </w:rPr>
            </w:pPr>
            <w:r>
              <w:rPr>
                <w:color w:val="0000FF"/>
              </w:rPr>
              <w:t>A.</w:t>
            </w:r>
          </w:p>
        </w:tc>
        <w:tc>
          <w:tcPr>
            <w:tcW w:w="8459" w:type="dxa"/>
            <w:gridSpan w:val="2"/>
          </w:tcPr>
          <w:p w14:paraId="33D24168" w14:textId="032C35F2" w:rsidR="006A2D3B" w:rsidRDefault="00363BDC">
            <w:r>
              <w:t>The Contractor</w:t>
            </w:r>
            <w:r w:rsidR="00226AFB">
              <w:t xml:space="preserve"> </w:t>
            </w:r>
            <w:r>
              <w:t>acknowledges, warrants, represents and undertakes that:</w:t>
            </w:r>
          </w:p>
        </w:tc>
      </w:tr>
      <w:tr w:rsidR="006A2D3B" w14:paraId="7815DE1F" w14:textId="77777777">
        <w:tc>
          <w:tcPr>
            <w:tcW w:w="612" w:type="dxa"/>
          </w:tcPr>
          <w:p w14:paraId="144D3539" w14:textId="77777777" w:rsidR="006A2D3B" w:rsidRDefault="006A2D3B">
            <w:pPr>
              <w:rPr>
                <w:color w:val="0000FF"/>
              </w:rPr>
            </w:pPr>
          </w:p>
        </w:tc>
        <w:tc>
          <w:tcPr>
            <w:tcW w:w="514" w:type="dxa"/>
          </w:tcPr>
          <w:p w14:paraId="70FF8F71" w14:textId="77777777" w:rsidR="006A2D3B" w:rsidRDefault="00363BDC">
            <w:r>
              <w:t>1.</w:t>
            </w:r>
          </w:p>
        </w:tc>
        <w:tc>
          <w:tcPr>
            <w:tcW w:w="7945" w:type="dxa"/>
          </w:tcPr>
          <w:p w14:paraId="172EC3AF" w14:textId="77777777" w:rsidR="006A2D3B" w:rsidRDefault="00363BDC">
            <w:r>
              <w:t>it has the authority and right under law to enter into, and to carry out its obligations and responsibilities under this Agreement and to supply the Goods hereunder;</w:t>
            </w:r>
          </w:p>
        </w:tc>
      </w:tr>
      <w:tr w:rsidR="006A2D3B" w14:paraId="0B4F1061" w14:textId="77777777">
        <w:tc>
          <w:tcPr>
            <w:tcW w:w="612" w:type="dxa"/>
          </w:tcPr>
          <w:p w14:paraId="79F74B63" w14:textId="77777777" w:rsidR="006A2D3B" w:rsidRDefault="006A2D3B">
            <w:pPr>
              <w:rPr>
                <w:color w:val="0000FF"/>
              </w:rPr>
            </w:pPr>
          </w:p>
        </w:tc>
        <w:tc>
          <w:tcPr>
            <w:tcW w:w="514" w:type="dxa"/>
          </w:tcPr>
          <w:p w14:paraId="1F14062F" w14:textId="77777777" w:rsidR="006A2D3B" w:rsidRDefault="00363BDC">
            <w:r>
              <w:t>2.</w:t>
            </w:r>
          </w:p>
        </w:tc>
        <w:tc>
          <w:tcPr>
            <w:tcW w:w="7945" w:type="dxa"/>
          </w:tcPr>
          <w:p w14:paraId="5E3DFE3B" w14:textId="77777777" w:rsidR="006A2D3B" w:rsidRDefault="00363BDC">
            <w:r>
              <w:t>it is entering into this Agreement with a full understanding of its material terms and risks and is capable of assuming those risks;</w:t>
            </w:r>
          </w:p>
        </w:tc>
      </w:tr>
      <w:tr w:rsidR="006A2D3B" w14:paraId="69832D75" w14:textId="77777777">
        <w:tc>
          <w:tcPr>
            <w:tcW w:w="612" w:type="dxa"/>
          </w:tcPr>
          <w:p w14:paraId="7333FEC6" w14:textId="77777777" w:rsidR="006A2D3B" w:rsidRDefault="006A2D3B">
            <w:pPr>
              <w:rPr>
                <w:color w:val="0000FF"/>
              </w:rPr>
            </w:pPr>
          </w:p>
        </w:tc>
        <w:tc>
          <w:tcPr>
            <w:tcW w:w="514" w:type="dxa"/>
          </w:tcPr>
          <w:p w14:paraId="2CC1F235" w14:textId="77777777" w:rsidR="006A2D3B" w:rsidRDefault="00363BDC">
            <w:r>
              <w:t>3.</w:t>
            </w:r>
          </w:p>
        </w:tc>
        <w:tc>
          <w:tcPr>
            <w:tcW w:w="7945" w:type="dxa"/>
          </w:tcPr>
          <w:p w14:paraId="2775B3E5" w14:textId="77777777" w:rsidR="006A2D3B" w:rsidRDefault="00363BDC">
            <w:r>
              <w:t>it is entering into this Agreement with a full understanding of its obligations with regard to taxation, employment, social and environmental protection and is capable of assuming and fulfilling those obligations;</w:t>
            </w:r>
          </w:p>
        </w:tc>
      </w:tr>
      <w:tr w:rsidR="006A2D3B" w14:paraId="7E3E0DB8" w14:textId="77777777">
        <w:tc>
          <w:tcPr>
            <w:tcW w:w="612" w:type="dxa"/>
          </w:tcPr>
          <w:p w14:paraId="6873D677" w14:textId="77777777" w:rsidR="006A2D3B" w:rsidRDefault="006A2D3B">
            <w:pPr>
              <w:rPr>
                <w:color w:val="0000FF"/>
              </w:rPr>
            </w:pPr>
          </w:p>
        </w:tc>
        <w:tc>
          <w:tcPr>
            <w:tcW w:w="514" w:type="dxa"/>
          </w:tcPr>
          <w:p w14:paraId="3EF781D3" w14:textId="77777777" w:rsidR="006A2D3B" w:rsidRDefault="00363BDC">
            <w:r>
              <w:t>4.</w:t>
            </w:r>
          </w:p>
        </w:tc>
        <w:tc>
          <w:tcPr>
            <w:tcW w:w="7945" w:type="dxa"/>
          </w:tcPr>
          <w:p w14:paraId="383C5963" w14:textId="77777777" w:rsidR="006A2D3B" w:rsidRDefault="00363BDC">
            <w:r>
              <w:t xml:space="preserve">it has acquainted itself with and shall comply with all legal requirements or such other laws, recommendations, guidance or practices as may affect the supply of the Goods (to include manufacture and distribution process) as they apply to the Contractor; </w:t>
            </w:r>
          </w:p>
        </w:tc>
      </w:tr>
      <w:tr w:rsidR="006A2D3B" w14:paraId="78AFA3AD" w14:textId="77777777">
        <w:tc>
          <w:tcPr>
            <w:tcW w:w="612" w:type="dxa"/>
          </w:tcPr>
          <w:p w14:paraId="2DA1351F" w14:textId="77777777" w:rsidR="006A2D3B" w:rsidRDefault="006A2D3B">
            <w:pPr>
              <w:rPr>
                <w:color w:val="0000FF"/>
              </w:rPr>
            </w:pPr>
          </w:p>
        </w:tc>
        <w:tc>
          <w:tcPr>
            <w:tcW w:w="514" w:type="dxa"/>
          </w:tcPr>
          <w:p w14:paraId="1C7FA1AF" w14:textId="77777777" w:rsidR="006A2D3B" w:rsidRDefault="00363BDC">
            <w:r>
              <w:t>5.</w:t>
            </w:r>
          </w:p>
        </w:tc>
        <w:tc>
          <w:tcPr>
            <w:tcW w:w="7945" w:type="dxa"/>
          </w:tcPr>
          <w:p w14:paraId="676A6B9F" w14:textId="77777777" w:rsidR="006A2D3B" w:rsidRDefault="00363BDC">
            <w:r>
              <w:t xml:space="preserve">it has taken all and any action necessary to ensure that it has the power to execute and enter into this Agreement; </w:t>
            </w:r>
          </w:p>
        </w:tc>
      </w:tr>
      <w:tr w:rsidR="006A2D3B" w14:paraId="7D6FC198" w14:textId="77777777">
        <w:tc>
          <w:tcPr>
            <w:tcW w:w="612" w:type="dxa"/>
          </w:tcPr>
          <w:p w14:paraId="052719CA" w14:textId="77777777" w:rsidR="006A2D3B" w:rsidRDefault="006A2D3B">
            <w:pPr>
              <w:rPr>
                <w:color w:val="0000FF"/>
              </w:rPr>
            </w:pPr>
          </w:p>
        </w:tc>
        <w:tc>
          <w:tcPr>
            <w:tcW w:w="514" w:type="dxa"/>
          </w:tcPr>
          <w:p w14:paraId="48150A43" w14:textId="77777777" w:rsidR="006A2D3B" w:rsidRDefault="00363BDC">
            <w:r>
              <w:t>6.</w:t>
            </w:r>
          </w:p>
          <w:p w14:paraId="6A3788CD" w14:textId="77777777" w:rsidR="006A2D3B" w:rsidRDefault="006A2D3B"/>
        </w:tc>
        <w:tc>
          <w:tcPr>
            <w:tcW w:w="7945" w:type="dxa"/>
          </w:tcPr>
          <w:p w14:paraId="4F6F572A" w14:textId="77777777" w:rsidR="006A2D3B" w:rsidRDefault="00363BDC">
            <w:pPr>
              <w:rPr>
                <w:highlight w:val="lightGray"/>
              </w:rPr>
            </w:pPr>
            <w:bookmarkStart w:id="27" w:name="bookmark=id.2p2csry" w:colFirst="0" w:colLast="0"/>
            <w:bookmarkEnd w:id="27"/>
            <w:r>
              <w:t>it has inspected the Client’s premises, lands and facilities before submitting its Submission and has made appropriate enquiries so as to be satisfied in relation to all matters connected with the performance of its obligations under this Agreement;</w:t>
            </w:r>
          </w:p>
        </w:tc>
      </w:tr>
      <w:tr w:rsidR="006A2D3B" w14:paraId="4797D945" w14:textId="77777777">
        <w:tc>
          <w:tcPr>
            <w:tcW w:w="612" w:type="dxa"/>
          </w:tcPr>
          <w:p w14:paraId="4362CE2B" w14:textId="77777777" w:rsidR="006A2D3B" w:rsidRDefault="006A2D3B">
            <w:pPr>
              <w:rPr>
                <w:color w:val="0000FF"/>
              </w:rPr>
            </w:pPr>
          </w:p>
        </w:tc>
        <w:tc>
          <w:tcPr>
            <w:tcW w:w="514" w:type="dxa"/>
          </w:tcPr>
          <w:p w14:paraId="408C1B77" w14:textId="77777777" w:rsidR="006A2D3B" w:rsidRDefault="00363BDC">
            <w:r>
              <w:t>7.</w:t>
            </w:r>
          </w:p>
        </w:tc>
        <w:tc>
          <w:tcPr>
            <w:tcW w:w="7945" w:type="dxa"/>
          </w:tcPr>
          <w:p w14:paraId="5A0687E2" w14:textId="3A53CD6C" w:rsidR="006A2D3B" w:rsidRDefault="00363BDC">
            <w:r>
              <w:t xml:space="preserve">the status of the Contractor, as declared in the “Declaration as to Personal Circumstances of Tenderer” dated </w:t>
            </w:r>
            <w:bookmarkStart w:id="28" w:name="bookmark=id.147n2zr" w:colFirst="0" w:colLast="0"/>
            <w:bookmarkEnd w:id="28"/>
            <w:r w:rsidRPr="00795F97">
              <w:rPr>
                <w:highlight w:val="lightGray"/>
              </w:rPr>
              <w:t>[Insert Date</w:t>
            </w:r>
            <w:r w:rsidR="00795F97">
              <w:rPr>
                <w:highlight w:val="lightGray"/>
              </w:rPr>
              <w:t xml:space="preserve"> as seen in the Declaration</w:t>
            </w:r>
            <w:r w:rsidRPr="00795F97">
              <w:rPr>
                <w:highlight w:val="lightGray"/>
              </w:rPr>
              <w:t>]</w:t>
            </w:r>
            <w:r w:rsidR="00795F97">
              <w:t xml:space="preserve"> </w:t>
            </w:r>
            <w:r>
              <w:t>which confirms that none of the excluding circumstances listed in Regulation 57 of the Regulations apply to the Contractor, remains unchanged; and</w:t>
            </w:r>
          </w:p>
        </w:tc>
      </w:tr>
      <w:tr w:rsidR="006A2D3B" w14:paraId="4884206A" w14:textId="77777777">
        <w:tc>
          <w:tcPr>
            <w:tcW w:w="612" w:type="dxa"/>
          </w:tcPr>
          <w:p w14:paraId="277702AF" w14:textId="77777777" w:rsidR="006A2D3B" w:rsidRDefault="006A2D3B">
            <w:pPr>
              <w:rPr>
                <w:color w:val="0000FF"/>
              </w:rPr>
            </w:pPr>
          </w:p>
        </w:tc>
        <w:tc>
          <w:tcPr>
            <w:tcW w:w="514" w:type="dxa"/>
          </w:tcPr>
          <w:p w14:paraId="1BAECC84" w14:textId="77777777" w:rsidR="006A2D3B" w:rsidRDefault="00363BDC">
            <w:r>
              <w:t>8.</w:t>
            </w:r>
          </w:p>
        </w:tc>
        <w:tc>
          <w:tcPr>
            <w:tcW w:w="7945" w:type="dxa"/>
          </w:tcPr>
          <w:p w14:paraId="1BE8AEBC" w14:textId="77777777" w:rsidR="006A2D3B" w:rsidRDefault="00363BDC">
            <w:pPr>
              <w:rPr>
                <w:i/>
                <w:color w:val="FF0000"/>
              </w:rPr>
            </w:pPr>
            <w:r>
              <w:t>the Client shall be under no obligation to purchase any minimum number or value of Goods.</w:t>
            </w:r>
          </w:p>
        </w:tc>
      </w:tr>
      <w:tr w:rsidR="006A2D3B" w14:paraId="004AD544" w14:textId="77777777">
        <w:tc>
          <w:tcPr>
            <w:tcW w:w="612" w:type="dxa"/>
          </w:tcPr>
          <w:p w14:paraId="0FDC4C3E" w14:textId="77777777" w:rsidR="006A2D3B" w:rsidRDefault="00363BDC">
            <w:pPr>
              <w:spacing w:line="256" w:lineRule="auto"/>
              <w:rPr>
                <w:color w:val="0000FF"/>
              </w:rPr>
            </w:pPr>
            <w:r>
              <w:rPr>
                <w:color w:val="0000FF"/>
              </w:rPr>
              <w:t>B.</w:t>
            </w:r>
          </w:p>
        </w:tc>
        <w:tc>
          <w:tcPr>
            <w:tcW w:w="8459" w:type="dxa"/>
            <w:gridSpan w:val="2"/>
          </w:tcPr>
          <w:p w14:paraId="11658FD0" w14:textId="77777777" w:rsidR="006A2D3B" w:rsidRDefault="00363BDC">
            <w:r>
              <w:t>The Contractor shall be and undertakes to be responsible for and to take due precautions for the safe custody of any Goods on his premises which are the property of the Contractor and shall insure the same against any form of loss or damage and the Contractor so acknowledges and confirms.</w:t>
            </w:r>
          </w:p>
        </w:tc>
      </w:tr>
      <w:tr w:rsidR="006A2D3B" w14:paraId="6FCAACE6" w14:textId="77777777">
        <w:tc>
          <w:tcPr>
            <w:tcW w:w="612" w:type="dxa"/>
          </w:tcPr>
          <w:p w14:paraId="51E435BE" w14:textId="77777777" w:rsidR="006A2D3B" w:rsidRDefault="00363BDC">
            <w:pPr>
              <w:spacing w:line="256" w:lineRule="auto"/>
              <w:rPr>
                <w:color w:val="0000FF"/>
              </w:rPr>
            </w:pPr>
            <w:r>
              <w:rPr>
                <w:color w:val="0000FF"/>
              </w:rPr>
              <w:t>C.</w:t>
            </w:r>
          </w:p>
        </w:tc>
        <w:tc>
          <w:tcPr>
            <w:tcW w:w="8459" w:type="dxa"/>
            <w:gridSpan w:val="2"/>
          </w:tcPr>
          <w:p w14:paraId="3AEEA207" w14:textId="77777777" w:rsidR="006A2D3B" w:rsidRDefault="00363BDC">
            <w:r>
              <w:t>The Contractor confirms and undertakes that the Goods supplied will, at the time of delivery (and for the Guarantee Period), correspond to the description given by the Contractor in accordance with the Submission (to include any samples furnished thereunder) and the Specification (Schedule B) and that the manufacture, distribution and processes employed will comply in all material respects with the representations made in the Submission. None of the provisions of the Sale of Goods Acts 1893 and 1980 shall be excluded or limited under this Agreement.</w:t>
            </w:r>
          </w:p>
        </w:tc>
      </w:tr>
      <w:tr w:rsidR="006A2D3B" w14:paraId="3AB9D889" w14:textId="77777777">
        <w:tc>
          <w:tcPr>
            <w:tcW w:w="612" w:type="dxa"/>
          </w:tcPr>
          <w:p w14:paraId="4D57E2E6" w14:textId="77777777" w:rsidR="006A2D3B" w:rsidRDefault="00363BDC">
            <w:pPr>
              <w:spacing w:line="256" w:lineRule="auto"/>
              <w:rPr>
                <w:color w:val="0000FF"/>
              </w:rPr>
            </w:pPr>
            <w:r>
              <w:rPr>
                <w:color w:val="0000FF"/>
              </w:rPr>
              <w:t>D.</w:t>
            </w:r>
          </w:p>
        </w:tc>
        <w:tc>
          <w:tcPr>
            <w:tcW w:w="8459" w:type="dxa"/>
            <w:gridSpan w:val="2"/>
          </w:tcPr>
          <w:p w14:paraId="3FA86866" w14:textId="77777777" w:rsidR="006A2D3B" w:rsidRDefault="00363BDC">
            <w:r>
              <w:t xml:space="preserve">The Contractor undertakes to ensure that all and any necessary consents and/or licences are obtained and in place for the purposes of this Agreement. The Contractor hereby indemnifies </w:t>
            </w:r>
            <w:r>
              <w:lastRenderedPageBreak/>
              <w:t xml:space="preserve">the Client and shall keep and hold the Client harmless from and in respect of all and any losses (whether direct, indirect or consequential), liability, damages, claims, costs or expenses which arise by reason of any breach of </w:t>
            </w:r>
            <w:proofErr w:type="gramStart"/>
            <w:r>
              <w:t>third party</w:t>
            </w:r>
            <w:proofErr w:type="gramEnd"/>
            <w:r>
              <w:t xml:space="preserve"> intellectual property rights in so far as any such rights are used for the purposes of this Agreement.</w:t>
            </w:r>
          </w:p>
        </w:tc>
      </w:tr>
      <w:tr w:rsidR="006A2D3B" w14:paraId="6A07F865" w14:textId="77777777">
        <w:tc>
          <w:tcPr>
            <w:tcW w:w="612" w:type="dxa"/>
          </w:tcPr>
          <w:p w14:paraId="06B4E48D" w14:textId="77777777" w:rsidR="006A2D3B" w:rsidRDefault="00363BDC">
            <w:pPr>
              <w:spacing w:line="256" w:lineRule="auto"/>
              <w:rPr>
                <w:color w:val="0000FF"/>
              </w:rPr>
            </w:pPr>
            <w:r>
              <w:rPr>
                <w:color w:val="0000FF"/>
              </w:rPr>
              <w:lastRenderedPageBreak/>
              <w:t>E.</w:t>
            </w:r>
          </w:p>
        </w:tc>
        <w:tc>
          <w:tcPr>
            <w:tcW w:w="8459" w:type="dxa"/>
            <w:gridSpan w:val="2"/>
          </w:tcPr>
          <w:p w14:paraId="64B0B476" w14:textId="77777777" w:rsidR="006A2D3B" w:rsidRDefault="00363BDC">
            <w:r>
              <w:t>The Contractor undertakes to notify the Client forthwith of any material change to the status of the Contractor with regard to the warranties, acknowledgements, representations and undertakings as set out in clause 6A and to comply with all reasonable directions of the Client with regard thereto which may include termination of this Agreement.</w:t>
            </w:r>
          </w:p>
        </w:tc>
      </w:tr>
    </w:tbl>
    <w:p w14:paraId="4ED11940" w14:textId="77777777" w:rsidR="006A2D3B" w:rsidRDefault="00363BDC">
      <w:pPr>
        <w:pStyle w:val="Heading2"/>
      </w:pPr>
      <w:r>
        <w:t>7.</w:t>
      </w:r>
      <w:r>
        <w:tab/>
        <w:t>Remedies</w:t>
      </w:r>
    </w:p>
    <w:tbl>
      <w:tblPr>
        <w:tblStyle w:val="aff9"/>
        <w:tblW w:w="9071" w:type="dxa"/>
        <w:tblLayout w:type="fixed"/>
        <w:tblLook w:val="0000" w:firstRow="0" w:lastRow="0" w:firstColumn="0" w:lastColumn="0" w:noHBand="0" w:noVBand="0"/>
      </w:tblPr>
      <w:tblGrid>
        <w:gridCol w:w="608"/>
        <w:gridCol w:w="8463"/>
      </w:tblGrid>
      <w:tr w:rsidR="006A2D3B" w14:paraId="31556D09" w14:textId="77777777">
        <w:tc>
          <w:tcPr>
            <w:tcW w:w="608" w:type="dxa"/>
          </w:tcPr>
          <w:p w14:paraId="3E2FCD17" w14:textId="77777777" w:rsidR="00A51BBF" w:rsidRDefault="00A51BBF">
            <w:pPr>
              <w:rPr>
                <w:color w:val="0000FF"/>
              </w:rPr>
            </w:pPr>
          </w:p>
          <w:p w14:paraId="6B03AE06" w14:textId="77777777" w:rsidR="00A51BBF" w:rsidRDefault="00A51BBF">
            <w:pPr>
              <w:rPr>
                <w:color w:val="0000FF"/>
              </w:rPr>
            </w:pPr>
          </w:p>
          <w:p w14:paraId="2D9A4E05" w14:textId="07381A4A" w:rsidR="006A2D3B" w:rsidRDefault="00363BDC">
            <w:pPr>
              <w:rPr>
                <w:color w:val="0000FF"/>
              </w:rPr>
            </w:pPr>
            <w:r>
              <w:rPr>
                <w:color w:val="0000FF"/>
              </w:rPr>
              <w:t>A.</w:t>
            </w:r>
          </w:p>
        </w:tc>
        <w:tc>
          <w:tcPr>
            <w:tcW w:w="8463" w:type="dxa"/>
          </w:tcPr>
          <w:p w14:paraId="70225AF0" w14:textId="6A5DD23C" w:rsidR="00F9190B" w:rsidRPr="00A51BBF" w:rsidRDefault="00A51BBF">
            <w:pPr>
              <w:rPr>
                <w:bCs/>
                <w:i/>
                <w:color w:val="FF0000"/>
                <w:highlight w:val="yellow"/>
              </w:rPr>
            </w:pPr>
            <w:r w:rsidRPr="002455D5">
              <w:rPr>
                <w:bCs/>
                <w:i/>
                <w:color w:val="FF0000"/>
                <w:highlight w:val="yellow"/>
              </w:rPr>
              <w:t>[Prior to publication, please ensure to insert amounts/figures where applicable. When finished, delete these instructions.]</w:t>
            </w:r>
          </w:p>
          <w:p w14:paraId="02FFFB39" w14:textId="680A59C2" w:rsidR="006A2D3B" w:rsidRDefault="00363BDC">
            <w:r>
              <w:t>The Contractor shall be liable for and shall indemnify the Client for and in respect of all and any losses, claims, demands, damages or expenses which the Client may suffer due to and arising directly as a result of the negligence, act or omission, breach of contract, breach of duty, insolvency, recklessness, bad faith, wilful default or fraud of the Contractor, its employees, Subcontractors or agents or any of them or as a result of the Contractor’s failure to exercise skill, care and diligence as outlined in clause 1.</w:t>
            </w:r>
            <w:r w:rsidR="00226AFB">
              <w:t xml:space="preserve"> </w:t>
            </w:r>
            <w:r>
              <w:t>The terms of this clause 7A shall survive termination of this Agreement for any reason.</w:t>
            </w:r>
          </w:p>
        </w:tc>
      </w:tr>
      <w:tr w:rsidR="006A2D3B" w14:paraId="38BBED69" w14:textId="77777777">
        <w:tc>
          <w:tcPr>
            <w:tcW w:w="608" w:type="dxa"/>
          </w:tcPr>
          <w:p w14:paraId="3544B602" w14:textId="77777777" w:rsidR="006A2D3B" w:rsidRDefault="00363BDC">
            <w:pPr>
              <w:rPr>
                <w:color w:val="0000FF"/>
              </w:rPr>
            </w:pPr>
            <w:r>
              <w:rPr>
                <w:color w:val="0000FF"/>
              </w:rPr>
              <w:t>B.</w:t>
            </w:r>
          </w:p>
        </w:tc>
        <w:tc>
          <w:tcPr>
            <w:tcW w:w="8463" w:type="dxa"/>
          </w:tcPr>
          <w:p w14:paraId="28073D00" w14:textId="77777777" w:rsidR="006A2D3B" w:rsidRDefault="00363BDC">
            <w:r>
              <w:t>Save in respect of fraud (including fraudulent misrepresentation), personal injury or death or in respect of the Contractor’s indemnity under clause 6(D), neither Party will be liable for any indirect losses (including loss of profit, loss of revenue, loss of goodwill, indirectly arising damages, costs and expenses) of any kind whatsoever and howsoever arising even if such Party has been advised of their possibility.</w:t>
            </w:r>
          </w:p>
        </w:tc>
      </w:tr>
      <w:tr w:rsidR="006A2D3B" w14:paraId="1004A7D0" w14:textId="77777777">
        <w:tc>
          <w:tcPr>
            <w:tcW w:w="608" w:type="dxa"/>
          </w:tcPr>
          <w:p w14:paraId="1C8FA8C4" w14:textId="77777777" w:rsidR="006A2D3B" w:rsidRDefault="00363BDC">
            <w:pPr>
              <w:rPr>
                <w:color w:val="0000FF"/>
              </w:rPr>
            </w:pPr>
            <w:r>
              <w:rPr>
                <w:color w:val="0000FF"/>
              </w:rPr>
              <w:t>C.</w:t>
            </w:r>
          </w:p>
        </w:tc>
        <w:tc>
          <w:tcPr>
            <w:tcW w:w="8463" w:type="dxa"/>
          </w:tcPr>
          <w:p w14:paraId="4E4A35F4" w14:textId="77777777" w:rsidR="006A2D3B" w:rsidRDefault="00363BDC">
            <w:r>
              <w:t>Should the Client find itself obliged to order elsewhere in consequence of the failure of the Contractor to deliver Goods of approved quality, the Client shall be entitled to recover from the Contractor any excess prices which may be paid by the Client.</w:t>
            </w:r>
          </w:p>
        </w:tc>
      </w:tr>
      <w:tr w:rsidR="006A2D3B" w14:paraId="45025311" w14:textId="77777777">
        <w:tc>
          <w:tcPr>
            <w:tcW w:w="608" w:type="dxa"/>
          </w:tcPr>
          <w:p w14:paraId="1DA685B2" w14:textId="77777777" w:rsidR="006A2D3B" w:rsidRDefault="00363BDC">
            <w:pPr>
              <w:rPr>
                <w:color w:val="0000FF"/>
              </w:rPr>
            </w:pPr>
            <w:r>
              <w:rPr>
                <w:color w:val="0000FF"/>
              </w:rPr>
              <w:t>D.</w:t>
            </w:r>
          </w:p>
        </w:tc>
        <w:tc>
          <w:tcPr>
            <w:tcW w:w="8463" w:type="dxa"/>
          </w:tcPr>
          <w:p w14:paraId="1863BACF" w14:textId="77777777" w:rsidR="006A2D3B" w:rsidRDefault="00363BDC">
            <w:r>
              <w:t>Except as otherwise expressly provided by this Agreement, all remedies available to either Party for breach of this Agreement are cumulative and may be exercised concurrently or separately, and the exercise of any one remedy shall not be deemed an election of such remedy to the exclusion of other remedies.</w:t>
            </w:r>
          </w:p>
        </w:tc>
      </w:tr>
      <w:tr w:rsidR="006A2D3B" w14:paraId="2DBD1A44" w14:textId="77777777">
        <w:tc>
          <w:tcPr>
            <w:tcW w:w="608" w:type="dxa"/>
          </w:tcPr>
          <w:p w14:paraId="0539920A" w14:textId="77777777" w:rsidR="006A2D3B" w:rsidRDefault="00363BDC">
            <w:pPr>
              <w:rPr>
                <w:color w:val="0000FF"/>
              </w:rPr>
            </w:pPr>
            <w:r>
              <w:rPr>
                <w:color w:val="0000FF"/>
              </w:rPr>
              <w:t>E.</w:t>
            </w:r>
          </w:p>
        </w:tc>
        <w:tc>
          <w:tcPr>
            <w:tcW w:w="8463" w:type="dxa"/>
          </w:tcPr>
          <w:p w14:paraId="1389EFB1" w14:textId="2FA5CA15" w:rsidR="006A2D3B" w:rsidRDefault="00363BDC">
            <w:r>
              <w:t xml:space="preserve">Save in respect of fraud, personal injury or death or in respect of the Contractor’s indemnity under clause 6(D) (for which no limit applies), the limit of the Contractor’s aggregate liability to the Client under this Agreement whatsoever and howsoever arising shall not under any circumstances exceed </w:t>
            </w:r>
            <w:bookmarkStart w:id="29" w:name="bookmark=id.3o7alnk" w:colFirst="0" w:colLast="0"/>
            <w:bookmarkEnd w:id="29"/>
            <w:r w:rsidRPr="00795F97">
              <w:rPr>
                <w:highlight w:val="lightGray"/>
              </w:rPr>
              <w:t>[</w:t>
            </w:r>
            <w:r w:rsidR="00795F97">
              <w:rPr>
                <w:highlight w:val="lightGray"/>
              </w:rPr>
              <w:t>I</w:t>
            </w:r>
            <w:r w:rsidRPr="00795F97">
              <w:rPr>
                <w:highlight w:val="lightGray"/>
              </w:rPr>
              <w:t xml:space="preserve">nsert </w:t>
            </w:r>
            <w:r w:rsidR="00795F97">
              <w:rPr>
                <w:highlight w:val="lightGray"/>
              </w:rPr>
              <w:t>A</w:t>
            </w:r>
            <w:r w:rsidRPr="00795F97">
              <w:rPr>
                <w:highlight w:val="lightGray"/>
              </w:rPr>
              <w:t>mount</w:t>
            </w:r>
            <w:r w:rsidR="00795F97">
              <w:rPr>
                <w:highlight w:val="lightGray"/>
              </w:rPr>
              <w:t>]</w:t>
            </w:r>
            <w:r w:rsidRPr="00795F97">
              <w:rPr>
                <w:highlight w:val="lightGray"/>
              </w:rPr>
              <w:t xml:space="preserve"> – </w:t>
            </w:r>
            <w:proofErr w:type="spellStart"/>
            <w:r w:rsidRPr="00795F97">
              <w:rPr>
                <w:highlight w:val="lightGray"/>
              </w:rPr>
              <w:t>eg</w:t>
            </w:r>
            <w:proofErr w:type="spellEnd"/>
            <w:r w:rsidRPr="00795F97">
              <w:rPr>
                <w:highlight w:val="lightGray"/>
              </w:rPr>
              <w:t>: [</w:t>
            </w:r>
            <w:r w:rsidR="00795F97">
              <w:rPr>
                <w:highlight w:val="lightGray"/>
              </w:rPr>
              <w:t>Insert N</w:t>
            </w:r>
            <w:r w:rsidRPr="00795F97">
              <w:rPr>
                <w:highlight w:val="lightGray"/>
              </w:rPr>
              <w:t>umber</w:t>
            </w:r>
            <w:r w:rsidR="00795F97">
              <w:rPr>
                <w:highlight w:val="lightGray"/>
              </w:rPr>
              <w:t>/Percentage</w:t>
            </w:r>
            <w:r w:rsidRPr="00795F97">
              <w:rPr>
                <w:highlight w:val="lightGray"/>
              </w:rPr>
              <w:t>]</w:t>
            </w:r>
            <w:r>
              <w:t xml:space="preserve"> per cent of the Charges paid or projected to be paid (whichever is higher) under this Agreement] regardless of the number of claims.</w:t>
            </w:r>
          </w:p>
        </w:tc>
      </w:tr>
      <w:tr w:rsidR="006A2D3B" w14:paraId="28EBF865" w14:textId="77777777">
        <w:tc>
          <w:tcPr>
            <w:tcW w:w="608" w:type="dxa"/>
          </w:tcPr>
          <w:p w14:paraId="4AA568B0" w14:textId="77777777" w:rsidR="006A2D3B" w:rsidRDefault="00363BDC">
            <w:pPr>
              <w:rPr>
                <w:color w:val="0000FF"/>
              </w:rPr>
            </w:pPr>
            <w:r>
              <w:rPr>
                <w:color w:val="0000FF"/>
              </w:rPr>
              <w:t>F.</w:t>
            </w:r>
          </w:p>
        </w:tc>
        <w:tc>
          <w:tcPr>
            <w:tcW w:w="8463" w:type="dxa"/>
          </w:tcPr>
          <w:p w14:paraId="46ADF470" w14:textId="77777777" w:rsidR="006A2D3B" w:rsidRDefault="00363BDC">
            <w:r>
              <w:t>If for any reason the Client is dissatisfied with the performance of the Contractor, a sum may be withheld from any payment otherwise due calculated as follows:</w:t>
            </w:r>
          </w:p>
          <w:p w14:paraId="1A8757FD" w14:textId="66E1E2F3" w:rsidR="006A2D3B" w:rsidRDefault="00B2723C">
            <w:r>
              <w:t>10%</w:t>
            </w:r>
          </w:p>
          <w:p w14:paraId="55473C95" w14:textId="41A4F79E" w:rsidR="006A2D3B" w:rsidRDefault="00363BDC">
            <w:r>
              <w:t xml:space="preserve">(“the Retention Amount”) which Retention Amount shall not at any given time exceed </w:t>
            </w:r>
            <w:r w:rsidR="00B2723C">
              <w:t xml:space="preserve">10% </w:t>
            </w:r>
            <w:r>
              <w:t xml:space="preserve">per cent of the Charges. In such event the Client shall identify the particular Goods with which it is dissatisfied together with the reasons for such dissatisfaction. Payment of the Retention </w:t>
            </w:r>
            <w:r>
              <w:lastRenderedPageBreak/>
              <w:t>Amount will be made upon replacement and/or remedy of the Goods as identified by the Client or resolution of outstanding queries. The Client shall hold the Retention Amount on behalf of the Contractor but without any obligation to invest. The terms of this clause 7F shall be without prejudice to and not be in substitution for any remedy of the Client under this Agreement.</w:t>
            </w:r>
          </w:p>
        </w:tc>
      </w:tr>
    </w:tbl>
    <w:p w14:paraId="7FA5137A" w14:textId="77777777" w:rsidR="006A2D3B" w:rsidRDefault="00363BDC">
      <w:pPr>
        <w:pStyle w:val="Heading2"/>
      </w:pPr>
      <w:r>
        <w:lastRenderedPageBreak/>
        <w:t>8.</w:t>
      </w:r>
      <w:r>
        <w:tab/>
        <w:t>Confidentiality</w:t>
      </w:r>
    </w:p>
    <w:tbl>
      <w:tblPr>
        <w:tblStyle w:val="affa"/>
        <w:tblW w:w="9071" w:type="dxa"/>
        <w:tblLayout w:type="fixed"/>
        <w:tblLook w:val="0000" w:firstRow="0" w:lastRow="0" w:firstColumn="0" w:lastColumn="0" w:noHBand="0" w:noVBand="0"/>
      </w:tblPr>
      <w:tblGrid>
        <w:gridCol w:w="615"/>
        <w:gridCol w:w="514"/>
        <w:gridCol w:w="7942"/>
      </w:tblGrid>
      <w:tr w:rsidR="006A2D3B" w14:paraId="6A5C7F7E" w14:textId="77777777">
        <w:tc>
          <w:tcPr>
            <w:tcW w:w="615" w:type="dxa"/>
          </w:tcPr>
          <w:p w14:paraId="7AE938E3" w14:textId="77777777" w:rsidR="006A2D3B" w:rsidRDefault="00363BDC">
            <w:pPr>
              <w:rPr>
                <w:color w:val="0000FF"/>
              </w:rPr>
            </w:pPr>
            <w:r>
              <w:rPr>
                <w:color w:val="0000FF"/>
              </w:rPr>
              <w:t>A.</w:t>
            </w:r>
          </w:p>
        </w:tc>
        <w:tc>
          <w:tcPr>
            <w:tcW w:w="8456" w:type="dxa"/>
            <w:gridSpan w:val="2"/>
          </w:tcPr>
          <w:p w14:paraId="6038492F" w14:textId="77777777" w:rsidR="006A2D3B" w:rsidRDefault="00363BDC">
            <w:r>
              <w:t xml:space="preserve">Each of the Parties to this Agreement agrees to hold confidential all information, documentation and other material received, provided or obtained arising from their participation in this Agreement (“Confidential Information”) and shall not disclose same to any third party except </w:t>
            </w:r>
            <w:proofErr w:type="gramStart"/>
            <w:r>
              <w:t>to:-</w:t>
            </w:r>
            <w:proofErr w:type="gramEnd"/>
          </w:p>
        </w:tc>
      </w:tr>
      <w:tr w:rsidR="006A2D3B" w14:paraId="3B9916E1" w14:textId="77777777">
        <w:tc>
          <w:tcPr>
            <w:tcW w:w="615" w:type="dxa"/>
          </w:tcPr>
          <w:p w14:paraId="7993E26E" w14:textId="77777777" w:rsidR="006A2D3B" w:rsidRDefault="006A2D3B">
            <w:pPr>
              <w:rPr>
                <w:color w:val="0000FF"/>
              </w:rPr>
            </w:pPr>
          </w:p>
        </w:tc>
        <w:tc>
          <w:tcPr>
            <w:tcW w:w="514" w:type="dxa"/>
          </w:tcPr>
          <w:p w14:paraId="3962981D" w14:textId="77777777" w:rsidR="006A2D3B" w:rsidRDefault="00363BDC">
            <w:r>
              <w:t>1.</w:t>
            </w:r>
          </w:p>
        </w:tc>
        <w:tc>
          <w:tcPr>
            <w:tcW w:w="7942" w:type="dxa"/>
          </w:tcPr>
          <w:p w14:paraId="167257A5" w14:textId="77777777" w:rsidR="006A2D3B" w:rsidRDefault="00363BDC">
            <w:r>
              <w:t>its professional advisers subject to the provisions of this clause 8; or</w:t>
            </w:r>
          </w:p>
        </w:tc>
      </w:tr>
      <w:tr w:rsidR="006A2D3B" w14:paraId="24CF5903" w14:textId="77777777">
        <w:tc>
          <w:tcPr>
            <w:tcW w:w="615" w:type="dxa"/>
          </w:tcPr>
          <w:p w14:paraId="7B0F8994" w14:textId="77777777" w:rsidR="006A2D3B" w:rsidRDefault="006A2D3B">
            <w:pPr>
              <w:rPr>
                <w:color w:val="0000FF"/>
              </w:rPr>
            </w:pPr>
          </w:p>
        </w:tc>
        <w:tc>
          <w:tcPr>
            <w:tcW w:w="514" w:type="dxa"/>
          </w:tcPr>
          <w:p w14:paraId="1E1DFCC9" w14:textId="77777777" w:rsidR="006A2D3B" w:rsidRDefault="00363BDC">
            <w:r>
              <w:t>2.</w:t>
            </w:r>
          </w:p>
        </w:tc>
        <w:tc>
          <w:tcPr>
            <w:tcW w:w="7942" w:type="dxa"/>
          </w:tcPr>
          <w:p w14:paraId="7F7774F8" w14:textId="77777777" w:rsidR="006A2D3B" w:rsidRDefault="00363BDC">
            <w:r>
              <w:t>as may be required by law; or</w:t>
            </w:r>
          </w:p>
        </w:tc>
      </w:tr>
      <w:tr w:rsidR="006A2D3B" w14:paraId="6004BCEA" w14:textId="77777777">
        <w:tc>
          <w:tcPr>
            <w:tcW w:w="615" w:type="dxa"/>
          </w:tcPr>
          <w:p w14:paraId="419698F0" w14:textId="77777777" w:rsidR="006A2D3B" w:rsidRDefault="006A2D3B">
            <w:pPr>
              <w:rPr>
                <w:color w:val="0000FF"/>
              </w:rPr>
            </w:pPr>
          </w:p>
        </w:tc>
        <w:tc>
          <w:tcPr>
            <w:tcW w:w="514" w:type="dxa"/>
          </w:tcPr>
          <w:p w14:paraId="497608A7" w14:textId="77777777" w:rsidR="006A2D3B" w:rsidRDefault="00363BDC">
            <w:r>
              <w:t>3.</w:t>
            </w:r>
          </w:p>
        </w:tc>
        <w:tc>
          <w:tcPr>
            <w:tcW w:w="7942" w:type="dxa"/>
          </w:tcPr>
          <w:p w14:paraId="5036C3DC" w14:textId="77777777" w:rsidR="006A2D3B" w:rsidRDefault="00363BDC">
            <w:r>
              <w:t>as may be necessary to give effect to the terms of this Agreement subject to the provisions of this clause 8; or</w:t>
            </w:r>
          </w:p>
        </w:tc>
      </w:tr>
      <w:tr w:rsidR="006A2D3B" w14:paraId="1CEAD929" w14:textId="77777777">
        <w:tc>
          <w:tcPr>
            <w:tcW w:w="615" w:type="dxa"/>
          </w:tcPr>
          <w:p w14:paraId="30D04FB9" w14:textId="77777777" w:rsidR="006A2D3B" w:rsidRDefault="006A2D3B">
            <w:pPr>
              <w:rPr>
                <w:color w:val="0000FF"/>
              </w:rPr>
            </w:pPr>
          </w:p>
        </w:tc>
        <w:tc>
          <w:tcPr>
            <w:tcW w:w="514" w:type="dxa"/>
          </w:tcPr>
          <w:p w14:paraId="428F4991" w14:textId="77777777" w:rsidR="006A2D3B" w:rsidRDefault="00363BDC">
            <w:r>
              <w:t>4.</w:t>
            </w:r>
          </w:p>
        </w:tc>
        <w:tc>
          <w:tcPr>
            <w:tcW w:w="7942" w:type="dxa"/>
          </w:tcPr>
          <w:p w14:paraId="0E0625F5" w14:textId="77777777" w:rsidR="006A2D3B" w:rsidRDefault="00363BDC">
            <w:r>
              <w:t>in the case of the Client by request of any person or body or authority whose request the Client or persons associated with the Client (including but not limited to the Legislature and/or the Executive and/or the Civil Service) considers it necessary or appropriate to so comply.</w:t>
            </w:r>
          </w:p>
        </w:tc>
      </w:tr>
      <w:tr w:rsidR="006A2D3B" w14:paraId="21CBA66C" w14:textId="77777777">
        <w:tc>
          <w:tcPr>
            <w:tcW w:w="615" w:type="dxa"/>
          </w:tcPr>
          <w:p w14:paraId="7899B35D" w14:textId="77777777" w:rsidR="006A2D3B" w:rsidRDefault="00363BDC">
            <w:pPr>
              <w:rPr>
                <w:color w:val="0000FF"/>
              </w:rPr>
            </w:pPr>
            <w:r>
              <w:rPr>
                <w:color w:val="0000FF"/>
              </w:rPr>
              <w:t>B.</w:t>
            </w:r>
          </w:p>
        </w:tc>
        <w:tc>
          <w:tcPr>
            <w:tcW w:w="8456" w:type="dxa"/>
            <w:gridSpan w:val="2"/>
          </w:tcPr>
          <w:p w14:paraId="3B82DCD7" w14:textId="2CC02F12" w:rsidR="006A2D3B" w:rsidRDefault="00363BDC">
            <w:r>
              <w:t xml:space="preserve">The Contractor undertakes to comply with all reasonable directions of the Client with regard to the use and application of all and any of its Confidential Information and shall comply with the confidentiality agreement as exhibited at Appendix 6 to the </w:t>
            </w:r>
            <w:r w:rsidR="00556CF0">
              <w:t>CFT</w:t>
            </w:r>
            <w:r>
              <w:t xml:space="preserve"> (“the Confidentiality Agreement”).</w:t>
            </w:r>
          </w:p>
          <w:p w14:paraId="265EE6DE" w14:textId="77777777" w:rsidR="006A2D3B" w:rsidRDefault="00363BDC">
            <w:r>
              <w:t>The obligations in this clause 8 will not apply to any Confidential Information:</w:t>
            </w:r>
          </w:p>
        </w:tc>
      </w:tr>
      <w:tr w:rsidR="006A2D3B" w14:paraId="173E46F0" w14:textId="77777777">
        <w:tc>
          <w:tcPr>
            <w:tcW w:w="615" w:type="dxa"/>
          </w:tcPr>
          <w:p w14:paraId="1CBC338F" w14:textId="77777777" w:rsidR="006A2D3B" w:rsidRDefault="006A2D3B">
            <w:pPr>
              <w:rPr>
                <w:color w:val="0000FF"/>
              </w:rPr>
            </w:pPr>
          </w:p>
        </w:tc>
        <w:tc>
          <w:tcPr>
            <w:tcW w:w="514" w:type="dxa"/>
          </w:tcPr>
          <w:p w14:paraId="7B12C2DF" w14:textId="77777777" w:rsidR="006A2D3B" w:rsidRDefault="00363BDC">
            <w:r>
              <w:t>1.</w:t>
            </w:r>
          </w:p>
        </w:tc>
        <w:tc>
          <w:tcPr>
            <w:tcW w:w="7942" w:type="dxa"/>
          </w:tcPr>
          <w:p w14:paraId="19CAE19F" w14:textId="77777777" w:rsidR="006A2D3B" w:rsidRDefault="00363BDC">
            <w:r>
              <w:t>in the receiving Party’s possession (with full right to disclose) before receiving it from the other Party; or</w:t>
            </w:r>
          </w:p>
        </w:tc>
      </w:tr>
      <w:tr w:rsidR="006A2D3B" w14:paraId="745CD8C8" w14:textId="77777777">
        <w:tc>
          <w:tcPr>
            <w:tcW w:w="615" w:type="dxa"/>
          </w:tcPr>
          <w:p w14:paraId="4B34252D" w14:textId="77777777" w:rsidR="006A2D3B" w:rsidRDefault="006A2D3B">
            <w:pPr>
              <w:rPr>
                <w:color w:val="0000FF"/>
              </w:rPr>
            </w:pPr>
          </w:p>
        </w:tc>
        <w:tc>
          <w:tcPr>
            <w:tcW w:w="514" w:type="dxa"/>
          </w:tcPr>
          <w:p w14:paraId="2A830DD5" w14:textId="77777777" w:rsidR="006A2D3B" w:rsidRDefault="00363BDC">
            <w:r>
              <w:t>2.</w:t>
            </w:r>
          </w:p>
        </w:tc>
        <w:tc>
          <w:tcPr>
            <w:tcW w:w="7942" w:type="dxa"/>
          </w:tcPr>
          <w:p w14:paraId="00B68018" w14:textId="77777777" w:rsidR="006A2D3B" w:rsidRDefault="00363BDC">
            <w:r>
              <w:t>which is or becomes public knowledge other than by breach of this clause; or</w:t>
            </w:r>
          </w:p>
        </w:tc>
      </w:tr>
      <w:tr w:rsidR="006A2D3B" w14:paraId="75682AAB" w14:textId="77777777">
        <w:tc>
          <w:tcPr>
            <w:tcW w:w="615" w:type="dxa"/>
          </w:tcPr>
          <w:p w14:paraId="28F5561D" w14:textId="77777777" w:rsidR="006A2D3B" w:rsidRDefault="006A2D3B">
            <w:pPr>
              <w:rPr>
                <w:color w:val="0000FF"/>
              </w:rPr>
            </w:pPr>
          </w:p>
        </w:tc>
        <w:tc>
          <w:tcPr>
            <w:tcW w:w="514" w:type="dxa"/>
          </w:tcPr>
          <w:p w14:paraId="66F5534D" w14:textId="77777777" w:rsidR="006A2D3B" w:rsidRDefault="00363BDC">
            <w:r>
              <w:t>3.</w:t>
            </w:r>
          </w:p>
        </w:tc>
        <w:tc>
          <w:tcPr>
            <w:tcW w:w="7942" w:type="dxa"/>
          </w:tcPr>
          <w:p w14:paraId="6C8996B9" w14:textId="77777777" w:rsidR="006A2D3B" w:rsidRDefault="00363BDC">
            <w:r>
              <w:t>is independently developed by the disclosing Party without access to or use of the Confidential Information; or</w:t>
            </w:r>
          </w:p>
        </w:tc>
      </w:tr>
      <w:tr w:rsidR="006A2D3B" w14:paraId="6D187FC8" w14:textId="77777777">
        <w:tc>
          <w:tcPr>
            <w:tcW w:w="615" w:type="dxa"/>
          </w:tcPr>
          <w:p w14:paraId="3839DEE1" w14:textId="77777777" w:rsidR="006A2D3B" w:rsidRDefault="006A2D3B">
            <w:pPr>
              <w:rPr>
                <w:color w:val="0000FF"/>
              </w:rPr>
            </w:pPr>
          </w:p>
        </w:tc>
        <w:tc>
          <w:tcPr>
            <w:tcW w:w="514" w:type="dxa"/>
          </w:tcPr>
          <w:p w14:paraId="1F2821DA" w14:textId="77777777" w:rsidR="006A2D3B" w:rsidRDefault="00363BDC">
            <w:r>
              <w:t>4.</w:t>
            </w:r>
          </w:p>
        </w:tc>
        <w:tc>
          <w:tcPr>
            <w:tcW w:w="7942" w:type="dxa"/>
          </w:tcPr>
          <w:p w14:paraId="61A75FF1" w14:textId="77777777" w:rsidR="006A2D3B" w:rsidRDefault="00363BDC">
            <w:r>
              <w:t>is lawfully received by the disclosing Party from a third party (with full right to disclose).</w:t>
            </w:r>
          </w:p>
        </w:tc>
      </w:tr>
      <w:tr w:rsidR="006A2D3B" w14:paraId="152E0DE6" w14:textId="77777777">
        <w:tc>
          <w:tcPr>
            <w:tcW w:w="615" w:type="dxa"/>
          </w:tcPr>
          <w:p w14:paraId="5FEB16B0" w14:textId="77777777" w:rsidR="006A2D3B" w:rsidRDefault="00363BDC">
            <w:pPr>
              <w:rPr>
                <w:color w:val="0000FF"/>
              </w:rPr>
            </w:pPr>
            <w:r>
              <w:rPr>
                <w:color w:val="0000FF"/>
              </w:rPr>
              <w:t>C.</w:t>
            </w:r>
          </w:p>
        </w:tc>
        <w:tc>
          <w:tcPr>
            <w:tcW w:w="8456" w:type="dxa"/>
            <w:gridSpan w:val="2"/>
          </w:tcPr>
          <w:p w14:paraId="58D241AA" w14:textId="77777777" w:rsidR="006A2D3B" w:rsidRDefault="00363BDC">
            <w:r>
              <w:t xml:space="preserve">In circumstances where the Client is subject to the provisions of the Freedom of Information Act 2014 or the European Communities (Access to Information on the Environment) Regulations 2007 to 2014, then in the event of the Client receiving a request for information related to this Agreement, the Client shall consult with the Contractor in respect of the request. The Contractor shall specifically identify any information that is not to be disclosed on grounds of confidentiality or commercial sensitivity, and shall state the reasons for this sensitivity. The Client will consult the Contractor about this confidential or commercially sensitive information before making a decision on any request received under the above legislation. The Contracting Authority accepts no liability whatsoever in respect of any information provided which is subsequently released (irrespective of notification) or in respect of any consequential damage suffered as a result of such obligations </w:t>
            </w:r>
          </w:p>
        </w:tc>
      </w:tr>
      <w:tr w:rsidR="006A2D3B" w14:paraId="27B3F5DF" w14:textId="77777777">
        <w:tc>
          <w:tcPr>
            <w:tcW w:w="615" w:type="dxa"/>
          </w:tcPr>
          <w:p w14:paraId="22D7DCB1" w14:textId="77777777" w:rsidR="006A2D3B" w:rsidRDefault="00363BDC">
            <w:pPr>
              <w:spacing w:before="120"/>
              <w:rPr>
                <w:color w:val="0000FF"/>
              </w:rPr>
            </w:pPr>
            <w:r>
              <w:rPr>
                <w:color w:val="0000FF"/>
              </w:rPr>
              <w:lastRenderedPageBreak/>
              <w:t>D.</w:t>
            </w:r>
          </w:p>
        </w:tc>
        <w:tc>
          <w:tcPr>
            <w:tcW w:w="8456" w:type="dxa"/>
            <w:gridSpan w:val="2"/>
          </w:tcPr>
          <w:p w14:paraId="4E3A2540" w14:textId="77777777" w:rsidR="006A2D3B" w:rsidRDefault="00363BDC">
            <w:pPr>
              <w:spacing w:before="120"/>
            </w:pPr>
            <w:r>
              <w:t>The terms of this clause 8 shall survive expiry, completion or termination for whatever reason of this Agreement.</w:t>
            </w:r>
          </w:p>
        </w:tc>
      </w:tr>
    </w:tbl>
    <w:p w14:paraId="3DEC3BE3" w14:textId="77777777" w:rsidR="006A2D3B" w:rsidRDefault="00363BDC">
      <w:pPr>
        <w:pStyle w:val="Heading2"/>
      </w:pPr>
      <w:r>
        <w:t>9.</w:t>
      </w:r>
      <w:r>
        <w:tab/>
        <w:t>Force Majeure</w:t>
      </w:r>
    </w:p>
    <w:tbl>
      <w:tblPr>
        <w:tblStyle w:val="affb"/>
        <w:tblW w:w="9071" w:type="dxa"/>
        <w:tblLayout w:type="fixed"/>
        <w:tblLook w:val="0000" w:firstRow="0" w:lastRow="0" w:firstColumn="0" w:lastColumn="0" w:noHBand="0" w:noVBand="0"/>
      </w:tblPr>
      <w:tblGrid>
        <w:gridCol w:w="606"/>
        <w:gridCol w:w="520"/>
        <w:gridCol w:w="7945"/>
      </w:tblGrid>
      <w:tr w:rsidR="006A2D3B" w14:paraId="36653DE4" w14:textId="77777777">
        <w:tc>
          <w:tcPr>
            <w:tcW w:w="606" w:type="dxa"/>
          </w:tcPr>
          <w:p w14:paraId="2AC23F12" w14:textId="77777777" w:rsidR="006A2D3B" w:rsidRDefault="00363BDC">
            <w:pPr>
              <w:rPr>
                <w:color w:val="0000FF"/>
              </w:rPr>
            </w:pPr>
            <w:r>
              <w:rPr>
                <w:color w:val="0000FF"/>
              </w:rPr>
              <w:t>A.</w:t>
            </w:r>
          </w:p>
        </w:tc>
        <w:tc>
          <w:tcPr>
            <w:tcW w:w="8465" w:type="dxa"/>
            <w:gridSpan w:val="2"/>
          </w:tcPr>
          <w:p w14:paraId="78FA5394" w14:textId="77777777" w:rsidR="006A2D3B" w:rsidRDefault="00363BDC">
            <w:r>
              <w:t>A ‘Force Majeure Event’ means an event or circumstance or combination of events and/or circumstances not within the reasonable control of the Affected Party (as defined in clause 9B below) which has the effect of delaying or preventing that Party from complying with its obligations under this Agreement including but not limited to acts of God, war, out-break of disease, insurrection, riot, civil disturbance, rebellion, acts of terrorism, government regulations, embargoes, explosions, fires, floods, tempests, or failures of supply of electrical power, or public telecommunications equipment or lines, excluding industrial action of whatever nature or cause (strikes, lockouts and similar) occurring at the Contractor (or Subcontractor or agent) places of business.</w:t>
            </w:r>
          </w:p>
        </w:tc>
      </w:tr>
      <w:tr w:rsidR="006A2D3B" w14:paraId="2F678FE2" w14:textId="77777777">
        <w:tc>
          <w:tcPr>
            <w:tcW w:w="606" w:type="dxa"/>
          </w:tcPr>
          <w:p w14:paraId="650427AC" w14:textId="77777777" w:rsidR="006A2D3B" w:rsidRDefault="00363BDC">
            <w:pPr>
              <w:rPr>
                <w:color w:val="0000FF"/>
              </w:rPr>
            </w:pPr>
            <w:r>
              <w:rPr>
                <w:color w:val="0000FF"/>
              </w:rPr>
              <w:t>B.</w:t>
            </w:r>
          </w:p>
        </w:tc>
        <w:tc>
          <w:tcPr>
            <w:tcW w:w="8465" w:type="dxa"/>
            <w:gridSpan w:val="2"/>
          </w:tcPr>
          <w:p w14:paraId="6B72D523" w14:textId="77777777" w:rsidR="006A2D3B" w:rsidRDefault="00363BDC">
            <w:r>
              <w:t>In the event of any failure, interruption or delay in the performance of either Party’s obligations (or of any of them) resulting from any Force Majeure Event, that Party (“the Affected Party”) shall promptly notify the other Party in writing specifying:</w:t>
            </w:r>
          </w:p>
        </w:tc>
      </w:tr>
      <w:tr w:rsidR="006A2D3B" w14:paraId="78FDB1CA" w14:textId="77777777">
        <w:tc>
          <w:tcPr>
            <w:tcW w:w="606" w:type="dxa"/>
          </w:tcPr>
          <w:p w14:paraId="3307A7CB" w14:textId="77777777" w:rsidR="006A2D3B" w:rsidRDefault="006A2D3B">
            <w:pPr>
              <w:rPr>
                <w:color w:val="0000FF"/>
              </w:rPr>
            </w:pPr>
          </w:p>
        </w:tc>
        <w:tc>
          <w:tcPr>
            <w:tcW w:w="520" w:type="dxa"/>
          </w:tcPr>
          <w:p w14:paraId="47BCF6A7" w14:textId="77777777" w:rsidR="006A2D3B" w:rsidRDefault="00363BDC">
            <w:r>
              <w:t>1.</w:t>
            </w:r>
          </w:p>
        </w:tc>
        <w:tc>
          <w:tcPr>
            <w:tcW w:w="7945" w:type="dxa"/>
          </w:tcPr>
          <w:p w14:paraId="374F51B1" w14:textId="77777777" w:rsidR="006A2D3B" w:rsidRDefault="00363BDC">
            <w:r>
              <w:t>the nature of the Force Majeure Event;</w:t>
            </w:r>
          </w:p>
        </w:tc>
      </w:tr>
      <w:tr w:rsidR="006A2D3B" w14:paraId="16859D4C" w14:textId="77777777">
        <w:tc>
          <w:tcPr>
            <w:tcW w:w="606" w:type="dxa"/>
          </w:tcPr>
          <w:p w14:paraId="379A7EF4" w14:textId="77777777" w:rsidR="006A2D3B" w:rsidRDefault="006A2D3B">
            <w:pPr>
              <w:rPr>
                <w:color w:val="0000FF"/>
              </w:rPr>
            </w:pPr>
          </w:p>
        </w:tc>
        <w:tc>
          <w:tcPr>
            <w:tcW w:w="520" w:type="dxa"/>
          </w:tcPr>
          <w:p w14:paraId="3D05381F" w14:textId="77777777" w:rsidR="006A2D3B" w:rsidRDefault="00363BDC">
            <w:r>
              <w:t>2.</w:t>
            </w:r>
          </w:p>
        </w:tc>
        <w:tc>
          <w:tcPr>
            <w:tcW w:w="7945" w:type="dxa"/>
          </w:tcPr>
          <w:p w14:paraId="0C46E32B" w14:textId="77777777" w:rsidR="006A2D3B" w:rsidRDefault="00363BDC">
            <w:r>
              <w:t>the anticipated delay in the performance of obligations;</w:t>
            </w:r>
          </w:p>
        </w:tc>
      </w:tr>
      <w:tr w:rsidR="006A2D3B" w14:paraId="16E44404" w14:textId="77777777">
        <w:tc>
          <w:tcPr>
            <w:tcW w:w="606" w:type="dxa"/>
          </w:tcPr>
          <w:p w14:paraId="1EF03AB0" w14:textId="77777777" w:rsidR="006A2D3B" w:rsidRDefault="006A2D3B">
            <w:pPr>
              <w:rPr>
                <w:color w:val="0000FF"/>
              </w:rPr>
            </w:pPr>
          </w:p>
        </w:tc>
        <w:tc>
          <w:tcPr>
            <w:tcW w:w="520" w:type="dxa"/>
          </w:tcPr>
          <w:p w14:paraId="01082FC2" w14:textId="77777777" w:rsidR="006A2D3B" w:rsidRDefault="00363BDC">
            <w:r>
              <w:t>3.</w:t>
            </w:r>
          </w:p>
        </w:tc>
        <w:tc>
          <w:tcPr>
            <w:tcW w:w="7945" w:type="dxa"/>
          </w:tcPr>
          <w:p w14:paraId="321CD355" w14:textId="77777777" w:rsidR="006A2D3B" w:rsidRDefault="00363BDC">
            <w:r>
              <w:t>the action proposed to minimise the impact of the Force Majeure Event;</w:t>
            </w:r>
          </w:p>
        </w:tc>
      </w:tr>
      <w:tr w:rsidR="006A2D3B" w14:paraId="4BC4FF7B" w14:textId="77777777">
        <w:tc>
          <w:tcPr>
            <w:tcW w:w="606" w:type="dxa"/>
          </w:tcPr>
          <w:p w14:paraId="4E120E27" w14:textId="77777777" w:rsidR="006A2D3B" w:rsidRDefault="006A2D3B">
            <w:pPr>
              <w:rPr>
                <w:color w:val="0000FF"/>
              </w:rPr>
            </w:pPr>
          </w:p>
        </w:tc>
        <w:tc>
          <w:tcPr>
            <w:tcW w:w="8465" w:type="dxa"/>
            <w:gridSpan w:val="2"/>
          </w:tcPr>
          <w:p w14:paraId="25B5D54F" w14:textId="77777777" w:rsidR="006A2D3B" w:rsidRDefault="00363BDC">
            <w:r>
              <w:t>and the Affected Party shall not be liable or have any responsibility of any kind for any loss or damage thereby incurred or suffered by the other Party; provided always that the Affected Party shall use all reasonable efforts to minimise the effects of the same and shall resume the performance of its obligations as soon as reasonably possible after the removal of the cause.</w:t>
            </w:r>
          </w:p>
        </w:tc>
      </w:tr>
      <w:tr w:rsidR="006A2D3B" w14:paraId="18A0E26E" w14:textId="77777777">
        <w:tc>
          <w:tcPr>
            <w:tcW w:w="606" w:type="dxa"/>
          </w:tcPr>
          <w:p w14:paraId="5F89EBF8" w14:textId="77777777" w:rsidR="006A2D3B" w:rsidRDefault="00363BDC">
            <w:pPr>
              <w:rPr>
                <w:color w:val="0000FF"/>
              </w:rPr>
            </w:pPr>
            <w:r>
              <w:rPr>
                <w:color w:val="0000FF"/>
              </w:rPr>
              <w:t>C.</w:t>
            </w:r>
          </w:p>
        </w:tc>
        <w:tc>
          <w:tcPr>
            <w:tcW w:w="8465" w:type="dxa"/>
            <w:gridSpan w:val="2"/>
          </w:tcPr>
          <w:p w14:paraId="492E8493" w14:textId="09AE8DF9" w:rsidR="006A2D3B" w:rsidRDefault="00363BDC">
            <w:r>
              <w:t xml:space="preserve">If the Force Majeure Event continues </w:t>
            </w:r>
            <w:r w:rsidRPr="00782B6E">
              <w:t xml:space="preserve">for </w:t>
            </w:r>
            <w:bookmarkStart w:id="30" w:name="bookmark=id.23ckvvd" w:colFirst="0" w:colLast="0"/>
            <w:bookmarkEnd w:id="30"/>
            <w:r w:rsidR="00795F97" w:rsidRPr="00782B6E">
              <w:t>30 (thirty)</w:t>
            </w:r>
            <w:r>
              <w:t xml:space="preserve"> calendar days either Party may terminate at 14 </w:t>
            </w:r>
            <w:proofErr w:type="spellStart"/>
            <w:r>
              <w:t>days notice</w:t>
            </w:r>
            <w:proofErr w:type="spellEnd"/>
            <w:r>
              <w:t>.</w:t>
            </w:r>
          </w:p>
        </w:tc>
      </w:tr>
      <w:tr w:rsidR="006A2D3B" w14:paraId="667AF992" w14:textId="77777777">
        <w:tc>
          <w:tcPr>
            <w:tcW w:w="606" w:type="dxa"/>
          </w:tcPr>
          <w:p w14:paraId="6F1B666E" w14:textId="77777777" w:rsidR="006A2D3B" w:rsidRDefault="00363BDC">
            <w:pPr>
              <w:rPr>
                <w:color w:val="0000FF"/>
              </w:rPr>
            </w:pPr>
            <w:r>
              <w:rPr>
                <w:color w:val="0000FF"/>
              </w:rPr>
              <w:t>D.</w:t>
            </w:r>
          </w:p>
        </w:tc>
        <w:tc>
          <w:tcPr>
            <w:tcW w:w="8465" w:type="dxa"/>
            <w:gridSpan w:val="2"/>
          </w:tcPr>
          <w:p w14:paraId="09358D50" w14:textId="77777777" w:rsidR="006A2D3B" w:rsidRDefault="00363BDC">
            <w:r>
              <w:t>In circumstances where the Contractor is the Affected Party, the Client shall be relieved from any obligation to make payments under this Agreement save to the extent that payments are properly due and payable for obligations actually fulfilled by the Contractor in accordance with the terms and conditions of this Agreement.</w:t>
            </w:r>
          </w:p>
        </w:tc>
      </w:tr>
    </w:tbl>
    <w:p w14:paraId="16C54922" w14:textId="77777777" w:rsidR="006A2D3B" w:rsidRDefault="00363BDC">
      <w:pPr>
        <w:pStyle w:val="Heading2"/>
      </w:pPr>
      <w:r>
        <w:t>10.</w:t>
      </w:r>
      <w:r>
        <w:tab/>
        <w:t xml:space="preserve">Termination </w:t>
      </w:r>
    </w:p>
    <w:tbl>
      <w:tblPr>
        <w:tblStyle w:val="affc"/>
        <w:tblW w:w="9071" w:type="dxa"/>
        <w:tblLayout w:type="fixed"/>
        <w:tblLook w:val="0000" w:firstRow="0" w:lastRow="0" w:firstColumn="0" w:lastColumn="0" w:noHBand="0" w:noVBand="0"/>
      </w:tblPr>
      <w:tblGrid>
        <w:gridCol w:w="613"/>
        <w:gridCol w:w="516"/>
        <w:gridCol w:w="7942"/>
      </w:tblGrid>
      <w:tr w:rsidR="006A2D3B" w14:paraId="2F578754" w14:textId="77777777">
        <w:tc>
          <w:tcPr>
            <w:tcW w:w="613" w:type="dxa"/>
          </w:tcPr>
          <w:p w14:paraId="299350D4" w14:textId="77777777" w:rsidR="006A2D3B" w:rsidRDefault="00363BDC">
            <w:pPr>
              <w:rPr>
                <w:color w:val="0000FF"/>
              </w:rPr>
            </w:pPr>
            <w:r>
              <w:rPr>
                <w:color w:val="0000FF"/>
              </w:rPr>
              <w:t>A.</w:t>
            </w:r>
          </w:p>
        </w:tc>
        <w:tc>
          <w:tcPr>
            <w:tcW w:w="8458" w:type="dxa"/>
            <w:gridSpan w:val="2"/>
          </w:tcPr>
          <w:p w14:paraId="1390A6B1" w14:textId="03164ADB" w:rsidR="006A2D3B" w:rsidRDefault="00363BDC">
            <w:r>
              <w:t xml:space="preserve">This Agreement may be terminated by the Client, without liability for compensation or damages, by </w:t>
            </w:r>
            <w:r w:rsidRPr="00782B6E">
              <w:t xml:space="preserve">serving </w:t>
            </w:r>
            <w:r w:rsidR="00795F97" w:rsidRPr="00782B6E">
              <w:t>1 (one) month</w:t>
            </w:r>
            <w:r w:rsidR="00795F97">
              <w:t xml:space="preserve"> </w:t>
            </w:r>
            <w:r>
              <w:t>written notice to the Contractor.</w:t>
            </w:r>
            <w:r w:rsidR="00226AFB">
              <w:t xml:space="preserve"> </w:t>
            </w:r>
            <w:r>
              <w:t>This Agreement may be terminated by the Contractor, without liability for compensation or damag</w:t>
            </w:r>
            <w:r w:rsidRPr="00782B6E">
              <w:t xml:space="preserve">es, by serving </w:t>
            </w:r>
            <w:r w:rsidR="00795F97" w:rsidRPr="00782B6E">
              <w:t xml:space="preserve">1 (one) month </w:t>
            </w:r>
            <w:r w:rsidRPr="00782B6E">
              <w:t>written</w:t>
            </w:r>
            <w:r>
              <w:t xml:space="preserve"> notice to the Client. </w:t>
            </w:r>
          </w:p>
        </w:tc>
      </w:tr>
      <w:tr w:rsidR="006A2D3B" w14:paraId="4E317945" w14:textId="77777777">
        <w:tc>
          <w:tcPr>
            <w:tcW w:w="613" w:type="dxa"/>
          </w:tcPr>
          <w:p w14:paraId="4BEF6FBE" w14:textId="77777777" w:rsidR="006A2D3B" w:rsidRDefault="00363BDC">
            <w:pPr>
              <w:rPr>
                <w:color w:val="0000FF"/>
              </w:rPr>
            </w:pPr>
            <w:r>
              <w:rPr>
                <w:color w:val="0000FF"/>
              </w:rPr>
              <w:t>B.</w:t>
            </w:r>
          </w:p>
        </w:tc>
        <w:tc>
          <w:tcPr>
            <w:tcW w:w="8458" w:type="dxa"/>
            <w:gridSpan w:val="2"/>
          </w:tcPr>
          <w:p w14:paraId="3B9E97C7" w14:textId="77777777" w:rsidR="006A2D3B" w:rsidRDefault="00363BDC">
            <w:pPr>
              <w:spacing w:after="80"/>
            </w:pPr>
            <w:r>
              <w:t>Either Party shall have the right (in addition to its rights under clause 10(a) and any other rights which it has at law) to terminate this Agreement immediately and without liability for compensation or damages on the happening of any of the following:</w:t>
            </w:r>
          </w:p>
        </w:tc>
      </w:tr>
      <w:tr w:rsidR="006A2D3B" w14:paraId="3F26AC31" w14:textId="77777777">
        <w:tc>
          <w:tcPr>
            <w:tcW w:w="613" w:type="dxa"/>
          </w:tcPr>
          <w:p w14:paraId="5B062CF3" w14:textId="77777777" w:rsidR="006A2D3B" w:rsidRDefault="006A2D3B">
            <w:pPr>
              <w:rPr>
                <w:color w:val="0000FF"/>
              </w:rPr>
            </w:pPr>
          </w:p>
        </w:tc>
        <w:tc>
          <w:tcPr>
            <w:tcW w:w="516" w:type="dxa"/>
          </w:tcPr>
          <w:p w14:paraId="16F73ACD" w14:textId="77777777" w:rsidR="006A2D3B" w:rsidRDefault="00363BDC">
            <w:r>
              <w:t>1.</w:t>
            </w:r>
          </w:p>
        </w:tc>
        <w:tc>
          <w:tcPr>
            <w:tcW w:w="7942" w:type="dxa"/>
          </w:tcPr>
          <w:p w14:paraId="259779C1" w14:textId="77777777" w:rsidR="006A2D3B" w:rsidRDefault="00363BDC">
            <w:pPr>
              <w:spacing w:after="80"/>
            </w:pPr>
            <w:r>
              <w:t xml:space="preserve">if the other Party commits any serious breach or a series of breaches of any provision of this Agreement and fails to remedy such breach(es) (if the breach(es) are capable of remedy) within 30 days after receipt of a request in writing from the other Party; </w:t>
            </w:r>
          </w:p>
        </w:tc>
      </w:tr>
      <w:tr w:rsidR="006A2D3B" w14:paraId="62E56035" w14:textId="77777777">
        <w:tc>
          <w:tcPr>
            <w:tcW w:w="613" w:type="dxa"/>
          </w:tcPr>
          <w:p w14:paraId="49A8ADCA" w14:textId="77777777" w:rsidR="006A2D3B" w:rsidRDefault="006A2D3B">
            <w:pPr>
              <w:rPr>
                <w:color w:val="0000FF"/>
              </w:rPr>
            </w:pPr>
          </w:p>
        </w:tc>
        <w:tc>
          <w:tcPr>
            <w:tcW w:w="516" w:type="dxa"/>
          </w:tcPr>
          <w:p w14:paraId="671FFDFD" w14:textId="77777777" w:rsidR="006A2D3B" w:rsidRDefault="00363BDC">
            <w:r>
              <w:t>2.</w:t>
            </w:r>
          </w:p>
        </w:tc>
        <w:tc>
          <w:tcPr>
            <w:tcW w:w="7942" w:type="dxa"/>
          </w:tcPr>
          <w:p w14:paraId="515FCA6C" w14:textId="77777777" w:rsidR="006A2D3B" w:rsidRDefault="00363BDC">
            <w:pPr>
              <w:spacing w:after="80"/>
            </w:pPr>
            <w:r>
              <w:t>if the other Party becomes insolvent, becomes bankrupt, enters into examinership, is wound up, commences winding up, has a receiving order made against it, makes any arrangement with its creditors generally or takes or suffers any similar action as a result of debt, or an event having an equivalent effect;</w:t>
            </w:r>
          </w:p>
        </w:tc>
      </w:tr>
      <w:tr w:rsidR="006A2D3B" w14:paraId="1E7B61B5" w14:textId="77777777">
        <w:trPr>
          <w:trHeight w:val="1015"/>
        </w:trPr>
        <w:tc>
          <w:tcPr>
            <w:tcW w:w="613" w:type="dxa"/>
          </w:tcPr>
          <w:p w14:paraId="14A8BC54" w14:textId="77777777" w:rsidR="006A2D3B" w:rsidRDefault="006A2D3B">
            <w:pPr>
              <w:rPr>
                <w:color w:val="0000FF"/>
              </w:rPr>
            </w:pPr>
          </w:p>
        </w:tc>
        <w:tc>
          <w:tcPr>
            <w:tcW w:w="516" w:type="dxa"/>
          </w:tcPr>
          <w:p w14:paraId="284DABA6" w14:textId="77777777" w:rsidR="006A2D3B" w:rsidRDefault="00363BDC">
            <w:r>
              <w:t>3.</w:t>
            </w:r>
          </w:p>
        </w:tc>
        <w:tc>
          <w:tcPr>
            <w:tcW w:w="7942" w:type="dxa"/>
          </w:tcPr>
          <w:p w14:paraId="46BEBD92" w14:textId="77777777" w:rsidR="006A2D3B" w:rsidRDefault="00363BDC">
            <w:r>
              <w:t>in circumstances where the Client becomes aware of any conflict of interest on the part of the Contractor which cannot, in the opinion of the Client, be removed by other means; and</w:t>
            </w:r>
          </w:p>
        </w:tc>
      </w:tr>
      <w:tr w:rsidR="006A2D3B" w14:paraId="6CA7FAB0" w14:textId="77777777">
        <w:tc>
          <w:tcPr>
            <w:tcW w:w="613" w:type="dxa"/>
          </w:tcPr>
          <w:p w14:paraId="7E602428" w14:textId="77777777" w:rsidR="006A2D3B" w:rsidRDefault="006A2D3B">
            <w:pPr>
              <w:rPr>
                <w:color w:val="0000FF"/>
              </w:rPr>
            </w:pPr>
          </w:p>
        </w:tc>
        <w:tc>
          <w:tcPr>
            <w:tcW w:w="516" w:type="dxa"/>
          </w:tcPr>
          <w:p w14:paraId="495816B4" w14:textId="77777777" w:rsidR="006A2D3B" w:rsidRDefault="00363BDC">
            <w:r>
              <w:t>4.</w:t>
            </w:r>
          </w:p>
        </w:tc>
        <w:tc>
          <w:tcPr>
            <w:tcW w:w="7942" w:type="dxa"/>
          </w:tcPr>
          <w:p w14:paraId="536BE11D" w14:textId="77777777" w:rsidR="006A2D3B" w:rsidRDefault="00363BDC">
            <w:r>
              <w:t>in circumstances where the Client becomes aware of any registrable interest on the part of the Contractor.</w:t>
            </w:r>
          </w:p>
        </w:tc>
      </w:tr>
      <w:tr w:rsidR="006A2D3B" w14:paraId="16EF5041" w14:textId="77777777">
        <w:tc>
          <w:tcPr>
            <w:tcW w:w="613" w:type="dxa"/>
          </w:tcPr>
          <w:p w14:paraId="03491406" w14:textId="77777777" w:rsidR="006A2D3B" w:rsidRDefault="00363BDC">
            <w:pPr>
              <w:rPr>
                <w:color w:val="0000FF"/>
              </w:rPr>
            </w:pPr>
            <w:r>
              <w:rPr>
                <w:color w:val="0000FF"/>
              </w:rPr>
              <w:t>C.</w:t>
            </w:r>
          </w:p>
        </w:tc>
        <w:tc>
          <w:tcPr>
            <w:tcW w:w="8458" w:type="dxa"/>
            <w:gridSpan w:val="2"/>
          </w:tcPr>
          <w:p w14:paraId="2591D4D1" w14:textId="77777777" w:rsidR="006A2D3B" w:rsidRDefault="00363BDC">
            <w:pPr>
              <w:spacing w:after="200"/>
            </w:pPr>
            <w:r>
              <w:t>The Client shall have the right, in addition to any other rights which it has at law, to terminate this Agreement immediately and without liability for compensation or damages in circumstances where the Client becomes aware:</w:t>
            </w:r>
          </w:p>
          <w:p w14:paraId="669E16F7" w14:textId="77777777" w:rsidR="006A2D3B" w:rsidRDefault="00363BDC">
            <w:pPr>
              <w:numPr>
                <w:ilvl w:val="0"/>
                <w:numId w:val="12"/>
              </w:numPr>
              <w:pBdr>
                <w:top w:val="nil"/>
                <w:left w:val="nil"/>
                <w:bottom w:val="nil"/>
                <w:right w:val="nil"/>
                <w:between w:val="nil"/>
              </w:pBdr>
              <w:spacing w:after="0"/>
              <w:rPr>
                <w:color w:val="000000"/>
                <w:szCs w:val="22"/>
              </w:rPr>
            </w:pPr>
            <w:r>
              <w:rPr>
                <w:color w:val="000000"/>
                <w:szCs w:val="22"/>
              </w:rPr>
              <w:t>that any of the exclusion grounds set out in Regulation 57 of the Regulations apply to the Contractor</w:t>
            </w:r>
          </w:p>
          <w:p w14:paraId="59E3E5AF" w14:textId="77777777" w:rsidR="006A2D3B" w:rsidRDefault="00363BDC">
            <w:pPr>
              <w:numPr>
                <w:ilvl w:val="0"/>
                <w:numId w:val="12"/>
              </w:numPr>
              <w:pBdr>
                <w:top w:val="nil"/>
                <w:left w:val="nil"/>
                <w:bottom w:val="nil"/>
                <w:right w:val="nil"/>
                <w:between w:val="nil"/>
              </w:pBdr>
              <w:spacing w:after="200"/>
              <w:rPr>
                <w:color w:val="000000"/>
                <w:szCs w:val="22"/>
              </w:rPr>
            </w:pPr>
            <w:r>
              <w:rPr>
                <w:color w:val="000000"/>
                <w:szCs w:val="22"/>
              </w:rPr>
              <w:t>that the Contractor (or its subcontractor(s), if any) falls within the category of prohibited economic operators identified in Regulation (EU) No 833/2014 of 31 July 2014 (as amended by EU Regulation 2022/576 or any subsequent amendments to same)</w:t>
            </w:r>
          </w:p>
        </w:tc>
      </w:tr>
      <w:tr w:rsidR="006A2D3B" w14:paraId="1AC3E1C9" w14:textId="77777777">
        <w:tc>
          <w:tcPr>
            <w:tcW w:w="613" w:type="dxa"/>
          </w:tcPr>
          <w:p w14:paraId="75E693BE" w14:textId="77777777" w:rsidR="006A2D3B" w:rsidRDefault="00363BDC">
            <w:pPr>
              <w:rPr>
                <w:color w:val="0000FF"/>
              </w:rPr>
            </w:pPr>
            <w:r>
              <w:rPr>
                <w:color w:val="0000FF"/>
              </w:rPr>
              <w:t>D.</w:t>
            </w:r>
          </w:p>
        </w:tc>
        <w:tc>
          <w:tcPr>
            <w:tcW w:w="8458" w:type="dxa"/>
            <w:gridSpan w:val="2"/>
          </w:tcPr>
          <w:p w14:paraId="29BEE0D4" w14:textId="77777777" w:rsidR="006A2D3B" w:rsidRDefault="00363BDC">
            <w:r>
              <w:t>Termination of this Agreement shall not affect any antecedent and accrued rights, obligations or liabilities of either Party, nor shall it affect any provision of this Agreement which is expressly or by implication intended to come into or continue in force on or after such termination.</w:t>
            </w:r>
          </w:p>
        </w:tc>
      </w:tr>
      <w:tr w:rsidR="006A2D3B" w14:paraId="4DF3BF34" w14:textId="77777777">
        <w:tc>
          <w:tcPr>
            <w:tcW w:w="613" w:type="dxa"/>
          </w:tcPr>
          <w:p w14:paraId="67B99B68" w14:textId="77777777" w:rsidR="006A2D3B" w:rsidRDefault="006A2D3B">
            <w:pPr>
              <w:rPr>
                <w:color w:val="0000FF"/>
              </w:rPr>
            </w:pPr>
          </w:p>
        </w:tc>
        <w:tc>
          <w:tcPr>
            <w:tcW w:w="8458" w:type="dxa"/>
            <w:gridSpan w:val="2"/>
          </w:tcPr>
          <w:p w14:paraId="568BD83F" w14:textId="77777777" w:rsidR="006A2D3B" w:rsidRDefault="006A2D3B"/>
        </w:tc>
      </w:tr>
    </w:tbl>
    <w:p w14:paraId="1AFB1153" w14:textId="77777777" w:rsidR="006A2D3B" w:rsidRDefault="00363BDC">
      <w:pPr>
        <w:pStyle w:val="Heading2"/>
      </w:pPr>
      <w:r>
        <w:t>11.</w:t>
      </w:r>
      <w:r>
        <w:tab/>
        <w:t xml:space="preserve">Contract Management </w:t>
      </w:r>
    </w:p>
    <w:tbl>
      <w:tblPr>
        <w:tblStyle w:val="affd"/>
        <w:tblW w:w="9071" w:type="dxa"/>
        <w:tblLayout w:type="fixed"/>
        <w:tblLook w:val="0000" w:firstRow="0" w:lastRow="0" w:firstColumn="0" w:lastColumn="0" w:noHBand="0" w:noVBand="0"/>
      </w:tblPr>
      <w:tblGrid>
        <w:gridCol w:w="610"/>
        <w:gridCol w:w="513"/>
        <w:gridCol w:w="7948"/>
      </w:tblGrid>
      <w:tr w:rsidR="006A2D3B" w14:paraId="44679435" w14:textId="77777777">
        <w:tc>
          <w:tcPr>
            <w:tcW w:w="610" w:type="dxa"/>
          </w:tcPr>
          <w:p w14:paraId="2CD4520E" w14:textId="77777777" w:rsidR="006A2D3B" w:rsidRDefault="00363BDC">
            <w:pPr>
              <w:rPr>
                <w:color w:val="0000FF"/>
              </w:rPr>
            </w:pPr>
            <w:r>
              <w:rPr>
                <w:color w:val="0000FF"/>
              </w:rPr>
              <w:t>A.</w:t>
            </w:r>
          </w:p>
        </w:tc>
        <w:tc>
          <w:tcPr>
            <w:tcW w:w="8461" w:type="dxa"/>
            <w:gridSpan w:val="2"/>
          </w:tcPr>
          <w:p w14:paraId="685C9FB3" w14:textId="77777777" w:rsidR="006A2D3B" w:rsidRDefault="00363BDC">
            <w:r>
              <w:t>The Client’s Contact and the Contractor’s Contact shall liaise on a regular basis to address any issues arising which may impact on the performance of this Agreement and to agree milestones, compliance schedules and operational protocols as required by the Client from time to time. If requested in writing by the Client the Contractor shall meet formally with the Client to report on progress and shall comply with all written directions of the Client.</w:t>
            </w:r>
          </w:p>
        </w:tc>
      </w:tr>
      <w:tr w:rsidR="006A2D3B" w14:paraId="5725CD47" w14:textId="77777777">
        <w:tc>
          <w:tcPr>
            <w:tcW w:w="610" w:type="dxa"/>
          </w:tcPr>
          <w:p w14:paraId="54AD8A99" w14:textId="77777777" w:rsidR="006A2D3B" w:rsidRDefault="00363BDC">
            <w:pPr>
              <w:rPr>
                <w:color w:val="0000FF"/>
              </w:rPr>
            </w:pPr>
            <w:r>
              <w:rPr>
                <w:color w:val="0000FF"/>
              </w:rPr>
              <w:t>B.</w:t>
            </w:r>
          </w:p>
        </w:tc>
        <w:tc>
          <w:tcPr>
            <w:tcW w:w="8461" w:type="dxa"/>
            <w:gridSpan w:val="2"/>
          </w:tcPr>
          <w:p w14:paraId="20AAE527" w14:textId="77777777" w:rsidR="006A2D3B" w:rsidRDefault="00363BDC">
            <w:pPr>
              <w:spacing w:after="80"/>
            </w:pPr>
            <w:r>
              <w:t>The Contractor agrees to:</w:t>
            </w:r>
          </w:p>
        </w:tc>
      </w:tr>
      <w:tr w:rsidR="006A2D3B" w14:paraId="13A47853" w14:textId="77777777">
        <w:tc>
          <w:tcPr>
            <w:tcW w:w="610" w:type="dxa"/>
          </w:tcPr>
          <w:p w14:paraId="6040FAE7" w14:textId="77777777" w:rsidR="006A2D3B" w:rsidRDefault="006A2D3B">
            <w:pPr>
              <w:rPr>
                <w:color w:val="0000FF"/>
              </w:rPr>
            </w:pPr>
          </w:p>
        </w:tc>
        <w:tc>
          <w:tcPr>
            <w:tcW w:w="513" w:type="dxa"/>
          </w:tcPr>
          <w:p w14:paraId="37E64F27" w14:textId="77777777" w:rsidR="006A2D3B" w:rsidRDefault="00363BDC">
            <w:pPr>
              <w:spacing w:line="320" w:lineRule="auto"/>
            </w:pPr>
            <w:r>
              <w:t>1.</w:t>
            </w:r>
          </w:p>
        </w:tc>
        <w:tc>
          <w:tcPr>
            <w:tcW w:w="7948" w:type="dxa"/>
          </w:tcPr>
          <w:p w14:paraId="19775FD7" w14:textId="77777777" w:rsidR="006A2D3B" w:rsidRDefault="00363BDC">
            <w:pPr>
              <w:spacing w:after="80"/>
            </w:pPr>
            <w:r>
              <w:t>liaise with and keep the Client’s Contact fully informed of any matter which might affect the observance and performance of the Contractor’s obligations under this Agreement;</w:t>
            </w:r>
          </w:p>
        </w:tc>
      </w:tr>
      <w:tr w:rsidR="006A2D3B" w14:paraId="44DDE750" w14:textId="77777777">
        <w:tc>
          <w:tcPr>
            <w:tcW w:w="610" w:type="dxa"/>
          </w:tcPr>
          <w:p w14:paraId="27A8CAFD" w14:textId="77777777" w:rsidR="006A2D3B" w:rsidRDefault="006A2D3B">
            <w:pPr>
              <w:rPr>
                <w:color w:val="0000FF"/>
              </w:rPr>
            </w:pPr>
          </w:p>
        </w:tc>
        <w:tc>
          <w:tcPr>
            <w:tcW w:w="513" w:type="dxa"/>
          </w:tcPr>
          <w:p w14:paraId="118026A7" w14:textId="77777777" w:rsidR="006A2D3B" w:rsidRDefault="00363BDC">
            <w:pPr>
              <w:spacing w:line="320" w:lineRule="auto"/>
            </w:pPr>
            <w:r>
              <w:t>2.</w:t>
            </w:r>
          </w:p>
        </w:tc>
        <w:tc>
          <w:tcPr>
            <w:tcW w:w="7948" w:type="dxa"/>
          </w:tcPr>
          <w:p w14:paraId="7C5786DE" w14:textId="77777777" w:rsidR="006A2D3B" w:rsidRDefault="00363BDC">
            <w:pPr>
              <w:spacing w:after="80"/>
            </w:pPr>
            <w:r>
              <w:t xml:space="preserve">maintain such records and comply with such reporting arrangements and protocols required by the Client from time to time; </w:t>
            </w:r>
          </w:p>
        </w:tc>
      </w:tr>
      <w:tr w:rsidR="006A2D3B" w14:paraId="65080A0D" w14:textId="77777777">
        <w:tc>
          <w:tcPr>
            <w:tcW w:w="610" w:type="dxa"/>
          </w:tcPr>
          <w:p w14:paraId="0FFFBADD" w14:textId="77777777" w:rsidR="006A2D3B" w:rsidRDefault="006A2D3B">
            <w:pPr>
              <w:spacing w:line="256" w:lineRule="auto"/>
              <w:rPr>
                <w:color w:val="0000FF"/>
              </w:rPr>
            </w:pPr>
          </w:p>
        </w:tc>
        <w:tc>
          <w:tcPr>
            <w:tcW w:w="513" w:type="dxa"/>
          </w:tcPr>
          <w:p w14:paraId="60B058BF" w14:textId="77777777" w:rsidR="006A2D3B" w:rsidRDefault="00363BDC">
            <w:pPr>
              <w:spacing w:line="316" w:lineRule="auto"/>
            </w:pPr>
            <w:r>
              <w:t>3.</w:t>
            </w:r>
          </w:p>
        </w:tc>
        <w:tc>
          <w:tcPr>
            <w:tcW w:w="7948" w:type="dxa"/>
          </w:tcPr>
          <w:p w14:paraId="68497485" w14:textId="77777777" w:rsidR="006A2D3B" w:rsidRDefault="00363BDC">
            <w:pPr>
              <w:spacing w:line="316" w:lineRule="auto"/>
            </w:pPr>
            <w:r>
              <w:t>comply with all reasonable directions of the Client; and</w:t>
            </w:r>
          </w:p>
        </w:tc>
      </w:tr>
      <w:tr w:rsidR="006A2D3B" w14:paraId="797FEB0B" w14:textId="77777777">
        <w:tc>
          <w:tcPr>
            <w:tcW w:w="610" w:type="dxa"/>
          </w:tcPr>
          <w:p w14:paraId="0076789B" w14:textId="77777777" w:rsidR="006A2D3B" w:rsidRDefault="006A2D3B">
            <w:pPr>
              <w:spacing w:line="256" w:lineRule="auto"/>
              <w:rPr>
                <w:color w:val="0000FF"/>
              </w:rPr>
            </w:pPr>
          </w:p>
        </w:tc>
        <w:tc>
          <w:tcPr>
            <w:tcW w:w="513" w:type="dxa"/>
          </w:tcPr>
          <w:p w14:paraId="5BFD8AA7" w14:textId="77777777" w:rsidR="006A2D3B" w:rsidRDefault="00363BDC">
            <w:pPr>
              <w:spacing w:line="316" w:lineRule="auto"/>
            </w:pPr>
            <w:r>
              <w:t>4.</w:t>
            </w:r>
          </w:p>
        </w:tc>
        <w:tc>
          <w:tcPr>
            <w:tcW w:w="7948" w:type="dxa"/>
          </w:tcPr>
          <w:p w14:paraId="28BD194A" w14:textId="77777777" w:rsidR="006A2D3B" w:rsidRDefault="00363BDC">
            <w:pPr>
              <w:spacing w:line="316" w:lineRule="auto"/>
            </w:pPr>
            <w:r>
              <w:t>comply with the service levels and performance indicators set out in Schedule D.</w:t>
            </w:r>
          </w:p>
        </w:tc>
      </w:tr>
      <w:tr w:rsidR="006A2D3B" w14:paraId="078717C6" w14:textId="77777777">
        <w:tc>
          <w:tcPr>
            <w:tcW w:w="610" w:type="dxa"/>
          </w:tcPr>
          <w:p w14:paraId="3B6909EB" w14:textId="77777777" w:rsidR="006A2D3B" w:rsidRDefault="00363BDC">
            <w:pPr>
              <w:rPr>
                <w:color w:val="0000FF"/>
              </w:rPr>
            </w:pPr>
            <w:r>
              <w:rPr>
                <w:color w:val="0000FF"/>
              </w:rPr>
              <w:t>C.</w:t>
            </w:r>
          </w:p>
        </w:tc>
        <w:tc>
          <w:tcPr>
            <w:tcW w:w="8461" w:type="dxa"/>
            <w:gridSpan w:val="2"/>
          </w:tcPr>
          <w:p w14:paraId="47AE5F34" w14:textId="77777777" w:rsidR="006A2D3B" w:rsidRDefault="00363BDC">
            <w:pPr>
              <w:spacing w:after="80"/>
            </w:pPr>
            <w:r>
              <w:t xml:space="preserve">The Client or its authorised representative may inspect the Contractor’s premises, lands and facilities (or such part or parts thereof relating solely to this Agreement) with due access to relevant personnel and records upon reasonable notice in writing to ensure compliance with </w:t>
            </w:r>
            <w:r>
              <w:lastRenderedPageBreak/>
              <w:t>the terms of this Agreement. The Contractor shall comply with all reasonable directions of the Client thereby arising. The cost of inspection shall be borne by the Client.</w:t>
            </w:r>
          </w:p>
        </w:tc>
      </w:tr>
      <w:tr w:rsidR="006A2D3B" w14:paraId="577D5F10" w14:textId="77777777">
        <w:tc>
          <w:tcPr>
            <w:tcW w:w="610" w:type="dxa"/>
          </w:tcPr>
          <w:p w14:paraId="64A7BE26" w14:textId="77777777" w:rsidR="006A2D3B" w:rsidRDefault="00363BDC">
            <w:pPr>
              <w:rPr>
                <w:color w:val="0000FF"/>
              </w:rPr>
            </w:pPr>
            <w:r>
              <w:rPr>
                <w:color w:val="0000FF"/>
              </w:rPr>
              <w:lastRenderedPageBreak/>
              <w:t>D.</w:t>
            </w:r>
          </w:p>
        </w:tc>
        <w:tc>
          <w:tcPr>
            <w:tcW w:w="8461" w:type="dxa"/>
            <w:gridSpan w:val="2"/>
          </w:tcPr>
          <w:p w14:paraId="1236B2FD" w14:textId="510DACDB" w:rsidR="006A2D3B" w:rsidRDefault="00363BDC">
            <w:pPr>
              <w:spacing w:after="80"/>
            </w:pPr>
            <w:r>
              <w:t xml:space="preserve">The Contractor shall be required to hold for the Term insurances of the nature and amount as set out in the </w:t>
            </w:r>
            <w:r w:rsidR="00556CF0">
              <w:t>CFT</w:t>
            </w:r>
            <w:r>
              <w:t xml:space="preserve"> and shall immediately advise the Client of any material change to its insured status. The Contractor shall produce proof of current premiums paid upon request and where required produce valid certificates of insurance for inspection. The Contractor shall carry out all directions of the Client with regard to compliance with this clause 11D.</w:t>
            </w:r>
          </w:p>
        </w:tc>
      </w:tr>
    </w:tbl>
    <w:p w14:paraId="7FB4C9C4" w14:textId="77777777" w:rsidR="006A2D3B" w:rsidRDefault="00363BDC">
      <w:pPr>
        <w:pStyle w:val="Heading2"/>
      </w:pPr>
      <w:r>
        <w:t>12.</w:t>
      </w:r>
      <w:r>
        <w:tab/>
        <w:t>Disputes</w:t>
      </w:r>
    </w:p>
    <w:tbl>
      <w:tblPr>
        <w:tblStyle w:val="affe"/>
        <w:tblW w:w="9071" w:type="dxa"/>
        <w:tblLayout w:type="fixed"/>
        <w:tblLook w:val="0000" w:firstRow="0" w:lastRow="0" w:firstColumn="0" w:lastColumn="0" w:noHBand="0" w:noVBand="0"/>
      </w:tblPr>
      <w:tblGrid>
        <w:gridCol w:w="767"/>
        <w:gridCol w:w="8304"/>
      </w:tblGrid>
      <w:tr w:rsidR="006A2D3B" w14:paraId="09C12400" w14:textId="77777777">
        <w:tc>
          <w:tcPr>
            <w:tcW w:w="767" w:type="dxa"/>
          </w:tcPr>
          <w:p w14:paraId="55AD660E" w14:textId="77777777" w:rsidR="006A2D3B" w:rsidRDefault="00363BDC">
            <w:pPr>
              <w:rPr>
                <w:color w:val="0000FF"/>
              </w:rPr>
            </w:pPr>
            <w:r>
              <w:rPr>
                <w:color w:val="0000FF"/>
              </w:rPr>
              <w:t>A.</w:t>
            </w:r>
          </w:p>
        </w:tc>
        <w:tc>
          <w:tcPr>
            <w:tcW w:w="8304" w:type="dxa"/>
          </w:tcPr>
          <w:p w14:paraId="7830F8AE" w14:textId="77777777" w:rsidR="006A2D3B" w:rsidRDefault="00363BDC">
            <w:r>
              <w:t xml:space="preserve">In the event of any dispute arising out of or relating to this Agreement (the “Dispute”), the Parties shall first seek settlement of the Dispute as set out below. </w:t>
            </w:r>
          </w:p>
        </w:tc>
      </w:tr>
      <w:tr w:rsidR="006A2D3B" w14:paraId="6AB8E098" w14:textId="77777777">
        <w:tc>
          <w:tcPr>
            <w:tcW w:w="767" w:type="dxa"/>
          </w:tcPr>
          <w:p w14:paraId="518EBFFB" w14:textId="77777777" w:rsidR="006A2D3B" w:rsidRDefault="00363BDC">
            <w:pPr>
              <w:rPr>
                <w:color w:val="0000FF"/>
              </w:rPr>
            </w:pPr>
            <w:r>
              <w:rPr>
                <w:color w:val="0000FF"/>
              </w:rPr>
              <w:t>B.</w:t>
            </w:r>
          </w:p>
        </w:tc>
        <w:tc>
          <w:tcPr>
            <w:tcW w:w="8304" w:type="dxa"/>
          </w:tcPr>
          <w:p w14:paraId="6C67F1EC" w14:textId="3A76EF0E" w:rsidR="006A2D3B" w:rsidRDefault="00363BDC">
            <w:r>
              <w:t xml:space="preserve">The Dispute shall be referred as soon as practicable to </w:t>
            </w:r>
            <w:bookmarkStart w:id="31" w:name="bookmark=id.ihv636" w:colFirst="0" w:colLast="0"/>
            <w:bookmarkEnd w:id="31"/>
            <w:r w:rsidRPr="00795F97">
              <w:rPr>
                <w:highlight w:val="lightGray"/>
              </w:rPr>
              <w:t>[</w:t>
            </w:r>
            <w:r w:rsidR="00795F97" w:rsidRPr="00795F97">
              <w:rPr>
                <w:highlight w:val="lightGray"/>
              </w:rPr>
              <w:t>I</w:t>
            </w:r>
            <w:r w:rsidRPr="00795F97">
              <w:rPr>
                <w:highlight w:val="lightGray"/>
              </w:rPr>
              <w:t xml:space="preserve">nsert Contractor </w:t>
            </w:r>
            <w:r w:rsidR="00795F97" w:rsidRPr="00795F97">
              <w:rPr>
                <w:highlight w:val="lightGray"/>
              </w:rPr>
              <w:t>C</w:t>
            </w:r>
            <w:r w:rsidRPr="00795F97">
              <w:rPr>
                <w:highlight w:val="lightGray"/>
              </w:rPr>
              <w:t>ontact]</w:t>
            </w:r>
            <w:r>
              <w:t xml:space="preserve"> within the Contractor and to </w:t>
            </w:r>
            <w:bookmarkStart w:id="32" w:name="bookmark=id.32hioqz" w:colFirst="0" w:colLast="0"/>
            <w:bookmarkEnd w:id="32"/>
            <w:r w:rsidRPr="00795F97">
              <w:rPr>
                <w:highlight w:val="lightGray"/>
              </w:rPr>
              <w:t>[</w:t>
            </w:r>
            <w:r w:rsidR="00795F97" w:rsidRPr="00795F97">
              <w:rPr>
                <w:highlight w:val="lightGray"/>
              </w:rPr>
              <w:t>I</w:t>
            </w:r>
            <w:r w:rsidRPr="00795F97">
              <w:rPr>
                <w:highlight w:val="lightGray"/>
              </w:rPr>
              <w:t xml:space="preserve">nsert Client </w:t>
            </w:r>
            <w:r w:rsidR="00795F97" w:rsidRPr="00795F97">
              <w:rPr>
                <w:highlight w:val="lightGray"/>
              </w:rPr>
              <w:t>C</w:t>
            </w:r>
            <w:r w:rsidRPr="00795F97">
              <w:rPr>
                <w:highlight w:val="lightGray"/>
              </w:rPr>
              <w:t>ontact]</w:t>
            </w:r>
            <w:r>
              <w:t xml:space="preserve"> within the Client respectively.</w:t>
            </w:r>
          </w:p>
        </w:tc>
      </w:tr>
      <w:tr w:rsidR="006A2D3B" w14:paraId="6E488032" w14:textId="77777777">
        <w:tc>
          <w:tcPr>
            <w:tcW w:w="767" w:type="dxa"/>
          </w:tcPr>
          <w:p w14:paraId="518D1CC8" w14:textId="77777777" w:rsidR="006A2D3B" w:rsidRDefault="00363BDC">
            <w:pPr>
              <w:rPr>
                <w:color w:val="0000FF"/>
              </w:rPr>
            </w:pPr>
            <w:r>
              <w:rPr>
                <w:color w:val="0000FF"/>
              </w:rPr>
              <w:t>C.</w:t>
            </w:r>
          </w:p>
        </w:tc>
        <w:tc>
          <w:tcPr>
            <w:tcW w:w="8304" w:type="dxa"/>
          </w:tcPr>
          <w:p w14:paraId="2D95FE46" w14:textId="77777777" w:rsidR="006A2D3B" w:rsidRDefault="00363BDC">
            <w:r>
              <w:t>If the Dispute has not been resolved within fifteen (15) Business Days (or such longer period as may be agreed in writing by the Parties) of being referred to the nominated representatives, then either Party may refer the Dispute to an independent mediator, the identity of whom shall be agreed in advance by the Parties.</w:t>
            </w:r>
          </w:p>
        </w:tc>
      </w:tr>
      <w:tr w:rsidR="006A2D3B" w14:paraId="14B16718" w14:textId="77777777">
        <w:tc>
          <w:tcPr>
            <w:tcW w:w="767" w:type="dxa"/>
          </w:tcPr>
          <w:p w14:paraId="6E6AE3EA" w14:textId="77777777" w:rsidR="006A2D3B" w:rsidRDefault="00363BDC">
            <w:pPr>
              <w:rPr>
                <w:color w:val="0000FF"/>
              </w:rPr>
            </w:pPr>
            <w:r>
              <w:rPr>
                <w:color w:val="0000FF"/>
              </w:rPr>
              <w:t>D.</w:t>
            </w:r>
          </w:p>
        </w:tc>
        <w:tc>
          <w:tcPr>
            <w:tcW w:w="8304" w:type="dxa"/>
          </w:tcPr>
          <w:p w14:paraId="15B67BA0" w14:textId="77777777" w:rsidR="006A2D3B" w:rsidRDefault="00363BDC">
            <w:r>
              <w:t>If the Parties are unable to agree on a mediator or if the mediator agreed upon is unable or unwilling to act, either Party may within twenty-one (21) days from the date of the proposal to appoint a mediator or within twenty-one (21) days of notice to either Party that the mediator is unable to act, apply to the Chairman of the Chartered Institute of Arbitrators, Irish Branch to appoint a mediator.</w:t>
            </w:r>
          </w:p>
        </w:tc>
      </w:tr>
      <w:tr w:rsidR="006A2D3B" w14:paraId="26A63712" w14:textId="77777777">
        <w:tc>
          <w:tcPr>
            <w:tcW w:w="767" w:type="dxa"/>
          </w:tcPr>
          <w:p w14:paraId="74CCBF82" w14:textId="77777777" w:rsidR="006A2D3B" w:rsidRDefault="00363BDC">
            <w:pPr>
              <w:rPr>
                <w:color w:val="0000FF"/>
              </w:rPr>
            </w:pPr>
            <w:r>
              <w:rPr>
                <w:color w:val="0000FF"/>
              </w:rPr>
              <w:t>E.</w:t>
            </w:r>
          </w:p>
        </w:tc>
        <w:tc>
          <w:tcPr>
            <w:tcW w:w="8304" w:type="dxa"/>
          </w:tcPr>
          <w:p w14:paraId="6DDBDC7A" w14:textId="678314A6" w:rsidR="006A2D3B" w:rsidRDefault="00363BDC">
            <w:r>
              <w:t>Any submissions made to and discussions involving the mediator, of whatever nature, shall be treated in strict confidence and without prejudice to the rights and/or liabilities of the Parties in any legal proceedings and, for the avoidance of doubt, are agreed to be without prejudice and legally privileged.</w:t>
            </w:r>
            <w:r w:rsidR="00226AFB">
              <w:t xml:space="preserve"> </w:t>
            </w:r>
            <w:r>
              <w:t>The Parties shall make written submissions to the mediator within ten (10) Business Days of his/her appointment.</w:t>
            </w:r>
          </w:p>
        </w:tc>
      </w:tr>
      <w:tr w:rsidR="006A2D3B" w14:paraId="61500300" w14:textId="77777777">
        <w:tc>
          <w:tcPr>
            <w:tcW w:w="767" w:type="dxa"/>
          </w:tcPr>
          <w:p w14:paraId="519B8607" w14:textId="77777777" w:rsidR="006A2D3B" w:rsidRDefault="00363BDC">
            <w:pPr>
              <w:rPr>
                <w:color w:val="0000FF"/>
              </w:rPr>
            </w:pPr>
            <w:r>
              <w:rPr>
                <w:color w:val="0000FF"/>
              </w:rPr>
              <w:t>F.</w:t>
            </w:r>
          </w:p>
        </w:tc>
        <w:tc>
          <w:tcPr>
            <w:tcW w:w="8304" w:type="dxa"/>
          </w:tcPr>
          <w:p w14:paraId="5671A83D" w14:textId="09F4B8E6" w:rsidR="006A2D3B" w:rsidRDefault="00363BDC">
            <w:r>
              <w:t>The Parties shall share equally the cost of the mediator.</w:t>
            </w:r>
            <w:r w:rsidR="00226AFB">
              <w:t xml:space="preserve"> </w:t>
            </w:r>
            <w:r>
              <w:t>The costs of all experts and any other third parties who, at the request of any Party, shall have been instructed in the mediation, shall be for the sole account of, and shall be discharged by that Party.</w:t>
            </w:r>
          </w:p>
        </w:tc>
      </w:tr>
      <w:tr w:rsidR="006A2D3B" w14:paraId="2F80D17E" w14:textId="77777777">
        <w:tc>
          <w:tcPr>
            <w:tcW w:w="767" w:type="dxa"/>
          </w:tcPr>
          <w:p w14:paraId="559004D8" w14:textId="77777777" w:rsidR="006A2D3B" w:rsidRDefault="00363BDC">
            <w:pPr>
              <w:rPr>
                <w:color w:val="0000FF"/>
              </w:rPr>
            </w:pPr>
            <w:r>
              <w:rPr>
                <w:color w:val="0000FF"/>
              </w:rPr>
              <w:t>G.</w:t>
            </w:r>
          </w:p>
        </w:tc>
        <w:tc>
          <w:tcPr>
            <w:tcW w:w="8304" w:type="dxa"/>
          </w:tcPr>
          <w:p w14:paraId="1116B740" w14:textId="4371DA57" w:rsidR="006A2D3B" w:rsidRDefault="00363BDC">
            <w:r>
              <w:t>For the avoidance of doubt, the obligations of the Parties under this Agreement shall not cease, or be suspended or delayed by the reference of a dispute to mediation.</w:t>
            </w:r>
            <w:r w:rsidR="00226AFB">
              <w:t xml:space="preserve"> </w:t>
            </w:r>
            <w:r>
              <w:t>The Contractor shall comply fully with the requirements of the Agreement at all times</w:t>
            </w:r>
          </w:p>
        </w:tc>
      </w:tr>
    </w:tbl>
    <w:p w14:paraId="7BF18DEF" w14:textId="77777777" w:rsidR="006A2D3B" w:rsidRDefault="00363BDC">
      <w:pPr>
        <w:pStyle w:val="Heading2"/>
      </w:pPr>
      <w:r>
        <w:t>13.</w:t>
      </w:r>
      <w:r>
        <w:tab/>
        <w:t xml:space="preserve">Governing Law, Choice of Jurisdiction and Execution </w:t>
      </w:r>
    </w:p>
    <w:tbl>
      <w:tblPr>
        <w:tblStyle w:val="afff"/>
        <w:tblW w:w="9071" w:type="dxa"/>
        <w:tblLayout w:type="fixed"/>
        <w:tblLook w:val="0000" w:firstRow="0" w:lastRow="0" w:firstColumn="0" w:lastColumn="0" w:noHBand="0" w:noVBand="0"/>
      </w:tblPr>
      <w:tblGrid>
        <w:gridCol w:w="610"/>
        <w:gridCol w:w="8461"/>
      </w:tblGrid>
      <w:tr w:rsidR="006A2D3B" w14:paraId="4CED664C" w14:textId="77777777">
        <w:tc>
          <w:tcPr>
            <w:tcW w:w="610" w:type="dxa"/>
          </w:tcPr>
          <w:p w14:paraId="7CDF0EBE" w14:textId="77777777" w:rsidR="006A2D3B" w:rsidRDefault="00363BDC">
            <w:pPr>
              <w:rPr>
                <w:color w:val="0000FF"/>
              </w:rPr>
            </w:pPr>
            <w:r>
              <w:rPr>
                <w:color w:val="0000FF"/>
              </w:rPr>
              <w:t>A.</w:t>
            </w:r>
          </w:p>
        </w:tc>
        <w:tc>
          <w:tcPr>
            <w:tcW w:w="8461" w:type="dxa"/>
          </w:tcPr>
          <w:p w14:paraId="14459838" w14:textId="77777777" w:rsidR="006A2D3B" w:rsidRDefault="00363BDC">
            <w:r>
              <w:t>This Agreement shall in all aspects be governed by and construed in accordance with the laws of Ireland and the Parties hereby agree that the courts of Ireland have exclusive jurisdiction to hear and determine any disputes arising out of or in connection with this Agreement.</w:t>
            </w:r>
          </w:p>
        </w:tc>
      </w:tr>
      <w:tr w:rsidR="006A2D3B" w14:paraId="3CAFD788" w14:textId="77777777">
        <w:tc>
          <w:tcPr>
            <w:tcW w:w="610" w:type="dxa"/>
          </w:tcPr>
          <w:p w14:paraId="4A7A562A" w14:textId="77777777" w:rsidR="006A2D3B" w:rsidRDefault="00363BDC">
            <w:pPr>
              <w:rPr>
                <w:color w:val="0000FF"/>
              </w:rPr>
            </w:pPr>
            <w:r>
              <w:rPr>
                <w:color w:val="0000FF"/>
              </w:rPr>
              <w:t>B.</w:t>
            </w:r>
          </w:p>
        </w:tc>
        <w:tc>
          <w:tcPr>
            <w:tcW w:w="8461" w:type="dxa"/>
          </w:tcPr>
          <w:p w14:paraId="524859F4" w14:textId="77777777" w:rsidR="006A2D3B" w:rsidRDefault="00363BDC">
            <w:r>
              <w:t>This Agreement shall be executed in duplicate and each copy of the Agreement shall be signed by all the Parties hereto. Each of the Parties to this Agreement confirms that this Agreement is executed by their duly authorised officers.</w:t>
            </w:r>
          </w:p>
        </w:tc>
      </w:tr>
    </w:tbl>
    <w:p w14:paraId="40EC59D8" w14:textId="77777777" w:rsidR="006A2D3B" w:rsidRDefault="00363BDC">
      <w:pPr>
        <w:pStyle w:val="Heading2"/>
      </w:pPr>
      <w:r>
        <w:lastRenderedPageBreak/>
        <w:t>14.</w:t>
      </w:r>
      <w:r>
        <w:tab/>
        <w:t xml:space="preserve">Notices </w:t>
      </w:r>
    </w:p>
    <w:tbl>
      <w:tblPr>
        <w:tblStyle w:val="afff0"/>
        <w:tblW w:w="9071" w:type="dxa"/>
        <w:tblLayout w:type="fixed"/>
        <w:tblLook w:val="0000" w:firstRow="0" w:lastRow="0" w:firstColumn="0" w:lastColumn="0" w:noHBand="0" w:noVBand="0"/>
      </w:tblPr>
      <w:tblGrid>
        <w:gridCol w:w="606"/>
        <w:gridCol w:w="514"/>
        <w:gridCol w:w="7951"/>
      </w:tblGrid>
      <w:tr w:rsidR="006A2D3B" w14:paraId="66682C90" w14:textId="77777777">
        <w:tc>
          <w:tcPr>
            <w:tcW w:w="606" w:type="dxa"/>
          </w:tcPr>
          <w:p w14:paraId="463F7A5A" w14:textId="77777777" w:rsidR="006A2D3B" w:rsidRDefault="00363BDC">
            <w:pPr>
              <w:rPr>
                <w:color w:val="0000FF"/>
              </w:rPr>
            </w:pPr>
            <w:r>
              <w:rPr>
                <w:color w:val="0000FF"/>
              </w:rPr>
              <w:t>A.</w:t>
            </w:r>
          </w:p>
        </w:tc>
        <w:tc>
          <w:tcPr>
            <w:tcW w:w="8465" w:type="dxa"/>
            <w:gridSpan w:val="2"/>
          </w:tcPr>
          <w:p w14:paraId="0C45A218" w14:textId="75BE0EDD" w:rsidR="006A2D3B" w:rsidRDefault="00363BDC">
            <w:r>
              <w:t>Any notice or other written communication to be given under this Agreement shall either be delivered personally or sent by registered post or email.</w:t>
            </w:r>
            <w:r w:rsidR="00226AFB">
              <w:t xml:space="preserve"> </w:t>
            </w:r>
            <w:r>
              <w:t>The Parties will from time to time agree primary and alternative contact persons and details for the purposes of this clause 14.</w:t>
            </w:r>
          </w:p>
        </w:tc>
      </w:tr>
      <w:tr w:rsidR="006A2D3B" w14:paraId="1F99ABD0" w14:textId="77777777">
        <w:tc>
          <w:tcPr>
            <w:tcW w:w="606" w:type="dxa"/>
          </w:tcPr>
          <w:p w14:paraId="458272D8" w14:textId="77777777" w:rsidR="006A2D3B" w:rsidRDefault="00363BDC">
            <w:pPr>
              <w:rPr>
                <w:color w:val="0000FF"/>
              </w:rPr>
            </w:pPr>
            <w:r>
              <w:rPr>
                <w:color w:val="0000FF"/>
              </w:rPr>
              <w:t>B.</w:t>
            </w:r>
          </w:p>
        </w:tc>
        <w:tc>
          <w:tcPr>
            <w:tcW w:w="8465" w:type="dxa"/>
            <w:gridSpan w:val="2"/>
          </w:tcPr>
          <w:p w14:paraId="387C9CD7" w14:textId="77777777" w:rsidR="006A2D3B" w:rsidRDefault="00363BDC">
            <w:r>
              <w:t>All notices shall be deemed to have been served as follows:</w:t>
            </w:r>
          </w:p>
        </w:tc>
      </w:tr>
      <w:tr w:rsidR="006A2D3B" w14:paraId="6B7927F8" w14:textId="77777777">
        <w:tc>
          <w:tcPr>
            <w:tcW w:w="606" w:type="dxa"/>
          </w:tcPr>
          <w:p w14:paraId="65611DE1" w14:textId="77777777" w:rsidR="006A2D3B" w:rsidRDefault="006A2D3B">
            <w:pPr>
              <w:rPr>
                <w:color w:val="0000FF"/>
              </w:rPr>
            </w:pPr>
          </w:p>
        </w:tc>
        <w:tc>
          <w:tcPr>
            <w:tcW w:w="514" w:type="dxa"/>
          </w:tcPr>
          <w:p w14:paraId="59C44057" w14:textId="77777777" w:rsidR="006A2D3B" w:rsidRDefault="00363BDC">
            <w:r>
              <w:t>1.</w:t>
            </w:r>
          </w:p>
        </w:tc>
        <w:tc>
          <w:tcPr>
            <w:tcW w:w="7951" w:type="dxa"/>
          </w:tcPr>
          <w:p w14:paraId="58E53042" w14:textId="77777777" w:rsidR="006A2D3B" w:rsidRDefault="00363BDC">
            <w:r>
              <w:t>if personally delivered, at the time of delivery;</w:t>
            </w:r>
          </w:p>
        </w:tc>
      </w:tr>
      <w:tr w:rsidR="006A2D3B" w14:paraId="55502E8B" w14:textId="77777777">
        <w:tc>
          <w:tcPr>
            <w:tcW w:w="606" w:type="dxa"/>
          </w:tcPr>
          <w:p w14:paraId="21FF46B0" w14:textId="77777777" w:rsidR="006A2D3B" w:rsidRDefault="006A2D3B">
            <w:pPr>
              <w:rPr>
                <w:color w:val="0000FF"/>
              </w:rPr>
            </w:pPr>
          </w:p>
        </w:tc>
        <w:tc>
          <w:tcPr>
            <w:tcW w:w="514" w:type="dxa"/>
          </w:tcPr>
          <w:p w14:paraId="59478F80" w14:textId="77777777" w:rsidR="006A2D3B" w:rsidRDefault="00363BDC">
            <w:r>
              <w:t>2.</w:t>
            </w:r>
          </w:p>
        </w:tc>
        <w:tc>
          <w:tcPr>
            <w:tcW w:w="7951" w:type="dxa"/>
          </w:tcPr>
          <w:p w14:paraId="2958F8DE" w14:textId="77777777" w:rsidR="006A2D3B" w:rsidRDefault="00363BDC">
            <w:r>
              <w:t>if posted by registered post at the expiration of 48 hours after the envelope containing the same was delivered into the custody of the postal authorities (and not returned undelivered); and</w:t>
            </w:r>
          </w:p>
        </w:tc>
      </w:tr>
      <w:tr w:rsidR="006A2D3B" w14:paraId="1443F66D" w14:textId="77777777">
        <w:tc>
          <w:tcPr>
            <w:tcW w:w="606" w:type="dxa"/>
          </w:tcPr>
          <w:p w14:paraId="001678CB" w14:textId="77777777" w:rsidR="006A2D3B" w:rsidRDefault="006A2D3B">
            <w:pPr>
              <w:rPr>
                <w:color w:val="0000FF"/>
              </w:rPr>
            </w:pPr>
          </w:p>
        </w:tc>
        <w:tc>
          <w:tcPr>
            <w:tcW w:w="514" w:type="dxa"/>
          </w:tcPr>
          <w:p w14:paraId="7924C59B" w14:textId="77777777" w:rsidR="006A2D3B" w:rsidRDefault="00363BDC">
            <w:r>
              <w:t>3.</w:t>
            </w:r>
          </w:p>
        </w:tc>
        <w:tc>
          <w:tcPr>
            <w:tcW w:w="7951" w:type="dxa"/>
          </w:tcPr>
          <w:p w14:paraId="12BDBE8E" w14:textId="77777777" w:rsidR="006A2D3B" w:rsidRDefault="00363BDC">
            <w:r>
              <w:t>if communicated by email, on the next calendar day following transmission.</w:t>
            </w:r>
          </w:p>
        </w:tc>
      </w:tr>
    </w:tbl>
    <w:p w14:paraId="0E5166DA" w14:textId="77777777" w:rsidR="006A2D3B" w:rsidRDefault="00363BDC">
      <w:pPr>
        <w:pStyle w:val="Heading2"/>
      </w:pPr>
      <w:r>
        <w:t>15.</w:t>
      </w:r>
      <w:r>
        <w:tab/>
        <w:t>Assignment and Subcontract</w:t>
      </w:r>
    </w:p>
    <w:p w14:paraId="63E375F6" w14:textId="77777777" w:rsidR="006A2D3B" w:rsidRDefault="00363BDC">
      <w:pPr>
        <w:numPr>
          <w:ilvl w:val="0"/>
          <w:numId w:val="4"/>
        </w:numPr>
        <w:pBdr>
          <w:top w:val="nil"/>
          <w:left w:val="nil"/>
          <w:bottom w:val="nil"/>
          <w:right w:val="nil"/>
          <w:between w:val="nil"/>
        </w:pBdr>
        <w:spacing w:after="0"/>
        <w:rPr>
          <w:color w:val="000000"/>
          <w:szCs w:val="22"/>
        </w:rPr>
      </w:pPr>
      <w:r>
        <w:rPr>
          <w:color w:val="000000"/>
          <w:szCs w:val="22"/>
        </w:rPr>
        <w:t>Subject to a Party’s obligations at law, any assignment to a third party, or other transfer of a Party’s rights or obligations under this Agreement (the “Assignment”) requires the prior written consent of the other Party. Prior to any such Assignment, the assignee will be obliged to sign an undertaking to comply with all obligations under this Agreement. Any attempted Assignment not complied with in the manner prescribed herein shall be null and void.</w:t>
      </w:r>
    </w:p>
    <w:p w14:paraId="2831441F" w14:textId="081FE573" w:rsidR="006A2D3B" w:rsidRDefault="00363BDC">
      <w:pPr>
        <w:numPr>
          <w:ilvl w:val="0"/>
          <w:numId w:val="4"/>
        </w:numPr>
        <w:pBdr>
          <w:top w:val="nil"/>
          <w:left w:val="nil"/>
          <w:bottom w:val="nil"/>
          <w:right w:val="nil"/>
          <w:between w:val="nil"/>
        </w:pBdr>
        <w:rPr>
          <w:color w:val="000000"/>
          <w:szCs w:val="22"/>
        </w:rPr>
      </w:pPr>
      <w:r>
        <w:rPr>
          <w:color w:val="000000"/>
          <w:szCs w:val="22"/>
        </w:rPr>
        <w:t>Subject to a Party’s obligations at law, any sub-contract of a Party’s rights or obligations under this Agreement requires the prior written consent of the other Party, such consent not to be unreasonably withheld or delayed.</w:t>
      </w:r>
      <w:r w:rsidR="00226AFB">
        <w:rPr>
          <w:color w:val="000000"/>
          <w:szCs w:val="22"/>
        </w:rPr>
        <w:t xml:space="preserve"> </w:t>
      </w:r>
      <w:r>
        <w:rPr>
          <w:color w:val="000000"/>
          <w:szCs w:val="22"/>
        </w:rPr>
        <w:t>Any attempted subcontract not complied with in the manner prescribed herein shall be null and void. For the purposes of Regulation (EU) No 833/2014 of 31 July 2014 (as amended by EU Regulation 2022/576 or any subsequent amendments to same), the Client may require information from the Contractor in relation to the status of the proposed subcontractor(s) including, but not limited to, in respect of natural persons, copies of identity documents and, in respect of legal persons, a certificate or extract from the commercial register or other competent authority of the country in which the person is established.</w:t>
      </w:r>
    </w:p>
    <w:p w14:paraId="050F265E" w14:textId="77777777" w:rsidR="006A2D3B" w:rsidRDefault="00363BDC">
      <w:pPr>
        <w:pStyle w:val="Heading2"/>
      </w:pPr>
      <w:r>
        <w:t>16.</w:t>
      </w:r>
      <w:r>
        <w:tab/>
        <w:t>Entire Agreement</w:t>
      </w:r>
    </w:p>
    <w:p w14:paraId="313F941B" w14:textId="77777777" w:rsidR="006A2D3B" w:rsidRDefault="00363BDC">
      <w:r>
        <w:t>This Agreement constitutes the entire agreement and understanding of the Parties, and any and all other previous agreements, arrangements and understandings (whether written or oral) between the Parties with regard to the subject matter of this Agreement (save where fraudulently made) are hereby excluded.</w:t>
      </w:r>
    </w:p>
    <w:p w14:paraId="6F218CDF" w14:textId="77777777" w:rsidR="006A2D3B" w:rsidRDefault="00363BDC">
      <w:pPr>
        <w:pStyle w:val="Heading2"/>
      </w:pPr>
      <w:r>
        <w:t>17.</w:t>
      </w:r>
      <w:r>
        <w:tab/>
        <w:t xml:space="preserve">Severability </w:t>
      </w:r>
    </w:p>
    <w:p w14:paraId="752648A2" w14:textId="77777777" w:rsidR="006A2D3B" w:rsidRDefault="00363BDC">
      <w:r>
        <w:t xml:space="preserve">If any term or provision herein is found to be illegal or unenforceable for any reason, then such term or provision shall be deemed severed and all other terms and provisions shall remain in full force and effect. </w:t>
      </w:r>
    </w:p>
    <w:p w14:paraId="58BD7858" w14:textId="77777777" w:rsidR="006A2D3B" w:rsidRDefault="00363BDC">
      <w:pPr>
        <w:pStyle w:val="Heading2"/>
      </w:pPr>
      <w:r>
        <w:t>18.</w:t>
      </w:r>
      <w:r>
        <w:tab/>
        <w:t>Waiver</w:t>
      </w:r>
    </w:p>
    <w:p w14:paraId="77BEADCB" w14:textId="77777777" w:rsidR="006A2D3B" w:rsidRDefault="00363BDC">
      <w:r>
        <w:t>No failure or delay by either Party to exercise any right, power or remedy shall operate as a waiver of it, nor shall any partial exercise preclude further exercise of same or some other right, power or remedy.</w:t>
      </w:r>
    </w:p>
    <w:p w14:paraId="691E3F2D" w14:textId="77777777" w:rsidR="006A2D3B" w:rsidRDefault="00363BDC">
      <w:pPr>
        <w:pStyle w:val="Heading2"/>
      </w:pPr>
      <w:r>
        <w:lastRenderedPageBreak/>
        <w:t>19.</w:t>
      </w:r>
      <w:r>
        <w:tab/>
        <w:t>Non-exclusivity</w:t>
      </w:r>
    </w:p>
    <w:p w14:paraId="486A9A0F" w14:textId="77777777" w:rsidR="006A2D3B" w:rsidRDefault="00363BDC">
      <w:r>
        <w:t>Nothing in this Agreement shall preclude the Client from purchasing goods (or Goods) from a third party at any time during the currency of the Agreement.</w:t>
      </w:r>
    </w:p>
    <w:p w14:paraId="3CA4FCD4" w14:textId="77777777" w:rsidR="006A2D3B" w:rsidRDefault="00363BDC">
      <w:pPr>
        <w:pStyle w:val="Heading2"/>
      </w:pPr>
      <w:r>
        <w:t>20.</w:t>
      </w:r>
      <w:r>
        <w:tab/>
        <w:t>Media</w:t>
      </w:r>
    </w:p>
    <w:p w14:paraId="20842084" w14:textId="77777777" w:rsidR="006A2D3B" w:rsidRDefault="00363BDC">
      <w:r>
        <w:t>No media releases, public announcements or public disclosures relating to this Agreement or its subject matter, including but not limited to promotional or marketing material, shall be made by the Contractor without the prior written consent of the Client.</w:t>
      </w:r>
    </w:p>
    <w:p w14:paraId="07E03715" w14:textId="77777777" w:rsidR="006A2D3B" w:rsidRDefault="00363BDC">
      <w:pPr>
        <w:pStyle w:val="Heading2"/>
      </w:pPr>
      <w:r>
        <w:t>21.</w:t>
      </w:r>
      <w:r>
        <w:tab/>
        <w:t>Conflicts, Registrable Interests and Corrupt Gifts</w:t>
      </w:r>
    </w:p>
    <w:tbl>
      <w:tblPr>
        <w:tblStyle w:val="afff1"/>
        <w:tblW w:w="9071" w:type="dxa"/>
        <w:tblLayout w:type="fixed"/>
        <w:tblLook w:val="0000" w:firstRow="0" w:lastRow="0" w:firstColumn="0" w:lastColumn="0" w:noHBand="0" w:noVBand="0"/>
      </w:tblPr>
      <w:tblGrid>
        <w:gridCol w:w="614"/>
        <w:gridCol w:w="8457"/>
      </w:tblGrid>
      <w:tr w:rsidR="006A2D3B" w14:paraId="17A54F92" w14:textId="77777777">
        <w:tc>
          <w:tcPr>
            <w:tcW w:w="614" w:type="dxa"/>
          </w:tcPr>
          <w:p w14:paraId="3FADCCE9" w14:textId="77777777" w:rsidR="006A2D3B" w:rsidRDefault="00363BDC">
            <w:pPr>
              <w:rPr>
                <w:color w:val="0000FF"/>
              </w:rPr>
            </w:pPr>
            <w:r>
              <w:rPr>
                <w:color w:val="0000FF"/>
              </w:rPr>
              <w:t>A.</w:t>
            </w:r>
          </w:p>
        </w:tc>
        <w:tc>
          <w:tcPr>
            <w:tcW w:w="8457" w:type="dxa"/>
          </w:tcPr>
          <w:p w14:paraId="099AEDE6" w14:textId="77777777" w:rsidR="006A2D3B" w:rsidRDefault="00363BDC">
            <w:r>
              <w:t>The Contractor confirms that it has carried out a conflicts of interest check and is satisfied that neither it nor any Subcontractor nor agent as the case may be has any conflicts in relation to the Goods and its obligations undertaken under this Agreement. The Contractor hereby undertakes to notify the Client immediately should any conflict or potential conflict of interest come to its attention during the currency of this Agreement and to comply with the Client’s directions in respect thereof. In the event of such notification, the Client shall have the right (in addition to any other rights which it has at law) to terminate this Agreement immediately and without liability for compensation or damages.</w:t>
            </w:r>
          </w:p>
        </w:tc>
      </w:tr>
      <w:tr w:rsidR="006A2D3B" w14:paraId="580E0EFB" w14:textId="77777777">
        <w:tc>
          <w:tcPr>
            <w:tcW w:w="614" w:type="dxa"/>
          </w:tcPr>
          <w:p w14:paraId="3BEA64AA" w14:textId="77777777" w:rsidR="006A2D3B" w:rsidRDefault="00363BDC">
            <w:pPr>
              <w:rPr>
                <w:color w:val="0000FF"/>
              </w:rPr>
            </w:pPr>
            <w:r>
              <w:rPr>
                <w:color w:val="0000FF"/>
              </w:rPr>
              <w:t>B.</w:t>
            </w:r>
          </w:p>
        </w:tc>
        <w:tc>
          <w:tcPr>
            <w:tcW w:w="8457" w:type="dxa"/>
          </w:tcPr>
          <w:p w14:paraId="2A249252" w14:textId="1E39F3C7" w:rsidR="006A2D3B" w:rsidRDefault="00363BDC">
            <w:r>
              <w:t xml:space="preserve">Any registrable interest involving the Contractor (and any Subcontractor or agent as the case may be) and the Client, the Ceann Comhairle (Speaker), or any member of the Government, or any member of the Oireachtas, or their relatives </w:t>
            </w:r>
            <w:r w:rsidR="00716D04" w:rsidRPr="00716D04">
              <w:rPr>
                <w:b/>
                <w:u w:val="single"/>
              </w:rPr>
              <w:t>must</w:t>
            </w:r>
            <w:r>
              <w:t xml:space="preserve"> be fully disclosed to the Client immediately upon such information becoming known to the Contractor (Subcontractor or agent as the case may be) and the Contractor shall comply with the Client’s directions in respect thereof to the satisfaction of the Client.</w:t>
            </w:r>
            <w:r w:rsidR="00226AFB">
              <w:t xml:space="preserve"> </w:t>
            </w:r>
            <w:r>
              <w:t>In the event of such disclosure, the Client shall have the right (in addition to any other rights which it has at law) to terminate this Agreement immediately and without liability for compensation or damages. The terms “registrable interest” and “relative” shall be interpreted as per section 2 of the Ethics in Public Office Act 1995 (as amended) a copy of which is available on request.</w:t>
            </w:r>
          </w:p>
        </w:tc>
      </w:tr>
      <w:tr w:rsidR="006A2D3B" w14:paraId="04E0C4D1" w14:textId="77777777">
        <w:tc>
          <w:tcPr>
            <w:tcW w:w="614" w:type="dxa"/>
          </w:tcPr>
          <w:p w14:paraId="2E61A00E" w14:textId="77777777" w:rsidR="006A2D3B" w:rsidRDefault="00363BDC">
            <w:pPr>
              <w:rPr>
                <w:color w:val="0000FF"/>
              </w:rPr>
            </w:pPr>
            <w:r>
              <w:rPr>
                <w:color w:val="0000FF"/>
              </w:rPr>
              <w:t>C.</w:t>
            </w:r>
          </w:p>
        </w:tc>
        <w:tc>
          <w:tcPr>
            <w:tcW w:w="8457" w:type="dxa"/>
          </w:tcPr>
          <w:p w14:paraId="72461000" w14:textId="77777777" w:rsidR="006A2D3B" w:rsidRDefault="00363BDC">
            <w:r>
              <w:t xml:space="preserve">The Contractor shall not offer or agree to give any public servant or civil servant any gift or consideration or commission of any kind as an inducement or reward for doing or forbearing to do or for having done or forborne to do any action in relation to the obtaining or execution of this or any other public contract. Any breach of this clause 21C or the commission of any offence by the Contractor, any Subcontractor, agent or employee under </w:t>
            </w:r>
            <w:r>
              <w:rPr>
                <w:rFonts w:ascii="Arial" w:eastAsia="Arial" w:hAnsi="Arial" w:cs="Arial"/>
                <w:sz w:val="20"/>
                <w:szCs w:val="20"/>
              </w:rPr>
              <w:t xml:space="preserve">the Criminal Justice (Corruption Offences) Act 2018 </w:t>
            </w:r>
            <w:r>
              <w:t>shall entitle the Client to terminate this Agreement immediately and without liability for compensation or damages and to recover the amount of any loss resulting from such cancellation, including but not limited to recovery from the Contractor of the amount or value of any such gift, consideration or commission.</w:t>
            </w:r>
          </w:p>
        </w:tc>
      </w:tr>
    </w:tbl>
    <w:p w14:paraId="3DEB404C" w14:textId="77777777" w:rsidR="006A2D3B" w:rsidRDefault="00363BDC">
      <w:pPr>
        <w:pStyle w:val="Heading2"/>
        <w:tabs>
          <w:tab w:val="left" w:pos="7485"/>
        </w:tabs>
        <w:spacing w:before="180" w:after="60"/>
        <w:ind w:firstLine="0"/>
      </w:pPr>
      <w:r>
        <w:t>22.</w:t>
      </w:r>
      <w:r>
        <w:tab/>
        <w:t>Access to Premises</w:t>
      </w:r>
      <w:r>
        <w:tab/>
      </w:r>
    </w:p>
    <w:tbl>
      <w:tblPr>
        <w:tblStyle w:val="afff2"/>
        <w:tblW w:w="9071" w:type="dxa"/>
        <w:tblLayout w:type="fixed"/>
        <w:tblLook w:val="0000" w:firstRow="0" w:lastRow="0" w:firstColumn="0" w:lastColumn="0" w:noHBand="0" w:noVBand="0"/>
      </w:tblPr>
      <w:tblGrid>
        <w:gridCol w:w="767"/>
        <w:gridCol w:w="8304"/>
      </w:tblGrid>
      <w:tr w:rsidR="006A2D3B" w14:paraId="23EFA545" w14:textId="77777777">
        <w:tc>
          <w:tcPr>
            <w:tcW w:w="767" w:type="dxa"/>
          </w:tcPr>
          <w:p w14:paraId="050E6A32" w14:textId="77777777" w:rsidR="006A2D3B" w:rsidRDefault="00363BDC">
            <w:pPr>
              <w:rPr>
                <w:color w:val="0000FF"/>
              </w:rPr>
            </w:pPr>
            <w:r>
              <w:rPr>
                <w:color w:val="0000FF"/>
              </w:rPr>
              <w:t>A.</w:t>
            </w:r>
          </w:p>
        </w:tc>
        <w:tc>
          <w:tcPr>
            <w:tcW w:w="8304" w:type="dxa"/>
          </w:tcPr>
          <w:p w14:paraId="150CB7B0" w14:textId="77777777" w:rsidR="006A2D3B" w:rsidRDefault="00363BDC">
            <w:r>
              <w:t xml:space="preserve">Any of the Client’s premises made available from time to time to the Contractor by the Client in connection with this Agreement, shall be made available to the Contractor on a non-exclusive licence basis and shall be used by the Contractor solely for the purpose of performing its obligations under this Agreement. The Contractor shall have use of such </w:t>
            </w:r>
            <w:r>
              <w:lastRenderedPageBreak/>
              <w:t>premises as licensee and shall vacate the same on completion, termination or abandonment of this Agreement.</w:t>
            </w:r>
          </w:p>
        </w:tc>
      </w:tr>
      <w:tr w:rsidR="006A2D3B" w14:paraId="78676183" w14:textId="77777777">
        <w:tc>
          <w:tcPr>
            <w:tcW w:w="767" w:type="dxa"/>
          </w:tcPr>
          <w:p w14:paraId="3BA402BC" w14:textId="77777777" w:rsidR="006A2D3B" w:rsidRDefault="00363BDC">
            <w:pPr>
              <w:rPr>
                <w:color w:val="0000FF"/>
              </w:rPr>
            </w:pPr>
            <w:r>
              <w:rPr>
                <w:color w:val="0000FF"/>
              </w:rPr>
              <w:lastRenderedPageBreak/>
              <w:t>B.</w:t>
            </w:r>
          </w:p>
        </w:tc>
        <w:tc>
          <w:tcPr>
            <w:tcW w:w="8304" w:type="dxa"/>
          </w:tcPr>
          <w:p w14:paraId="1E09C8C1" w14:textId="77777777" w:rsidR="006A2D3B" w:rsidRDefault="00363BDC">
            <w:r>
              <w:t>The Contractor shall upon reasonable notice by the Client allow the Client access to its premises (including the premises of any Subcontractor or agent) where the Goods are being performed for the Client under this Agreement.</w:t>
            </w:r>
          </w:p>
        </w:tc>
      </w:tr>
    </w:tbl>
    <w:p w14:paraId="3114D0C8" w14:textId="77777777" w:rsidR="006A2D3B" w:rsidRDefault="00363BDC">
      <w:pPr>
        <w:pStyle w:val="Heading2"/>
        <w:keepNext w:val="0"/>
        <w:pBdr>
          <w:bottom w:val="single" w:sz="12" w:space="0" w:color="333399"/>
        </w:pBdr>
      </w:pPr>
      <w:r>
        <w:t>23.</w:t>
      </w:r>
      <w:r>
        <w:tab/>
      </w:r>
      <w:proofErr w:type="gramStart"/>
      <w:r>
        <w:t>Non Solicitation</w:t>
      </w:r>
      <w:proofErr w:type="gramEnd"/>
    </w:p>
    <w:tbl>
      <w:tblPr>
        <w:tblStyle w:val="afff3"/>
        <w:tblW w:w="9285" w:type="dxa"/>
        <w:tblLayout w:type="fixed"/>
        <w:tblLook w:val="0000" w:firstRow="0" w:lastRow="0" w:firstColumn="0" w:lastColumn="0" w:noHBand="0" w:noVBand="0"/>
      </w:tblPr>
      <w:tblGrid>
        <w:gridCol w:w="963"/>
        <w:gridCol w:w="8322"/>
      </w:tblGrid>
      <w:tr w:rsidR="006A2D3B" w14:paraId="563697A6" w14:textId="77777777">
        <w:tc>
          <w:tcPr>
            <w:tcW w:w="963" w:type="dxa"/>
          </w:tcPr>
          <w:p w14:paraId="069A5B9B" w14:textId="77777777" w:rsidR="006A2D3B" w:rsidRDefault="00363BDC">
            <w:r>
              <w:rPr>
                <w:color w:val="0000FF"/>
              </w:rPr>
              <w:t>A.</w:t>
            </w:r>
          </w:p>
        </w:tc>
        <w:tc>
          <w:tcPr>
            <w:tcW w:w="8322" w:type="dxa"/>
          </w:tcPr>
          <w:p w14:paraId="6AB8FFB4" w14:textId="77777777" w:rsidR="006A2D3B" w:rsidRDefault="00363BDC">
            <w:r>
              <w:t xml:space="preserve">For the Term and for a period of 12 months thereafter (and save in respect of publicly advertised posts) neither the Client nor the Contractor shall employ or offer employment to any of the other Party’s employees without that other Party’s prior written consent. </w:t>
            </w:r>
          </w:p>
        </w:tc>
      </w:tr>
    </w:tbl>
    <w:p w14:paraId="07648D6E" w14:textId="77777777" w:rsidR="006A2D3B" w:rsidRDefault="00363BDC">
      <w:pPr>
        <w:pStyle w:val="Heading2"/>
        <w:keepNext w:val="0"/>
      </w:pPr>
      <w:r>
        <w:t>24.</w:t>
      </w:r>
      <w:r>
        <w:tab/>
        <w:t>Change Control Procedure</w:t>
      </w:r>
    </w:p>
    <w:tbl>
      <w:tblPr>
        <w:tblStyle w:val="afff4"/>
        <w:tblW w:w="9285" w:type="dxa"/>
        <w:tblLayout w:type="fixed"/>
        <w:tblLook w:val="0000" w:firstRow="0" w:lastRow="0" w:firstColumn="0" w:lastColumn="0" w:noHBand="0" w:noVBand="0"/>
      </w:tblPr>
      <w:tblGrid>
        <w:gridCol w:w="963"/>
        <w:gridCol w:w="8322"/>
      </w:tblGrid>
      <w:tr w:rsidR="006A2D3B" w14:paraId="6573C870" w14:textId="77777777">
        <w:tc>
          <w:tcPr>
            <w:tcW w:w="963" w:type="dxa"/>
          </w:tcPr>
          <w:p w14:paraId="37926B6F" w14:textId="77777777" w:rsidR="006A2D3B" w:rsidRDefault="00363BDC">
            <w:r>
              <w:rPr>
                <w:color w:val="0000FF"/>
              </w:rPr>
              <w:t>A.</w:t>
            </w:r>
          </w:p>
        </w:tc>
        <w:tc>
          <w:tcPr>
            <w:tcW w:w="8322" w:type="dxa"/>
          </w:tcPr>
          <w:p w14:paraId="07305D31" w14:textId="77777777" w:rsidR="006A2D3B" w:rsidRDefault="00363BDC">
            <w:r>
              <w:t>At any time during the Term of this Agreement, either Party may propose a change or changes to any part or parts of this Agreement.</w:t>
            </w:r>
          </w:p>
        </w:tc>
      </w:tr>
      <w:tr w:rsidR="006A2D3B" w14:paraId="10B358F4" w14:textId="77777777">
        <w:tc>
          <w:tcPr>
            <w:tcW w:w="963" w:type="dxa"/>
          </w:tcPr>
          <w:p w14:paraId="25DD4DE6" w14:textId="77777777" w:rsidR="006A2D3B" w:rsidRDefault="00363BDC">
            <w:r>
              <w:rPr>
                <w:color w:val="0000FF"/>
              </w:rPr>
              <w:t>B.</w:t>
            </w:r>
          </w:p>
        </w:tc>
        <w:tc>
          <w:tcPr>
            <w:tcW w:w="8322" w:type="dxa"/>
          </w:tcPr>
          <w:p w14:paraId="360248E5" w14:textId="77777777" w:rsidR="006A2D3B" w:rsidRDefault="00363BDC">
            <w:r>
              <w:t>The change control procedures set out in this Schedule will apply to all changes irrespective of whether the Contractor or the Client proposes the change.</w:t>
            </w:r>
          </w:p>
        </w:tc>
      </w:tr>
      <w:tr w:rsidR="006A2D3B" w14:paraId="16B0DAC7" w14:textId="77777777">
        <w:tc>
          <w:tcPr>
            <w:tcW w:w="963" w:type="dxa"/>
          </w:tcPr>
          <w:p w14:paraId="4B68415C" w14:textId="77777777" w:rsidR="006A2D3B" w:rsidRDefault="00363BDC">
            <w:r>
              <w:rPr>
                <w:color w:val="0000FF"/>
              </w:rPr>
              <w:t>C.</w:t>
            </w:r>
          </w:p>
        </w:tc>
        <w:tc>
          <w:tcPr>
            <w:tcW w:w="8322" w:type="dxa"/>
          </w:tcPr>
          <w:p w14:paraId="79A05384" w14:textId="77777777" w:rsidR="006A2D3B" w:rsidRDefault="00363BDC">
            <w:r>
              <w:t>A change control notice (“Change Control Notice”) shall be prepared for all change requests. The Change Control Notice will provide an outline description of the change requested, the rationale for the change, the effect that the change will have on the supply of the Goods (where known) and an estimate of the effort and cost required to prepare an impact assessment (“Impact Assessment”).</w:t>
            </w:r>
          </w:p>
        </w:tc>
      </w:tr>
      <w:tr w:rsidR="006A2D3B" w14:paraId="6DA25A1E" w14:textId="77777777">
        <w:tc>
          <w:tcPr>
            <w:tcW w:w="963" w:type="dxa"/>
          </w:tcPr>
          <w:p w14:paraId="19C5C675" w14:textId="77777777" w:rsidR="006A2D3B" w:rsidRDefault="00363BDC">
            <w:r>
              <w:rPr>
                <w:color w:val="0000FF"/>
              </w:rPr>
              <w:t>D.</w:t>
            </w:r>
          </w:p>
        </w:tc>
        <w:tc>
          <w:tcPr>
            <w:tcW w:w="8322" w:type="dxa"/>
          </w:tcPr>
          <w:p w14:paraId="535B38E4" w14:textId="1BEDBFF9" w:rsidR="006A2D3B" w:rsidRDefault="00363BDC">
            <w:r>
              <w:t xml:space="preserve">All Change Control Notices proposing changes to this Agreement </w:t>
            </w:r>
            <w:r w:rsidR="00716D04" w:rsidRPr="00716D04">
              <w:rPr>
                <w:b/>
                <w:u w:val="single"/>
              </w:rPr>
              <w:t>must</w:t>
            </w:r>
            <w:r>
              <w:t xml:space="preserve"> be submitted for review to the other Party’s Contact.</w:t>
            </w:r>
          </w:p>
        </w:tc>
      </w:tr>
      <w:tr w:rsidR="006A2D3B" w14:paraId="478CFC0C" w14:textId="77777777">
        <w:tc>
          <w:tcPr>
            <w:tcW w:w="963" w:type="dxa"/>
          </w:tcPr>
          <w:p w14:paraId="08682232" w14:textId="77777777" w:rsidR="006A2D3B" w:rsidRDefault="00363BDC">
            <w:r>
              <w:rPr>
                <w:color w:val="0000FF"/>
              </w:rPr>
              <w:t>E.</w:t>
            </w:r>
          </w:p>
        </w:tc>
        <w:tc>
          <w:tcPr>
            <w:tcW w:w="8322" w:type="dxa"/>
          </w:tcPr>
          <w:p w14:paraId="1DF47DDB" w14:textId="5D61D1A9" w:rsidR="006A2D3B" w:rsidRDefault="00363BDC">
            <w:r>
              <w:t xml:space="preserve">The Parties </w:t>
            </w:r>
            <w:r w:rsidR="00716D04" w:rsidRPr="00716D04">
              <w:rPr>
                <w:b/>
                <w:u w:val="single"/>
              </w:rPr>
              <w:t>must</w:t>
            </w:r>
            <w:r>
              <w:t xml:space="preserve"> indicate their acceptance or rejection of the change control request and/or Impact Assessment within a reasonable timeframe of its completion and Tender Submission for review, subject to a maximum of twenty (20) calendar days or such other period agreed between the Parties.</w:t>
            </w:r>
          </w:p>
        </w:tc>
      </w:tr>
      <w:tr w:rsidR="006A2D3B" w14:paraId="5C0E7FB1" w14:textId="77777777">
        <w:tc>
          <w:tcPr>
            <w:tcW w:w="963" w:type="dxa"/>
          </w:tcPr>
          <w:p w14:paraId="06AE28C3" w14:textId="77777777" w:rsidR="006A2D3B" w:rsidRDefault="00363BDC">
            <w:r>
              <w:rPr>
                <w:color w:val="0000FF"/>
              </w:rPr>
              <w:t>F.</w:t>
            </w:r>
          </w:p>
        </w:tc>
        <w:tc>
          <w:tcPr>
            <w:tcW w:w="8322" w:type="dxa"/>
          </w:tcPr>
          <w:p w14:paraId="625E707E" w14:textId="77777777" w:rsidR="006A2D3B" w:rsidRDefault="00363BDC">
            <w:r>
              <w:t>On approval of an Impact Assessment, this Agreement and/or the Schedules should be updated and revised as appropriate and in writing.</w:t>
            </w:r>
          </w:p>
        </w:tc>
      </w:tr>
      <w:tr w:rsidR="006A2D3B" w14:paraId="68D2F401" w14:textId="77777777">
        <w:tc>
          <w:tcPr>
            <w:tcW w:w="963" w:type="dxa"/>
          </w:tcPr>
          <w:p w14:paraId="3345950C" w14:textId="77777777" w:rsidR="006A2D3B" w:rsidRDefault="00363BDC">
            <w:r>
              <w:rPr>
                <w:color w:val="0000FF"/>
              </w:rPr>
              <w:t>G.</w:t>
            </w:r>
          </w:p>
        </w:tc>
        <w:tc>
          <w:tcPr>
            <w:tcW w:w="8322" w:type="dxa"/>
          </w:tcPr>
          <w:p w14:paraId="0F73CED8" w14:textId="77777777" w:rsidR="006A2D3B" w:rsidRDefault="00363BDC">
            <w:r>
              <w:t>In the event that either Party rejects the Impact Assessment, the change(s) shall not take place and the Parties shall continue to perform their obligations under this Agreement.</w:t>
            </w:r>
          </w:p>
        </w:tc>
      </w:tr>
      <w:tr w:rsidR="006A2D3B" w14:paraId="3EF5441F" w14:textId="77777777">
        <w:tc>
          <w:tcPr>
            <w:tcW w:w="963" w:type="dxa"/>
          </w:tcPr>
          <w:p w14:paraId="7FE7CBC3" w14:textId="77777777" w:rsidR="006A2D3B" w:rsidRDefault="00363BDC">
            <w:r>
              <w:rPr>
                <w:color w:val="0000FF"/>
              </w:rPr>
              <w:t>H.</w:t>
            </w:r>
          </w:p>
        </w:tc>
        <w:tc>
          <w:tcPr>
            <w:tcW w:w="8322" w:type="dxa"/>
          </w:tcPr>
          <w:p w14:paraId="7A80EC46" w14:textId="77777777" w:rsidR="006A2D3B" w:rsidRDefault="00363BDC">
            <w:r>
              <w:t>The Contractor and the Client will agree a reasonable charge in advance for investigating each proposed variation and preparing each estimate, whether or not the variation is implemented. If the Client’s request for any variation is subsequently withdrawn but results in a delay in the supply of the Goods then the Contractor will not be liable for such delay and will be entitled to an extension of time equal to not less than the period of the delay.</w:t>
            </w:r>
          </w:p>
        </w:tc>
      </w:tr>
    </w:tbl>
    <w:p w14:paraId="28B8A9DD" w14:textId="77777777" w:rsidR="0006554D" w:rsidRDefault="0006554D" w:rsidP="0006554D"/>
    <w:p w14:paraId="23460958" w14:textId="77777777" w:rsidR="0006554D" w:rsidRPr="0006554D" w:rsidRDefault="0006554D" w:rsidP="0006554D"/>
    <w:p w14:paraId="62433B7E" w14:textId="78177E47" w:rsidR="006A2D3B" w:rsidRPr="0006554D" w:rsidRDefault="00363BDC" w:rsidP="0006554D">
      <w:pPr>
        <w:pStyle w:val="Heading2"/>
        <w:keepNext w:val="0"/>
      </w:pPr>
      <w:r w:rsidRPr="0006554D">
        <w:t xml:space="preserve">25. </w:t>
      </w:r>
      <w:r w:rsidR="003C2602" w:rsidRPr="0006554D">
        <w:t>Data Protection and Security</w:t>
      </w:r>
    </w:p>
    <w:p w14:paraId="484E2FA2" w14:textId="77777777" w:rsidR="006A2D3B" w:rsidRPr="0006554D" w:rsidRDefault="006A2D3B" w:rsidP="0006554D">
      <w:pPr>
        <w:pStyle w:val="Heading2"/>
        <w:keepNext w:val="0"/>
        <w:sectPr w:rsidR="006A2D3B" w:rsidRPr="0006554D">
          <w:footerReference w:type="default" r:id="rId22"/>
          <w:type w:val="continuous"/>
          <w:pgSz w:w="11907" w:h="16840"/>
          <w:pgMar w:top="1134" w:right="1418" w:bottom="851" w:left="1418" w:header="709" w:footer="709" w:gutter="0"/>
          <w:cols w:space="720"/>
        </w:sectPr>
      </w:pPr>
    </w:p>
    <w:p w14:paraId="7A86320A" w14:textId="77777777" w:rsidR="006A2D3B" w:rsidRDefault="00363BDC">
      <w:pPr>
        <w:numPr>
          <w:ilvl w:val="0"/>
          <w:numId w:val="6"/>
        </w:numPr>
        <w:pBdr>
          <w:top w:val="nil"/>
          <w:left w:val="nil"/>
          <w:bottom w:val="nil"/>
          <w:right w:val="nil"/>
          <w:between w:val="nil"/>
        </w:pBdr>
        <w:spacing w:after="160" w:line="259" w:lineRule="auto"/>
        <w:ind w:right="-108"/>
        <w:rPr>
          <w:color w:val="000000"/>
          <w:szCs w:val="22"/>
        </w:rPr>
      </w:pPr>
      <w:r>
        <w:rPr>
          <w:color w:val="000000"/>
          <w:szCs w:val="22"/>
        </w:rPr>
        <w:t>In this Agreement the following terms shall have the meanings respectively ascribed to them:</w:t>
      </w:r>
    </w:p>
    <w:p w14:paraId="093AA1D2" w14:textId="77777777" w:rsidR="006A2D3B" w:rsidRDefault="00363BDC">
      <w:pPr>
        <w:spacing w:after="160" w:line="259" w:lineRule="auto"/>
        <w:ind w:right="-108"/>
      </w:pPr>
      <w:r>
        <w:lastRenderedPageBreak/>
        <w:t>“Data” means all Confidential Information, whether in oral or written (including electronic) form, created by or in any way originating with the Client (including but not limited to his employees, agents, independent contractors and/or Sub-contractors) and all information that is the output of any computer processing, or other electronic manipulation of any information that was created by or in any way originating with the Client provided under this Agreement and includes any Personal Data;</w:t>
      </w:r>
    </w:p>
    <w:p w14:paraId="295EB641" w14:textId="77777777" w:rsidR="006A2D3B" w:rsidRDefault="00363BDC">
      <w:pPr>
        <w:spacing w:after="160" w:line="259" w:lineRule="auto"/>
        <w:ind w:right="-108"/>
      </w:pPr>
      <w:r>
        <w:t xml:space="preserve">“Data Controller” has the meaning given under the Data Protection Laws; </w:t>
      </w:r>
    </w:p>
    <w:p w14:paraId="3182A199" w14:textId="77777777" w:rsidR="006A2D3B" w:rsidRDefault="00363BDC">
      <w:pPr>
        <w:spacing w:after="160" w:line="259" w:lineRule="auto"/>
        <w:ind w:right="-108"/>
      </w:pPr>
      <w:r>
        <w:t xml:space="preserve">“Data Processor” has the meaning given under the Data Protection Laws; </w:t>
      </w:r>
    </w:p>
    <w:p w14:paraId="7B7E3715" w14:textId="763DF369" w:rsidR="006A2D3B" w:rsidRDefault="00363BDC">
      <w:pPr>
        <w:spacing w:after="160" w:line="259" w:lineRule="auto"/>
        <w:ind w:right="-108"/>
      </w:pPr>
      <w:r>
        <w:t>“Data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w:t>
      </w:r>
      <w:r w:rsidR="00226AFB">
        <w:t xml:space="preserve"> </w:t>
      </w:r>
      <w:r>
        <w:t>Directive 95/46/EC (the “General Data Protection Regulation”), and any guidelines and codes of practice issued by the Office of the Data Protection Commission or other supervisory authority for data protection in Ireland.</w:t>
      </w:r>
    </w:p>
    <w:p w14:paraId="34140BED" w14:textId="77777777" w:rsidR="006A2D3B" w:rsidRDefault="00363BDC">
      <w:pPr>
        <w:spacing w:after="160" w:line="259" w:lineRule="auto"/>
        <w:ind w:right="-108"/>
      </w:pPr>
      <w:r>
        <w:t xml:space="preserve">“Data Subject” has the meaning given under the Data Protection Laws; </w:t>
      </w:r>
    </w:p>
    <w:p w14:paraId="001A6123" w14:textId="77777777" w:rsidR="006A2D3B" w:rsidRDefault="00363BDC">
      <w:pPr>
        <w:spacing w:after="160" w:line="259" w:lineRule="auto"/>
        <w:ind w:right="-108"/>
      </w:pPr>
      <w:r>
        <w:t>“Data Subject Access Request” means a request made by a Data Subject in accordance with rights granted under the Data Protection Laws to access his or her Personal Data;</w:t>
      </w:r>
    </w:p>
    <w:p w14:paraId="0F0D2D9F" w14:textId="77777777" w:rsidR="006A2D3B" w:rsidRDefault="00363BDC">
      <w:pPr>
        <w:spacing w:after="160" w:line="259" w:lineRule="auto"/>
        <w:ind w:right="-108"/>
      </w:pPr>
      <w:r>
        <w:t>“Personal Data” has the meaning given under Data Protection Laws;</w:t>
      </w:r>
    </w:p>
    <w:p w14:paraId="079BDF32" w14:textId="77777777" w:rsidR="006A2D3B" w:rsidRDefault="00363BDC">
      <w:pPr>
        <w:spacing w:after="160" w:line="259" w:lineRule="auto"/>
        <w:ind w:right="-108"/>
      </w:pPr>
      <w:r>
        <w:t>“Processing” has the meaning given under the Data Protection Laws;</w:t>
      </w:r>
    </w:p>
    <w:p w14:paraId="01CE2604" w14:textId="77777777" w:rsidR="006A2D3B" w:rsidRDefault="00363BDC">
      <w:pPr>
        <w:numPr>
          <w:ilvl w:val="0"/>
          <w:numId w:val="6"/>
        </w:numPr>
        <w:pBdr>
          <w:top w:val="nil"/>
          <w:left w:val="nil"/>
          <w:bottom w:val="nil"/>
          <w:right w:val="nil"/>
          <w:between w:val="nil"/>
        </w:pBdr>
        <w:spacing w:after="0" w:line="259" w:lineRule="auto"/>
        <w:ind w:right="-108"/>
        <w:rPr>
          <w:color w:val="000000"/>
          <w:szCs w:val="22"/>
        </w:rPr>
      </w:pPr>
      <w:r>
        <w:rPr>
          <w:color w:val="000000"/>
          <w:szCs w:val="22"/>
        </w:rPr>
        <w:t>The Contractor shall comply with all applicable requirements of the Data Protection Laws.</w:t>
      </w:r>
    </w:p>
    <w:p w14:paraId="5C950A80" w14:textId="77777777" w:rsidR="006A2D3B" w:rsidRDefault="006A2D3B">
      <w:pPr>
        <w:pBdr>
          <w:top w:val="nil"/>
          <w:left w:val="nil"/>
          <w:bottom w:val="nil"/>
          <w:right w:val="nil"/>
          <w:between w:val="nil"/>
        </w:pBdr>
        <w:spacing w:after="0" w:line="259" w:lineRule="auto"/>
        <w:ind w:left="720" w:right="-108"/>
        <w:rPr>
          <w:color w:val="000000"/>
          <w:szCs w:val="22"/>
        </w:rPr>
      </w:pPr>
    </w:p>
    <w:p w14:paraId="5CC0B27D" w14:textId="17386DC5" w:rsidR="006A2D3B" w:rsidRDefault="00363BDC">
      <w:pPr>
        <w:numPr>
          <w:ilvl w:val="0"/>
          <w:numId w:val="6"/>
        </w:numPr>
        <w:pBdr>
          <w:top w:val="nil"/>
          <w:left w:val="nil"/>
          <w:bottom w:val="nil"/>
          <w:right w:val="nil"/>
          <w:between w:val="nil"/>
        </w:pBdr>
        <w:spacing w:after="0" w:line="259" w:lineRule="auto"/>
        <w:ind w:right="-108"/>
        <w:rPr>
          <w:color w:val="000000"/>
          <w:szCs w:val="22"/>
        </w:rPr>
      </w:pPr>
      <w:r>
        <w:rPr>
          <w:color w:val="000000"/>
          <w:szCs w:val="22"/>
        </w:rPr>
        <w:t>The Parties acknowledge that for the purposes of the Data Protection Laws, the Client is the Data Controller and the Contractor is the Data Processor in respect of Data which is Personal Data.</w:t>
      </w:r>
      <w:r w:rsidR="00226AFB">
        <w:rPr>
          <w:color w:val="000000"/>
          <w:szCs w:val="22"/>
        </w:rPr>
        <w:t xml:space="preserve"> </w:t>
      </w:r>
      <w:r>
        <w:rPr>
          <w:color w:val="000000"/>
          <w:szCs w:val="22"/>
        </w:rPr>
        <w:t>Schedule E sets out the scope, nature and purpose of Processing by the Contractor, the duration of the Processing and the types of Personal Data and categories of Data Subject.</w:t>
      </w:r>
      <w:r>
        <w:rPr>
          <w:color w:val="000000"/>
          <w:szCs w:val="22"/>
        </w:rPr>
        <w:br/>
      </w:r>
    </w:p>
    <w:p w14:paraId="678C4E3C" w14:textId="77777777" w:rsidR="006A2D3B" w:rsidRDefault="00363BDC">
      <w:pPr>
        <w:numPr>
          <w:ilvl w:val="0"/>
          <w:numId w:val="6"/>
        </w:numPr>
        <w:pBdr>
          <w:top w:val="nil"/>
          <w:left w:val="nil"/>
          <w:bottom w:val="nil"/>
          <w:right w:val="nil"/>
          <w:between w:val="nil"/>
        </w:pBdr>
        <w:spacing w:after="160" w:line="259" w:lineRule="auto"/>
        <w:ind w:right="-108"/>
        <w:rPr>
          <w:color w:val="000000"/>
          <w:szCs w:val="22"/>
        </w:rPr>
      </w:pPr>
      <w:r>
        <w:rPr>
          <w:color w:val="000000"/>
          <w:szCs w:val="22"/>
        </w:rPr>
        <w:t xml:space="preserve">Without prejudice to the generality of clause 25B, the Contractor shall, in relation to any Personal Data processed in connection with the performance by the Contractor of its obligations under this </w:t>
      </w:r>
      <w:proofErr w:type="gramStart"/>
      <w:r>
        <w:rPr>
          <w:color w:val="000000"/>
          <w:szCs w:val="22"/>
        </w:rPr>
        <w:t>Agreement:-</w:t>
      </w:r>
      <w:proofErr w:type="gramEnd"/>
    </w:p>
    <w:p w14:paraId="45673042" w14:textId="09C49A11" w:rsidR="006A2D3B" w:rsidRDefault="00363BDC" w:rsidP="0006554D">
      <w:pPr>
        <w:spacing w:after="160" w:line="259" w:lineRule="auto"/>
        <w:ind w:left="720" w:right="-108"/>
      </w:pPr>
      <w:r>
        <w:t>(1)</w:t>
      </w:r>
      <w:r w:rsidR="00226AFB">
        <w:t xml:space="preserve"> </w:t>
      </w:r>
      <w:r>
        <w:t>process that Personal Data only on the written instructions of the Client;</w:t>
      </w:r>
    </w:p>
    <w:p w14:paraId="22B32068" w14:textId="676370A7" w:rsidR="006A2D3B" w:rsidRDefault="00363BDC">
      <w:pPr>
        <w:spacing w:after="160" w:line="259" w:lineRule="auto"/>
        <w:ind w:left="720" w:right="-108"/>
      </w:pPr>
      <w:r>
        <w:t>(2)</w:t>
      </w:r>
      <w:r w:rsidR="00226AFB">
        <w:t xml:space="preserve"> </w:t>
      </w:r>
      <w:r>
        <w:t>ensure that it has in place appropriate technical and organisational measures, reviewed and approved by the Client, to protect against unauthorised or unlawful processing of Personal Data and against accidental loss or destruction of, or damage to, Personal Data, appropriate to the harm that might result from the unauthorised or unlawful processing or accidental loss, destruction or damage and the nature of the data to be protected, having regard to the state of technological development and the cost of implementing any measures (those measures may include, where appropriate, pseudonymising and encrypting Personal Data, ensuring confidentiality, integrity, availability and resilience of its systems and services, ensuring that availability of and access to Personal Data can be restored in a timely manner after an incident, and regularly assessing and evaluating the effectiveness of the technical and organisational measures adopted by it);</w:t>
      </w:r>
    </w:p>
    <w:p w14:paraId="4CEEF3BF" w14:textId="41B9D0CC" w:rsidR="006A2D3B" w:rsidRDefault="00363BDC">
      <w:pPr>
        <w:spacing w:after="160" w:line="259" w:lineRule="auto"/>
        <w:ind w:left="720" w:right="-108"/>
      </w:pPr>
      <w:r>
        <w:t>(3)</w:t>
      </w:r>
      <w:r w:rsidR="00226AFB">
        <w:t xml:space="preserve"> </w:t>
      </w:r>
      <w:r>
        <w:t>ensure that all personnel who have access to and/or process Personal Data are obliged to keep the Personal Data confidential;</w:t>
      </w:r>
    </w:p>
    <w:p w14:paraId="0609C88C" w14:textId="675E5327" w:rsidR="006A2D3B" w:rsidRDefault="00363BDC">
      <w:pPr>
        <w:spacing w:after="160" w:line="259" w:lineRule="auto"/>
        <w:ind w:left="720" w:right="-108"/>
      </w:pPr>
      <w:r>
        <w:lastRenderedPageBreak/>
        <w:t>(4)</w:t>
      </w:r>
      <w:r w:rsidR="00226AFB">
        <w:t xml:space="preserve"> </w:t>
      </w:r>
      <w:r>
        <w:t>not transfer any Personal Data outside of the European Economic Area unless the prior written consent of the Client has been obtained and the following conditions are fulfilled;</w:t>
      </w:r>
    </w:p>
    <w:p w14:paraId="405F5463" w14:textId="71E1A4A7" w:rsidR="006A2D3B" w:rsidRDefault="00363BDC">
      <w:pPr>
        <w:numPr>
          <w:ilvl w:val="1"/>
          <w:numId w:val="5"/>
        </w:numPr>
        <w:spacing w:after="0" w:line="259" w:lineRule="auto"/>
        <w:ind w:right="-108"/>
        <w:jc w:val="left"/>
      </w:pPr>
      <w:r>
        <w:t xml:space="preserve"> appropriate safeguards are in place</w:t>
      </w:r>
      <w:r w:rsidR="00226AFB">
        <w:t xml:space="preserve"> </w:t>
      </w:r>
      <w:r>
        <w:t xml:space="preserve">in relation to the transfer, to ensure that Personal Data is adequately protected in accordance with Chapter V of Regulation 2016/679 </w:t>
      </w:r>
      <w:proofErr w:type="gramStart"/>
      <w:r>
        <w:t>( General</w:t>
      </w:r>
      <w:proofErr w:type="gramEnd"/>
      <w:r>
        <w:t xml:space="preserve"> Data Protection Regulation); </w:t>
      </w:r>
    </w:p>
    <w:p w14:paraId="24353647" w14:textId="77777777" w:rsidR="006A2D3B" w:rsidRDefault="006A2D3B" w:rsidP="0006554D">
      <w:pPr>
        <w:spacing w:after="160" w:line="259" w:lineRule="auto"/>
        <w:ind w:right="-108"/>
      </w:pPr>
    </w:p>
    <w:p w14:paraId="2870133E" w14:textId="77A4BFD4" w:rsidR="006A2D3B" w:rsidRDefault="00226AFB">
      <w:pPr>
        <w:numPr>
          <w:ilvl w:val="1"/>
          <w:numId w:val="5"/>
        </w:numPr>
        <w:spacing w:after="0" w:line="259" w:lineRule="auto"/>
        <w:ind w:right="-108"/>
        <w:jc w:val="left"/>
      </w:pPr>
      <w:r>
        <w:t xml:space="preserve"> the data subject has enforceable rights and effective legal remedies;</w:t>
      </w:r>
    </w:p>
    <w:p w14:paraId="6E9EF601" w14:textId="77777777" w:rsidR="006A2D3B" w:rsidRDefault="006A2D3B">
      <w:pPr>
        <w:spacing w:after="160" w:line="259" w:lineRule="auto"/>
        <w:ind w:right="-108" w:firstLine="90"/>
      </w:pPr>
    </w:p>
    <w:p w14:paraId="63508550" w14:textId="77777777" w:rsidR="006A2D3B" w:rsidRDefault="00363BDC">
      <w:pPr>
        <w:numPr>
          <w:ilvl w:val="1"/>
          <w:numId w:val="5"/>
        </w:numPr>
        <w:spacing w:after="0" w:line="259" w:lineRule="auto"/>
        <w:ind w:right="-108"/>
        <w:jc w:val="left"/>
      </w:pPr>
      <w:r>
        <w:t>The Contractor complies with its obligations under the Data Protection Laws by providing an adequate level of protection to any Personal Data that is transferred; and</w:t>
      </w:r>
    </w:p>
    <w:p w14:paraId="23173F22" w14:textId="77777777" w:rsidR="006A2D3B" w:rsidRDefault="006A2D3B">
      <w:pPr>
        <w:spacing w:after="160" w:line="259" w:lineRule="auto"/>
        <w:ind w:right="-108" w:firstLine="90"/>
      </w:pPr>
    </w:p>
    <w:p w14:paraId="4DDDB280" w14:textId="2E396907" w:rsidR="006A2D3B" w:rsidRDefault="00226AFB">
      <w:pPr>
        <w:numPr>
          <w:ilvl w:val="1"/>
          <w:numId w:val="5"/>
        </w:numPr>
        <w:spacing w:after="0" w:line="259" w:lineRule="auto"/>
        <w:ind w:right="-108"/>
        <w:jc w:val="left"/>
      </w:pPr>
      <w:r>
        <w:t xml:space="preserve"> The Contractor complies with reasonable instructions notified to it in advance by the Client with respect to the processing of the Personal Data;</w:t>
      </w:r>
    </w:p>
    <w:p w14:paraId="4D15A65A" w14:textId="77777777" w:rsidR="006A2D3B" w:rsidRDefault="00363BDC">
      <w:pPr>
        <w:spacing w:after="160" w:line="259" w:lineRule="auto"/>
        <w:ind w:right="-108"/>
      </w:pPr>
      <w:r>
        <w:t xml:space="preserve"> </w:t>
      </w:r>
    </w:p>
    <w:p w14:paraId="529B99F8" w14:textId="02F02B45" w:rsidR="006A2D3B" w:rsidRDefault="00363BDC">
      <w:pPr>
        <w:numPr>
          <w:ilvl w:val="0"/>
          <w:numId w:val="6"/>
        </w:numPr>
        <w:pBdr>
          <w:top w:val="nil"/>
          <w:left w:val="nil"/>
          <w:bottom w:val="nil"/>
          <w:right w:val="nil"/>
          <w:between w:val="nil"/>
        </w:pBdr>
        <w:spacing w:after="0" w:line="259" w:lineRule="auto"/>
        <w:ind w:right="-108"/>
        <w:rPr>
          <w:color w:val="000000"/>
          <w:szCs w:val="22"/>
        </w:rPr>
      </w:pPr>
      <w:r>
        <w:rPr>
          <w:color w:val="000000"/>
          <w:szCs w:val="22"/>
        </w:rPr>
        <w:t>The Contractor shall promptly notify the Client if it receives a Data Subject Access Request to have access to any Personal Data or any other complaint, correspondence, notice, request</w:t>
      </w:r>
      <w:r w:rsidR="00226AFB">
        <w:rPr>
          <w:color w:val="000000"/>
          <w:szCs w:val="22"/>
        </w:rPr>
        <w:t xml:space="preserve"> </w:t>
      </w:r>
      <w:r>
        <w:rPr>
          <w:color w:val="000000"/>
          <w:szCs w:val="22"/>
        </w:rPr>
        <w:t>any order of the Court or request of any regulatory or government body relating to the Client’s obligations under the Data Protection Laws and provide full co-operation and assistance to the Client in relation to any such complaint, order or request (including, without limitation, by allowing Data Subjects to have access to their data).</w:t>
      </w:r>
    </w:p>
    <w:p w14:paraId="366E9FAD" w14:textId="77777777" w:rsidR="006A2D3B" w:rsidRDefault="006A2D3B">
      <w:pPr>
        <w:pBdr>
          <w:top w:val="nil"/>
          <w:left w:val="nil"/>
          <w:bottom w:val="nil"/>
          <w:right w:val="nil"/>
          <w:between w:val="nil"/>
        </w:pBdr>
        <w:spacing w:after="0" w:line="259" w:lineRule="auto"/>
        <w:ind w:left="720" w:right="-108"/>
        <w:rPr>
          <w:color w:val="000000"/>
          <w:szCs w:val="22"/>
        </w:rPr>
      </w:pPr>
    </w:p>
    <w:p w14:paraId="4CF08EDB" w14:textId="77777777" w:rsidR="006A2D3B" w:rsidRDefault="00363BDC">
      <w:pPr>
        <w:numPr>
          <w:ilvl w:val="0"/>
          <w:numId w:val="6"/>
        </w:numPr>
        <w:pBdr>
          <w:top w:val="nil"/>
          <w:left w:val="nil"/>
          <w:bottom w:val="nil"/>
          <w:right w:val="nil"/>
          <w:between w:val="nil"/>
        </w:pBdr>
        <w:spacing w:after="0" w:line="259" w:lineRule="auto"/>
        <w:ind w:right="-108"/>
        <w:rPr>
          <w:color w:val="000000"/>
          <w:szCs w:val="22"/>
        </w:rPr>
      </w:pPr>
      <w:r>
        <w:rPr>
          <w:color w:val="000000"/>
          <w:szCs w:val="22"/>
        </w:rPr>
        <w:t>The Contractor shall without undue delay report in writing to the Client any data compromise involving Personal Data, or any circumstances that could have resulted in unauthorised access to or disclosure of Personal Data.</w:t>
      </w:r>
    </w:p>
    <w:p w14:paraId="43A54DB0" w14:textId="77777777" w:rsidR="006A2D3B" w:rsidRDefault="006A2D3B">
      <w:pPr>
        <w:pBdr>
          <w:top w:val="nil"/>
          <w:left w:val="nil"/>
          <w:bottom w:val="nil"/>
          <w:right w:val="nil"/>
          <w:between w:val="nil"/>
        </w:pBdr>
        <w:spacing w:after="0"/>
        <w:ind w:left="720"/>
        <w:rPr>
          <w:color w:val="000000"/>
          <w:szCs w:val="22"/>
        </w:rPr>
      </w:pPr>
    </w:p>
    <w:p w14:paraId="37A22285" w14:textId="77777777" w:rsidR="006A2D3B" w:rsidRDefault="00363BDC">
      <w:pPr>
        <w:numPr>
          <w:ilvl w:val="0"/>
          <w:numId w:val="6"/>
        </w:numPr>
        <w:pBdr>
          <w:top w:val="nil"/>
          <w:left w:val="nil"/>
          <w:bottom w:val="nil"/>
          <w:right w:val="nil"/>
          <w:between w:val="nil"/>
        </w:pBdr>
        <w:spacing w:after="0" w:line="259" w:lineRule="auto"/>
        <w:ind w:right="-108"/>
        <w:rPr>
          <w:color w:val="000000"/>
          <w:szCs w:val="22"/>
        </w:rPr>
      </w:pPr>
      <w:r>
        <w:rPr>
          <w:color w:val="000000"/>
          <w:szCs w:val="22"/>
        </w:rPr>
        <w:t>The Contractor shall assist the Client in ensuring compliance with its obligations under the Data Protection Laws with respect to security, impact assessments and consultations with supervisory authorities and regulators.</w:t>
      </w:r>
    </w:p>
    <w:p w14:paraId="62130A07" w14:textId="77777777" w:rsidR="006A2D3B" w:rsidRDefault="006A2D3B">
      <w:pPr>
        <w:pBdr>
          <w:top w:val="nil"/>
          <w:left w:val="nil"/>
          <w:bottom w:val="nil"/>
          <w:right w:val="nil"/>
          <w:between w:val="nil"/>
        </w:pBdr>
        <w:spacing w:after="0"/>
        <w:ind w:left="720"/>
        <w:rPr>
          <w:color w:val="000000"/>
          <w:szCs w:val="22"/>
        </w:rPr>
      </w:pPr>
    </w:p>
    <w:p w14:paraId="0F7493D9" w14:textId="77777777" w:rsidR="006A2D3B" w:rsidRDefault="00363BDC">
      <w:pPr>
        <w:numPr>
          <w:ilvl w:val="0"/>
          <w:numId w:val="6"/>
        </w:numPr>
        <w:pBdr>
          <w:top w:val="nil"/>
          <w:left w:val="nil"/>
          <w:bottom w:val="nil"/>
          <w:right w:val="nil"/>
          <w:between w:val="nil"/>
        </w:pBdr>
        <w:spacing w:after="0" w:line="259" w:lineRule="auto"/>
        <w:ind w:right="-108"/>
        <w:rPr>
          <w:color w:val="000000"/>
          <w:szCs w:val="22"/>
        </w:rPr>
      </w:pPr>
      <w:r>
        <w:rPr>
          <w:color w:val="000000"/>
          <w:szCs w:val="22"/>
        </w:rPr>
        <w:t>The Contractor shall at the written direction of the Client, amend, delete or return Personal Data and copies thereof to the Client on termination of this Agreement unless the Contractor is required by the laws of any member of the European Union or by the laws of the European Union applicable to the Contractor to store the Personal Data.</w:t>
      </w:r>
    </w:p>
    <w:p w14:paraId="0658B57E" w14:textId="77777777" w:rsidR="006A2D3B" w:rsidRDefault="006A2D3B">
      <w:pPr>
        <w:pBdr>
          <w:top w:val="nil"/>
          <w:left w:val="nil"/>
          <w:bottom w:val="nil"/>
          <w:right w:val="nil"/>
          <w:between w:val="nil"/>
        </w:pBdr>
        <w:spacing w:after="0"/>
        <w:ind w:left="720"/>
        <w:rPr>
          <w:color w:val="000000"/>
          <w:szCs w:val="22"/>
        </w:rPr>
      </w:pPr>
    </w:p>
    <w:p w14:paraId="14374518" w14:textId="11FF4328" w:rsidR="006A2D3B" w:rsidRDefault="00363BDC">
      <w:pPr>
        <w:numPr>
          <w:ilvl w:val="0"/>
          <w:numId w:val="6"/>
        </w:numPr>
        <w:pBdr>
          <w:top w:val="nil"/>
          <w:left w:val="nil"/>
          <w:bottom w:val="nil"/>
          <w:right w:val="nil"/>
          <w:between w:val="nil"/>
        </w:pBdr>
        <w:spacing w:after="0" w:line="259" w:lineRule="auto"/>
        <w:ind w:right="-108"/>
        <w:rPr>
          <w:color w:val="000000"/>
          <w:szCs w:val="22"/>
        </w:rPr>
      </w:pPr>
      <w:r>
        <w:rPr>
          <w:color w:val="000000"/>
          <w:szCs w:val="22"/>
        </w:rPr>
        <w:t>The Contractor shall permit the Client, the Office of the Data Protection Commission or other supervisory authority for data protection in Ireland, and/ or their nominee to conduct audits and or inspections of the Contractor’s facilities, and to have access to all data protection, confidentiality and security procedures, data equipment, mechanisms, documentation, databases, archives, data storage devices, electronic communications and storage systems used by the Contractor in any way for the provision of the services.</w:t>
      </w:r>
      <w:r w:rsidR="00226AFB">
        <w:rPr>
          <w:color w:val="000000"/>
          <w:szCs w:val="22"/>
        </w:rPr>
        <w:t xml:space="preserve"> </w:t>
      </w:r>
      <w:r>
        <w:rPr>
          <w:color w:val="000000"/>
          <w:szCs w:val="22"/>
        </w:rPr>
        <w:t>The Contractor shall comply with all reasonable directions of the Client arising out of any such inspection, audit or review.</w:t>
      </w:r>
    </w:p>
    <w:p w14:paraId="2762648A" w14:textId="77777777" w:rsidR="006A2D3B" w:rsidRDefault="006A2D3B">
      <w:pPr>
        <w:pBdr>
          <w:top w:val="nil"/>
          <w:left w:val="nil"/>
          <w:bottom w:val="nil"/>
          <w:right w:val="nil"/>
          <w:between w:val="nil"/>
        </w:pBdr>
        <w:spacing w:after="0"/>
        <w:ind w:left="720"/>
        <w:rPr>
          <w:color w:val="000000"/>
          <w:szCs w:val="22"/>
        </w:rPr>
      </w:pPr>
    </w:p>
    <w:p w14:paraId="04B7CC2A" w14:textId="77777777" w:rsidR="006A2D3B" w:rsidRDefault="00363BDC">
      <w:pPr>
        <w:numPr>
          <w:ilvl w:val="0"/>
          <w:numId w:val="6"/>
        </w:numPr>
        <w:pBdr>
          <w:top w:val="nil"/>
          <w:left w:val="nil"/>
          <w:bottom w:val="nil"/>
          <w:right w:val="nil"/>
          <w:between w:val="nil"/>
        </w:pBdr>
        <w:spacing w:after="0" w:line="259" w:lineRule="auto"/>
        <w:ind w:right="-108"/>
        <w:rPr>
          <w:color w:val="000000"/>
          <w:szCs w:val="22"/>
        </w:rPr>
      </w:pPr>
      <w:r>
        <w:rPr>
          <w:color w:val="000000"/>
          <w:szCs w:val="22"/>
        </w:rPr>
        <w:t>The Contractor shall fully comply with, and implement policies which are communicated or notified to the Contractor by the Client from time to time.</w:t>
      </w:r>
    </w:p>
    <w:p w14:paraId="1A202C6B" w14:textId="77777777" w:rsidR="006A2D3B" w:rsidRDefault="006A2D3B">
      <w:pPr>
        <w:pBdr>
          <w:top w:val="nil"/>
          <w:left w:val="nil"/>
          <w:bottom w:val="nil"/>
          <w:right w:val="nil"/>
          <w:between w:val="nil"/>
        </w:pBdr>
        <w:spacing w:after="0"/>
        <w:ind w:left="720"/>
        <w:rPr>
          <w:color w:val="000000"/>
          <w:szCs w:val="22"/>
        </w:rPr>
      </w:pPr>
    </w:p>
    <w:p w14:paraId="5F54D172" w14:textId="77777777" w:rsidR="006A2D3B" w:rsidRDefault="00363BDC">
      <w:pPr>
        <w:numPr>
          <w:ilvl w:val="0"/>
          <w:numId w:val="6"/>
        </w:numPr>
        <w:pBdr>
          <w:top w:val="nil"/>
          <w:left w:val="nil"/>
          <w:bottom w:val="nil"/>
          <w:right w:val="nil"/>
          <w:between w:val="nil"/>
        </w:pBdr>
        <w:spacing w:after="0" w:line="259" w:lineRule="auto"/>
        <w:ind w:right="-108"/>
        <w:rPr>
          <w:color w:val="000000"/>
          <w:szCs w:val="22"/>
        </w:rPr>
      </w:pPr>
      <w:r>
        <w:rPr>
          <w:color w:val="000000"/>
          <w:szCs w:val="22"/>
        </w:rPr>
        <w:lastRenderedPageBreak/>
        <w:t>The Contractor shall maintain complete and accurate records and information to demonstrate its compliance with this clause 25 and allow for inspections and contribute to any audits by the Client or the Client’s designated auditor.</w:t>
      </w:r>
    </w:p>
    <w:p w14:paraId="53F3F4AE" w14:textId="77777777" w:rsidR="006A2D3B" w:rsidRDefault="006A2D3B">
      <w:pPr>
        <w:pBdr>
          <w:top w:val="nil"/>
          <w:left w:val="nil"/>
          <w:bottom w:val="nil"/>
          <w:right w:val="nil"/>
          <w:between w:val="nil"/>
        </w:pBdr>
        <w:spacing w:after="0"/>
        <w:ind w:left="720"/>
        <w:rPr>
          <w:color w:val="000000"/>
          <w:szCs w:val="22"/>
        </w:rPr>
      </w:pPr>
    </w:p>
    <w:p w14:paraId="50FE9120" w14:textId="77777777" w:rsidR="006A2D3B" w:rsidRDefault="00363BDC">
      <w:pPr>
        <w:numPr>
          <w:ilvl w:val="0"/>
          <w:numId w:val="6"/>
        </w:numPr>
        <w:pBdr>
          <w:top w:val="nil"/>
          <w:left w:val="nil"/>
          <w:bottom w:val="nil"/>
          <w:right w:val="nil"/>
          <w:between w:val="nil"/>
        </w:pBdr>
        <w:spacing w:after="160" w:line="259" w:lineRule="auto"/>
        <w:ind w:right="-108"/>
        <w:rPr>
          <w:color w:val="000000"/>
          <w:szCs w:val="22"/>
        </w:rPr>
      </w:pPr>
      <w:r>
        <w:rPr>
          <w:color w:val="000000"/>
          <w:szCs w:val="22"/>
        </w:rPr>
        <w:t xml:space="preserve">The Contractor </w:t>
      </w:r>
      <w:proofErr w:type="gramStart"/>
      <w:r>
        <w:rPr>
          <w:color w:val="000000"/>
          <w:szCs w:val="22"/>
        </w:rPr>
        <w:t>shall:-</w:t>
      </w:r>
      <w:proofErr w:type="gramEnd"/>
    </w:p>
    <w:p w14:paraId="51125144" w14:textId="77777777" w:rsidR="006A2D3B" w:rsidRDefault="00363BDC">
      <w:pPr>
        <w:spacing w:after="160" w:line="259" w:lineRule="auto"/>
        <w:ind w:left="720" w:right="-108"/>
      </w:pPr>
      <w:r>
        <w:t>(1) take all reasonable precautions to preserve the integrity of any Personal Data which it processes and to prevent any corruption or loss of such Personal Data;</w:t>
      </w:r>
    </w:p>
    <w:p w14:paraId="46C472F9" w14:textId="4008D403" w:rsidR="006A2D3B" w:rsidRDefault="00363BDC">
      <w:pPr>
        <w:spacing w:after="160" w:line="259" w:lineRule="auto"/>
        <w:ind w:left="720" w:right="-108"/>
      </w:pPr>
      <w:r>
        <w:t xml:space="preserve">(2) ensure that a back-up copy of any and all such Personal Data is made </w:t>
      </w:r>
      <w:r w:rsidRPr="00604179">
        <w:rPr>
          <w:highlight w:val="lightGray"/>
        </w:rPr>
        <w:t>[</w:t>
      </w:r>
      <w:r w:rsidR="00604179" w:rsidRPr="00604179">
        <w:rPr>
          <w:highlight w:val="lightGray"/>
        </w:rPr>
        <w:t>I</w:t>
      </w:r>
      <w:r w:rsidRPr="00604179">
        <w:rPr>
          <w:highlight w:val="lightGray"/>
        </w:rPr>
        <w:t xml:space="preserve">nsert </w:t>
      </w:r>
      <w:r w:rsidR="00604179" w:rsidRPr="00604179">
        <w:rPr>
          <w:highlight w:val="lightGray"/>
        </w:rPr>
        <w:t>F</w:t>
      </w:r>
      <w:r w:rsidRPr="00604179">
        <w:rPr>
          <w:highlight w:val="lightGray"/>
        </w:rPr>
        <w:t>requency]</w:t>
      </w:r>
      <w:r>
        <w:t xml:space="preserve"> and this copy is recorded on media from which the data can be reloaded if there is any corruption or loss of the data; and</w:t>
      </w:r>
    </w:p>
    <w:p w14:paraId="797B890E" w14:textId="77777777" w:rsidR="006A2D3B" w:rsidRDefault="00363BDC">
      <w:pPr>
        <w:spacing w:after="160" w:line="259" w:lineRule="auto"/>
        <w:ind w:left="720" w:right="-108"/>
      </w:pPr>
      <w:r>
        <w:t>(3) in such an event and if attributable to any default by the Contractor or any Sub-contractor, promptly restore the Personal Data at its own expense or, at the Client’s option, reimburse the Client for any reasonable expenses it incurs in having the Personal Data restored by a third party.</w:t>
      </w:r>
    </w:p>
    <w:p w14:paraId="786234B0" w14:textId="77777777" w:rsidR="006A2D3B" w:rsidRDefault="006A2D3B" w:rsidP="0006554D">
      <w:pPr>
        <w:spacing w:after="0"/>
        <w:rPr>
          <w:color w:val="FF0000"/>
        </w:rPr>
      </w:pPr>
    </w:p>
    <w:p w14:paraId="6A8C4A22" w14:textId="77777777" w:rsidR="006A2D3B" w:rsidRDefault="00363BDC">
      <w:pPr>
        <w:pStyle w:val="Heading2"/>
        <w:keepNext w:val="0"/>
        <w:sectPr w:rsidR="006A2D3B">
          <w:type w:val="continuous"/>
          <w:pgSz w:w="11907" w:h="16840"/>
          <w:pgMar w:top="1134" w:right="1418" w:bottom="851" w:left="1418" w:header="709" w:footer="709" w:gutter="0"/>
          <w:cols w:space="720"/>
        </w:sectPr>
      </w:pPr>
      <w:r>
        <w:t>26. Additional Condition(s)</w:t>
      </w:r>
    </w:p>
    <w:p w14:paraId="4FF22A6A" w14:textId="372B272D" w:rsidR="006A2D3B" w:rsidRPr="00782B6E" w:rsidRDefault="00782B6E" w:rsidP="00782B6E">
      <w:pPr>
        <w:spacing w:after="0"/>
        <w:ind w:left="720"/>
        <w:sectPr w:rsidR="006A2D3B" w:rsidRPr="00782B6E">
          <w:type w:val="continuous"/>
          <w:pgSz w:w="11907" w:h="16840"/>
          <w:pgMar w:top="1134" w:right="1418" w:bottom="851" w:left="1418" w:header="709" w:footer="709" w:gutter="0"/>
          <w:cols w:space="720"/>
        </w:sectPr>
      </w:pPr>
      <w:r w:rsidRPr="00782B6E">
        <w:rPr>
          <w:i/>
          <w:iCs/>
        </w:rPr>
        <w:t>Not use</w:t>
      </w:r>
      <w:r>
        <w:rPr>
          <w:i/>
          <w:iCs/>
        </w:rPr>
        <w:t>d.</w:t>
      </w:r>
    </w:p>
    <w:p w14:paraId="185209D0" w14:textId="38547130" w:rsidR="006A2D3B" w:rsidRDefault="00363BDC">
      <w:pPr>
        <w:pStyle w:val="Heading1"/>
        <w:keepNext w:val="0"/>
        <w:rPr>
          <w:rFonts w:ascii="Calibri" w:hAnsi="Calibri"/>
        </w:rPr>
        <w:sectPr w:rsidR="006A2D3B">
          <w:pgSz w:w="11907" w:h="16840"/>
          <w:pgMar w:top="1440" w:right="1440" w:bottom="1440" w:left="1440" w:header="708" w:footer="708" w:gutter="0"/>
          <w:cols w:space="720"/>
        </w:sectPr>
      </w:pPr>
      <w:r>
        <w:rPr>
          <w:rFonts w:ascii="Calibri" w:hAnsi="Calibri"/>
        </w:rPr>
        <w:lastRenderedPageBreak/>
        <w:t>Schedule B</w:t>
      </w:r>
      <w:r w:rsidR="003C2602">
        <w:rPr>
          <w:rFonts w:ascii="Calibri" w:hAnsi="Calibri"/>
        </w:rPr>
        <w:t>: Goods</w:t>
      </w:r>
      <w:r>
        <w:rPr>
          <w:rFonts w:ascii="Calibri" w:hAnsi="Calibri"/>
        </w:rPr>
        <w:t>: The Specification</w:t>
      </w:r>
    </w:p>
    <w:p w14:paraId="60793F06" w14:textId="384BB5EE" w:rsidR="006A2D3B" w:rsidRPr="003C2602" w:rsidRDefault="003C2602">
      <w:pPr>
        <w:spacing w:after="200"/>
        <w:rPr>
          <w:szCs w:val="22"/>
        </w:rPr>
        <w:sectPr w:rsidR="006A2D3B" w:rsidRPr="003C2602">
          <w:type w:val="continuous"/>
          <w:pgSz w:w="11907" w:h="16840"/>
          <w:pgMar w:top="1440" w:right="1440" w:bottom="1440" w:left="1440" w:header="708" w:footer="708" w:gutter="0"/>
          <w:cols w:space="720"/>
        </w:sectPr>
      </w:pPr>
      <w:r w:rsidRPr="003C2602">
        <w:rPr>
          <w:szCs w:val="22"/>
          <w:highlight w:val="lightGray"/>
        </w:rPr>
        <w:t>[Insert Appendix 1 of CFT &amp; Response to the Award Criteria set out by the Preferred Supplier when completing contract]</w:t>
      </w:r>
    </w:p>
    <w:p w14:paraId="2673AA5D" w14:textId="28561852" w:rsidR="006A2D3B" w:rsidRDefault="00363BDC">
      <w:pPr>
        <w:pStyle w:val="Heading1"/>
        <w:rPr>
          <w:rFonts w:ascii="Calibri" w:hAnsi="Calibri"/>
        </w:rPr>
        <w:sectPr w:rsidR="006A2D3B">
          <w:pgSz w:w="11907" w:h="16840"/>
          <w:pgMar w:top="1440" w:right="1440" w:bottom="1440" w:left="1440" w:header="708" w:footer="708" w:gutter="0"/>
          <w:cols w:space="720"/>
        </w:sectPr>
      </w:pPr>
      <w:r>
        <w:rPr>
          <w:rFonts w:ascii="Calibri" w:hAnsi="Calibri"/>
        </w:rPr>
        <w:lastRenderedPageBreak/>
        <w:t>Schedule C:</w:t>
      </w:r>
      <w:r w:rsidR="00226AFB">
        <w:rPr>
          <w:rFonts w:ascii="Calibri" w:hAnsi="Calibri"/>
        </w:rPr>
        <w:t xml:space="preserve"> </w:t>
      </w:r>
      <w:r>
        <w:rPr>
          <w:rFonts w:ascii="Calibri" w:hAnsi="Calibri"/>
        </w:rPr>
        <w:t>Charges</w:t>
      </w:r>
    </w:p>
    <w:p w14:paraId="56A9C615" w14:textId="3F9E067E" w:rsidR="006A2D3B" w:rsidRPr="003C2602" w:rsidRDefault="003C2602">
      <w:pPr>
        <w:rPr>
          <w:szCs w:val="22"/>
        </w:rPr>
        <w:sectPr w:rsidR="006A2D3B" w:rsidRPr="003C2602">
          <w:type w:val="continuous"/>
          <w:pgSz w:w="11907" w:h="16840"/>
          <w:pgMar w:top="1440" w:right="1440" w:bottom="1440" w:left="1440" w:header="708" w:footer="708" w:gutter="0"/>
          <w:cols w:space="720"/>
        </w:sectPr>
      </w:pPr>
      <w:r w:rsidRPr="003C2602">
        <w:rPr>
          <w:szCs w:val="22"/>
          <w:highlight w:val="lightGray"/>
        </w:rPr>
        <w:t>[Insert the Preferred Supplier</w:t>
      </w:r>
      <w:r>
        <w:rPr>
          <w:szCs w:val="22"/>
          <w:highlight w:val="lightGray"/>
        </w:rPr>
        <w:t>(</w:t>
      </w:r>
      <w:r w:rsidRPr="003C2602">
        <w:rPr>
          <w:szCs w:val="22"/>
          <w:highlight w:val="lightGray"/>
        </w:rPr>
        <w:t>s</w:t>
      </w:r>
      <w:r>
        <w:rPr>
          <w:szCs w:val="22"/>
          <w:highlight w:val="lightGray"/>
        </w:rPr>
        <w:t>)</w:t>
      </w:r>
      <w:r w:rsidRPr="003C2602">
        <w:rPr>
          <w:szCs w:val="22"/>
          <w:highlight w:val="lightGray"/>
        </w:rPr>
        <w:t xml:space="preserve"> pricing sheet</w:t>
      </w:r>
      <w:r>
        <w:rPr>
          <w:szCs w:val="22"/>
          <w:highlight w:val="lightGray"/>
        </w:rPr>
        <w:t>(</w:t>
      </w:r>
      <w:r w:rsidRPr="003C2602">
        <w:rPr>
          <w:szCs w:val="22"/>
          <w:highlight w:val="lightGray"/>
        </w:rPr>
        <w:t>s</w:t>
      </w:r>
      <w:r>
        <w:rPr>
          <w:szCs w:val="22"/>
          <w:highlight w:val="lightGray"/>
        </w:rPr>
        <w:t>)</w:t>
      </w:r>
      <w:r w:rsidRPr="003C2602">
        <w:rPr>
          <w:szCs w:val="22"/>
          <w:highlight w:val="lightGray"/>
        </w:rPr>
        <w:t>, with brands and warranties along with the overall price EX-VAT and any specific payment arrangements when completing contract]</w:t>
      </w:r>
    </w:p>
    <w:p w14:paraId="4A210692" w14:textId="4E348A6A" w:rsidR="006A2D3B" w:rsidRDefault="00363BDC">
      <w:pPr>
        <w:pStyle w:val="Heading1"/>
        <w:keepNext w:val="0"/>
        <w:rPr>
          <w:rFonts w:ascii="Calibri" w:hAnsi="Calibri"/>
        </w:rPr>
        <w:sectPr w:rsidR="006A2D3B">
          <w:pgSz w:w="11907" w:h="16840"/>
          <w:pgMar w:top="1440" w:right="1440" w:bottom="1440" w:left="1440" w:header="708" w:footer="708" w:gutter="0"/>
          <w:cols w:space="720"/>
        </w:sectPr>
      </w:pPr>
      <w:r>
        <w:rPr>
          <w:rFonts w:ascii="Calibri" w:hAnsi="Calibri"/>
        </w:rPr>
        <w:lastRenderedPageBreak/>
        <w:t>Schedule D:</w:t>
      </w:r>
      <w:r w:rsidR="00226AFB">
        <w:rPr>
          <w:rFonts w:ascii="Calibri" w:hAnsi="Calibri"/>
        </w:rPr>
        <w:t xml:space="preserve"> </w:t>
      </w:r>
      <w:r>
        <w:rPr>
          <w:rFonts w:ascii="Calibri" w:hAnsi="Calibri"/>
        </w:rPr>
        <w:t>Service Levels</w:t>
      </w:r>
    </w:p>
    <w:p w14:paraId="2BAD2977" w14:textId="1A7A2472" w:rsidR="006A2D3B" w:rsidRPr="003C2602" w:rsidRDefault="003C2602">
      <w:pPr>
        <w:spacing w:after="200"/>
        <w:rPr>
          <w:bCs/>
          <w:color w:val="000000" w:themeColor="text1"/>
          <w:lang w:val="en-US"/>
        </w:rPr>
      </w:pPr>
      <w:r w:rsidRPr="003C2602">
        <w:rPr>
          <w:bCs/>
          <w:color w:val="000000" w:themeColor="text1"/>
          <w:highlight w:val="lightGray"/>
          <w:lang w:val="en-US"/>
        </w:rPr>
        <w:t>[</w:t>
      </w:r>
      <w:r w:rsidRPr="003C2602">
        <w:rPr>
          <w:bCs/>
          <w:color w:val="000000" w:themeColor="text1"/>
          <w:highlight w:val="lightGray"/>
        </w:rPr>
        <w:t xml:space="preserve">Insert for example the Key Performance Indicators set out in Appendix 1, along with any </w:t>
      </w:r>
      <w:proofErr w:type="gramStart"/>
      <w:r w:rsidRPr="003C2602">
        <w:rPr>
          <w:bCs/>
          <w:color w:val="000000" w:themeColor="text1"/>
          <w:highlight w:val="lightGray"/>
        </w:rPr>
        <w:t>other key</w:t>
      </w:r>
      <w:proofErr w:type="gramEnd"/>
      <w:r w:rsidRPr="003C2602">
        <w:rPr>
          <w:bCs/>
          <w:color w:val="000000" w:themeColor="text1"/>
          <w:highlight w:val="lightGray"/>
        </w:rPr>
        <w:t xml:space="preserve"> </w:t>
      </w:r>
      <w:r w:rsidR="00716D04" w:rsidRPr="00716D04">
        <w:rPr>
          <w:b/>
          <w:bCs/>
          <w:color w:val="000000" w:themeColor="text1"/>
          <w:highlight w:val="lightGray"/>
          <w:u w:val="single"/>
        </w:rPr>
        <w:t>must</w:t>
      </w:r>
      <w:r w:rsidRPr="003C2602">
        <w:rPr>
          <w:bCs/>
          <w:color w:val="000000" w:themeColor="text1"/>
          <w:highlight w:val="lightGray"/>
        </w:rPr>
        <w:t xml:space="preserve"> </w:t>
      </w:r>
      <w:proofErr w:type="gramStart"/>
      <w:r w:rsidRPr="003C2602">
        <w:rPr>
          <w:bCs/>
          <w:color w:val="000000" w:themeColor="text1"/>
          <w:highlight w:val="lightGray"/>
        </w:rPr>
        <w:t>do’s</w:t>
      </w:r>
      <w:proofErr w:type="gramEnd"/>
      <w:r w:rsidRPr="003C2602">
        <w:rPr>
          <w:bCs/>
          <w:color w:val="000000" w:themeColor="text1"/>
          <w:highlight w:val="lightGray"/>
        </w:rPr>
        <w:t xml:space="preserve"> from the Preferred Supplier, at CFT stage, if applicable, or when completing contract</w:t>
      </w:r>
      <w:r w:rsidRPr="003C2602">
        <w:rPr>
          <w:bCs/>
          <w:color w:val="000000" w:themeColor="text1"/>
          <w:highlight w:val="lightGray"/>
          <w:lang w:val="en-US"/>
        </w:rPr>
        <w:t>]</w:t>
      </w:r>
    </w:p>
    <w:p w14:paraId="2D1C92DF" w14:textId="77777777" w:rsidR="006A2D3B" w:rsidRDefault="00363BDC">
      <w:pPr>
        <w:spacing w:after="0" w:line="240" w:lineRule="auto"/>
        <w:jc w:val="left"/>
      </w:pPr>
      <w:r>
        <w:br w:type="page"/>
      </w:r>
    </w:p>
    <w:p w14:paraId="3C3B4A48" w14:textId="77777777" w:rsidR="006A2D3B" w:rsidRDefault="00363BDC">
      <w:pPr>
        <w:pStyle w:val="Heading1"/>
        <w:keepNext w:val="0"/>
        <w:rPr>
          <w:rFonts w:ascii="Calibri" w:hAnsi="Calibri"/>
        </w:rPr>
        <w:sectPr w:rsidR="006A2D3B">
          <w:type w:val="continuous"/>
          <w:pgSz w:w="11907" w:h="16840"/>
          <w:pgMar w:top="1440" w:right="1440" w:bottom="1440" w:left="1440" w:header="708" w:footer="708" w:gutter="0"/>
          <w:cols w:space="720"/>
        </w:sectPr>
      </w:pPr>
      <w:r>
        <w:rPr>
          <w:rFonts w:ascii="Calibri" w:hAnsi="Calibri"/>
        </w:rPr>
        <w:lastRenderedPageBreak/>
        <w:t>Schedule E:</w:t>
      </w:r>
      <w:r>
        <w:rPr>
          <w:rFonts w:ascii="Calibri" w:hAnsi="Calibri"/>
        </w:rPr>
        <w:tab/>
        <w:t>Data Protection</w:t>
      </w:r>
    </w:p>
    <w:p w14:paraId="499D7AC1" w14:textId="77777777" w:rsidR="006A2D3B" w:rsidRPr="003C2602" w:rsidRDefault="00363BDC">
      <w:pPr>
        <w:rPr>
          <w:iCs/>
        </w:rPr>
      </w:pPr>
      <w:r w:rsidRPr="003C2602">
        <w:rPr>
          <w:iCs/>
          <w:highlight w:val="lightGray"/>
        </w:rPr>
        <w:t>[complete when completing the contract]</w:t>
      </w:r>
    </w:p>
    <w:p w14:paraId="397B2CB5" w14:textId="77777777" w:rsidR="006A2D3B" w:rsidRPr="003C2602" w:rsidRDefault="00363BDC">
      <w:pPr>
        <w:rPr>
          <w:b/>
          <w:bCs/>
          <w:u w:val="single"/>
        </w:rPr>
      </w:pPr>
      <w:r w:rsidRPr="003C2602">
        <w:rPr>
          <w:b/>
          <w:bCs/>
          <w:u w:val="single"/>
        </w:rPr>
        <w:t>Processing, Personal Data and Data Subjects</w:t>
      </w:r>
    </w:p>
    <w:p w14:paraId="456EF97D" w14:textId="77777777" w:rsidR="006A2D3B" w:rsidRDefault="00363BDC">
      <w:pPr>
        <w:numPr>
          <w:ilvl w:val="0"/>
          <w:numId w:val="10"/>
        </w:numPr>
        <w:pBdr>
          <w:top w:val="nil"/>
          <w:left w:val="nil"/>
          <w:bottom w:val="nil"/>
          <w:right w:val="nil"/>
          <w:between w:val="nil"/>
        </w:pBdr>
        <w:spacing w:after="0"/>
        <w:jc w:val="left"/>
        <w:rPr>
          <w:color w:val="000000"/>
          <w:szCs w:val="22"/>
        </w:rPr>
      </w:pPr>
      <w:r>
        <w:rPr>
          <w:color w:val="000000"/>
          <w:szCs w:val="22"/>
        </w:rPr>
        <w:t>Processing by the Contractor</w:t>
      </w:r>
    </w:p>
    <w:p w14:paraId="4D66132A" w14:textId="77777777" w:rsidR="006A2D3B" w:rsidRDefault="006A2D3B">
      <w:pPr>
        <w:pBdr>
          <w:top w:val="nil"/>
          <w:left w:val="nil"/>
          <w:bottom w:val="nil"/>
          <w:right w:val="nil"/>
          <w:between w:val="nil"/>
        </w:pBdr>
        <w:spacing w:after="0"/>
        <w:ind w:left="720"/>
        <w:jc w:val="left"/>
        <w:rPr>
          <w:color w:val="000000"/>
          <w:szCs w:val="22"/>
        </w:rPr>
      </w:pPr>
    </w:p>
    <w:p w14:paraId="5FFA1B88" w14:textId="77777777" w:rsidR="006A2D3B" w:rsidRDefault="00363BDC">
      <w:pPr>
        <w:numPr>
          <w:ilvl w:val="1"/>
          <w:numId w:val="10"/>
        </w:numPr>
        <w:pBdr>
          <w:top w:val="nil"/>
          <w:left w:val="nil"/>
          <w:bottom w:val="nil"/>
          <w:right w:val="nil"/>
          <w:between w:val="nil"/>
        </w:pBdr>
        <w:spacing w:after="0"/>
        <w:ind w:left="1134"/>
        <w:jc w:val="left"/>
        <w:rPr>
          <w:color w:val="000000"/>
          <w:szCs w:val="22"/>
        </w:rPr>
      </w:pPr>
      <w:r>
        <w:rPr>
          <w:color w:val="000000"/>
          <w:szCs w:val="22"/>
        </w:rPr>
        <w:t>Subject matter of processing</w:t>
      </w:r>
    </w:p>
    <w:p w14:paraId="18FF121E" w14:textId="77777777" w:rsidR="006A2D3B" w:rsidRDefault="006A2D3B">
      <w:pPr>
        <w:pBdr>
          <w:top w:val="nil"/>
          <w:left w:val="nil"/>
          <w:bottom w:val="nil"/>
          <w:right w:val="nil"/>
          <w:between w:val="nil"/>
        </w:pBdr>
        <w:spacing w:after="0"/>
        <w:ind w:left="1134"/>
        <w:jc w:val="left"/>
        <w:rPr>
          <w:color w:val="000000"/>
          <w:szCs w:val="22"/>
        </w:rPr>
      </w:pPr>
    </w:p>
    <w:p w14:paraId="0C66B6FC" w14:textId="77777777" w:rsidR="006A2D3B" w:rsidRDefault="00363BDC">
      <w:pPr>
        <w:numPr>
          <w:ilvl w:val="1"/>
          <w:numId w:val="10"/>
        </w:numPr>
        <w:pBdr>
          <w:top w:val="nil"/>
          <w:left w:val="nil"/>
          <w:bottom w:val="nil"/>
          <w:right w:val="nil"/>
          <w:between w:val="nil"/>
        </w:pBdr>
        <w:spacing w:after="0"/>
        <w:ind w:left="1134"/>
        <w:jc w:val="left"/>
        <w:rPr>
          <w:color w:val="000000"/>
          <w:szCs w:val="22"/>
        </w:rPr>
      </w:pPr>
      <w:r>
        <w:rPr>
          <w:color w:val="000000"/>
          <w:szCs w:val="22"/>
        </w:rPr>
        <w:t>Nature of processing</w:t>
      </w:r>
      <w:r>
        <w:rPr>
          <w:color w:val="000000"/>
          <w:szCs w:val="22"/>
        </w:rPr>
        <w:br/>
      </w:r>
    </w:p>
    <w:p w14:paraId="5B8689DB" w14:textId="77777777" w:rsidR="006A2D3B" w:rsidRDefault="00363BDC">
      <w:pPr>
        <w:numPr>
          <w:ilvl w:val="1"/>
          <w:numId w:val="10"/>
        </w:numPr>
        <w:pBdr>
          <w:top w:val="nil"/>
          <w:left w:val="nil"/>
          <w:bottom w:val="nil"/>
          <w:right w:val="nil"/>
          <w:between w:val="nil"/>
        </w:pBdr>
        <w:spacing w:after="0"/>
        <w:ind w:left="1134"/>
        <w:jc w:val="left"/>
        <w:rPr>
          <w:color w:val="000000"/>
          <w:szCs w:val="22"/>
        </w:rPr>
      </w:pPr>
      <w:r>
        <w:rPr>
          <w:color w:val="000000"/>
          <w:szCs w:val="22"/>
        </w:rPr>
        <w:t>Purpose of processing</w:t>
      </w:r>
    </w:p>
    <w:p w14:paraId="53638C1F" w14:textId="77777777" w:rsidR="006A2D3B" w:rsidRDefault="006A2D3B">
      <w:pPr>
        <w:pBdr>
          <w:top w:val="nil"/>
          <w:left w:val="nil"/>
          <w:bottom w:val="nil"/>
          <w:right w:val="nil"/>
          <w:between w:val="nil"/>
        </w:pBdr>
        <w:spacing w:after="0"/>
        <w:ind w:left="1134"/>
        <w:jc w:val="left"/>
        <w:rPr>
          <w:color w:val="000000"/>
          <w:szCs w:val="22"/>
        </w:rPr>
      </w:pPr>
    </w:p>
    <w:p w14:paraId="2D035AE1" w14:textId="77777777" w:rsidR="006A2D3B" w:rsidRDefault="00363BDC">
      <w:pPr>
        <w:numPr>
          <w:ilvl w:val="1"/>
          <w:numId w:val="10"/>
        </w:numPr>
        <w:pBdr>
          <w:top w:val="nil"/>
          <w:left w:val="nil"/>
          <w:bottom w:val="nil"/>
          <w:right w:val="nil"/>
          <w:between w:val="nil"/>
        </w:pBdr>
        <w:spacing w:after="0"/>
        <w:ind w:left="1134"/>
        <w:jc w:val="left"/>
        <w:rPr>
          <w:color w:val="000000"/>
          <w:szCs w:val="22"/>
        </w:rPr>
      </w:pPr>
      <w:r>
        <w:rPr>
          <w:color w:val="000000"/>
          <w:szCs w:val="22"/>
        </w:rPr>
        <w:t>Duration of the processing</w:t>
      </w:r>
    </w:p>
    <w:p w14:paraId="74C22681" w14:textId="77777777" w:rsidR="006A2D3B" w:rsidRDefault="006A2D3B">
      <w:pPr>
        <w:pBdr>
          <w:top w:val="nil"/>
          <w:left w:val="nil"/>
          <w:bottom w:val="nil"/>
          <w:right w:val="nil"/>
          <w:between w:val="nil"/>
        </w:pBdr>
        <w:spacing w:after="0"/>
        <w:ind w:left="720"/>
        <w:rPr>
          <w:color w:val="000000"/>
          <w:szCs w:val="22"/>
        </w:rPr>
      </w:pPr>
    </w:p>
    <w:p w14:paraId="574C089D" w14:textId="77777777" w:rsidR="006A2D3B" w:rsidRDefault="00363BDC">
      <w:pPr>
        <w:numPr>
          <w:ilvl w:val="0"/>
          <w:numId w:val="10"/>
        </w:numPr>
        <w:pBdr>
          <w:top w:val="nil"/>
          <w:left w:val="nil"/>
          <w:bottom w:val="nil"/>
          <w:right w:val="nil"/>
          <w:between w:val="nil"/>
        </w:pBdr>
        <w:spacing w:after="0"/>
        <w:jc w:val="left"/>
        <w:rPr>
          <w:color w:val="000000"/>
          <w:szCs w:val="22"/>
        </w:rPr>
      </w:pPr>
      <w:r>
        <w:rPr>
          <w:color w:val="000000"/>
          <w:szCs w:val="22"/>
        </w:rPr>
        <w:t>Types of personal data</w:t>
      </w:r>
    </w:p>
    <w:p w14:paraId="1AF362A7" w14:textId="77777777" w:rsidR="006A2D3B" w:rsidRDefault="006A2D3B">
      <w:pPr>
        <w:pBdr>
          <w:top w:val="nil"/>
          <w:left w:val="nil"/>
          <w:bottom w:val="nil"/>
          <w:right w:val="nil"/>
          <w:between w:val="nil"/>
        </w:pBdr>
        <w:spacing w:after="0"/>
        <w:ind w:left="720"/>
        <w:rPr>
          <w:color w:val="000000"/>
          <w:szCs w:val="22"/>
        </w:rPr>
      </w:pPr>
    </w:p>
    <w:p w14:paraId="061C5E90" w14:textId="77777777" w:rsidR="006A2D3B" w:rsidRDefault="00363BDC">
      <w:pPr>
        <w:numPr>
          <w:ilvl w:val="0"/>
          <w:numId w:val="10"/>
        </w:numPr>
        <w:pBdr>
          <w:top w:val="nil"/>
          <w:left w:val="nil"/>
          <w:bottom w:val="nil"/>
          <w:right w:val="nil"/>
          <w:between w:val="nil"/>
        </w:pBdr>
        <w:rPr>
          <w:color w:val="000000"/>
          <w:szCs w:val="22"/>
        </w:rPr>
        <w:sectPr w:rsidR="006A2D3B">
          <w:type w:val="continuous"/>
          <w:pgSz w:w="11907" w:h="16840"/>
          <w:pgMar w:top="1440" w:right="1440" w:bottom="1440" w:left="1440" w:header="708" w:footer="708" w:gutter="0"/>
          <w:cols w:space="720"/>
        </w:sectPr>
      </w:pPr>
      <w:r>
        <w:rPr>
          <w:color w:val="000000"/>
          <w:szCs w:val="22"/>
        </w:rPr>
        <w:t>Categories of data subject</w:t>
      </w:r>
    </w:p>
    <w:p w14:paraId="09646F24" w14:textId="77777777" w:rsidR="006A2D3B" w:rsidRDefault="006A2D3B">
      <w:pPr>
        <w:tabs>
          <w:tab w:val="left" w:pos="2268"/>
          <w:tab w:val="right" w:pos="8789"/>
        </w:tabs>
        <w:spacing w:after="240"/>
        <w:rPr>
          <w:color w:val="FF0000"/>
        </w:rPr>
        <w:sectPr w:rsidR="006A2D3B">
          <w:type w:val="continuous"/>
          <w:pgSz w:w="11907" w:h="16840"/>
          <w:pgMar w:top="1440" w:right="1440" w:bottom="1440" w:left="1440" w:header="708" w:footer="708" w:gutter="0"/>
          <w:cols w:space="720"/>
        </w:sectPr>
      </w:pPr>
    </w:p>
    <w:p w14:paraId="6D086DB9" w14:textId="77777777" w:rsidR="006A2D3B" w:rsidRDefault="00363BDC">
      <w:pPr>
        <w:pStyle w:val="Heading1"/>
        <w:rPr>
          <w:rFonts w:ascii="Calibri" w:hAnsi="Calibri"/>
        </w:rPr>
      </w:pPr>
      <w:r>
        <w:rPr>
          <w:rFonts w:ascii="Calibri" w:hAnsi="Calibri"/>
        </w:rPr>
        <w:lastRenderedPageBreak/>
        <w:t>Appendix 6: Confidentiality Agreement</w:t>
      </w:r>
    </w:p>
    <w:p w14:paraId="77665481" w14:textId="77777777" w:rsidR="006A2D3B" w:rsidRDefault="00363BDC">
      <w:pPr>
        <w:jc w:val="left"/>
      </w:pPr>
      <w:r>
        <w:t xml:space="preserve">THIS AGREEMENT is made on </w:t>
      </w:r>
      <w:r w:rsidRPr="003C2602">
        <w:rPr>
          <w:highlight w:val="lightGray"/>
        </w:rPr>
        <w:t>the [date] day of [month] 20 [year]</w:t>
      </w:r>
      <w:r>
        <w:t xml:space="preserve"> BETWEEN:</w:t>
      </w:r>
    </w:p>
    <w:p w14:paraId="2BC4D446" w14:textId="5D0EF57A" w:rsidR="006A2D3B" w:rsidRDefault="00363BDC">
      <w:r w:rsidRPr="00A56C84">
        <w:rPr>
          <w:szCs w:val="22"/>
        </w:rPr>
        <w:t xml:space="preserve">The </w:t>
      </w:r>
      <w:r w:rsidR="00560F87">
        <w:rPr>
          <w:b/>
          <w:szCs w:val="22"/>
          <w:highlight w:val="lightGray"/>
        </w:rPr>
        <w:t>[Insert School Name]</w:t>
      </w:r>
      <w:r w:rsidRPr="00A56C84">
        <w:rPr>
          <w:szCs w:val="22"/>
        </w:rPr>
        <w:t>, of</w:t>
      </w:r>
      <w:bookmarkStart w:id="33" w:name="bookmark=id.1hmsyys" w:colFirst="0" w:colLast="0"/>
      <w:bookmarkEnd w:id="33"/>
      <w:r w:rsidR="00560F87">
        <w:rPr>
          <w:szCs w:val="22"/>
        </w:rPr>
        <w:t xml:space="preserve"> </w:t>
      </w:r>
      <w:r w:rsidR="00560F87" w:rsidRPr="00560F87">
        <w:rPr>
          <w:szCs w:val="22"/>
          <w:highlight w:val="lightGray"/>
        </w:rPr>
        <w:t>[Insert School Address]</w:t>
      </w:r>
      <w:r w:rsidR="00560F87">
        <w:rPr>
          <w:szCs w:val="22"/>
        </w:rPr>
        <w:t xml:space="preserve"> </w:t>
      </w:r>
      <w:r>
        <w:t>(hereinafter “the Contracting Authority”) of the one part; and</w:t>
      </w:r>
    </w:p>
    <w:p w14:paraId="39103B33" w14:textId="63D070D1" w:rsidR="006A2D3B" w:rsidRDefault="00363BDC">
      <w:bookmarkStart w:id="34" w:name="bookmark=id.41mghml" w:colFirst="0" w:colLast="0"/>
      <w:bookmarkEnd w:id="34"/>
      <w:r w:rsidRPr="00560F87">
        <w:rPr>
          <w:highlight w:val="lightGray"/>
        </w:rPr>
        <w:t>[</w:t>
      </w:r>
      <w:r w:rsidR="00560F87">
        <w:rPr>
          <w:highlight w:val="lightGray"/>
        </w:rPr>
        <w:t xml:space="preserve">Insert </w:t>
      </w:r>
      <w:r w:rsidRPr="00560F87">
        <w:rPr>
          <w:highlight w:val="lightGray"/>
        </w:rPr>
        <w:t xml:space="preserve">Contractor’s </w:t>
      </w:r>
      <w:r w:rsidR="00560F87" w:rsidRPr="00560F87">
        <w:rPr>
          <w:highlight w:val="lightGray"/>
        </w:rPr>
        <w:t>Full L</w:t>
      </w:r>
      <w:r w:rsidRPr="00560F87">
        <w:rPr>
          <w:highlight w:val="lightGray"/>
        </w:rPr>
        <w:t xml:space="preserve">egal </w:t>
      </w:r>
      <w:r w:rsidR="00560F87" w:rsidRPr="00560F87">
        <w:rPr>
          <w:highlight w:val="lightGray"/>
        </w:rPr>
        <w:t>N</w:t>
      </w:r>
      <w:r w:rsidRPr="00560F87">
        <w:rPr>
          <w:highlight w:val="lightGray"/>
        </w:rPr>
        <w:t>ame: to be completed on signing.]</w:t>
      </w:r>
      <w:r>
        <w:t xml:space="preserve">, of </w:t>
      </w:r>
      <w:r w:rsidRPr="00560F87">
        <w:rPr>
          <w:highlight w:val="lightGray"/>
        </w:rPr>
        <w:t>[</w:t>
      </w:r>
      <w:r w:rsidR="00560F87" w:rsidRPr="00560F87">
        <w:rPr>
          <w:highlight w:val="lightGray"/>
        </w:rPr>
        <w:t>Insert Contractor’s A</w:t>
      </w:r>
      <w:r w:rsidRPr="00560F87">
        <w:rPr>
          <w:highlight w:val="lightGray"/>
        </w:rPr>
        <w:t>ddress: to be completed on signing.]</w:t>
      </w:r>
      <w:r>
        <w:t xml:space="preserve"> (hereinafter called “the Contractor”) of the other part.</w:t>
      </w:r>
    </w:p>
    <w:p w14:paraId="3EBBEF17" w14:textId="77777777" w:rsidR="006A2D3B" w:rsidRDefault="00363BDC">
      <w:pPr>
        <w:keepLines/>
        <w:rPr>
          <w:b/>
        </w:rPr>
      </w:pPr>
      <w:r>
        <w:rPr>
          <w:b/>
        </w:rPr>
        <w:t xml:space="preserve">WHEREAS </w:t>
      </w:r>
    </w:p>
    <w:tbl>
      <w:tblPr>
        <w:tblStyle w:val="afff5"/>
        <w:tblW w:w="9026" w:type="dxa"/>
        <w:tblLayout w:type="fixed"/>
        <w:tblLook w:val="0000" w:firstRow="0" w:lastRow="0" w:firstColumn="0" w:lastColumn="0" w:noHBand="0" w:noVBand="0"/>
      </w:tblPr>
      <w:tblGrid>
        <w:gridCol w:w="759"/>
        <w:gridCol w:w="8267"/>
      </w:tblGrid>
      <w:tr w:rsidR="006A2D3B" w14:paraId="377543EE" w14:textId="77777777">
        <w:tc>
          <w:tcPr>
            <w:tcW w:w="759" w:type="dxa"/>
          </w:tcPr>
          <w:p w14:paraId="4AD01DD8" w14:textId="77777777" w:rsidR="006A2D3B" w:rsidRDefault="00363BDC">
            <w:pPr>
              <w:rPr>
                <w:color w:val="333399"/>
              </w:rPr>
            </w:pPr>
            <w:r>
              <w:rPr>
                <w:color w:val="333399"/>
              </w:rPr>
              <w:t>A.</w:t>
            </w:r>
          </w:p>
        </w:tc>
        <w:tc>
          <w:tcPr>
            <w:tcW w:w="8267" w:type="dxa"/>
          </w:tcPr>
          <w:p w14:paraId="2D15D52A" w14:textId="7867D012" w:rsidR="006A2D3B" w:rsidRDefault="00363BDC">
            <w:r>
              <w:t xml:space="preserve">By </w:t>
            </w:r>
            <w:r w:rsidR="00556CF0">
              <w:t>Call for Tenders</w:t>
            </w:r>
            <w:r>
              <w:t xml:space="preserve"> dated </w:t>
            </w:r>
            <w:bookmarkStart w:id="35" w:name="bookmark=id.2grqrue" w:colFirst="0" w:colLast="0"/>
            <w:bookmarkEnd w:id="35"/>
            <w:r w:rsidR="00604179" w:rsidRPr="00604179">
              <w:rPr>
                <w:bCs/>
                <w:szCs w:val="22"/>
                <w:highlight w:val="lightGray"/>
              </w:rPr>
              <w:t>[Insert Publication Date]</w:t>
            </w:r>
            <w:r w:rsidR="00604179">
              <w:rPr>
                <w:b/>
                <w:szCs w:val="22"/>
              </w:rPr>
              <w:t xml:space="preserve"> </w:t>
            </w:r>
            <w:r w:rsidR="00B35CA6" w:rsidRPr="00B35CA6">
              <w:rPr>
                <w:bCs/>
                <w:szCs w:val="22"/>
              </w:rPr>
              <w:t>for the supply, delivery and installation (including any necessary groundworks) of Fitness and Physical Education Equipment</w:t>
            </w:r>
            <w:r w:rsidR="00B35CA6">
              <w:rPr>
                <w:b/>
                <w:szCs w:val="22"/>
              </w:rPr>
              <w:t xml:space="preserve"> </w:t>
            </w:r>
            <w:r>
              <w:t>(the “</w:t>
            </w:r>
            <w:r w:rsidR="00556CF0">
              <w:t>CFT</w:t>
            </w:r>
            <w:r>
              <w:t xml:space="preserve">”) the Contracting Authority invited tenders (“Tenders”) for the provision of </w:t>
            </w:r>
            <w:r w:rsidRPr="00A56C84">
              <w:t xml:space="preserve">the Goods described in Appendix 1 to the </w:t>
            </w:r>
            <w:r w:rsidR="00556CF0" w:rsidRPr="00A56C84">
              <w:t>CFT</w:t>
            </w:r>
            <w:r w:rsidRPr="00A56C84">
              <w:t xml:space="preserve"> (the “Goods”) (“the Competition”).</w:t>
            </w:r>
            <w:r w:rsidR="00226AFB">
              <w:t xml:space="preserve"> </w:t>
            </w:r>
            <w:r w:rsidRPr="00A56C84">
              <w:t>The Cont</w:t>
            </w:r>
            <w:r>
              <w:t xml:space="preserve">ractor submitted a response to the </w:t>
            </w:r>
            <w:r w:rsidR="00556CF0">
              <w:t>CFT</w:t>
            </w:r>
            <w:r>
              <w:t xml:space="preserve"> dated the </w:t>
            </w:r>
            <w:bookmarkStart w:id="36" w:name="bookmark=id.3fwokq0" w:colFirst="0" w:colLast="0"/>
            <w:bookmarkEnd w:id="36"/>
            <w:r w:rsidRPr="00604179">
              <w:rPr>
                <w:highlight w:val="lightGray"/>
              </w:rPr>
              <w:t>[</w:t>
            </w:r>
            <w:r w:rsidR="00604179" w:rsidRPr="00604179">
              <w:rPr>
                <w:highlight w:val="lightGray"/>
              </w:rPr>
              <w:t>I</w:t>
            </w:r>
            <w:r w:rsidRPr="00604179">
              <w:rPr>
                <w:highlight w:val="lightGray"/>
              </w:rPr>
              <w:t xml:space="preserve">nsert </w:t>
            </w:r>
            <w:r w:rsidR="00604179" w:rsidRPr="00604179">
              <w:rPr>
                <w:highlight w:val="lightGray"/>
              </w:rPr>
              <w:t>D</w:t>
            </w:r>
            <w:r w:rsidRPr="00604179">
              <w:rPr>
                <w:highlight w:val="lightGray"/>
              </w:rPr>
              <w:t>ate of Tender</w:t>
            </w:r>
            <w:r w:rsidR="00604179" w:rsidRPr="00604179">
              <w:rPr>
                <w:highlight w:val="lightGray"/>
              </w:rPr>
              <w:t xml:space="preserve"> Submission</w:t>
            </w:r>
            <w:r w:rsidRPr="00604179">
              <w:rPr>
                <w:highlight w:val="lightGray"/>
              </w:rPr>
              <w:t>]</w:t>
            </w:r>
            <w:r>
              <w:t>.</w:t>
            </w:r>
          </w:p>
          <w:p w14:paraId="399F831A" w14:textId="77777777" w:rsidR="006A2D3B" w:rsidRDefault="00363BDC">
            <w:pPr>
              <w:rPr>
                <w:b/>
              </w:rPr>
            </w:pPr>
            <w:r>
              <w:t xml:space="preserve">The Contractor has been identified as the preferred bidder in the Competition. </w:t>
            </w:r>
          </w:p>
        </w:tc>
      </w:tr>
      <w:tr w:rsidR="006A2D3B" w14:paraId="79033158" w14:textId="77777777">
        <w:trPr>
          <w:trHeight w:val="988"/>
        </w:trPr>
        <w:tc>
          <w:tcPr>
            <w:tcW w:w="759" w:type="dxa"/>
          </w:tcPr>
          <w:p w14:paraId="28BBBFE1" w14:textId="77777777" w:rsidR="006A2D3B" w:rsidRDefault="00363BDC">
            <w:pPr>
              <w:rPr>
                <w:b/>
                <w:color w:val="333399"/>
              </w:rPr>
            </w:pPr>
            <w:r>
              <w:rPr>
                <w:color w:val="333399"/>
              </w:rPr>
              <w:t>B.</w:t>
            </w:r>
          </w:p>
        </w:tc>
        <w:tc>
          <w:tcPr>
            <w:tcW w:w="8267" w:type="dxa"/>
          </w:tcPr>
          <w:p w14:paraId="45BCD9FA" w14:textId="77777777" w:rsidR="006A2D3B" w:rsidRDefault="00363BDC">
            <w:r>
              <w:t xml:space="preserve">For the purposes of the Competition and any subsequent contract awarded thereunder (if any) (“the Contract”), certain confidential information as defined at clause 2 of this Agreement, will be furnished to the Contractor. The Confidential Information is confidential to the Contracting Authority. </w:t>
            </w:r>
          </w:p>
        </w:tc>
      </w:tr>
    </w:tbl>
    <w:p w14:paraId="0A8901E5" w14:textId="77777777" w:rsidR="006A2D3B" w:rsidRDefault="00363BDC">
      <w:r>
        <w:rPr>
          <w:b/>
        </w:rPr>
        <w:t xml:space="preserve">NOW IT IS HEREBY AGREED </w:t>
      </w:r>
      <w:r>
        <w:t>in consideration of the sum of €2.00 (the receipt of which is hereby acknowledged by the Contractor) as follows:</w:t>
      </w:r>
    </w:p>
    <w:tbl>
      <w:tblPr>
        <w:tblStyle w:val="afff6"/>
        <w:tblW w:w="9026" w:type="dxa"/>
        <w:tblLayout w:type="fixed"/>
        <w:tblLook w:val="0000" w:firstRow="0" w:lastRow="0" w:firstColumn="0" w:lastColumn="0" w:noHBand="0" w:noVBand="0"/>
      </w:tblPr>
      <w:tblGrid>
        <w:gridCol w:w="699"/>
        <w:gridCol w:w="701"/>
        <w:gridCol w:w="525"/>
        <w:gridCol w:w="7101"/>
      </w:tblGrid>
      <w:tr w:rsidR="006A2D3B" w14:paraId="783D1E03" w14:textId="77777777" w:rsidTr="00A74905">
        <w:tc>
          <w:tcPr>
            <w:tcW w:w="699" w:type="dxa"/>
          </w:tcPr>
          <w:p w14:paraId="451A6AA9" w14:textId="77777777" w:rsidR="006A2D3B" w:rsidRDefault="00363BDC">
            <w:pPr>
              <w:rPr>
                <w:color w:val="333399"/>
              </w:rPr>
            </w:pPr>
            <w:r>
              <w:rPr>
                <w:color w:val="333399"/>
              </w:rPr>
              <w:t>1.</w:t>
            </w:r>
          </w:p>
        </w:tc>
        <w:tc>
          <w:tcPr>
            <w:tcW w:w="8327" w:type="dxa"/>
            <w:gridSpan w:val="3"/>
          </w:tcPr>
          <w:p w14:paraId="217A9F47" w14:textId="77777777" w:rsidR="006A2D3B" w:rsidRDefault="00363BDC">
            <w:r>
              <w:t>The Contractor acknowledges that Confidential Information may be provided to them by the Contracting Authority and that each item of Confidential Information shall be governed by the terms of this Agreement.</w:t>
            </w:r>
          </w:p>
        </w:tc>
      </w:tr>
      <w:tr w:rsidR="006A2D3B" w14:paraId="73AB5115" w14:textId="77777777" w:rsidTr="00A74905">
        <w:tc>
          <w:tcPr>
            <w:tcW w:w="699" w:type="dxa"/>
          </w:tcPr>
          <w:p w14:paraId="5BB55445" w14:textId="77777777" w:rsidR="006A2D3B" w:rsidRDefault="00363BDC">
            <w:pPr>
              <w:rPr>
                <w:color w:val="333399"/>
              </w:rPr>
            </w:pPr>
            <w:r>
              <w:rPr>
                <w:color w:val="333399"/>
              </w:rPr>
              <w:t>2.</w:t>
            </w:r>
          </w:p>
        </w:tc>
        <w:tc>
          <w:tcPr>
            <w:tcW w:w="8327" w:type="dxa"/>
            <w:gridSpan w:val="3"/>
          </w:tcPr>
          <w:p w14:paraId="566ECC95" w14:textId="77777777" w:rsidR="006A2D3B" w:rsidRDefault="00363BDC">
            <w:r>
              <w:t>For the purposes of this Agreement "Confidential Information" means:</w:t>
            </w:r>
          </w:p>
        </w:tc>
      </w:tr>
      <w:tr w:rsidR="006A2D3B" w14:paraId="58E4D01C" w14:textId="77777777" w:rsidTr="00A74905">
        <w:tc>
          <w:tcPr>
            <w:tcW w:w="699" w:type="dxa"/>
          </w:tcPr>
          <w:p w14:paraId="0E52947C" w14:textId="77777777" w:rsidR="006A2D3B" w:rsidRDefault="006A2D3B">
            <w:pPr>
              <w:rPr>
                <w:color w:val="333399"/>
              </w:rPr>
            </w:pPr>
          </w:p>
        </w:tc>
        <w:tc>
          <w:tcPr>
            <w:tcW w:w="701" w:type="dxa"/>
          </w:tcPr>
          <w:p w14:paraId="11170449" w14:textId="77777777" w:rsidR="006A2D3B" w:rsidRDefault="00363BDC">
            <w:pPr>
              <w:rPr>
                <w:color w:val="1F497D"/>
              </w:rPr>
            </w:pPr>
            <w:r>
              <w:rPr>
                <w:color w:val="1F497D"/>
              </w:rPr>
              <w:t>2.1</w:t>
            </w:r>
          </w:p>
        </w:tc>
        <w:tc>
          <w:tcPr>
            <w:tcW w:w="7626" w:type="dxa"/>
            <w:gridSpan w:val="2"/>
          </w:tcPr>
          <w:p w14:paraId="3B0C1094" w14:textId="405B6625" w:rsidR="006A2D3B" w:rsidRDefault="00363BDC">
            <w:r>
              <w:t xml:space="preserve">unless specified in writing to the contrary by the Contracting Authority all and any information (whether in documentary form, oral, electronic, audio-visual, audio-recorded or otherwise including any copy or copies thereof and whether scientific, commercial, financial, technical, operational or otherwise) relating to the Contracting Authority, the supply </w:t>
            </w:r>
            <w:r w:rsidRPr="00A56C84">
              <w:t>of Goods under</w:t>
            </w:r>
            <w:r>
              <w:t xml:space="preserve"> the Contract and all and any information supplied or made available to the Contractor (to include employees, agents, Subcontractors and other suppliers) for the purposes of the Contract(s)</w:t>
            </w:r>
            <w:r w:rsidR="00226AFB">
              <w:t xml:space="preserve"> </w:t>
            </w:r>
            <w:r>
              <w:t>including personal data within the meaning of the Data Protection Laws; and</w:t>
            </w:r>
          </w:p>
        </w:tc>
      </w:tr>
      <w:tr w:rsidR="006A2D3B" w14:paraId="55F540DB" w14:textId="77777777" w:rsidTr="00A74905">
        <w:tc>
          <w:tcPr>
            <w:tcW w:w="699" w:type="dxa"/>
          </w:tcPr>
          <w:p w14:paraId="5D10B3E9" w14:textId="77777777" w:rsidR="006A2D3B" w:rsidRDefault="006A2D3B">
            <w:pPr>
              <w:rPr>
                <w:color w:val="333399"/>
              </w:rPr>
            </w:pPr>
          </w:p>
        </w:tc>
        <w:tc>
          <w:tcPr>
            <w:tcW w:w="701" w:type="dxa"/>
          </w:tcPr>
          <w:p w14:paraId="64D2E781" w14:textId="77777777" w:rsidR="006A2D3B" w:rsidRDefault="00363BDC">
            <w:pPr>
              <w:rPr>
                <w:color w:val="1F497D"/>
              </w:rPr>
            </w:pPr>
            <w:r>
              <w:rPr>
                <w:color w:val="1F497D"/>
              </w:rPr>
              <w:t>2.2</w:t>
            </w:r>
          </w:p>
        </w:tc>
        <w:tc>
          <w:tcPr>
            <w:tcW w:w="7626" w:type="dxa"/>
            <w:gridSpan w:val="2"/>
          </w:tcPr>
          <w:p w14:paraId="77F39057" w14:textId="4DF552DC" w:rsidR="006A2D3B" w:rsidRDefault="00363BDC">
            <w:r>
              <w:t>any and all information which has been derived or obtained from information described in sub-paragraph 2.1.</w:t>
            </w:r>
          </w:p>
        </w:tc>
      </w:tr>
      <w:tr w:rsidR="00A74905" w14:paraId="2DAF41B8" w14:textId="77777777" w:rsidTr="00A74905">
        <w:tc>
          <w:tcPr>
            <w:tcW w:w="699" w:type="dxa"/>
          </w:tcPr>
          <w:p w14:paraId="08B4C867" w14:textId="74AE9BC1" w:rsidR="00A74905" w:rsidRDefault="00A74905">
            <w:pPr>
              <w:rPr>
                <w:color w:val="333399"/>
              </w:rPr>
            </w:pPr>
            <w:r>
              <w:rPr>
                <w:color w:val="333399"/>
              </w:rPr>
              <w:t>3.</w:t>
            </w:r>
          </w:p>
        </w:tc>
        <w:tc>
          <w:tcPr>
            <w:tcW w:w="8327" w:type="dxa"/>
            <w:gridSpan w:val="3"/>
          </w:tcPr>
          <w:p w14:paraId="2A20216E" w14:textId="67F0F123" w:rsidR="00A74905" w:rsidRDefault="00A74905">
            <w:r>
              <w:t xml:space="preserve">For the purposes of this Agreement “Data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guidelines and codes of </w:t>
            </w:r>
            <w:r>
              <w:lastRenderedPageBreak/>
              <w:t>practice issued by the Office of the Data Protection Commission or other supervisory authority for data protection in Ireland from time to time.</w:t>
            </w:r>
          </w:p>
        </w:tc>
      </w:tr>
      <w:tr w:rsidR="006A2D3B" w14:paraId="7F0FDD2B" w14:textId="77777777" w:rsidTr="00A74905">
        <w:tc>
          <w:tcPr>
            <w:tcW w:w="699" w:type="dxa"/>
          </w:tcPr>
          <w:p w14:paraId="1962C48A" w14:textId="77777777" w:rsidR="006A2D3B" w:rsidRDefault="00363BDC">
            <w:pPr>
              <w:rPr>
                <w:color w:val="333399"/>
              </w:rPr>
            </w:pPr>
            <w:r>
              <w:rPr>
                <w:color w:val="333399"/>
              </w:rPr>
              <w:lastRenderedPageBreak/>
              <w:t>4.</w:t>
            </w:r>
          </w:p>
        </w:tc>
        <w:tc>
          <w:tcPr>
            <w:tcW w:w="8327" w:type="dxa"/>
            <w:gridSpan w:val="3"/>
          </w:tcPr>
          <w:p w14:paraId="7D1A8FE9" w14:textId="77777777" w:rsidR="006A2D3B" w:rsidRDefault="00363BDC">
            <w:r>
              <w:t>Save as may be required by law, the Contractor agrees in respect of the Confidential Information:</w:t>
            </w:r>
          </w:p>
        </w:tc>
      </w:tr>
      <w:tr w:rsidR="006A2D3B" w14:paraId="776233D5" w14:textId="77777777" w:rsidTr="00A74905">
        <w:tc>
          <w:tcPr>
            <w:tcW w:w="699" w:type="dxa"/>
          </w:tcPr>
          <w:p w14:paraId="1EA4C0D2" w14:textId="77777777" w:rsidR="006A2D3B" w:rsidRDefault="006A2D3B">
            <w:pPr>
              <w:rPr>
                <w:color w:val="333399"/>
              </w:rPr>
            </w:pPr>
          </w:p>
        </w:tc>
        <w:tc>
          <w:tcPr>
            <w:tcW w:w="701" w:type="dxa"/>
          </w:tcPr>
          <w:p w14:paraId="3185F80E" w14:textId="77777777" w:rsidR="006A2D3B" w:rsidRDefault="00363BDC">
            <w:pPr>
              <w:rPr>
                <w:color w:val="1F497D"/>
              </w:rPr>
            </w:pPr>
            <w:r>
              <w:rPr>
                <w:color w:val="1F497D"/>
              </w:rPr>
              <w:t>4.1</w:t>
            </w:r>
          </w:p>
        </w:tc>
        <w:tc>
          <w:tcPr>
            <w:tcW w:w="7626" w:type="dxa"/>
            <w:gridSpan w:val="2"/>
          </w:tcPr>
          <w:p w14:paraId="7B89FAAA" w14:textId="77777777" w:rsidR="006A2D3B" w:rsidRDefault="00363BDC">
            <w:r>
              <w:t>to treat such Confidential Information as confidential and to take all necessary steps to ensure that such confidentiality is maintained;</w:t>
            </w:r>
          </w:p>
        </w:tc>
      </w:tr>
      <w:tr w:rsidR="006A2D3B" w14:paraId="492821CF" w14:textId="77777777" w:rsidTr="00A74905">
        <w:tc>
          <w:tcPr>
            <w:tcW w:w="699" w:type="dxa"/>
          </w:tcPr>
          <w:p w14:paraId="0D6B57C3" w14:textId="77777777" w:rsidR="006A2D3B" w:rsidRDefault="006A2D3B">
            <w:pPr>
              <w:rPr>
                <w:color w:val="333399"/>
              </w:rPr>
            </w:pPr>
          </w:p>
        </w:tc>
        <w:tc>
          <w:tcPr>
            <w:tcW w:w="701" w:type="dxa"/>
          </w:tcPr>
          <w:p w14:paraId="6A127E2C" w14:textId="77777777" w:rsidR="006A2D3B" w:rsidRDefault="00363BDC">
            <w:pPr>
              <w:rPr>
                <w:color w:val="1F497D"/>
              </w:rPr>
            </w:pPr>
            <w:r>
              <w:rPr>
                <w:color w:val="1F497D"/>
              </w:rPr>
              <w:t>4.2</w:t>
            </w:r>
          </w:p>
        </w:tc>
        <w:tc>
          <w:tcPr>
            <w:tcW w:w="7626" w:type="dxa"/>
            <w:gridSpan w:val="2"/>
          </w:tcPr>
          <w:p w14:paraId="627F4FE0" w14:textId="62926069" w:rsidR="006A2D3B" w:rsidRDefault="00363BDC">
            <w:r>
              <w:t>not, without the</w:t>
            </w:r>
            <w:r w:rsidR="00226AFB">
              <w:t xml:space="preserve"> </w:t>
            </w:r>
            <w:r>
              <w:t>prior written consent of the Contracting Authority, to communicate or disclose any part of such Confidential Information to any person except:</w:t>
            </w:r>
          </w:p>
        </w:tc>
      </w:tr>
      <w:tr w:rsidR="006A2D3B" w14:paraId="213EDD6F" w14:textId="77777777" w:rsidTr="00A74905">
        <w:tc>
          <w:tcPr>
            <w:tcW w:w="699" w:type="dxa"/>
          </w:tcPr>
          <w:p w14:paraId="23A5EF72" w14:textId="77777777" w:rsidR="006A2D3B" w:rsidRDefault="006A2D3B">
            <w:pPr>
              <w:rPr>
                <w:color w:val="333399"/>
              </w:rPr>
            </w:pPr>
          </w:p>
        </w:tc>
        <w:tc>
          <w:tcPr>
            <w:tcW w:w="701" w:type="dxa"/>
          </w:tcPr>
          <w:p w14:paraId="2FDFBBD0" w14:textId="77777777" w:rsidR="006A2D3B" w:rsidRDefault="006A2D3B"/>
        </w:tc>
        <w:tc>
          <w:tcPr>
            <w:tcW w:w="525" w:type="dxa"/>
          </w:tcPr>
          <w:p w14:paraId="3534D468" w14:textId="1F9D069B" w:rsidR="006A2D3B" w:rsidRDefault="00A74905">
            <w:proofErr w:type="spellStart"/>
            <w:r>
              <w:t>i</w:t>
            </w:r>
            <w:proofErr w:type="spellEnd"/>
            <w:r>
              <w:t>.</w:t>
            </w:r>
          </w:p>
        </w:tc>
        <w:tc>
          <w:tcPr>
            <w:tcW w:w="7101" w:type="dxa"/>
          </w:tcPr>
          <w:p w14:paraId="46C57C50" w14:textId="77777777" w:rsidR="006A2D3B" w:rsidRDefault="00363BDC">
            <w:r>
              <w:t xml:space="preserve">to those employees, agents, Subcontractors and other suppliers on a </w:t>
            </w:r>
            <w:proofErr w:type="gramStart"/>
            <w:r>
              <w:t>need to know</w:t>
            </w:r>
            <w:proofErr w:type="gramEnd"/>
            <w:r>
              <w:t xml:space="preserve"> basis; and/or</w:t>
            </w:r>
          </w:p>
        </w:tc>
      </w:tr>
      <w:tr w:rsidR="006A2D3B" w14:paraId="0E0E94B1" w14:textId="77777777" w:rsidTr="00A74905">
        <w:tc>
          <w:tcPr>
            <w:tcW w:w="699" w:type="dxa"/>
          </w:tcPr>
          <w:p w14:paraId="03C1B309" w14:textId="77777777" w:rsidR="006A2D3B" w:rsidRDefault="006A2D3B">
            <w:pPr>
              <w:rPr>
                <w:color w:val="333399"/>
              </w:rPr>
            </w:pPr>
          </w:p>
        </w:tc>
        <w:tc>
          <w:tcPr>
            <w:tcW w:w="701" w:type="dxa"/>
          </w:tcPr>
          <w:p w14:paraId="38FE0D3A" w14:textId="77777777" w:rsidR="006A2D3B" w:rsidRDefault="006A2D3B"/>
        </w:tc>
        <w:tc>
          <w:tcPr>
            <w:tcW w:w="525" w:type="dxa"/>
          </w:tcPr>
          <w:p w14:paraId="054E4350" w14:textId="66131EEE" w:rsidR="006A2D3B" w:rsidRDefault="00363BDC">
            <w:r>
              <w:t>ii</w:t>
            </w:r>
            <w:r w:rsidR="00A74905">
              <w:t>.</w:t>
            </w:r>
          </w:p>
        </w:tc>
        <w:tc>
          <w:tcPr>
            <w:tcW w:w="7101" w:type="dxa"/>
          </w:tcPr>
          <w:p w14:paraId="2679145A" w14:textId="77777777" w:rsidR="006A2D3B" w:rsidRDefault="00363BDC">
            <w:r>
              <w:t>to the Contractor’s auditors, professional advisers and any other persons or bodies having a legal right or duty to have access to or knowledge of the Confidential Information in connection with the business of the Contractor</w:t>
            </w:r>
          </w:p>
        </w:tc>
      </w:tr>
      <w:tr w:rsidR="006A2D3B" w14:paraId="630BF8C3" w14:textId="77777777" w:rsidTr="00A74905">
        <w:tc>
          <w:tcPr>
            <w:tcW w:w="699" w:type="dxa"/>
          </w:tcPr>
          <w:p w14:paraId="606B1587" w14:textId="77777777" w:rsidR="006A2D3B" w:rsidRDefault="006A2D3B">
            <w:pPr>
              <w:rPr>
                <w:color w:val="333399"/>
              </w:rPr>
            </w:pPr>
          </w:p>
        </w:tc>
        <w:tc>
          <w:tcPr>
            <w:tcW w:w="701" w:type="dxa"/>
          </w:tcPr>
          <w:p w14:paraId="0725C3F9" w14:textId="77777777" w:rsidR="006A2D3B" w:rsidRDefault="006A2D3B"/>
        </w:tc>
        <w:tc>
          <w:tcPr>
            <w:tcW w:w="7626" w:type="dxa"/>
            <w:gridSpan w:val="2"/>
          </w:tcPr>
          <w:p w14:paraId="4EDBD876" w14:textId="77777777" w:rsidR="006A2D3B" w:rsidRDefault="00363BDC">
            <w:r>
              <w:t>PROVIDED ALWAYS that the Contractor shall ensure that all such persons and bodies are made aware, prior to disclosure, of the confidential nature of the Confidential Information and that they owe a duty of confidence to the Contracting Authority; and shall use all reasonable endeavours to ensure that such persons and bodies comply with the provisions of this Agreement.</w:t>
            </w:r>
          </w:p>
        </w:tc>
      </w:tr>
      <w:tr w:rsidR="006A2D3B" w14:paraId="598C71A4" w14:textId="77777777" w:rsidTr="00A74905">
        <w:tc>
          <w:tcPr>
            <w:tcW w:w="699" w:type="dxa"/>
          </w:tcPr>
          <w:p w14:paraId="5D533F22" w14:textId="77777777" w:rsidR="006A2D3B" w:rsidRDefault="00363BDC">
            <w:pPr>
              <w:rPr>
                <w:color w:val="333399"/>
              </w:rPr>
            </w:pPr>
            <w:r>
              <w:rPr>
                <w:color w:val="333399"/>
              </w:rPr>
              <w:t>5.</w:t>
            </w:r>
          </w:p>
        </w:tc>
        <w:tc>
          <w:tcPr>
            <w:tcW w:w="8327" w:type="dxa"/>
            <w:gridSpan w:val="3"/>
          </w:tcPr>
          <w:p w14:paraId="5DA9E393" w14:textId="77777777" w:rsidR="006A2D3B" w:rsidRDefault="00363BDC">
            <w:r>
              <w:t>The obligations in this Agreement will not apply to any Confidential Information:</w:t>
            </w:r>
          </w:p>
        </w:tc>
      </w:tr>
      <w:tr w:rsidR="006A2D3B" w14:paraId="71267D67" w14:textId="77777777" w:rsidTr="00A74905">
        <w:tc>
          <w:tcPr>
            <w:tcW w:w="699" w:type="dxa"/>
          </w:tcPr>
          <w:p w14:paraId="7BF0885A" w14:textId="77777777" w:rsidR="006A2D3B" w:rsidRDefault="006A2D3B">
            <w:pPr>
              <w:rPr>
                <w:color w:val="333399"/>
              </w:rPr>
            </w:pPr>
          </w:p>
        </w:tc>
        <w:tc>
          <w:tcPr>
            <w:tcW w:w="701" w:type="dxa"/>
          </w:tcPr>
          <w:p w14:paraId="55ABD47D" w14:textId="06967A43" w:rsidR="006A2D3B" w:rsidRDefault="00363BDC">
            <w:proofErr w:type="spellStart"/>
            <w:r>
              <w:t>i</w:t>
            </w:r>
            <w:proofErr w:type="spellEnd"/>
            <w:r w:rsidR="00A74905">
              <w:t>.</w:t>
            </w:r>
          </w:p>
        </w:tc>
        <w:tc>
          <w:tcPr>
            <w:tcW w:w="7626" w:type="dxa"/>
            <w:gridSpan w:val="2"/>
          </w:tcPr>
          <w:p w14:paraId="3C03998D" w14:textId="77777777" w:rsidR="006A2D3B" w:rsidRDefault="00363BDC">
            <w:r>
              <w:t>in the Contractor’s possession (with full right to disclose) before receiving it from the Contracting Authority; or</w:t>
            </w:r>
          </w:p>
        </w:tc>
      </w:tr>
      <w:tr w:rsidR="006A2D3B" w14:paraId="0A9E2AA5" w14:textId="77777777" w:rsidTr="00A74905">
        <w:tc>
          <w:tcPr>
            <w:tcW w:w="699" w:type="dxa"/>
          </w:tcPr>
          <w:p w14:paraId="6CA5C7AF" w14:textId="77777777" w:rsidR="006A2D3B" w:rsidRDefault="006A2D3B">
            <w:pPr>
              <w:rPr>
                <w:color w:val="333399"/>
              </w:rPr>
            </w:pPr>
          </w:p>
        </w:tc>
        <w:tc>
          <w:tcPr>
            <w:tcW w:w="701" w:type="dxa"/>
          </w:tcPr>
          <w:p w14:paraId="2EEA7ABD" w14:textId="55DD2219" w:rsidR="006A2D3B" w:rsidRDefault="00363BDC">
            <w:r>
              <w:t>ii</w:t>
            </w:r>
            <w:r w:rsidR="00A74905">
              <w:t>.</w:t>
            </w:r>
          </w:p>
        </w:tc>
        <w:tc>
          <w:tcPr>
            <w:tcW w:w="7626" w:type="dxa"/>
            <w:gridSpan w:val="2"/>
          </w:tcPr>
          <w:p w14:paraId="7473695E" w14:textId="77777777" w:rsidR="006A2D3B" w:rsidRDefault="00363BDC">
            <w:r>
              <w:t>which is or becomes public knowledge other than by breach of this clause; or</w:t>
            </w:r>
          </w:p>
        </w:tc>
      </w:tr>
      <w:tr w:rsidR="006A2D3B" w14:paraId="378E1DB5" w14:textId="77777777" w:rsidTr="00A74905">
        <w:tc>
          <w:tcPr>
            <w:tcW w:w="699" w:type="dxa"/>
          </w:tcPr>
          <w:p w14:paraId="70D6BA34" w14:textId="77777777" w:rsidR="006A2D3B" w:rsidRDefault="006A2D3B">
            <w:pPr>
              <w:rPr>
                <w:color w:val="333399"/>
              </w:rPr>
            </w:pPr>
          </w:p>
        </w:tc>
        <w:tc>
          <w:tcPr>
            <w:tcW w:w="701" w:type="dxa"/>
          </w:tcPr>
          <w:p w14:paraId="78B25AEB" w14:textId="1F71F70B" w:rsidR="006A2D3B" w:rsidRDefault="00363BDC">
            <w:r>
              <w:t>iii</w:t>
            </w:r>
            <w:r w:rsidR="00A74905">
              <w:t>.</w:t>
            </w:r>
          </w:p>
        </w:tc>
        <w:tc>
          <w:tcPr>
            <w:tcW w:w="7626" w:type="dxa"/>
            <w:gridSpan w:val="2"/>
          </w:tcPr>
          <w:p w14:paraId="6D56D74A" w14:textId="77777777" w:rsidR="006A2D3B" w:rsidRDefault="00363BDC">
            <w:r>
              <w:t>is independently developed by the Contractor without access to or use of the Confidential Information; or</w:t>
            </w:r>
          </w:p>
        </w:tc>
      </w:tr>
      <w:tr w:rsidR="006A2D3B" w14:paraId="07B98880" w14:textId="77777777" w:rsidTr="00A74905">
        <w:tc>
          <w:tcPr>
            <w:tcW w:w="699" w:type="dxa"/>
          </w:tcPr>
          <w:p w14:paraId="62166AEA" w14:textId="77777777" w:rsidR="006A2D3B" w:rsidRDefault="006A2D3B">
            <w:pPr>
              <w:rPr>
                <w:color w:val="333399"/>
              </w:rPr>
            </w:pPr>
          </w:p>
        </w:tc>
        <w:tc>
          <w:tcPr>
            <w:tcW w:w="701" w:type="dxa"/>
          </w:tcPr>
          <w:p w14:paraId="11107BC3" w14:textId="721F324A" w:rsidR="006A2D3B" w:rsidRDefault="00363BDC">
            <w:r>
              <w:t>iv</w:t>
            </w:r>
            <w:r w:rsidR="00A74905">
              <w:t>.</w:t>
            </w:r>
          </w:p>
        </w:tc>
        <w:tc>
          <w:tcPr>
            <w:tcW w:w="7626" w:type="dxa"/>
            <w:gridSpan w:val="2"/>
          </w:tcPr>
          <w:p w14:paraId="406898C5" w14:textId="77777777" w:rsidR="006A2D3B" w:rsidRDefault="00363BDC">
            <w:r>
              <w:t>is lawfully received from a third party (with full right to disclose).</w:t>
            </w:r>
          </w:p>
        </w:tc>
      </w:tr>
      <w:tr w:rsidR="006A2D3B" w14:paraId="157C186F" w14:textId="77777777" w:rsidTr="00A74905">
        <w:tc>
          <w:tcPr>
            <w:tcW w:w="699" w:type="dxa"/>
          </w:tcPr>
          <w:p w14:paraId="73B63C30" w14:textId="77777777" w:rsidR="006A2D3B" w:rsidRDefault="00363BDC">
            <w:pPr>
              <w:rPr>
                <w:color w:val="333399"/>
              </w:rPr>
            </w:pPr>
            <w:r>
              <w:rPr>
                <w:color w:val="333399"/>
              </w:rPr>
              <w:t>6.</w:t>
            </w:r>
          </w:p>
        </w:tc>
        <w:tc>
          <w:tcPr>
            <w:tcW w:w="8327" w:type="dxa"/>
            <w:gridSpan w:val="3"/>
          </w:tcPr>
          <w:p w14:paraId="312FE54A" w14:textId="77777777" w:rsidR="006A2D3B" w:rsidRDefault="00363BDC">
            <w:r>
              <w:t>The Contractor undertakes:</w:t>
            </w:r>
          </w:p>
        </w:tc>
      </w:tr>
      <w:tr w:rsidR="006A2D3B" w14:paraId="51F4F3FA" w14:textId="77777777" w:rsidTr="00A74905">
        <w:tc>
          <w:tcPr>
            <w:tcW w:w="699" w:type="dxa"/>
          </w:tcPr>
          <w:p w14:paraId="54C217EA" w14:textId="77777777" w:rsidR="006A2D3B" w:rsidRDefault="006A2D3B">
            <w:pPr>
              <w:rPr>
                <w:color w:val="333399"/>
              </w:rPr>
            </w:pPr>
          </w:p>
        </w:tc>
        <w:tc>
          <w:tcPr>
            <w:tcW w:w="701" w:type="dxa"/>
          </w:tcPr>
          <w:p w14:paraId="351C51B0" w14:textId="77777777" w:rsidR="006A2D3B" w:rsidRDefault="00363BDC">
            <w:pPr>
              <w:rPr>
                <w:color w:val="1F497D"/>
              </w:rPr>
            </w:pPr>
            <w:r>
              <w:rPr>
                <w:color w:val="1F497D"/>
              </w:rPr>
              <w:t>6.1</w:t>
            </w:r>
          </w:p>
        </w:tc>
        <w:tc>
          <w:tcPr>
            <w:tcW w:w="7626" w:type="dxa"/>
            <w:gridSpan w:val="2"/>
          </w:tcPr>
          <w:p w14:paraId="1A769313" w14:textId="77777777" w:rsidR="006A2D3B" w:rsidRDefault="00363BDC">
            <w:r>
              <w:t>to comply with all directions of the Contracting Authority with regard to the use and application of all and any Confidential Information or data (including personal data as defined in the Data Protection Laws );</w:t>
            </w:r>
          </w:p>
        </w:tc>
      </w:tr>
      <w:tr w:rsidR="006A2D3B" w14:paraId="00E1C2D8" w14:textId="77777777" w:rsidTr="00A74905">
        <w:tc>
          <w:tcPr>
            <w:tcW w:w="699" w:type="dxa"/>
          </w:tcPr>
          <w:p w14:paraId="3D40A0E0" w14:textId="77777777" w:rsidR="006A2D3B" w:rsidRDefault="006A2D3B">
            <w:pPr>
              <w:rPr>
                <w:color w:val="333399"/>
              </w:rPr>
            </w:pPr>
          </w:p>
        </w:tc>
        <w:tc>
          <w:tcPr>
            <w:tcW w:w="701" w:type="dxa"/>
          </w:tcPr>
          <w:p w14:paraId="73689028" w14:textId="77777777" w:rsidR="006A2D3B" w:rsidRDefault="00363BDC">
            <w:pPr>
              <w:rPr>
                <w:color w:val="1F497D"/>
              </w:rPr>
            </w:pPr>
            <w:r>
              <w:rPr>
                <w:color w:val="1F497D"/>
              </w:rPr>
              <w:t>6.2</w:t>
            </w:r>
          </w:p>
        </w:tc>
        <w:tc>
          <w:tcPr>
            <w:tcW w:w="7626" w:type="dxa"/>
            <w:gridSpan w:val="2"/>
          </w:tcPr>
          <w:p w14:paraId="0D6F461F" w14:textId="77777777" w:rsidR="006A2D3B" w:rsidRDefault="00363BDC">
            <w:r>
              <w:t>to comply with all directions as to local security arrangements deemed reasonably necessary by the Contracting Authority including, if required, completion of documentation under the Official Secrets Act 1963 and comply with any vetting requirements of the Contracting Authority including by police authorities;</w:t>
            </w:r>
          </w:p>
        </w:tc>
      </w:tr>
      <w:tr w:rsidR="006A2D3B" w14:paraId="46CF66C4" w14:textId="77777777" w:rsidTr="00A74905">
        <w:tc>
          <w:tcPr>
            <w:tcW w:w="699" w:type="dxa"/>
          </w:tcPr>
          <w:p w14:paraId="6FFC990E" w14:textId="77777777" w:rsidR="006A2D3B" w:rsidRDefault="006A2D3B">
            <w:pPr>
              <w:rPr>
                <w:color w:val="333399"/>
              </w:rPr>
            </w:pPr>
          </w:p>
        </w:tc>
        <w:tc>
          <w:tcPr>
            <w:tcW w:w="701" w:type="dxa"/>
          </w:tcPr>
          <w:p w14:paraId="48889DF4" w14:textId="77777777" w:rsidR="006A2D3B" w:rsidRDefault="00363BDC">
            <w:pPr>
              <w:rPr>
                <w:color w:val="1F497D"/>
              </w:rPr>
            </w:pPr>
            <w:r>
              <w:rPr>
                <w:color w:val="1F497D"/>
              </w:rPr>
              <w:t>6.3</w:t>
            </w:r>
          </w:p>
        </w:tc>
        <w:tc>
          <w:tcPr>
            <w:tcW w:w="7626" w:type="dxa"/>
            <w:gridSpan w:val="2"/>
          </w:tcPr>
          <w:p w14:paraId="3C20865D" w14:textId="4A9F5DC7" w:rsidR="006A2D3B" w:rsidRDefault="00363BDC">
            <w:r>
              <w:t xml:space="preserve">upon termination of the Competition (or the Contract) for whatever reason to furnish to the Contracting Authority all Confidential Information or at the written direction of the Contracting Authority to destroy in a secure manner all (or such part or parts thereof as may be identified by the Contracting Authority) Confidential Information in its possession and shall erase any Confidential Information held by </w:t>
            </w:r>
            <w:r>
              <w:lastRenderedPageBreak/>
              <w:t>the Contractor in electronic form. The Contractor will upon request furnish a certificate to that effect should the Contracting Authority so request in writing.</w:t>
            </w:r>
            <w:r w:rsidR="00226AFB">
              <w:t xml:space="preserve"> </w:t>
            </w:r>
            <w:r>
              <w:t>For the avoidance of doubt “document” includes documents stored on a computer storage medium and data in digital form whether legible or not.</w:t>
            </w:r>
          </w:p>
        </w:tc>
      </w:tr>
      <w:tr w:rsidR="006A2D3B" w14:paraId="59790E4C" w14:textId="77777777" w:rsidTr="00A74905">
        <w:tc>
          <w:tcPr>
            <w:tcW w:w="699" w:type="dxa"/>
          </w:tcPr>
          <w:p w14:paraId="1DA643E6" w14:textId="77777777" w:rsidR="006A2D3B" w:rsidRDefault="00363BDC">
            <w:pPr>
              <w:rPr>
                <w:color w:val="333399"/>
              </w:rPr>
            </w:pPr>
            <w:r>
              <w:rPr>
                <w:color w:val="333399"/>
              </w:rPr>
              <w:lastRenderedPageBreak/>
              <w:t>7.</w:t>
            </w:r>
          </w:p>
          <w:p w14:paraId="0E87881A" w14:textId="77777777" w:rsidR="006A2D3B" w:rsidRDefault="006A2D3B">
            <w:pPr>
              <w:rPr>
                <w:color w:val="333399"/>
              </w:rPr>
            </w:pPr>
          </w:p>
        </w:tc>
        <w:tc>
          <w:tcPr>
            <w:tcW w:w="8327" w:type="dxa"/>
            <w:gridSpan w:val="3"/>
          </w:tcPr>
          <w:p w14:paraId="007D141B" w14:textId="77777777" w:rsidR="006A2D3B" w:rsidRDefault="00363BDC">
            <w:r>
              <w:t>The Contractor shall not obtain any proprietary interest or any other interest whatsoever in the Confidential Information furnished to them by the Contracting Authority and the Contractor so acknowledges and confirms.</w:t>
            </w:r>
          </w:p>
        </w:tc>
      </w:tr>
      <w:tr w:rsidR="006A2D3B" w14:paraId="27D02E0C" w14:textId="77777777" w:rsidTr="00A74905">
        <w:tc>
          <w:tcPr>
            <w:tcW w:w="699" w:type="dxa"/>
          </w:tcPr>
          <w:p w14:paraId="1426662F" w14:textId="77777777" w:rsidR="006A2D3B" w:rsidRDefault="00363BDC">
            <w:pPr>
              <w:rPr>
                <w:color w:val="333399"/>
              </w:rPr>
            </w:pPr>
            <w:r>
              <w:rPr>
                <w:color w:val="333399"/>
              </w:rPr>
              <w:t>8.</w:t>
            </w:r>
          </w:p>
        </w:tc>
        <w:tc>
          <w:tcPr>
            <w:tcW w:w="8327" w:type="dxa"/>
            <w:gridSpan w:val="3"/>
          </w:tcPr>
          <w:p w14:paraId="202ADF96" w14:textId="77777777" w:rsidR="006A2D3B" w:rsidRDefault="00363BDC">
            <w:r>
              <w:t>The Contractor shall, in the performance of the Contract, access only such hardware, software, infrastructure, or any part of the databases, data or ICT system(s) of the Contracting Authority as may be necessary for the purposes of the Competition (and obligations thereunder or arising therefrom) and only as directed by the Contracting Authority and in the manner agreed in writing between the Parties.</w:t>
            </w:r>
          </w:p>
        </w:tc>
      </w:tr>
      <w:tr w:rsidR="006A2D3B" w14:paraId="3F47B8B0" w14:textId="77777777" w:rsidTr="00A74905">
        <w:tc>
          <w:tcPr>
            <w:tcW w:w="699" w:type="dxa"/>
          </w:tcPr>
          <w:p w14:paraId="788350CE" w14:textId="77777777" w:rsidR="006A2D3B" w:rsidRDefault="00363BDC">
            <w:pPr>
              <w:rPr>
                <w:color w:val="333399"/>
              </w:rPr>
            </w:pPr>
            <w:r>
              <w:rPr>
                <w:color w:val="333399"/>
              </w:rPr>
              <w:t>9.</w:t>
            </w:r>
          </w:p>
        </w:tc>
        <w:tc>
          <w:tcPr>
            <w:tcW w:w="8327" w:type="dxa"/>
            <w:gridSpan w:val="3"/>
          </w:tcPr>
          <w:p w14:paraId="60BFF5DB" w14:textId="77777777" w:rsidR="006A2D3B" w:rsidRDefault="00363BDC">
            <w:r>
              <w:t>The Contractor agrees that this Agreement will continue in force notwithstanding any court order relating to the Competition or termination of the Contract (if awarded) for any reason.</w:t>
            </w:r>
          </w:p>
        </w:tc>
      </w:tr>
      <w:tr w:rsidR="006A2D3B" w14:paraId="0ABA4CDA" w14:textId="77777777" w:rsidTr="00A74905">
        <w:tc>
          <w:tcPr>
            <w:tcW w:w="699" w:type="dxa"/>
          </w:tcPr>
          <w:p w14:paraId="3D850184" w14:textId="77777777" w:rsidR="006A2D3B" w:rsidRDefault="00363BDC">
            <w:pPr>
              <w:rPr>
                <w:color w:val="333399"/>
              </w:rPr>
            </w:pPr>
            <w:r>
              <w:rPr>
                <w:color w:val="333399"/>
              </w:rPr>
              <w:t>10.</w:t>
            </w:r>
          </w:p>
          <w:p w14:paraId="32980D08" w14:textId="77777777" w:rsidR="006A2D3B" w:rsidRDefault="006A2D3B">
            <w:pPr>
              <w:rPr>
                <w:color w:val="333399"/>
              </w:rPr>
            </w:pPr>
          </w:p>
          <w:p w14:paraId="0E38AAD9" w14:textId="77777777" w:rsidR="006A2D3B" w:rsidRDefault="006A2D3B">
            <w:pPr>
              <w:rPr>
                <w:color w:val="333399"/>
              </w:rPr>
            </w:pPr>
          </w:p>
          <w:p w14:paraId="2EFF107D" w14:textId="77777777" w:rsidR="006A2D3B" w:rsidRDefault="00363BDC">
            <w:pPr>
              <w:rPr>
                <w:color w:val="333399"/>
              </w:rPr>
            </w:pPr>
            <w:r>
              <w:rPr>
                <w:color w:val="333399"/>
              </w:rPr>
              <w:t>11.</w:t>
            </w:r>
          </w:p>
        </w:tc>
        <w:tc>
          <w:tcPr>
            <w:tcW w:w="8327" w:type="dxa"/>
            <w:gridSpan w:val="3"/>
          </w:tcPr>
          <w:p w14:paraId="0A285418" w14:textId="77777777" w:rsidR="006A2D3B" w:rsidRDefault="00363BDC">
            <w:r>
              <w:t>The Contractor agrees that this Agreement shall in all aspects be governed by and construed in accordance with the laws of Ireland and the Contractor hereby further agrees that the courts of Ireland have exclusive jurisdiction to hear and determine any disputes arising out of or in connection with this Agreement.</w:t>
            </w:r>
          </w:p>
          <w:p w14:paraId="482ED78A" w14:textId="77777777" w:rsidR="006A2D3B" w:rsidRDefault="00363BDC">
            <w:pPr>
              <w:numPr>
                <w:ilvl w:val="2"/>
                <w:numId w:val="5"/>
              </w:numPr>
              <w:spacing w:after="0" w:line="256" w:lineRule="auto"/>
              <w:ind w:left="469" w:hanging="469"/>
            </w:pPr>
            <w:r>
              <w:t>In this Agreement, the following terms shall have the meanings respectively ascribed to them:</w:t>
            </w:r>
          </w:p>
          <w:p w14:paraId="2445AA22" w14:textId="77777777" w:rsidR="00A74905" w:rsidRDefault="00A74905" w:rsidP="00A74905">
            <w:pPr>
              <w:spacing w:after="0" w:line="256" w:lineRule="auto"/>
            </w:pPr>
          </w:p>
          <w:p w14:paraId="480F9329" w14:textId="77777777" w:rsidR="006A2D3B" w:rsidRDefault="00363BDC" w:rsidP="00402D45">
            <w:pPr>
              <w:pStyle w:val="ListParagraph"/>
              <w:numPr>
                <w:ilvl w:val="0"/>
                <w:numId w:val="44"/>
              </w:numPr>
              <w:spacing w:line="256" w:lineRule="auto"/>
            </w:pPr>
            <w:r>
              <w:t xml:space="preserve">“Data Controller” has the meaning given under the Data Protection Laws; </w:t>
            </w:r>
          </w:p>
          <w:p w14:paraId="188D776B" w14:textId="77777777" w:rsidR="006A2D3B" w:rsidRDefault="00363BDC" w:rsidP="00402D45">
            <w:pPr>
              <w:pStyle w:val="ListParagraph"/>
              <w:numPr>
                <w:ilvl w:val="0"/>
                <w:numId w:val="44"/>
              </w:numPr>
              <w:spacing w:line="256" w:lineRule="auto"/>
            </w:pPr>
            <w:r>
              <w:t xml:space="preserve">“Data Processor” has the meaning given under the Data Protection Laws; </w:t>
            </w:r>
          </w:p>
          <w:p w14:paraId="062B1074" w14:textId="77777777" w:rsidR="006A2D3B" w:rsidRDefault="00363BDC" w:rsidP="00402D45">
            <w:pPr>
              <w:pStyle w:val="ListParagraph"/>
              <w:numPr>
                <w:ilvl w:val="0"/>
                <w:numId w:val="44"/>
              </w:numPr>
              <w:spacing w:line="256" w:lineRule="auto"/>
            </w:pPr>
            <w:r>
              <w:t xml:space="preserve">“Data Subject” has the meaning given under the Data Protection Laws; </w:t>
            </w:r>
          </w:p>
          <w:p w14:paraId="3D22D7AE" w14:textId="77777777" w:rsidR="006A2D3B" w:rsidRDefault="00363BDC" w:rsidP="00402D45">
            <w:pPr>
              <w:pStyle w:val="ListParagraph"/>
              <w:numPr>
                <w:ilvl w:val="0"/>
                <w:numId w:val="44"/>
              </w:numPr>
              <w:spacing w:line="256" w:lineRule="auto"/>
            </w:pPr>
            <w:r>
              <w:t>“Data Subject Access Request” means a request made by a Data Subject in accordance with rights granted under the Data Protection Laws to access his or her Personal Data;</w:t>
            </w:r>
          </w:p>
          <w:p w14:paraId="7CB9081F" w14:textId="77777777" w:rsidR="006A2D3B" w:rsidRDefault="00363BDC" w:rsidP="00402D45">
            <w:pPr>
              <w:pStyle w:val="ListParagraph"/>
              <w:numPr>
                <w:ilvl w:val="0"/>
                <w:numId w:val="44"/>
              </w:numPr>
              <w:spacing w:line="256" w:lineRule="auto"/>
            </w:pPr>
            <w:r>
              <w:t>“Personal Data” has the meaning given under Data Protection Laws;</w:t>
            </w:r>
          </w:p>
          <w:p w14:paraId="61798C43" w14:textId="77777777" w:rsidR="006A2D3B" w:rsidRDefault="00363BDC" w:rsidP="00402D45">
            <w:pPr>
              <w:pStyle w:val="ListParagraph"/>
              <w:numPr>
                <w:ilvl w:val="0"/>
                <w:numId w:val="44"/>
              </w:numPr>
              <w:spacing w:line="256" w:lineRule="auto"/>
            </w:pPr>
            <w:r>
              <w:t>“Processing” has the meaning given under the Data Protection Laws;</w:t>
            </w:r>
          </w:p>
          <w:p w14:paraId="69966FEB" w14:textId="77777777" w:rsidR="00402D45" w:rsidRDefault="00402D45" w:rsidP="00402D45">
            <w:pPr>
              <w:spacing w:line="256" w:lineRule="auto"/>
            </w:pPr>
          </w:p>
          <w:p w14:paraId="0F06E20D" w14:textId="77777777" w:rsidR="006A2D3B" w:rsidRDefault="00363BDC">
            <w:pPr>
              <w:numPr>
                <w:ilvl w:val="2"/>
                <w:numId w:val="5"/>
              </w:numPr>
              <w:spacing w:after="0" w:line="256" w:lineRule="auto"/>
              <w:ind w:left="469" w:hanging="469"/>
            </w:pPr>
            <w:r>
              <w:t>The Contractor shall comply with all applicable requirements of the Data Protection Laws.</w:t>
            </w:r>
          </w:p>
          <w:p w14:paraId="3A0D9B3B" w14:textId="77777777" w:rsidR="00402D45" w:rsidRDefault="00402D45" w:rsidP="00402D45">
            <w:pPr>
              <w:spacing w:after="0" w:line="256" w:lineRule="auto"/>
            </w:pPr>
          </w:p>
          <w:p w14:paraId="161ABBEE" w14:textId="6F149FD8" w:rsidR="006A2D3B" w:rsidRDefault="00363BDC">
            <w:pPr>
              <w:numPr>
                <w:ilvl w:val="2"/>
                <w:numId w:val="5"/>
              </w:numPr>
              <w:spacing w:after="0" w:line="256" w:lineRule="auto"/>
              <w:ind w:left="469" w:hanging="469"/>
            </w:pPr>
            <w:r>
              <w:t>The Parties acknowledge that for the purposes of the Data Protection Laws, the Contracting Authority is the Data Controller and the Contractor is the Data Processor in respect of Confidential Information which is Personal Data.</w:t>
            </w:r>
            <w:r w:rsidR="00226AFB">
              <w:t xml:space="preserve"> </w:t>
            </w:r>
            <w:r>
              <w:t>Schedule A sets out the scope, nature and purpose of Processing by the Contractor, the duration of the Processing and the types of Personal Data and categories of Data Subject.</w:t>
            </w:r>
          </w:p>
          <w:p w14:paraId="1AA85D93" w14:textId="77777777" w:rsidR="006A2D3B" w:rsidRDefault="006A2D3B" w:rsidP="00402D45">
            <w:pPr>
              <w:spacing w:after="0" w:line="256" w:lineRule="auto"/>
            </w:pPr>
          </w:p>
          <w:p w14:paraId="481A8826" w14:textId="77777777" w:rsidR="006A2D3B" w:rsidRDefault="00363BDC">
            <w:pPr>
              <w:numPr>
                <w:ilvl w:val="2"/>
                <w:numId w:val="5"/>
              </w:numPr>
              <w:spacing w:after="0" w:line="256" w:lineRule="auto"/>
              <w:ind w:left="469" w:hanging="469"/>
            </w:pPr>
            <w:r>
              <w:t xml:space="preserve">Without prejudice to the generality of clause 11(B), the Contractor shall, in relation to any Confidential Information which is Personal </w:t>
            </w:r>
            <w:proofErr w:type="gramStart"/>
            <w:r>
              <w:t>Data:-</w:t>
            </w:r>
            <w:proofErr w:type="gramEnd"/>
          </w:p>
          <w:p w14:paraId="2CA8C65B" w14:textId="77777777" w:rsidR="001340E6" w:rsidRDefault="001340E6" w:rsidP="001340E6">
            <w:pPr>
              <w:spacing w:after="0" w:line="256" w:lineRule="auto"/>
            </w:pPr>
          </w:p>
          <w:p w14:paraId="3CE5F90A" w14:textId="77777777" w:rsidR="006A2D3B" w:rsidRDefault="00363BDC">
            <w:pPr>
              <w:numPr>
                <w:ilvl w:val="0"/>
                <w:numId w:val="8"/>
              </w:numPr>
              <w:spacing w:after="0" w:line="256" w:lineRule="auto"/>
            </w:pPr>
            <w:r>
              <w:t xml:space="preserve">process that Personal Data only on the written instructions of the Contracting Authority; </w:t>
            </w:r>
          </w:p>
          <w:p w14:paraId="5D8FC94D" w14:textId="77777777" w:rsidR="006A2D3B" w:rsidRDefault="006A2D3B">
            <w:pPr>
              <w:spacing w:after="0" w:line="256" w:lineRule="auto"/>
              <w:ind w:left="405"/>
            </w:pPr>
          </w:p>
          <w:p w14:paraId="702A728D" w14:textId="440AA49E" w:rsidR="006A2D3B" w:rsidRDefault="00363BDC">
            <w:pPr>
              <w:numPr>
                <w:ilvl w:val="0"/>
                <w:numId w:val="8"/>
              </w:numPr>
              <w:spacing w:after="0" w:line="256" w:lineRule="auto"/>
            </w:pPr>
            <w:r>
              <w:t>ensure that it has in place appropriate technical and organisational measures, reviewed and approved by the Contracting Authority,</w:t>
            </w:r>
            <w:r w:rsidR="00226AFB">
              <w:t xml:space="preserve"> </w:t>
            </w:r>
            <w:r>
              <w:t>to protect against unauthorised or unlawful processing of Personal Data and against accidental loss or destruction of, or damage to, Personal Data, appropriate to the harm that might result from the unauthorised or unlawful processing or accidental loss, destruction or damage and the nature of the data to be protected, having regard to the state of technological development and the cost of implementing any measures (those measures may include, where appropriate, pseudonymising and encrypting Personal Data, ensuring confidentiality, integrity, availability and resilience of its systems and services, ensuring that availability of and access to Personal Data can be restored in a timely manner after an incident, and regularly assessing and evaluating the effectiveness of the technical and organisational measures adopted by it);</w:t>
            </w:r>
          </w:p>
          <w:p w14:paraId="44AC0C22" w14:textId="77777777" w:rsidR="00026333" w:rsidRDefault="00026333" w:rsidP="00026333">
            <w:pPr>
              <w:spacing w:after="0" w:line="256" w:lineRule="auto"/>
            </w:pPr>
          </w:p>
          <w:p w14:paraId="2779746C" w14:textId="77777777" w:rsidR="006A2D3B" w:rsidRDefault="00363BDC">
            <w:pPr>
              <w:numPr>
                <w:ilvl w:val="0"/>
                <w:numId w:val="8"/>
              </w:numPr>
              <w:spacing w:after="0" w:line="256" w:lineRule="auto"/>
            </w:pPr>
            <w:r>
              <w:t>ensure that all personnel who have access to and/or process Personal Data are obliged to keep the Personal Data confidential;</w:t>
            </w:r>
          </w:p>
          <w:p w14:paraId="79742DF8" w14:textId="77777777" w:rsidR="006A2D3B" w:rsidRDefault="006A2D3B">
            <w:pPr>
              <w:spacing w:after="0" w:line="256" w:lineRule="auto"/>
              <w:ind w:left="405"/>
            </w:pPr>
          </w:p>
          <w:p w14:paraId="22CCEEA2" w14:textId="6950A8EE" w:rsidR="006A2D3B" w:rsidRDefault="00363BDC" w:rsidP="00026333">
            <w:pPr>
              <w:numPr>
                <w:ilvl w:val="0"/>
                <w:numId w:val="8"/>
              </w:numPr>
              <w:spacing w:after="0" w:line="256" w:lineRule="auto"/>
            </w:pPr>
            <w:r>
              <w:t>not transfer any Personal Data outside of the European Economic Area unless the prior written consent of the Contracting Authority has been obtained and the following conditions are fulfilled;</w:t>
            </w:r>
          </w:p>
          <w:p w14:paraId="2AEB7739" w14:textId="77777777" w:rsidR="006A2D3B" w:rsidRDefault="006A2D3B">
            <w:pPr>
              <w:spacing w:after="0" w:line="256" w:lineRule="auto"/>
              <w:ind w:left="405"/>
            </w:pPr>
          </w:p>
          <w:p w14:paraId="26498C4B" w14:textId="0932498C" w:rsidR="006A2D3B" w:rsidRDefault="00363BDC">
            <w:pPr>
              <w:numPr>
                <w:ilvl w:val="0"/>
                <w:numId w:val="9"/>
              </w:numPr>
              <w:spacing w:after="0" w:line="256" w:lineRule="auto"/>
            </w:pPr>
            <w:r>
              <w:t>appropriate safeguards are in place</w:t>
            </w:r>
            <w:r w:rsidR="00226AFB">
              <w:t xml:space="preserve"> </w:t>
            </w:r>
            <w:r>
              <w:t xml:space="preserve">in relation to the transfer, to ensure that Personal Data is adequately protected in accordance with Chapter V of Regulation 2016/679 </w:t>
            </w:r>
            <w:proofErr w:type="gramStart"/>
            <w:r>
              <w:t>( General</w:t>
            </w:r>
            <w:proofErr w:type="gramEnd"/>
            <w:r>
              <w:t xml:space="preserve"> Data Protection Regulation); </w:t>
            </w:r>
          </w:p>
          <w:p w14:paraId="6E97D0C4" w14:textId="77777777" w:rsidR="006A2D3B" w:rsidRDefault="00363BDC">
            <w:pPr>
              <w:numPr>
                <w:ilvl w:val="0"/>
                <w:numId w:val="9"/>
              </w:numPr>
              <w:spacing w:after="0" w:line="256" w:lineRule="auto"/>
            </w:pPr>
            <w:r>
              <w:t>the data subject has enforceable rights and effective legal remedies;</w:t>
            </w:r>
          </w:p>
          <w:p w14:paraId="5130DFE5" w14:textId="77777777" w:rsidR="006A2D3B" w:rsidRDefault="00363BDC">
            <w:pPr>
              <w:numPr>
                <w:ilvl w:val="0"/>
                <w:numId w:val="9"/>
              </w:numPr>
              <w:spacing w:after="0" w:line="256" w:lineRule="auto"/>
            </w:pPr>
            <w:r>
              <w:t>The Contractor complies with its obligations under the Data Protection Laws by providing an adequate level of protection to any Personal Data that is transferred; and</w:t>
            </w:r>
          </w:p>
          <w:p w14:paraId="5B0A3539" w14:textId="77777777" w:rsidR="006A2D3B" w:rsidRDefault="00363BDC">
            <w:pPr>
              <w:numPr>
                <w:ilvl w:val="0"/>
                <w:numId w:val="9"/>
              </w:numPr>
              <w:spacing w:after="0" w:line="256" w:lineRule="auto"/>
            </w:pPr>
            <w:r>
              <w:t>The Contractor complies with reasonable instructions notified to it in advance by the Contracting Authority with respect to the processing of the Personal Data;</w:t>
            </w:r>
          </w:p>
          <w:p w14:paraId="31A8AE2A" w14:textId="77777777" w:rsidR="006A2D3B" w:rsidRDefault="00363BDC">
            <w:pPr>
              <w:spacing w:line="256" w:lineRule="auto"/>
            </w:pPr>
            <w:r>
              <w:t xml:space="preserve"> </w:t>
            </w:r>
          </w:p>
          <w:p w14:paraId="2F2E4EA9" w14:textId="47648693" w:rsidR="006A2D3B" w:rsidRDefault="00363BDC">
            <w:pPr>
              <w:numPr>
                <w:ilvl w:val="2"/>
                <w:numId w:val="5"/>
              </w:numPr>
              <w:spacing w:after="0" w:line="256" w:lineRule="auto"/>
              <w:ind w:left="469" w:hanging="469"/>
            </w:pPr>
            <w:r>
              <w:t>The Contractor shall promptly notify the Contracting Authority if it receives a Data Subject Access Request to have access to any Personal Data or any other complaint, correspondence, notice, request</w:t>
            </w:r>
            <w:r w:rsidR="00226AFB">
              <w:t xml:space="preserve"> </w:t>
            </w:r>
            <w:r>
              <w:t>any order of the Court or request of any regulatory or government body relating to the Contracting Authority’s obligations under the Data Protection Laws and provide full co-operation and assistance to the Contracting Authority in relation to any such complaint, order or request (including, without limitation, by allowing Data Subjects to have access to their data).</w:t>
            </w:r>
          </w:p>
          <w:p w14:paraId="1E8C7539" w14:textId="77777777" w:rsidR="006A2D3B" w:rsidRDefault="006A2D3B">
            <w:pPr>
              <w:spacing w:after="0" w:line="256" w:lineRule="auto"/>
              <w:ind w:left="2340"/>
            </w:pPr>
          </w:p>
          <w:p w14:paraId="0D79DEA8" w14:textId="77777777" w:rsidR="006A2D3B" w:rsidRDefault="00363BDC">
            <w:pPr>
              <w:numPr>
                <w:ilvl w:val="2"/>
                <w:numId w:val="5"/>
              </w:numPr>
              <w:spacing w:after="0" w:line="256" w:lineRule="auto"/>
              <w:ind w:left="327" w:hanging="327"/>
            </w:pPr>
            <w:r>
              <w:t>The Contractor shall without undue delay report in writing to the Contacting Authority any data compromise involving Personal Data, or any circumstances that could have resulted in unauthorised access to or disclosure of Personal Data.</w:t>
            </w:r>
          </w:p>
          <w:p w14:paraId="175F896F" w14:textId="77777777" w:rsidR="006A2D3B" w:rsidRDefault="006A2D3B">
            <w:pPr>
              <w:spacing w:after="0"/>
              <w:ind w:left="720"/>
            </w:pPr>
          </w:p>
          <w:p w14:paraId="472815DB" w14:textId="77777777" w:rsidR="006A2D3B" w:rsidRDefault="00363BDC">
            <w:pPr>
              <w:numPr>
                <w:ilvl w:val="2"/>
                <w:numId w:val="5"/>
              </w:numPr>
              <w:spacing w:after="0" w:line="256" w:lineRule="auto"/>
              <w:ind w:left="327" w:hanging="327"/>
            </w:pPr>
            <w:r>
              <w:t>The Contractor shall assist the Contracting Authority in ensuring compliance with its obligations under the Data Protection Laws with respect to security, impact assessments and consultations with supervisory authorities and regulators.</w:t>
            </w:r>
          </w:p>
          <w:p w14:paraId="67DB44AE" w14:textId="77777777" w:rsidR="006A2D3B" w:rsidRDefault="006A2D3B">
            <w:pPr>
              <w:spacing w:after="0"/>
              <w:ind w:left="720"/>
            </w:pPr>
          </w:p>
          <w:p w14:paraId="61E6A40C" w14:textId="64871DBC" w:rsidR="006A2D3B" w:rsidRDefault="00363BDC">
            <w:pPr>
              <w:numPr>
                <w:ilvl w:val="2"/>
                <w:numId w:val="5"/>
              </w:numPr>
              <w:spacing w:after="0" w:line="256" w:lineRule="auto"/>
              <w:ind w:left="327" w:hanging="327"/>
            </w:pPr>
            <w:r>
              <w:lastRenderedPageBreak/>
              <w:t>The Contractor shall at the written direction</w:t>
            </w:r>
            <w:r w:rsidR="00226AFB">
              <w:t xml:space="preserve"> </w:t>
            </w:r>
            <w:r>
              <w:t>of the Contracting Authority, amend, delete or return Personal Data and copies thereof to the Contracting Authority on termination of this Agreement unless the Contractor is required by the laws of any member of the European Union or by the laws of the European Union applicable to the Contractor to store the Personal Data.</w:t>
            </w:r>
          </w:p>
          <w:p w14:paraId="68303C38" w14:textId="77777777" w:rsidR="006A2D3B" w:rsidRDefault="006A2D3B">
            <w:pPr>
              <w:spacing w:after="0"/>
              <w:ind w:left="720"/>
            </w:pPr>
          </w:p>
          <w:p w14:paraId="1D8324B6" w14:textId="2BB97924" w:rsidR="006A2D3B" w:rsidRDefault="00363BDC">
            <w:pPr>
              <w:numPr>
                <w:ilvl w:val="2"/>
                <w:numId w:val="5"/>
              </w:numPr>
              <w:spacing w:after="0" w:line="256" w:lineRule="auto"/>
              <w:ind w:left="327" w:hanging="327"/>
            </w:pPr>
            <w:r>
              <w:t>The Contractor shall permit the Contracting Authority, the Office of the Data Protection Commission or other supervisory authority for data protection in Ireland, and</w:t>
            </w:r>
            <w:r w:rsidR="00387A47">
              <w:t>/</w:t>
            </w:r>
            <w:r>
              <w:t>or their nominee to conduct audits and or inspections of the Contractor’s facilities, and to have access to all data protection, confidentiality and security procedures, data equipment, mechanisms, documentation, databases, archives, data storage devices, electronic communications and storage systems used by the Contractor in any way for the provision of the services.</w:t>
            </w:r>
            <w:r w:rsidR="00226AFB">
              <w:t xml:space="preserve"> </w:t>
            </w:r>
            <w:r>
              <w:t>The Contractor shall comply with all reasonable directions of the Contracting Authority arising out of any such inspection, audit or review.</w:t>
            </w:r>
          </w:p>
          <w:p w14:paraId="4B2410F7" w14:textId="77777777" w:rsidR="006A2D3B" w:rsidRDefault="006A2D3B">
            <w:pPr>
              <w:spacing w:after="0"/>
              <w:ind w:left="720"/>
            </w:pPr>
          </w:p>
          <w:p w14:paraId="41ABAC12" w14:textId="77777777" w:rsidR="006A2D3B" w:rsidRDefault="00363BDC">
            <w:pPr>
              <w:numPr>
                <w:ilvl w:val="2"/>
                <w:numId w:val="5"/>
              </w:numPr>
              <w:spacing w:after="0" w:line="256" w:lineRule="auto"/>
              <w:ind w:left="469" w:hanging="469"/>
            </w:pPr>
            <w:r>
              <w:t>The Contractor shall fully comply with, and implement policies which are communicated or notified to the Contractor by the Contracting Authority from time to time.</w:t>
            </w:r>
          </w:p>
          <w:p w14:paraId="71F50E4B" w14:textId="77777777" w:rsidR="006A2D3B" w:rsidRDefault="006A2D3B">
            <w:pPr>
              <w:spacing w:after="0"/>
              <w:ind w:left="720"/>
              <w:rPr>
                <w:highlight w:val="yellow"/>
              </w:rPr>
            </w:pPr>
          </w:p>
          <w:p w14:paraId="613258B1" w14:textId="77777777" w:rsidR="006A2D3B" w:rsidRDefault="00363BDC">
            <w:pPr>
              <w:numPr>
                <w:ilvl w:val="2"/>
                <w:numId w:val="5"/>
              </w:numPr>
              <w:spacing w:after="0" w:line="256" w:lineRule="auto"/>
              <w:ind w:left="611" w:hanging="611"/>
            </w:pPr>
            <w:r>
              <w:t>The Contractor shall maintain complete and accurate records and information to demonstrate its compliance with this clause 11 and allow for inspections and contribute to any audits by the Contacting Authority or the Contracting Authority’s designated auditor.</w:t>
            </w:r>
          </w:p>
          <w:p w14:paraId="63816B78" w14:textId="77777777" w:rsidR="006A2D3B" w:rsidRDefault="006A2D3B">
            <w:pPr>
              <w:spacing w:after="0"/>
              <w:ind w:left="720"/>
            </w:pPr>
          </w:p>
          <w:p w14:paraId="7704CD61" w14:textId="77777777" w:rsidR="006A2D3B" w:rsidRDefault="00363BDC">
            <w:pPr>
              <w:numPr>
                <w:ilvl w:val="2"/>
                <w:numId w:val="5"/>
              </w:numPr>
              <w:spacing w:after="0" w:line="256" w:lineRule="auto"/>
              <w:ind w:left="611" w:hanging="611"/>
            </w:pPr>
            <w:r>
              <w:t xml:space="preserve">The Contractor </w:t>
            </w:r>
            <w:proofErr w:type="gramStart"/>
            <w:r>
              <w:t>shall:-</w:t>
            </w:r>
            <w:proofErr w:type="gramEnd"/>
          </w:p>
          <w:p w14:paraId="0E480CEF" w14:textId="77777777" w:rsidR="006A2D3B" w:rsidRDefault="006A2D3B" w:rsidP="001340E6">
            <w:pPr>
              <w:spacing w:after="0" w:line="256" w:lineRule="auto"/>
            </w:pPr>
          </w:p>
          <w:p w14:paraId="7D24E8B0" w14:textId="77777777" w:rsidR="006A2D3B" w:rsidRDefault="00363BDC">
            <w:pPr>
              <w:numPr>
                <w:ilvl w:val="0"/>
                <w:numId w:val="7"/>
              </w:numPr>
              <w:spacing w:after="0" w:line="256" w:lineRule="auto"/>
            </w:pPr>
            <w:r>
              <w:t>take all reasonable precautions to preserve the integrity of any Personal Data which it processes and to prevent any corruption or loss of such Personal Data;</w:t>
            </w:r>
          </w:p>
          <w:p w14:paraId="0BFFAD2A" w14:textId="0DA4E1F1" w:rsidR="006A2D3B" w:rsidRDefault="00363BDC">
            <w:pPr>
              <w:numPr>
                <w:ilvl w:val="0"/>
                <w:numId w:val="7"/>
              </w:numPr>
              <w:spacing w:after="0" w:line="256" w:lineRule="auto"/>
            </w:pPr>
            <w:r>
              <w:t xml:space="preserve">ensure that a back-up copy of any and all such Personal Data is made </w:t>
            </w:r>
            <w:r w:rsidRPr="00604179">
              <w:rPr>
                <w:highlight w:val="lightGray"/>
              </w:rPr>
              <w:t>[</w:t>
            </w:r>
            <w:r w:rsidR="00604179" w:rsidRPr="00604179">
              <w:rPr>
                <w:highlight w:val="lightGray"/>
              </w:rPr>
              <w:t>I</w:t>
            </w:r>
            <w:r w:rsidRPr="00604179">
              <w:rPr>
                <w:highlight w:val="lightGray"/>
              </w:rPr>
              <w:t xml:space="preserve">nsert </w:t>
            </w:r>
            <w:r w:rsidR="00604179" w:rsidRPr="00604179">
              <w:rPr>
                <w:highlight w:val="lightGray"/>
              </w:rPr>
              <w:t>F</w:t>
            </w:r>
            <w:r w:rsidRPr="00604179">
              <w:rPr>
                <w:highlight w:val="lightGray"/>
              </w:rPr>
              <w:t>requency]</w:t>
            </w:r>
            <w:r>
              <w:t xml:space="preserve"> and this copy is recorded on media from which the data can be reloaded if there is any corruption or loss of the data; and</w:t>
            </w:r>
          </w:p>
          <w:p w14:paraId="6AA2D63C" w14:textId="77777777" w:rsidR="006A2D3B" w:rsidRDefault="00363BDC">
            <w:pPr>
              <w:numPr>
                <w:ilvl w:val="0"/>
                <w:numId w:val="7"/>
              </w:numPr>
              <w:spacing w:after="0" w:line="256" w:lineRule="auto"/>
            </w:pPr>
            <w:r>
              <w:t>in such an event and if attributable to any default by the Contractor or any Sub-contractor, promptly restore the Personal Data at its own expense or, at the Contracting Authority’s option, reimburse the Contracting Authority for any reasonable expenses it incurs in having the Personal Data restored by a third party.</w:t>
            </w:r>
          </w:p>
          <w:p w14:paraId="4CB975AB" w14:textId="77777777" w:rsidR="006A2D3B" w:rsidRDefault="006A2D3B" w:rsidP="00AE567C">
            <w:pPr>
              <w:spacing w:after="0" w:line="256" w:lineRule="auto"/>
            </w:pPr>
          </w:p>
          <w:p w14:paraId="25023FCE" w14:textId="544DB528" w:rsidR="006A2D3B" w:rsidRDefault="00363BDC" w:rsidP="00782B6E">
            <w:pPr>
              <w:spacing w:line="256" w:lineRule="auto"/>
            </w:pPr>
            <w:r>
              <w:t xml:space="preserve">The Contracting Authority does not consent to the Contractor appointing any </w:t>
            </w:r>
            <w:r w:rsidR="00604179">
              <w:t>third-party</w:t>
            </w:r>
            <w:r>
              <w:t xml:space="preserve"> processor of Personal Data under this agreement. </w:t>
            </w:r>
          </w:p>
          <w:p w14:paraId="0525805E" w14:textId="057428CB" w:rsidR="006A2D3B" w:rsidRDefault="00363BDC" w:rsidP="00026333">
            <w:pPr>
              <w:numPr>
                <w:ilvl w:val="2"/>
                <w:numId w:val="5"/>
              </w:numPr>
              <w:spacing w:after="0" w:line="256" w:lineRule="auto"/>
              <w:ind w:left="327" w:hanging="283"/>
            </w:pPr>
            <w:r>
              <w:t>Save for clauses 11B, 11C, 11</w:t>
            </w:r>
            <w:proofErr w:type="gramStart"/>
            <w:r>
              <w:t>D(</w:t>
            </w:r>
            <w:proofErr w:type="gramEnd"/>
            <w:r>
              <w:t>4) and 11E, all the obligations on the Contractor in this clause 11 relating to the processing of Personal Data shall apply to the processing of all Confidential Information</w:t>
            </w:r>
            <w:r w:rsidR="00782B6E">
              <w:t>.</w:t>
            </w:r>
          </w:p>
        </w:tc>
      </w:tr>
    </w:tbl>
    <w:p w14:paraId="2822F8E5" w14:textId="77777777" w:rsidR="006A2D3B" w:rsidRDefault="006A2D3B">
      <w:pPr>
        <w:spacing w:after="240"/>
      </w:pPr>
    </w:p>
    <w:p w14:paraId="60B3253A" w14:textId="77777777" w:rsidR="006A2D3B" w:rsidRDefault="006A2D3B">
      <w:pPr>
        <w:rPr>
          <w:color w:val="FF0000"/>
          <w:highlight w:val="cyan"/>
        </w:rPr>
      </w:pPr>
    </w:p>
    <w:p w14:paraId="53A806FF" w14:textId="77777777" w:rsidR="006A2D3B" w:rsidRDefault="006A2D3B"/>
    <w:tbl>
      <w:tblPr>
        <w:tblStyle w:val="afff7"/>
        <w:tblW w:w="8996" w:type="dxa"/>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ayout w:type="fixed"/>
        <w:tblLook w:val="0000" w:firstRow="0" w:lastRow="0" w:firstColumn="0" w:lastColumn="0" w:noHBand="0" w:noVBand="0"/>
      </w:tblPr>
      <w:tblGrid>
        <w:gridCol w:w="4470"/>
        <w:gridCol w:w="24"/>
        <w:gridCol w:w="4458"/>
        <w:gridCol w:w="44"/>
      </w:tblGrid>
      <w:tr w:rsidR="006A2D3B" w14:paraId="7058E6F1" w14:textId="77777777">
        <w:trPr>
          <w:gridAfter w:val="1"/>
          <w:wAfter w:w="44" w:type="dxa"/>
          <w:trHeight w:val="964"/>
        </w:trPr>
        <w:tc>
          <w:tcPr>
            <w:tcW w:w="4470" w:type="dxa"/>
            <w:shd w:val="clear" w:color="auto" w:fill="CCCCCC"/>
          </w:tcPr>
          <w:p w14:paraId="7021582C" w14:textId="77777777" w:rsidR="006A2D3B" w:rsidRDefault="00363BDC">
            <w:r>
              <w:lastRenderedPageBreak/>
              <w:t>SIGNED for and on behalf of the Contracting Authority</w:t>
            </w:r>
          </w:p>
          <w:p w14:paraId="4A4093A2" w14:textId="77777777" w:rsidR="006A2D3B" w:rsidRDefault="006A2D3B"/>
          <w:p w14:paraId="2A6C8D3D" w14:textId="77777777" w:rsidR="006A2D3B" w:rsidRDefault="00363BDC">
            <w:r>
              <w:t>__________________________</w:t>
            </w:r>
          </w:p>
          <w:p w14:paraId="21731968" w14:textId="77777777" w:rsidR="006A2D3B" w:rsidRDefault="00363BDC">
            <w:r>
              <w:t>(being a duly authorised officer)</w:t>
            </w:r>
          </w:p>
        </w:tc>
        <w:tc>
          <w:tcPr>
            <w:tcW w:w="4482" w:type="dxa"/>
            <w:gridSpan w:val="2"/>
            <w:shd w:val="clear" w:color="auto" w:fill="CCCCCC"/>
          </w:tcPr>
          <w:p w14:paraId="57A25FC1" w14:textId="77777777" w:rsidR="006A2D3B" w:rsidRDefault="00363BDC">
            <w:r>
              <w:t>SIGNED for and on behalf of the Contractor</w:t>
            </w:r>
          </w:p>
          <w:p w14:paraId="0B405911" w14:textId="77777777" w:rsidR="006A2D3B" w:rsidRDefault="006A2D3B">
            <w:pPr>
              <w:spacing w:after="360"/>
            </w:pPr>
          </w:p>
          <w:p w14:paraId="3EA58E82" w14:textId="77777777" w:rsidR="006A2D3B" w:rsidRDefault="00363BDC">
            <w:r>
              <w:t>____________________________</w:t>
            </w:r>
          </w:p>
        </w:tc>
      </w:tr>
      <w:tr w:rsidR="006A2D3B" w14:paraId="552FBFA6" w14:textId="77777777">
        <w:trPr>
          <w:trHeight w:val="1044"/>
        </w:trPr>
        <w:tc>
          <w:tcPr>
            <w:tcW w:w="4494" w:type="dxa"/>
            <w:gridSpan w:val="2"/>
            <w:shd w:val="clear" w:color="auto" w:fill="CCCCCC"/>
          </w:tcPr>
          <w:p w14:paraId="1DA0A3F7" w14:textId="77777777" w:rsidR="006A2D3B" w:rsidRDefault="00363BDC">
            <w:r>
              <w:t>Witness</w:t>
            </w:r>
          </w:p>
        </w:tc>
        <w:tc>
          <w:tcPr>
            <w:tcW w:w="4502" w:type="dxa"/>
            <w:gridSpan w:val="2"/>
            <w:shd w:val="clear" w:color="auto" w:fill="CCCCCC"/>
          </w:tcPr>
          <w:p w14:paraId="36BEEA50" w14:textId="77777777" w:rsidR="006A2D3B" w:rsidRDefault="00363BDC">
            <w:r>
              <w:t>Witness</w:t>
            </w:r>
          </w:p>
        </w:tc>
      </w:tr>
    </w:tbl>
    <w:p w14:paraId="23D8332D" w14:textId="77777777" w:rsidR="006A2D3B" w:rsidRDefault="006A2D3B"/>
    <w:p w14:paraId="38300018" w14:textId="77777777" w:rsidR="006A2D3B" w:rsidRDefault="006A2D3B"/>
    <w:p w14:paraId="24805BC8" w14:textId="77777777" w:rsidR="006A2D3B" w:rsidRDefault="006A2D3B">
      <w:pPr>
        <w:rPr>
          <w:color w:val="FF0000"/>
          <w:highlight w:val="cyan"/>
        </w:rPr>
      </w:pPr>
    </w:p>
    <w:p w14:paraId="6B4DD0EF" w14:textId="77777777" w:rsidR="006A2D3B" w:rsidRDefault="006A2D3B">
      <w:pPr>
        <w:rPr>
          <w:color w:val="FF0000"/>
          <w:highlight w:val="cyan"/>
        </w:rPr>
      </w:pPr>
    </w:p>
    <w:p w14:paraId="23555364" w14:textId="77777777" w:rsidR="006A2D3B" w:rsidRDefault="006A2D3B"/>
    <w:p w14:paraId="1B6CF2D4" w14:textId="77777777" w:rsidR="006A2D3B" w:rsidRDefault="006A2D3B"/>
    <w:p w14:paraId="3DAC7E24" w14:textId="77777777" w:rsidR="006A2D3B" w:rsidRDefault="006A2D3B">
      <w:pPr>
        <w:spacing w:after="0" w:line="240" w:lineRule="auto"/>
        <w:jc w:val="left"/>
      </w:pPr>
    </w:p>
    <w:p w14:paraId="1D6FFDBA" w14:textId="77777777" w:rsidR="006A2D3B" w:rsidRDefault="00363BDC">
      <w:pPr>
        <w:pStyle w:val="Heading1"/>
        <w:keepNext w:val="0"/>
        <w:rPr>
          <w:rFonts w:ascii="Calibri" w:hAnsi="Calibri"/>
        </w:rPr>
      </w:pPr>
      <w:r>
        <w:rPr>
          <w:rFonts w:ascii="Calibri" w:hAnsi="Calibri"/>
        </w:rPr>
        <w:lastRenderedPageBreak/>
        <w:t>Schedule A to the Confidentiality Agreement: Data Protection</w:t>
      </w:r>
    </w:p>
    <w:p w14:paraId="6C658975" w14:textId="77777777" w:rsidR="006A2D3B" w:rsidRDefault="006A2D3B">
      <w:pPr>
        <w:spacing w:after="200"/>
      </w:pPr>
    </w:p>
    <w:p w14:paraId="0E5732E3" w14:textId="77777777" w:rsidR="006A2D3B" w:rsidRDefault="00363BDC">
      <w:pPr>
        <w:rPr>
          <w:i/>
          <w:u w:val="single"/>
        </w:rPr>
      </w:pPr>
      <w:r>
        <w:rPr>
          <w:i/>
          <w:u w:val="single"/>
        </w:rPr>
        <w:t>[complete when completing the Confidentiality Agreement</w:t>
      </w:r>
    </w:p>
    <w:p w14:paraId="4247D8CD" w14:textId="77777777" w:rsidR="006A2D3B" w:rsidRDefault="00363BDC">
      <w:pPr>
        <w:rPr>
          <w:u w:val="single"/>
        </w:rPr>
      </w:pPr>
      <w:r>
        <w:rPr>
          <w:u w:val="single"/>
        </w:rPr>
        <w:t>Processing, Personal Data and Data Subjects</w:t>
      </w:r>
    </w:p>
    <w:p w14:paraId="5954FC00" w14:textId="77777777" w:rsidR="006A2D3B" w:rsidRDefault="00363BDC">
      <w:pPr>
        <w:numPr>
          <w:ilvl w:val="0"/>
          <w:numId w:val="10"/>
        </w:numPr>
        <w:pBdr>
          <w:top w:val="nil"/>
          <w:left w:val="nil"/>
          <w:bottom w:val="nil"/>
          <w:right w:val="nil"/>
          <w:between w:val="nil"/>
        </w:pBdr>
        <w:spacing w:after="0"/>
        <w:jc w:val="left"/>
        <w:rPr>
          <w:color w:val="000000"/>
          <w:szCs w:val="22"/>
        </w:rPr>
      </w:pPr>
      <w:r>
        <w:rPr>
          <w:color w:val="000000"/>
          <w:szCs w:val="22"/>
        </w:rPr>
        <w:t>Processing by the Contractor</w:t>
      </w:r>
    </w:p>
    <w:p w14:paraId="2C546970" w14:textId="77777777" w:rsidR="006A2D3B" w:rsidRDefault="006A2D3B">
      <w:pPr>
        <w:pBdr>
          <w:top w:val="nil"/>
          <w:left w:val="nil"/>
          <w:bottom w:val="nil"/>
          <w:right w:val="nil"/>
          <w:between w:val="nil"/>
        </w:pBdr>
        <w:spacing w:after="0"/>
        <w:ind w:left="720"/>
        <w:jc w:val="left"/>
        <w:rPr>
          <w:color w:val="000000"/>
          <w:szCs w:val="22"/>
        </w:rPr>
      </w:pPr>
    </w:p>
    <w:p w14:paraId="3D5DB492" w14:textId="77777777" w:rsidR="006A2D3B" w:rsidRDefault="00363BDC">
      <w:pPr>
        <w:numPr>
          <w:ilvl w:val="1"/>
          <w:numId w:val="10"/>
        </w:numPr>
        <w:pBdr>
          <w:top w:val="nil"/>
          <w:left w:val="nil"/>
          <w:bottom w:val="nil"/>
          <w:right w:val="nil"/>
          <w:between w:val="nil"/>
        </w:pBdr>
        <w:spacing w:after="0"/>
        <w:ind w:left="1134"/>
        <w:jc w:val="left"/>
        <w:rPr>
          <w:color w:val="000000"/>
          <w:szCs w:val="22"/>
        </w:rPr>
      </w:pPr>
      <w:r>
        <w:rPr>
          <w:color w:val="000000"/>
          <w:szCs w:val="22"/>
        </w:rPr>
        <w:t>Subject matter of processing</w:t>
      </w:r>
    </w:p>
    <w:p w14:paraId="4EE5186F" w14:textId="77777777" w:rsidR="006A2D3B" w:rsidRDefault="006A2D3B">
      <w:pPr>
        <w:pBdr>
          <w:top w:val="nil"/>
          <w:left w:val="nil"/>
          <w:bottom w:val="nil"/>
          <w:right w:val="nil"/>
          <w:between w:val="nil"/>
        </w:pBdr>
        <w:spacing w:after="0"/>
        <w:ind w:left="1134"/>
        <w:jc w:val="left"/>
        <w:rPr>
          <w:color w:val="000000"/>
          <w:szCs w:val="22"/>
        </w:rPr>
      </w:pPr>
    </w:p>
    <w:p w14:paraId="45E73A88" w14:textId="77777777" w:rsidR="006A2D3B" w:rsidRDefault="00363BDC">
      <w:pPr>
        <w:numPr>
          <w:ilvl w:val="1"/>
          <w:numId w:val="10"/>
        </w:numPr>
        <w:pBdr>
          <w:top w:val="nil"/>
          <w:left w:val="nil"/>
          <w:bottom w:val="nil"/>
          <w:right w:val="nil"/>
          <w:between w:val="nil"/>
        </w:pBdr>
        <w:spacing w:after="0"/>
        <w:ind w:left="1134"/>
        <w:jc w:val="left"/>
        <w:rPr>
          <w:color w:val="000000"/>
          <w:szCs w:val="22"/>
        </w:rPr>
      </w:pPr>
      <w:r>
        <w:rPr>
          <w:color w:val="000000"/>
          <w:szCs w:val="22"/>
        </w:rPr>
        <w:t>Nature of processing</w:t>
      </w:r>
      <w:r>
        <w:rPr>
          <w:color w:val="000000"/>
          <w:szCs w:val="22"/>
        </w:rPr>
        <w:br/>
      </w:r>
    </w:p>
    <w:p w14:paraId="52BD55F0" w14:textId="77777777" w:rsidR="006A2D3B" w:rsidRDefault="00363BDC">
      <w:pPr>
        <w:numPr>
          <w:ilvl w:val="1"/>
          <w:numId w:val="10"/>
        </w:numPr>
        <w:pBdr>
          <w:top w:val="nil"/>
          <w:left w:val="nil"/>
          <w:bottom w:val="nil"/>
          <w:right w:val="nil"/>
          <w:between w:val="nil"/>
        </w:pBdr>
        <w:spacing w:after="0"/>
        <w:ind w:left="1134"/>
        <w:jc w:val="left"/>
        <w:rPr>
          <w:color w:val="000000"/>
          <w:szCs w:val="22"/>
        </w:rPr>
      </w:pPr>
      <w:r>
        <w:rPr>
          <w:color w:val="000000"/>
          <w:szCs w:val="22"/>
        </w:rPr>
        <w:t>Purpose of processing</w:t>
      </w:r>
    </w:p>
    <w:p w14:paraId="4496AC8F" w14:textId="77777777" w:rsidR="006A2D3B" w:rsidRDefault="006A2D3B">
      <w:pPr>
        <w:pBdr>
          <w:top w:val="nil"/>
          <w:left w:val="nil"/>
          <w:bottom w:val="nil"/>
          <w:right w:val="nil"/>
          <w:between w:val="nil"/>
        </w:pBdr>
        <w:spacing w:after="0"/>
        <w:ind w:left="1134"/>
        <w:jc w:val="left"/>
        <w:rPr>
          <w:color w:val="000000"/>
          <w:szCs w:val="22"/>
        </w:rPr>
      </w:pPr>
    </w:p>
    <w:p w14:paraId="6366B1A7" w14:textId="77777777" w:rsidR="006A2D3B" w:rsidRDefault="00363BDC">
      <w:pPr>
        <w:numPr>
          <w:ilvl w:val="1"/>
          <w:numId w:val="10"/>
        </w:numPr>
        <w:pBdr>
          <w:top w:val="nil"/>
          <w:left w:val="nil"/>
          <w:bottom w:val="nil"/>
          <w:right w:val="nil"/>
          <w:between w:val="nil"/>
        </w:pBdr>
        <w:spacing w:after="0"/>
        <w:ind w:left="1134"/>
        <w:jc w:val="left"/>
        <w:rPr>
          <w:color w:val="000000"/>
          <w:szCs w:val="22"/>
        </w:rPr>
      </w:pPr>
      <w:r>
        <w:rPr>
          <w:color w:val="000000"/>
          <w:szCs w:val="22"/>
        </w:rPr>
        <w:t>Duration of the processing</w:t>
      </w:r>
    </w:p>
    <w:p w14:paraId="75BA4D59" w14:textId="77777777" w:rsidR="006A2D3B" w:rsidRDefault="006A2D3B">
      <w:pPr>
        <w:pBdr>
          <w:top w:val="nil"/>
          <w:left w:val="nil"/>
          <w:bottom w:val="nil"/>
          <w:right w:val="nil"/>
          <w:between w:val="nil"/>
        </w:pBdr>
        <w:spacing w:after="0"/>
        <w:ind w:left="720"/>
        <w:rPr>
          <w:color w:val="000000"/>
          <w:szCs w:val="22"/>
        </w:rPr>
      </w:pPr>
    </w:p>
    <w:p w14:paraId="07364EF0" w14:textId="77777777" w:rsidR="006A2D3B" w:rsidRDefault="00363BDC">
      <w:pPr>
        <w:numPr>
          <w:ilvl w:val="0"/>
          <w:numId w:val="10"/>
        </w:numPr>
        <w:pBdr>
          <w:top w:val="nil"/>
          <w:left w:val="nil"/>
          <w:bottom w:val="nil"/>
          <w:right w:val="nil"/>
          <w:between w:val="nil"/>
        </w:pBdr>
        <w:spacing w:after="0"/>
        <w:jc w:val="left"/>
        <w:rPr>
          <w:color w:val="000000"/>
          <w:szCs w:val="22"/>
        </w:rPr>
      </w:pPr>
      <w:r>
        <w:rPr>
          <w:color w:val="000000"/>
          <w:szCs w:val="22"/>
        </w:rPr>
        <w:t>Types of personal data</w:t>
      </w:r>
    </w:p>
    <w:p w14:paraId="497F0D8D" w14:textId="77777777" w:rsidR="006A2D3B" w:rsidRDefault="006A2D3B">
      <w:pPr>
        <w:pBdr>
          <w:top w:val="nil"/>
          <w:left w:val="nil"/>
          <w:bottom w:val="nil"/>
          <w:right w:val="nil"/>
          <w:between w:val="nil"/>
        </w:pBdr>
        <w:spacing w:after="0"/>
        <w:ind w:left="720"/>
        <w:rPr>
          <w:color w:val="000000"/>
          <w:szCs w:val="22"/>
        </w:rPr>
      </w:pPr>
    </w:p>
    <w:p w14:paraId="2A37B530" w14:textId="77777777" w:rsidR="006A2D3B" w:rsidRDefault="00363BDC">
      <w:pPr>
        <w:numPr>
          <w:ilvl w:val="0"/>
          <w:numId w:val="10"/>
        </w:numPr>
        <w:pBdr>
          <w:top w:val="nil"/>
          <w:left w:val="nil"/>
          <w:bottom w:val="nil"/>
          <w:right w:val="nil"/>
          <w:between w:val="nil"/>
        </w:pBdr>
        <w:rPr>
          <w:color w:val="000000"/>
          <w:szCs w:val="22"/>
        </w:rPr>
        <w:sectPr w:rsidR="006A2D3B">
          <w:type w:val="continuous"/>
          <w:pgSz w:w="11907" w:h="16840"/>
          <w:pgMar w:top="1440" w:right="1440" w:bottom="1440" w:left="1440" w:header="708" w:footer="708" w:gutter="0"/>
          <w:cols w:space="720"/>
        </w:sectPr>
      </w:pPr>
      <w:r>
        <w:rPr>
          <w:color w:val="000000"/>
          <w:szCs w:val="22"/>
        </w:rPr>
        <w:t>Categories of data subject</w:t>
      </w:r>
    </w:p>
    <w:p w14:paraId="362EB98C" w14:textId="77777777" w:rsidR="006A2D3B" w:rsidRDefault="006A2D3B">
      <w:pPr>
        <w:tabs>
          <w:tab w:val="left" w:pos="2268"/>
          <w:tab w:val="right" w:pos="8789"/>
        </w:tabs>
        <w:spacing w:after="240"/>
        <w:rPr>
          <w:color w:val="FF0000"/>
        </w:rPr>
      </w:pPr>
    </w:p>
    <w:p w14:paraId="3990F1CC" w14:textId="77777777" w:rsidR="006A2D3B" w:rsidRDefault="006A2D3B">
      <w:pPr>
        <w:spacing w:after="200"/>
      </w:pPr>
    </w:p>
    <w:p w14:paraId="0898F2F5" w14:textId="77777777" w:rsidR="006A2D3B" w:rsidRDefault="006A2D3B"/>
    <w:p w14:paraId="6EAD5E4B" w14:textId="77777777" w:rsidR="006A2D3B" w:rsidRDefault="00363BDC">
      <w:pPr>
        <w:ind w:left="23"/>
        <w:rPr>
          <w:b/>
        </w:rPr>
      </w:pPr>
      <w:bookmarkStart w:id="37" w:name="bookmark=id.1v1yuxt" w:colFirst="0" w:colLast="0"/>
      <w:bookmarkEnd w:id="37"/>
      <w:r>
        <w:rPr>
          <w:b/>
          <w:color w:val="FF0000"/>
        </w:rPr>
        <w:t>End of Document</w:t>
      </w:r>
    </w:p>
    <w:sectPr w:rsidR="006A2D3B">
      <w:type w:val="continuous"/>
      <w:pgSz w:w="11907" w:h="16840"/>
      <w:pgMar w:top="1134" w:right="1418" w:bottom="851" w:left="1418" w:header="709" w:footer="709" w:gutter="0"/>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C43428B" w14:textId="77777777" w:rsidR="00EF2871" w:rsidRDefault="00EF2871">
      <w:pPr>
        <w:spacing w:after="0" w:line="240" w:lineRule="auto"/>
      </w:pPr>
      <w:r>
        <w:separator/>
      </w:r>
    </w:p>
  </w:endnote>
  <w:endnote w:type="continuationSeparator" w:id="0">
    <w:p w14:paraId="1BE985F8" w14:textId="77777777" w:rsidR="00EF2871" w:rsidRDefault="00EF2871">
      <w:pPr>
        <w:spacing w:after="0" w:line="240" w:lineRule="auto"/>
      </w:pPr>
      <w:r>
        <w:continuationSeparator/>
      </w:r>
    </w:p>
  </w:endnote>
  <w:endnote w:type="continuationNotice" w:id="1">
    <w:p w14:paraId="7283C715" w14:textId="77777777" w:rsidR="00EF2871" w:rsidRDefault="00EF2871">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Wingdings">
    <w:panose1 w:val="05000000000000000000"/>
    <w:charset w:val="02"/>
    <w:family w:val="auto"/>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embedRegular r:id="rId1" w:fontKey="{B9EB6D67-F392-4361-9F91-6521772C820F}"/>
    <w:embedBold r:id="rId2" w:fontKey="{06E18FA7-A268-4C97-BDC2-72FEA402F9E3}"/>
    <w:embedItalic r:id="rId3" w:fontKey="{4D62AA16-781C-4F09-BB58-40B0E771C9D7}"/>
    <w:embedBoldItalic r:id="rId4" w:fontKey="{8AC1EF60-4D5A-4378-8B19-E4E0309D2678}"/>
  </w:font>
  <w:font w:name="Noto Sans Symbols">
    <w:altName w:val="Calibri"/>
    <w:charset w:val="00"/>
    <w:family w:val="auto"/>
    <w:pitch w:val="default"/>
  </w:font>
  <w:font w:name="Arial">
    <w:panose1 w:val="020B0604020202020204"/>
    <w:charset w:val="00"/>
    <w:family w:val="swiss"/>
    <w:pitch w:val="variable"/>
    <w:sig w:usb0="E0002EFF" w:usb1="C000785B" w:usb2="00000009" w:usb3="00000000" w:csb0="000001FF" w:csb1="00000000"/>
  </w:font>
  <w:font w:name="Lucida Sans">
    <w:panose1 w:val="020B0602030504020204"/>
    <w:charset w:val="00"/>
    <w:family w:val="swiss"/>
    <w:pitch w:val="variable"/>
    <w:sig w:usb0="00000003" w:usb1="00000000" w:usb2="00000000" w:usb3="00000000" w:csb0="00000001" w:csb1="00000000"/>
    <w:embedBold r:id="rId5" w:fontKey="{9CD83571-4EF3-4ABA-AA5C-DF203FFE154B}"/>
  </w:font>
  <w:font w:name="SimSun">
    <w:altName w:val="宋体"/>
    <w:panose1 w:val="02010600030101010101"/>
    <w:charset w:val="86"/>
    <w:family w:val="auto"/>
    <w:pitch w:val="variable"/>
    <w:sig w:usb0="00000203" w:usb1="288F0000" w:usb2="00000016" w:usb3="00000000" w:csb0="00040001" w:csb1="00000000"/>
  </w:font>
  <w:font w:name="MS Mincho">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embedRegular r:id="rId6" w:fontKey="{23CF75FE-E64C-454C-8C28-D751D4BB1ED4}"/>
  </w:font>
  <w:font w:name="Arial Unicode MS">
    <w:panose1 w:val="020B0604020202020204"/>
    <w:charset w:val="00"/>
    <w:family w:val="auto"/>
    <w:pitch w:val="default"/>
  </w:font>
  <w:font w:name="Lucida Sans Unicode">
    <w:panose1 w:val="020B0602030504020204"/>
    <w:charset w:val="00"/>
    <w:family w:val="swiss"/>
    <w:pitch w:val="variable"/>
    <w:sig w:usb0="80000AFF" w:usb1="0000396B" w:usb2="00000000" w:usb3="00000000" w:csb0="000000BF" w:csb1="00000000"/>
    <w:embedRegular r:id="rId7" w:fontKey="{77A8642E-6DD1-43B2-810C-E8BFC15E0FFA}"/>
  </w:font>
  <w:font w:name="Arial Black">
    <w:panose1 w:val="020B0A04020102020204"/>
    <w:charset w:val="00"/>
    <w:family w:val="swiss"/>
    <w:pitch w:val="variable"/>
    <w:sig w:usb0="A00002AF" w:usb1="400078FB" w:usb2="00000000" w:usb3="00000000" w:csb0="0000009F" w:csb1="00000000"/>
    <w:embedRegular r:id="rId8" w:fontKey="{90044DDA-E7C7-43D1-8413-A759CD2C1777}"/>
  </w:font>
  <w:font w:name="Cambria">
    <w:panose1 w:val="02040503050406030204"/>
    <w:charset w:val="00"/>
    <w:family w:val="roman"/>
    <w:pitch w:val="variable"/>
    <w:sig w:usb0="E00006FF" w:usb1="420024FF" w:usb2="02000000" w:usb3="00000000" w:csb0="0000019F" w:csb1="00000000"/>
    <w:embedRegular r:id="rId9" w:fontKey="{F2CB9553-D9F3-4A6F-8CA1-73C3D9EA15AD}"/>
  </w:font>
  <w:font w:name="Georgia">
    <w:panose1 w:val="02040502050405020303"/>
    <w:charset w:val="00"/>
    <w:family w:val="roman"/>
    <w:pitch w:val="variable"/>
    <w:sig w:usb0="00000287" w:usb1="00000000" w:usb2="00000000" w:usb3="00000000" w:csb0="0000009F" w:csb1="00000000"/>
    <w:embedRegular r:id="rId10" w:fontKey="{25201EC5-C6C0-4F1F-B0BF-0B45BE27F90C}"/>
    <w:embedItalic r:id="rId11" w:fontKey="{120D1B6A-794E-4441-A55D-7B8BFBE29F31}"/>
  </w:font>
  <w:font w:name="Cambria Math">
    <w:panose1 w:val="02040503050406030204"/>
    <w:charset w:val="00"/>
    <w:family w:val="roman"/>
    <w:pitch w:val="variable"/>
    <w:sig w:usb0="E00006FF" w:usb1="420024FF" w:usb2="02000000" w:usb3="00000000" w:csb0="0000019F" w:csb1="00000000"/>
    <w:embedRegular r:id="rId12" w:fontKey="{5ED6B2B9-7233-48A1-9BDB-6C4EF1A540E3}"/>
  </w:font>
  <w:font w:name="Arimo">
    <w:charset w:val="00"/>
    <w:family w:val="auto"/>
    <w:pitch w:val="default"/>
    <w:embedRegular r:id="rId13" w:fontKey="{5C9A6B2B-8F0D-4C3D-A648-BEB25D677AAB}"/>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F2A904E" w14:textId="77777777" w:rsidR="006A2D3B" w:rsidRDefault="00363BDC">
    <w:pPr>
      <w:pBdr>
        <w:top w:val="nil"/>
        <w:left w:val="nil"/>
        <w:bottom w:val="nil"/>
        <w:right w:val="nil"/>
        <w:between w:val="nil"/>
      </w:pBdr>
      <w:spacing w:after="100"/>
      <w:ind w:left="397" w:hanging="397"/>
      <w:jc w:val="center"/>
      <w:rPr>
        <w:color w:val="000000"/>
        <w:szCs w:val="22"/>
      </w:rPr>
    </w:pPr>
    <w:r>
      <w:rPr>
        <w:color w:val="000000"/>
        <w:szCs w:val="22"/>
      </w:rPr>
      <w:fldChar w:fldCharType="begin"/>
    </w:r>
    <w:r>
      <w:rPr>
        <w:color w:val="000000"/>
        <w:szCs w:val="22"/>
      </w:rPr>
      <w:instrText>PAGE</w:instrText>
    </w:r>
    <w:r>
      <w:rPr>
        <w:color w:val="000000"/>
        <w:szCs w:val="22"/>
      </w:rPr>
      <w:fldChar w:fldCharType="separate"/>
    </w:r>
    <w:r w:rsidR="0083207A">
      <w:rPr>
        <w:noProof/>
        <w:color w:val="000000"/>
        <w:szCs w:val="22"/>
      </w:rPr>
      <w:t>1</w:t>
    </w:r>
    <w:r>
      <w:rPr>
        <w:color w:val="000000"/>
        <w:szCs w:val="22"/>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0D065C" w14:textId="2A349CC1" w:rsidR="006A2D3B" w:rsidRDefault="00363BDC">
    <w:pPr>
      <w:pBdr>
        <w:top w:val="nil"/>
        <w:left w:val="nil"/>
        <w:bottom w:val="nil"/>
        <w:right w:val="nil"/>
        <w:between w:val="nil"/>
      </w:pBdr>
      <w:tabs>
        <w:tab w:val="center" w:pos="4320"/>
        <w:tab w:val="center" w:pos="8902"/>
      </w:tabs>
      <w:spacing w:after="100"/>
      <w:jc w:val="center"/>
      <w:rPr>
        <w:color w:val="000000"/>
        <w:szCs w:val="22"/>
      </w:rPr>
    </w:pPr>
    <w:r>
      <w:rPr>
        <w:color w:val="000000"/>
        <w:szCs w:val="22"/>
      </w:rPr>
      <w:fldChar w:fldCharType="begin"/>
    </w:r>
    <w:r>
      <w:rPr>
        <w:color w:val="000000"/>
        <w:szCs w:val="22"/>
      </w:rPr>
      <w:instrText>PAGE</w:instrText>
    </w:r>
    <w:r>
      <w:rPr>
        <w:color w:val="000000"/>
        <w:szCs w:val="22"/>
      </w:rPr>
      <w:fldChar w:fldCharType="separate"/>
    </w:r>
    <w:r w:rsidR="0083207A">
      <w:rPr>
        <w:noProof/>
        <w:color w:val="000000"/>
        <w:szCs w:val="22"/>
      </w:rPr>
      <w:t>22</w:t>
    </w:r>
    <w:r>
      <w:rPr>
        <w:color w:val="000000"/>
        <w:szCs w:val="22"/>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4799521" w14:textId="77777777" w:rsidR="00EF2871" w:rsidRDefault="00EF2871">
      <w:pPr>
        <w:spacing w:after="0" w:line="240" w:lineRule="auto"/>
      </w:pPr>
      <w:r>
        <w:separator/>
      </w:r>
    </w:p>
  </w:footnote>
  <w:footnote w:type="continuationSeparator" w:id="0">
    <w:p w14:paraId="245F2828" w14:textId="77777777" w:rsidR="00EF2871" w:rsidRDefault="00EF2871">
      <w:pPr>
        <w:spacing w:after="0" w:line="240" w:lineRule="auto"/>
      </w:pPr>
      <w:r>
        <w:continuationSeparator/>
      </w:r>
    </w:p>
  </w:footnote>
  <w:footnote w:type="continuationNotice" w:id="1">
    <w:p w14:paraId="63397A14" w14:textId="77777777" w:rsidR="00EF2871" w:rsidRDefault="00EF2871">
      <w:pPr>
        <w:spacing w:after="0" w:line="240" w:lineRule="auto"/>
      </w:pPr>
    </w:p>
  </w:footnote>
  <w:footnote w:id="2">
    <w:p w14:paraId="024B9B7D" w14:textId="77777777" w:rsidR="00C328DF" w:rsidRDefault="00C328DF" w:rsidP="00C328DF">
      <w:pPr>
        <w:pStyle w:val="FootnoteText"/>
      </w:pPr>
      <w:r>
        <w:rPr>
          <w:rStyle w:val="FootnoteReference"/>
        </w:rPr>
        <w:footnoteRef/>
      </w:r>
      <w:r>
        <w:t xml:space="preserve"> Tenderers should evaluate the risk of UK-derived standards in relevant products or services becoming misaligned with EU Standards post-Brexit. Reliance on internationally recognised standards may not be sufficient to comply with specific EU standards. The absence of the CE mark becomes an immediate technical barrier to trade. As a third country, UK manufacture will lose access to this certification. Legal responsibility for a UK product thereafter will lie with the importer of that product. EU product certification can only be made by an EU Notified Body. UK Notified Bodies will lose this status. For products currently assessed by a UK Notified Body, an alternative EU Notified Body will be required to certify those products to ensure compliance with EU standards.</w:t>
      </w:r>
    </w:p>
    <w:p w14:paraId="2998B246" w14:textId="77777777" w:rsidR="00C328DF" w:rsidRDefault="00C328DF" w:rsidP="00C328DF">
      <w:pPr>
        <w:pStyle w:val="FootnoteText"/>
        <w:rPr>
          <w:lang w:val="en-GB"/>
        </w:rPr>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EFD66CC" w14:textId="77777777" w:rsidR="006A2D3B" w:rsidRDefault="006A2D3B">
    <w:pPr>
      <w:pBdr>
        <w:top w:val="nil"/>
        <w:left w:val="nil"/>
        <w:bottom w:val="nil"/>
        <w:right w:val="nil"/>
        <w:between w:val="nil"/>
      </w:pBdr>
      <w:tabs>
        <w:tab w:val="center" w:pos="4320"/>
        <w:tab w:val="right" w:pos="8640"/>
      </w:tabs>
      <w:rPr>
        <w:color w:val="000000"/>
        <w:sz w:val="14"/>
        <w:szCs w:val="14"/>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945443"/>
    <w:multiLevelType w:val="multilevel"/>
    <w:tmpl w:val="965CD7C2"/>
    <w:lvl w:ilvl="0">
      <w:numFmt w:val="bullet"/>
      <w:lvlText w:val=""/>
      <w:lvlJc w:val="left"/>
      <w:pPr>
        <w:ind w:left="141" w:hanging="360"/>
      </w:pPr>
      <w:rPr>
        <w:rFonts w:ascii="Wingdings" w:hAnsi="Wingdings"/>
      </w:rPr>
    </w:lvl>
    <w:lvl w:ilvl="1">
      <w:numFmt w:val="bullet"/>
      <w:lvlText w:val="o"/>
      <w:lvlJc w:val="left"/>
      <w:pPr>
        <w:ind w:left="1080" w:hanging="360"/>
      </w:pPr>
      <w:rPr>
        <w:rFonts w:ascii="Courier New" w:hAnsi="Courier New" w:cs="Courier New"/>
      </w:rPr>
    </w:lvl>
    <w:lvl w:ilvl="2">
      <w:numFmt w:val="bullet"/>
      <w:lvlText w:val=""/>
      <w:lvlJc w:val="left"/>
      <w:pPr>
        <w:ind w:left="1800" w:hanging="360"/>
      </w:pPr>
      <w:rPr>
        <w:rFonts w:ascii="Wingdings" w:hAnsi="Wingdings"/>
      </w:rPr>
    </w:lvl>
    <w:lvl w:ilvl="3">
      <w:numFmt w:val="bullet"/>
      <w:lvlText w:val=""/>
      <w:lvlJc w:val="left"/>
      <w:pPr>
        <w:ind w:left="2520" w:hanging="360"/>
      </w:pPr>
      <w:rPr>
        <w:rFonts w:ascii="Symbol" w:hAnsi="Symbol"/>
      </w:rPr>
    </w:lvl>
    <w:lvl w:ilvl="4">
      <w:numFmt w:val="bullet"/>
      <w:lvlText w:val="o"/>
      <w:lvlJc w:val="left"/>
      <w:pPr>
        <w:ind w:left="3240" w:hanging="360"/>
      </w:pPr>
      <w:rPr>
        <w:rFonts w:ascii="Courier New" w:hAnsi="Courier New" w:cs="Courier New"/>
      </w:rPr>
    </w:lvl>
    <w:lvl w:ilvl="5">
      <w:numFmt w:val="bullet"/>
      <w:lvlText w:val=""/>
      <w:lvlJc w:val="left"/>
      <w:pPr>
        <w:ind w:left="3960" w:hanging="360"/>
      </w:pPr>
      <w:rPr>
        <w:rFonts w:ascii="Wingdings" w:hAnsi="Wingdings"/>
      </w:rPr>
    </w:lvl>
    <w:lvl w:ilvl="6">
      <w:numFmt w:val="bullet"/>
      <w:lvlText w:val=""/>
      <w:lvlJc w:val="left"/>
      <w:pPr>
        <w:ind w:left="4680" w:hanging="360"/>
      </w:pPr>
      <w:rPr>
        <w:rFonts w:ascii="Symbol" w:hAnsi="Symbol"/>
      </w:rPr>
    </w:lvl>
    <w:lvl w:ilvl="7">
      <w:numFmt w:val="bullet"/>
      <w:lvlText w:val="o"/>
      <w:lvlJc w:val="left"/>
      <w:pPr>
        <w:ind w:left="5400" w:hanging="360"/>
      </w:pPr>
      <w:rPr>
        <w:rFonts w:ascii="Courier New" w:hAnsi="Courier New" w:cs="Courier New"/>
      </w:rPr>
    </w:lvl>
    <w:lvl w:ilvl="8">
      <w:numFmt w:val="bullet"/>
      <w:lvlText w:val=""/>
      <w:lvlJc w:val="left"/>
      <w:pPr>
        <w:ind w:left="6120" w:hanging="360"/>
      </w:pPr>
      <w:rPr>
        <w:rFonts w:ascii="Wingdings" w:hAnsi="Wingdings"/>
      </w:rPr>
    </w:lvl>
  </w:abstractNum>
  <w:abstractNum w:abstractNumId="1" w15:restartNumberingAfterBreak="0">
    <w:nsid w:val="05E674B5"/>
    <w:multiLevelType w:val="multilevel"/>
    <w:tmpl w:val="38E07098"/>
    <w:lvl w:ilvl="0">
      <w:start w:val="1"/>
      <w:numFmt w:val="lowerRoman"/>
      <w:lvlText w:val="%1)"/>
      <w:lvlJc w:val="left"/>
      <w:pPr>
        <w:ind w:left="1080" w:hanging="720"/>
      </w:p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2" w15:restartNumberingAfterBreak="0">
    <w:nsid w:val="06FF0B58"/>
    <w:multiLevelType w:val="multilevel"/>
    <w:tmpl w:val="D636924A"/>
    <w:lvl w:ilvl="0">
      <w:start w:val="1"/>
      <w:numFmt w:val="lowerRoman"/>
      <w:lvlText w:val="(%1)"/>
      <w:lvlJc w:val="left"/>
      <w:pPr>
        <w:ind w:left="720" w:hanging="360"/>
      </w:pPr>
      <w:rPr>
        <w:b w:val="0"/>
        <w:i w:val="0"/>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3" w15:restartNumberingAfterBreak="0">
    <w:nsid w:val="075F0364"/>
    <w:multiLevelType w:val="multilevel"/>
    <w:tmpl w:val="76FC41C2"/>
    <w:lvl w:ilvl="0">
      <w:start w:val="1"/>
      <w:numFmt w:val="bullet"/>
      <w:lvlText w:val="•"/>
      <w:lvlJc w:val="left"/>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4" w15:restartNumberingAfterBreak="0">
    <w:nsid w:val="080962AA"/>
    <w:multiLevelType w:val="hybridMultilevel"/>
    <w:tmpl w:val="A8ECF43C"/>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5" w15:restartNumberingAfterBreak="0">
    <w:nsid w:val="0C1545B6"/>
    <w:multiLevelType w:val="multilevel"/>
    <w:tmpl w:val="2B442C56"/>
    <w:lvl w:ilvl="0">
      <w:start w:val="1"/>
      <w:numFmt w:val="decimal"/>
      <w:lvlText w:val="%1."/>
      <w:lvlJc w:val="left"/>
      <w:pPr>
        <w:ind w:left="720" w:hanging="360"/>
      </w:p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6" w15:restartNumberingAfterBreak="0">
    <w:nsid w:val="0C7C3163"/>
    <w:multiLevelType w:val="multilevel"/>
    <w:tmpl w:val="C066936E"/>
    <w:lvl w:ilvl="0">
      <w:start w:val="1"/>
      <w:numFmt w:val="lowerLetter"/>
      <w:lvlText w:val="%1."/>
      <w:lvlJc w:val="left"/>
      <w:pPr>
        <w:ind w:left="1440" w:hanging="360"/>
      </w:pPr>
    </w:lvl>
    <w:lvl w:ilvl="1">
      <w:start w:val="1"/>
      <w:numFmt w:val="lowerLetter"/>
      <w:lvlText w:val="%2."/>
      <w:lvlJc w:val="left"/>
      <w:pPr>
        <w:ind w:left="2160" w:hanging="360"/>
      </w:pPr>
    </w:lvl>
    <w:lvl w:ilvl="2">
      <w:start w:val="1"/>
      <w:numFmt w:val="lowerRoman"/>
      <w:lvlText w:val="%3."/>
      <w:lvlJc w:val="right"/>
      <w:pPr>
        <w:ind w:left="2880" w:hanging="180"/>
      </w:pPr>
    </w:lvl>
    <w:lvl w:ilvl="3">
      <w:start w:val="1"/>
      <w:numFmt w:val="decimal"/>
      <w:lvlText w:val="%4."/>
      <w:lvlJc w:val="left"/>
      <w:pPr>
        <w:ind w:left="3600" w:hanging="360"/>
      </w:pPr>
    </w:lvl>
    <w:lvl w:ilvl="4">
      <w:start w:val="1"/>
      <w:numFmt w:val="lowerLetter"/>
      <w:lvlText w:val="%5."/>
      <w:lvlJc w:val="left"/>
      <w:pPr>
        <w:ind w:left="4320" w:hanging="360"/>
      </w:pPr>
    </w:lvl>
    <w:lvl w:ilvl="5">
      <w:start w:val="1"/>
      <w:numFmt w:val="lowerRoman"/>
      <w:lvlText w:val="%6."/>
      <w:lvlJc w:val="right"/>
      <w:pPr>
        <w:ind w:left="5040" w:hanging="180"/>
      </w:pPr>
    </w:lvl>
    <w:lvl w:ilvl="6">
      <w:start w:val="1"/>
      <w:numFmt w:val="decimal"/>
      <w:lvlText w:val="%7."/>
      <w:lvlJc w:val="left"/>
      <w:pPr>
        <w:ind w:left="5760" w:hanging="360"/>
      </w:pPr>
    </w:lvl>
    <w:lvl w:ilvl="7">
      <w:start w:val="1"/>
      <w:numFmt w:val="lowerLetter"/>
      <w:lvlText w:val="%8."/>
      <w:lvlJc w:val="left"/>
      <w:pPr>
        <w:ind w:left="6480" w:hanging="360"/>
      </w:pPr>
    </w:lvl>
    <w:lvl w:ilvl="8">
      <w:start w:val="1"/>
      <w:numFmt w:val="lowerRoman"/>
      <w:lvlText w:val="%9."/>
      <w:lvlJc w:val="right"/>
      <w:pPr>
        <w:ind w:left="7200" w:hanging="180"/>
      </w:pPr>
    </w:lvl>
  </w:abstractNum>
  <w:abstractNum w:abstractNumId="7" w15:restartNumberingAfterBreak="0">
    <w:nsid w:val="10956049"/>
    <w:multiLevelType w:val="hybridMultilevel"/>
    <w:tmpl w:val="346A3C3A"/>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8" w15:restartNumberingAfterBreak="0">
    <w:nsid w:val="11D72B35"/>
    <w:multiLevelType w:val="multilevel"/>
    <w:tmpl w:val="B5AADCA6"/>
    <w:lvl w:ilvl="0">
      <w:start w:val="1"/>
      <w:numFmt w:val="bullet"/>
      <w:lvlText w:val="•"/>
      <w:lvlJc w:val="left"/>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9" w15:restartNumberingAfterBreak="0">
    <w:nsid w:val="16127594"/>
    <w:multiLevelType w:val="hybridMultilevel"/>
    <w:tmpl w:val="1F42701E"/>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0" w15:restartNumberingAfterBreak="0">
    <w:nsid w:val="1642270A"/>
    <w:multiLevelType w:val="hybridMultilevel"/>
    <w:tmpl w:val="AED0133C"/>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1" w15:restartNumberingAfterBreak="0">
    <w:nsid w:val="184707B6"/>
    <w:multiLevelType w:val="hybridMultilevel"/>
    <w:tmpl w:val="259E6020"/>
    <w:lvl w:ilvl="0" w:tplc="CF88338E">
      <w:numFmt w:val="bullet"/>
      <w:lvlText w:val="·"/>
      <w:lvlJc w:val="left"/>
      <w:pPr>
        <w:ind w:left="720" w:hanging="360"/>
      </w:pPr>
      <w:rPr>
        <w:rFonts w:ascii="Calibri" w:eastAsia="Symbol" w:hAnsi="Calibri" w:cs="Calibri"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2" w15:restartNumberingAfterBreak="0">
    <w:nsid w:val="1A835572"/>
    <w:multiLevelType w:val="multilevel"/>
    <w:tmpl w:val="6428CE8C"/>
    <w:lvl w:ilvl="0">
      <w:numFmt w:val="bullet"/>
      <w:lvlText w:val="-"/>
      <w:lvlJc w:val="left"/>
      <w:pPr>
        <w:ind w:left="720" w:hanging="360"/>
      </w:pPr>
      <w:rPr>
        <w:rFonts w:ascii="Calibri" w:eastAsia="Times New Roman" w:hAnsi="Calibri" w:cs="Calibri"/>
      </w:rPr>
    </w:lvl>
    <w:lvl w:ilvl="1">
      <w:numFmt w:val="bullet"/>
      <w:lvlText w:val="o"/>
      <w:lvlJc w:val="left"/>
      <w:pPr>
        <w:ind w:left="1440" w:hanging="360"/>
      </w:pPr>
      <w:rPr>
        <w:rFonts w:ascii="Courier New" w:hAnsi="Courier New" w:cs="Courier New"/>
      </w:rPr>
    </w:lvl>
    <w:lvl w:ilvl="2">
      <w:numFmt w:val="bullet"/>
      <w:lvlText w:val=""/>
      <w:lvlJc w:val="left"/>
      <w:pPr>
        <w:ind w:left="2160" w:hanging="360"/>
      </w:pPr>
      <w:rPr>
        <w:rFonts w:ascii="Wingdings" w:hAnsi="Wingdings"/>
      </w:rPr>
    </w:lvl>
    <w:lvl w:ilvl="3">
      <w:numFmt w:val="bullet"/>
      <w:lvlText w:val=""/>
      <w:lvlJc w:val="left"/>
      <w:pPr>
        <w:ind w:left="2880" w:hanging="360"/>
      </w:pPr>
      <w:rPr>
        <w:rFonts w:ascii="Symbol" w:hAnsi="Symbol"/>
      </w:rPr>
    </w:lvl>
    <w:lvl w:ilvl="4">
      <w:numFmt w:val="bullet"/>
      <w:lvlText w:val="o"/>
      <w:lvlJc w:val="left"/>
      <w:pPr>
        <w:ind w:left="3600" w:hanging="360"/>
      </w:pPr>
      <w:rPr>
        <w:rFonts w:ascii="Courier New" w:hAnsi="Courier New" w:cs="Courier New"/>
      </w:rPr>
    </w:lvl>
    <w:lvl w:ilvl="5">
      <w:numFmt w:val="bullet"/>
      <w:lvlText w:val=""/>
      <w:lvlJc w:val="left"/>
      <w:pPr>
        <w:ind w:left="4320" w:hanging="360"/>
      </w:pPr>
      <w:rPr>
        <w:rFonts w:ascii="Wingdings" w:hAnsi="Wingdings"/>
      </w:rPr>
    </w:lvl>
    <w:lvl w:ilvl="6">
      <w:numFmt w:val="bullet"/>
      <w:lvlText w:val=""/>
      <w:lvlJc w:val="left"/>
      <w:pPr>
        <w:ind w:left="5040" w:hanging="360"/>
      </w:pPr>
      <w:rPr>
        <w:rFonts w:ascii="Symbol" w:hAnsi="Symbol"/>
      </w:rPr>
    </w:lvl>
    <w:lvl w:ilvl="7">
      <w:numFmt w:val="bullet"/>
      <w:lvlText w:val="o"/>
      <w:lvlJc w:val="left"/>
      <w:pPr>
        <w:ind w:left="5760" w:hanging="360"/>
      </w:pPr>
      <w:rPr>
        <w:rFonts w:ascii="Courier New" w:hAnsi="Courier New" w:cs="Courier New"/>
      </w:rPr>
    </w:lvl>
    <w:lvl w:ilvl="8">
      <w:numFmt w:val="bullet"/>
      <w:lvlText w:val=""/>
      <w:lvlJc w:val="left"/>
      <w:pPr>
        <w:ind w:left="6480" w:hanging="360"/>
      </w:pPr>
      <w:rPr>
        <w:rFonts w:ascii="Wingdings" w:hAnsi="Wingdings"/>
      </w:rPr>
    </w:lvl>
  </w:abstractNum>
  <w:abstractNum w:abstractNumId="13" w15:restartNumberingAfterBreak="0">
    <w:nsid w:val="1AE15354"/>
    <w:multiLevelType w:val="multilevel"/>
    <w:tmpl w:val="F890407E"/>
    <w:lvl w:ilvl="0">
      <w:start w:val="1"/>
      <w:numFmt w:val="lowerRoman"/>
      <w:lvlText w:val="%1."/>
      <w:lvlJc w:val="right"/>
      <w:pPr>
        <w:ind w:left="720" w:hanging="360"/>
      </w:pPr>
    </w:lvl>
    <w:lvl w:ilvl="1">
      <w:start w:val="1"/>
      <w:numFmt w:val="lowerRoman"/>
      <w:lvlText w:val="%2."/>
      <w:lvlJc w:val="right"/>
      <w:pPr>
        <w:ind w:left="1440" w:hanging="360"/>
      </w:pPr>
    </w:lvl>
    <w:lvl w:ilvl="2">
      <w:start w:val="1"/>
      <w:numFmt w:val="upperLetter"/>
      <w:lvlText w:val="%3."/>
      <w:lvlJc w:val="left"/>
      <w:pPr>
        <w:ind w:left="2340" w:hanging="36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14" w15:restartNumberingAfterBreak="0">
    <w:nsid w:val="1E130504"/>
    <w:multiLevelType w:val="multilevel"/>
    <w:tmpl w:val="46A8161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 w15:restartNumberingAfterBreak="0">
    <w:nsid w:val="23407811"/>
    <w:multiLevelType w:val="multilevel"/>
    <w:tmpl w:val="E2849C5A"/>
    <w:lvl w:ilvl="0">
      <w:start w:val="1"/>
      <w:numFmt w:val="lowerRoman"/>
      <w:lvlText w:val="%1."/>
      <w:lvlJc w:val="right"/>
      <w:pPr>
        <w:ind w:left="720" w:hanging="360"/>
      </w:p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16" w15:restartNumberingAfterBreak="0">
    <w:nsid w:val="261A73BD"/>
    <w:multiLevelType w:val="multilevel"/>
    <w:tmpl w:val="B65A1360"/>
    <w:lvl w:ilvl="0">
      <w:start w:val="1"/>
      <w:numFmt w:val="bullet"/>
      <w:lvlText w:val="●"/>
      <w:lvlJc w:val="left"/>
      <w:pPr>
        <w:ind w:left="360" w:hanging="360"/>
      </w:pPr>
      <w:rPr>
        <w:rFonts w:ascii="Noto Sans Symbols" w:eastAsia="Noto Sans Symbols" w:hAnsi="Noto Sans Symbols" w:cs="Noto Sans Symbols"/>
      </w:rPr>
    </w:lvl>
    <w:lvl w:ilvl="1">
      <w:start w:val="1"/>
      <w:numFmt w:val="bullet"/>
      <w:lvlText w:val="o"/>
      <w:lvlJc w:val="left"/>
      <w:pPr>
        <w:ind w:left="1080" w:hanging="360"/>
      </w:pPr>
      <w:rPr>
        <w:rFonts w:ascii="Courier New" w:eastAsia="Courier New" w:hAnsi="Courier New" w:cs="Courier New"/>
      </w:rPr>
    </w:lvl>
    <w:lvl w:ilvl="2">
      <w:start w:val="1"/>
      <w:numFmt w:val="bullet"/>
      <w:lvlText w:val="▪"/>
      <w:lvlJc w:val="left"/>
      <w:pPr>
        <w:ind w:left="1800" w:hanging="360"/>
      </w:pPr>
      <w:rPr>
        <w:rFonts w:ascii="Noto Sans Symbols" w:eastAsia="Noto Sans Symbols" w:hAnsi="Noto Sans Symbols" w:cs="Noto Sans Symbols"/>
      </w:rPr>
    </w:lvl>
    <w:lvl w:ilvl="3">
      <w:start w:val="1"/>
      <w:numFmt w:val="bullet"/>
      <w:lvlText w:val="●"/>
      <w:lvlJc w:val="left"/>
      <w:pPr>
        <w:ind w:left="2520" w:hanging="360"/>
      </w:pPr>
      <w:rPr>
        <w:rFonts w:ascii="Noto Sans Symbols" w:eastAsia="Noto Sans Symbols" w:hAnsi="Noto Sans Symbols" w:cs="Noto Sans Symbols"/>
      </w:rPr>
    </w:lvl>
    <w:lvl w:ilvl="4">
      <w:start w:val="1"/>
      <w:numFmt w:val="bullet"/>
      <w:lvlText w:val="o"/>
      <w:lvlJc w:val="left"/>
      <w:pPr>
        <w:ind w:left="3240" w:hanging="360"/>
      </w:pPr>
      <w:rPr>
        <w:rFonts w:ascii="Courier New" w:eastAsia="Courier New" w:hAnsi="Courier New" w:cs="Courier New"/>
      </w:rPr>
    </w:lvl>
    <w:lvl w:ilvl="5">
      <w:start w:val="1"/>
      <w:numFmt w:val="bullet"/>
      <w:lvlText w:val="▪"/>
      <w:lvlJc w:val="left"/>
      <w:pPr>
        <w:ind w:left="3960" w:hanging="360"/>
      </w:pPr>
      <w:rPr>
        <w:rFonts w:ascii="Noto Sans Symbols" w:eastAsia="Noto Sans Symbols" w:hAnsi="Noto Sans Symbols" w:cs="Noto Sans Symbols"/>
      </w:rPr>
    </w:lvl>
    <w:lvl w:ilvl="6">
      <w:start w:val="1"/>
      <w:numFmt w:val="bullet"/>
      <w:lvlText w:val="●"/>
      <w:lvlJc w:val="left"/>
      <w:pPr>
        <w:ind w:left="4680" w:hanging="360"/>
      </w:pPr>
      <w:rPr>
        <w:rFonts w:ascii="Noto Sans Symbols" w:eastAsia="Noto Sans Symbols" w:hAnsi="Noto Sans Symbols" w:cs="Noto Sans Symbols"/>
      </w:rPr>
    </w:lvl>
    <w:lvl w:ilvl="7">
      <w:start w:val="1"/>
      <w:numFmt w:val="bullet"/>
      <w:lvlText w:val="o"/>
      <w:lvlJc w:val="left"/>
      <w:pPr>
        <w:ind w:left="5400" w:hanging="360"/>
      </w:pPr>
      <w:rPr>
        <w:rFonts w:ascii="Courier New" w:eastAsia="Courier New" w:hAnsi="Courier New" w:cs="Courier New"/>
      </w:rPr>
    </w:lvl>
    <w:lvl w:ilvl="8">
      <w:start w:val="1"/>
      <w:numFmt w:val="bullet"/>
      <w:lvlText w:val="▪"/>
      <w:lvlJc w:val="left"/>
      <w:pPr>
        <w:ind w:left="6120" w:hanging="360"/>
      </w:pPr>
      <w:rPr>
        <w:rFonts w:ascii="Noto Sans Symbols" w:eastAsia="Noto Sans Symbols" w:hAnsi="Noto Sans Symbols" w:cs="Noto Sans Symbols"/>
      </w:rPr>
    </w:lvl>
  </w:abstractNum>
  <w:abstractNum w:abstractNumId="17" w15:restartNumberingAfterBreak="0">
    <w:nsid w:val="27A22509"/>
    <w:multiLevelType w:val="multilevel"/>
    <w:tmpl w:val="E440EB3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8" w15:restartNumberingAfterBreak="0">
    <w:nsid w:val="2AD02544"/>
    <w:multiLevelType w:val="hybridMultilevel"/>
    <w:tmpl w:val="21A059B8"/>
    <w:lvl w:ilvl="0" w:tplc="0C28DDF6">
      <w:start w:val="4"/>
      <w:numFmt w:val="bullet"/>
      <w:lvlText w:val="-"/>
      <w:lvlJc w:val="left"/>
      <w:pPr>
        <w:ind w:left="720" w:hanging="360"/>
      </w:pPr>
      <w:rPr>
        <w:rFonts w:ascii="Calibri" w:eastAsia="Times New Roman" w:hAnsi="Calibri" w:cs="Calibri" w:hint="default"/>
      </w:rPr>
    </w:lvl>
    <w:lvl w:ilvl="1" w:tplc="18090003">
      <w:start w:val="1"/>
      <w:numFmt w:val="bullet"/>
      <w:lvlText w:val="o"/>
      <w:lvlJc w:val="left"/>
      <w:pPr>
        <w:ind w:left="1440" w:hanging="360"/>
      </w:pPr>
      <w:rPr>
        <w:rFonts w:ascii="Courier New" w:hAnsi="Courier New" w:cs="Courier New" w:hint="default"/>
      </w:rPr>
    </w:lvl>
    <w:lvl w:ilvl="2" w:tplc="18090005">
      <w:start w:val="1"/>
      <w:numFmt w:val="bullet"/>
      <w:lvlText w:val=""/>
      <w:lvlJc w:val="left"/>
      <w:pPr>
        <w:ind w:left="2160" w:hanging="360"/>
      </w:pPr>
      <w:rPr>
        <w:rFonts w:ascii="Wingdings" w:hAnsi="Wingdings" w:hint="default"/>
      </w:rPr>
    </w:lvl>
    <w:lvl w:ilvl="3" w:tplc="18090001">
      <w:start w:val="1"/>
      <w:numFmt w:val="bullet"/>
      <w:lvlText w:val=""/>
      <w:lvlJc w:val="left"/>
      <w:pPr>
        <w:ind w:left="2880" w:hanging="360"/>
      </w:pPr>
      <w:rPr>
        <w:rFonts w:ascii="Symbol" w:hAnsi="Symbol" w:hint="default"/>
      </w:rPr>
    </w:lvl>
    <w:lvl w:ilvl="4" w:tplc="18090003">
      <w:start w:val="1"/>
      <w:numFmt w:val="bullet"/>
      <w:lvlText w:val="o"/>
      <w:lvlJc w:val="left"/>
      <w:pPr>
        <w:ind w:left="3600" w:hanging="360"/>
      </w:pPr>
      <w:rPr>
        <w:rFonts w:ascii="Courier New" w:hAnsi="Courier New" w:cs="Courier New" w:hint="default"/>
      </w:rPr>
    </w:lvl>
    <w:lvl w:ilvl="5" w:tplc="18090005">
      <w:start w:val="1"/>
      <w:numFmt w:val="bullet"/>
      <w:lvlText w:val=""/>
      <w:lvlJc w:val="left"/>
      <w:pPr>
        <w:ind w:left="4320" w:hanging="360"/>
      </w:pPr>
      <w:rPr>
        <w:rFonts w:ascii="Wingdings" w:hAnsi="Wingdings" w:hint="default"/>
      </w:rPr>
    </w:lvl>
    <w:lvl w:ilvl="6" w:tplc="18090001">
      <w:start w:val="1"/>
      <w:numFmt w:val="bullet"/>
      <w:lvlText w:val=""/>
      <w:lvlJc w:val="left"/>
      <w:pPr>
        <w:ind w:left="5040" w:hanging="360"/>
      </w:pPr>
      <w:rPr>
        <w:rFonts w:ascii="Symbol" w:hAnsi="Symbol" w:hint="default"/>
      </w:rPr>
    </w:lvl>
    <w:lvl w:ilvl="7" w:tplc="18090003">
      <w:start w:val="1"/>
      <w:numFmt w:val="bullet"/>
      <w:lvlText w:val="o"/>
      <w:lvlJc w:val="left"/>
      <w:pPr>
        <w:ind w:left="5760" w:hanging="360"/>
      </w:pPr>
      <w:rPr>
        <w:rFonts w:ascii="Courier New" w:hAnsi="Courier New" w:cs="Courier New" w:hint="default"/>
      </w:rPr>
    </w:lvl>
    <w:lvl w:ilvl="8" w:tplc="18090005">
      <w:start w:val="1"/>
      <w:numFmt w:val="bullet"/>
      <w:lvlText w:val=""/>
      <w:lvlJc w:val="left"/>
      <w:pPr>
        <w:ind w:left="6480" w:hanging="360"/>
      </w:pPr>
      <w:rPr>
        <w:rFonts w:ascii="Wingdings" w:hAnsi="Wingdings" w:hint="default"/>
      </w:rPr>
    </w:lvl>
  </w:abstractNum>
  <w:abstractNum w:abstractNumId="19" w15:restartNumberingAfterBreak="0">
    <w:nsid w:val="2C381121"/>
    <w:multiLevelType w:val="hybridMultilevel"/>
    <w:tmpl w:val="F6FA8FD0"/>
    <w:lvl w:ilvl="0" w:tplc="255A6DD4">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0" w15:restartNumberingAfterBreak="0">
    <w:nsid w:val="314314F9"/>
    <w:multiLevelType w:val="hybridMultilevel"/>
    <w:tmpl w:val="8EE2E788"/>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1" w15:restartNumberingAfterBreak="0">
    <w:nsid w:val="33DB0EC2"/>
    <w:multiLevelType w:val="multilevel"/>
    <w:tmpl w:val="A4724B9E"/>
    <w:lvl w:ilvl="0">
      <w:start w:val="1"/>
      <w:numFmt w:val="lowerRoman"/>
      <w:lvlText w:val="%1."/>
      <w:lvlJc w:val="right"/>
      <w:pPr>
        <w:ind w:left="720" w:hanging="360"/>
      </w:p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22" w15:restartNumberingAfterBreak="0">
    <w:nsid w:val="36F051D9"/>
    <w:multiLevelType w:val="multilevel"/>
    <w:tmpl w:val="6B60ACC6"/>
    <w:lvl w:ilvl="0">
      <w:start w:val="1"/>
      <w:numFmt w:val="decimal"/>
      <w:lvlText w:val="%1."/>
      <w:lvlJc w:val="left"/>
      <w:pPr>
        <w:ind w:left="720" w:hanging="360"/>
      </w:p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23" w15:restartNumberingAfterBreak="0">
    <w:nsid w:val="36FB7601"/>
    <w:multiLevelType w:val="multilevel"/>
    <w:tmpl w:val="B37C260C"/>
    <w:lvl w:ilvl="0">
      <w:start w:val="1"/>
      <w:numFmt w:val="lowerLetter"/>
      <w:lvlText w:val="%1."/>
      <w:lvlJc w:val="left"/>
      <w:pPr>
        <w:ind w:left="1080" w:hanging="360"/>
      </w:pPr>
    </w:lvl>
    <w:lvl w:ilvl="1">
      <w:start w:val="1"/>
      <w:numFmt w:val="lowerLetter"/>
      <w:lvlText w:val="%2."/>
      <w:lvlJc w:val="left"/>
      <w:pPr>
        <w:ind w:left="1800" w:hanging="360"/>
      </w:pPr>
    </w:lvl>
    <w:lvl w:ilvl="2">
      <w:start w:val="1"/>
      <w:numFmt w:val="lowerRoman"/>
      <w:lvlText w:val="%3."/>
      <w:lvlJc w:val="right"/>
      <w:pPr>
        <w:ind w:left="2520" w:hanging="180"/>
      </w:pPr>
    </w:lvl>
    <w:lvl w:ilvl="3">
      <w:start w:val="1"/>
      <w:numFmt w:val="decimal"/>
      <w:lvlText w:val="%4."/>
      <w:lvlJc w:val="left"/>
      <w:pPr>
        <w:ind w:left="3240" w:hanging="360"/>
      </w:pPr>
    </w:lvl>
    <w:lvl w:ilvl="4">
      <w:start w:val="1"/>
      <w:numFmt w:val="lowerLetter"/>
      <w:lvlText w:val="%5."/>
      <w:lvlJc w:val="left"/>
      <w:pPr>
        <w:ind w:left="3960" w:hanging="360"/>
      </w:pPr>
    </w:lvl>
    <w:lvl w:ilvl="5">
      <w:start w:val="1"/>
      <w:numFmt w:val="lowerRoman"/>
      <w:lvlText w:val="%6."/>
      <w:lvlJc w:val="right"/>
      <w:pPr>
        <w:ind w:left="4680" w:hanging="180"/>
      </w:pPr>
    </w:lvl>
    <w:lvl w:ilvl="6">
      <w:start w:val="1"/>
      <w:numFmt w:val="decimal"/>
      <w:lvlText w:val="%7."/>
      <w:lvlJc w:val="left"/>
      <w:pPr>
        <w:ind w:left="5400" w:hanging="360"/>
      </w:pPr>
    </w:lvl>
    <w:lvl w:ilvl="7">
      <w:start w:val="1"/>
      <w:numFmt w:val="lowerLetter"/>
      <w:lvlText w:val="%8."/>
      <w:lvlJc w:val="left"/>
      <w:pPr>
        <w:ind w:left="6120" w:hanging="360"/>
      </w:pPr>
    </w:lvl>
    <w:lvl w:ilvl="8">
      <w:start w:val="1"/>
      <w:numFmt w:val="lowerRoman"/>
      <w:lvlText w:val="%9."/>
      <w:lvlJc w:val="right"/>
      <w:pPr>
        <w:ind w:left="6840" w:hanging="180"/>
      </w:pPr>
    </w:lvl>
  </w:abstractNum>
  <w:abstractNum w:abstractNumId="24" w15:restartNumberingAfterBreak="0">
    <w:nsid w:val="38F838FA"/>
    <w:multiLevelType w:val="multilevel"/>
    <w:tmpl w:val="005E572C"/>
    <w:lvl w:ilvl="0">
      <w:start w:val="1"/>
      <w:numFmt w:val="lowerRoman"/>
      <w:lvlText w:val="(%1)"/>
      <w:lvlJc w:val="left"/>
      <w:pPr>
        <w:ind w:left="720" w:hanging="360"/>
      </w:pPr>
      <w:rPr>
        <w:b w:val="0"/>
        <w:i w:val="0"/>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25" w15:restartNumberingAfterBreak="0">
    <w:nsid w:val="39856B57"/>
    <w:multiLevelType w:val="multilevel"/>
    <w:tmpl w:val="8DE8991A"/>
    <w:lvl w:ilvl="0">
      <w:start w:val="1"/>
      <w:numFmt w:val="lowerLetter"/>
      <w:lvlText w:val="(%1)"/>
      <w:lvlJc w:val="left"/>
      <w:pPr>
        <w:ind w:left="720" w:hanging="360"/>
      </w:p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pStyle w:val="Heading5"/>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26" w15:restartNumberingAfterBreak="0">
    <w:nsid w:val="39871EE1"/>
    <w:multiLevelType w:val="multilevel"/>
    <w:tmpl w:val="C7CC99FE"/>
    <w:lvl w:ilvl="0">
      <w:start w:val="1"/>
      <w:numFmt w:val="upperLetter"/>
      <w:pStyle w:val="Parties"/>
      <w:lvlText w:val="%1."/>
      <w:lvlJc w:val="left"/>
      <w:pPr>
        <w:ind w:left="1070" w:hanging="360"/>
      </w:pPr>
      <w:rPr>
        <w:color w:val="000000"/>
      </w:rPr>
    </w:lvl>
    <w:lvl w:ilvl="1">
      <w:start w:val="1"/>
      <w:numFmt w:val="lowerLetter"/>
      <w:lvlText w:val="%2."/>
      <w:lvlJc w:val="left"/>
      <w:pPr>
        <w:ind w:left="1790" w:hanging="360"/>
      </w:pPr>
    </w:lvl>
    <w:lvl w:ilvl="2">
      <w:start w:val="1"/>
      <w:numFmt w:val="lowerRoman"/>
      <w:lvlText w:val="%3."/>
      <w:lvlJc w:val="right"/>
      <w:pPr>
        <w:ind w:left="2510" w:hanging="180"/>
      </w:pPr>
    </w:lvl>
    <w:lvl w:ilvl="3">
      <w:start w:val="1"/>
      <w:numFmt w:val="decimal"/>
      <w:lvlText w:val="%4."/>
      <w:lvlJc w:val="left"/>
      <w:pPr>
        <w:ind w:left="3230" w:hanging="360"/>
      </w:pPr>
    </w:lvl>
    <w:lvl w:ilvl="4">
      <w:start w:val="1"/>
      <w:numFmt w:val="lowerLetter"/>
      <w:lvlText w:val="%5."/>
      <w:lvlJc w:val="left"/>
      <w:pPr>
        <w:ind w:left="3950" w:hanging="360"/>
      </w:pPr>
    </w:lvl>
    <w:lvl w:ilvl="5">
      <w:start w:val="1"/>
      <w:numFmt w:val="lowerRoman"/>
      <w:lvlText w:val="%6."/>
      <w:lvlJc w:val="right"/>
      <w:pPr>
        <w:ind w:left="4670" w:hanging="180"/>
      </w:pPr>
    </w:lvl>
    <w:lvl w:ilvl="6">
      <w:start w:val="1"/>
      <w:numFmt w:val="decimal"/>
      <w:lvlText w:val="%7."/>
      <w:lvlJc w:val="left"/>
      <w:pPr>
        <w:ind w:left="5390" w:hanging="360"/>
      </w:pPr>
    </w:lvl>
    <w:lvl w:ilvl="7">
      <w:start w:val="1"/>
      <w:numFmt w:val="lowerLetter"/>
      <w:lvlText w:val="%8."/>
      <w:lvlJc w:val="left"/>
      <w:pPr>
        <w:ind w:left="6110" w:hanging="360"/>
      </w:pPr>
    </w:lvl>
    <w:lvl w:ilvl="8">
      <w:start w:val="1"/>
      <w:numFmt w:val="lowerRoman"/>
      <w:lvlText w:val="%9."/>
      <w:lvlJc w:val="right"/>
      <w:pPr>
        <w:ind w:left="6830" w:hanging="180"/>
      </w:pPr>
    </w:lvl>
  </w:abstractNum>
  <w:abstractNum w:abstractNumId="27" w15:restartNumberingAfterBreak="0">
    <w:nsid w:val="3D885535"/>
    <w:multiLevelType w:val="hybridMultilevel"/>
    <w:tmpl w:val="2E6A014E"/>
    <w:lvl w:ilvl="0" w:tplc="CF88338E">
      <w:numFmt w:val="bullet"/>
      <w:lvlText w:val="·"/>
      <w:lvlJc w:val="left"/>
      <w:pPr>
        <w:ind w:left="720" w:hanging="360"/>
      </w:pPr>
      <w:rPr>
        <w:rFonts w:ascii="Calibri" w:eastAsia="Symbol" w:hAnsi="Calibri" w:cs="Calibri"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8" w15:restartNumberingAfterBreak="0">
    <w:nsid w:val="3DBE6036"/>
    <w:multiLevelType w:val="hybridMultilevel"/>
    <w:tmpl w:val="BDB415F2"/>
    <w:lvl w:ilvl="0" w:tplc="A2FABAB2">
      <w:start w:val="1"/>
      <w:numFmt w:val="lowerRoman"/>
      <w:lvlText w:val="(%1)"/>
      <w:lvlJc w:val="left"/>
      <w:pPr>
        <w:ind w:left="1080" w:hanging="720"/>
      </w:pPr>
      <w:rPr>
        <w:rFonts w:hint="default"/>
        <w:sz w:val="22"/>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9" w15:restartNumberingAfterBreak="0">
    <w:nsid w:val="46C25433"/>
    <w:multiLevelType w:val="multilevel"/>
    <w:tmpl w:val="CBE238FC"/>
    <w:lvl w:ilvl="0">
      <w:start w:val="1"/>
      <w:numFmt w:val="lowerLetter"/>
      <w:pStyle w:val="Bullet"/>
      <w:lvlText w:val="(%1)"/>
      <w:lvlJc w:val="left"/>
      <w:pPr>
        <w:ind w:left="720" w:hanging="360"/>
      </w:p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30" w15:restartNumberingAfterBreak="0">
    <w:nsid w:val="4917309C"/>
    <w:multiLevelType w:val="multilevel"/>
    <w:tmpl w:val="2BDAABE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1" w15:restartNumberingAfterBreak="0">
    <w:nsid w:val="4AD76C88"/>
    <w:multiLevelType w:val="multilevel"/>
    <w:tmpl w:val="B4C69C76"/>
    <w:lvl w:ilvl="0">
      <w:start w:val="1"/>
      <w:numFmt w:val="lowerLetter"/>
      <w:lvlText w:val="%1."/>
      <w:lvlJc w:val="left"/>
      <w:pPr>
        <w:ind w:left="1080" w:hanging="360"/>
      </w:pPr>
    </w:lvl>
    <w:lvl w:ilvl="1">
      <w:start w:val="1"/>
      <w:numFmt w:val="lowerLetter"/>
      <w:lvlText w:val="%2."/>
      <w:lvlJc w:val="left"/>
      <w:pPr>
        <w:ind w:left="1800" w:hanging="360"/>
      </w:pPr>
    </w:lvl>
    <w:lvl w:ilvl="2">
      <w:start w:val="1"/>
      <w:numFmt w:val="lowerRoman"/>
      <w:lvlText w:val="%3."/>
      <w:lvlJc w:val="right"/>
      <w:pPr>
        <w:ind w:left="2520" w:hanging="180"/>
      </w:pPr>
    </w:lvl>
    <w:lvl w:ilvl="3">
      <w:start w:val="1"/>
      <w:numFmt w:val="decimal"/>
      <w:lvlText w:val="%4."/>
      <w:lvlJc w:val="left"/>
      <w:pPr>
        <w:ind w:left="3240" w:hanging="360"/>
      </w:pPr>
    </w:lvl>
    <w:lvl w:ilvl="4">
      <w:start w:val="1"/>
      <w:numFmt w:val="lowerLetter"/>
      <w:lvlText w:val="%5."/>
      <w:lvlJc w:val="left"/>
      <w:pPr>
        <w:ind w:left="3960" w:hanging="360"/>
      </w:pPr>
    </w:lvl>
    <w:lvl w:ilvl="5">
      <w:start w:val="1"/>
      <w:numFmt w:val="lowerRoman"/>
      <w:lvlText w:val="%6."/>
      <w:lvlJc w:val="right"/>
      <w:pPr>
        <w:ind w:left="4680" w:hanging="180"/>
      </w:pPr>
    </w:lvl>
    <w:lvl w:ilvl="6">
      <w:start w:val="1"/>
      <w:numFmt w:val="decimal"/>
      <w:lvlText w:val="%7."/>
      <w:lvlJc w:val="left"/>
      <w:pPr>
        <w:ind w:left="5400" w:hanging="360"/>
      </w:pPr>
    </w:lvl>
    <w:lvl w:ilvl="7">
      <w:start w:val="1"/>
      <w:numFmt w:val="lowerLetter"/>
      <w:lvlText w:val="%8."/>
      <w:lvlJc w:val="left"/>
      <w:pPr>
        <w:ind w:left="6120" w:hanging="360"/>
      </w:pPr>
    </w:lvl>
    <w:lvl w:ilvl="8">
      <w:start w:val="1"/>
      <w:numFmt w:val="lowerRoman"/>
      <w:lvlText w:val="%9."/>
      <w:lvlJc w:val="right"/>
      <w:pPr>
        <w:ind w:left="6840" w:hanging="180"/>
      </w:pPr>
    </w:lvl>
  </w:abstractNum>
  <w:abstractNum w:abstractNumId="32" w15:restartNumberingAfterBreak="0">
    <w:nsid w:val="4E1E186C"/>
    <w:multiLevelType w:val="multilevel"/>
    <w:tmpl w:val="0C5216EE"/>
    <w:lvl w:ilvl="0">
      <w:start w:val="1"/>
      <w:numFmt w:val="lowerLetter"/>
      <w:lvlText w:val="%1)"/>
      <w:lvlJc w:val="left"/>
      <w:pPr>
        <w:ind w:left="720" w:hanging="360"/>
      </w:pPr>
      <w:rPr>
        <w:rFonts w:asciiTheme="minorHAnsi" w:eastAsia="Calibri" w:hAnsiTheme="minorHAnsi" w:cstheme="minorHAnsi" w:hint="default"/>
        <w:color w:val="000000"/>
        <w:sz w:val="22"/>
        <w:szCs w:val="22"/>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33" w15:restartNumberingAfterBreak="0">
    <w:nsid w:val="4EEC09AF"/>
    <w:multiLevelType w:val="multilevel"/>
    <w:tmpl w:val="6F0462B0"/>
    <w:lvl w:ilvl="0">
      <w:start w:val="1"/>
      <w:numFmt w:val="upperLetter"/>
      <w:lvlText w:val="%1."/>
      <w:lvlJc w:val="left"/>
      <w:pPr>
        <w:ind w:left="720" w:hanging="360"/>
      </w:p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34" w15:restartNumberingAfterBreak="0">
    <w:nsid w:val="582F4DA8"/>
    <w:multiLevelType w:val="hybridMultilevel"/>
    <w:tmpl w:val="59602F2A"/>
    <w:lvl w:ilvl="0" w:tplc="CF88338E">
      <w:numFmt w:val="bullet"/>
      <w:lvlText w:val="·"/>
      <w:lvlJc w:val="left"/>
      <w:pPr>
        <w:ind w:left="720" w:hanging="360"/>
      </w:pPr>
      <w:rPr>
        <w:rFonts w:ascii="Calibri" w:eastAsia="Symbol" w:hAnsi="Calibri" w:cs="Calibri"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5" w15:restartNumberingAfterBreak="0">
    <w:nsid w:val="58A04BF4"/>
    <w:multiLevelType w:val="multilevel"/>
    <w:tmpl w:val="159EA6CC"/>
    <w:lvl w:ilvl="0">
      <w:start w:val="1"/>
      <w:numFmt w:val="lowerRoman"/>
      <w:lvlText w:val="(%1)"/>
      <w:lvlJc w:val="left"/>
      <w:pPr>
        <w:ind w:left="1098" w:hanging="720"/>
      </w:pPr>
    </w:lvl>
    <w:lvl w:ilvl="1">
      <w:start w:val="1"/>
      <w:numFmt w:val="lowerLetter"/>
      <w:lvlText w:val="%2."/>
      <w:lvlJc w:val="left"/>
      <w:pPr>
        <w:ind w:left="1458" w:hanging="360"/>
      </w:pPr>
    </w:lvl>
    <w:lvl w:ilvl="2">
      <w:start w:val="1"/>
      <w:numFmt w:val="lowerRoman"/>
      <w:lvlText w:val="%3."/>
      <w:lvlJc w:val="right"/>
      <w:pPr>
        <w:ind w:left="2178" w:hanging="180"/>
      </w:pPr>
    </w:lvl>
    <w:lvl w:ilvl="3">
      <w:start w:val="1"/>
      <w:numFmt w:val="decimal"/>
      <w:lvlText w:val="%4."/>
      <w:lvlJc w:val="left"/>
      <w:pPr>
        <w:ind w:left="2898" w:hanging="360"/>
      </w:pPr>
    </w:lvl>
    <w:lvl w:ilvl="4">
      <w:start w:val="1"/>
      <w:numFmt w:val="lowerLetter"/>
      <w:lvlText w:val="%5."/>
      <w:lvlJc w:val="left"/>
      <w:pPr>
        <w:ind w:left="3618" w:hanging="360"/>
      </w:pPr>
    </w:lvl>
    <w:lvl w:ilvl="5">
      <w:start w:val="1"/>
      <w:numFmt w:val="lowerRoman"/>
      <w:lvlText w:val="%6."/>
      <w:lvlJc w:val="right"/>
      <w:pPr>
        <w:ind w:left="4338" w:hanging="180"/>
      </w:pPr>
    </w:lvl>
    <w:lvl w:ilvl="6">
      <w:start w:val="1"/>
      <w:numFmt w:val="decimal"/>
      <w:lvlText w:val="%7."/>
      <w:lvlJc w:val="left"/>
      <w:pPr>
        <w:ind w:left="5058" w:hanging="360"/>
      </w:pPr>
    </w:lvl>
    <w:lvl w:ilvl="7">
      <w:start w:val="1"/>
      <w:numFmt w:val="lowerLetter"/>
      <w:lvlText w:val="%8."/>
      <w:lvlJc w:val="left"/>
      <w:pPr>
        <w:ind w:left="5778" w:hanging="360"/>
      </w:pPr>
    </w:lvl>
    <w:lvl w:ilvl="8">
      <w:start w:val="1"/>
      <w:numFmt w:val="lowerRoman"/>
      <w:lvlText w:val="%9."/>
      <w:lvlJc w:val="right"/>
      <w:pPr>
        <w:ind w:left="6498" w:hanging="180"/>
      </w:pPr>
    </w:lvl>
  </w:abstractNum>
  <w:abstractNum w:abstractNumId="36" w15:restartNumberingAfterBreak="0">
    <w:nsid w:val="591B3529"/>
    <w:multiLevelType w:val="multilevel"/>
    <w:tmpl w:val="635AE6CA"/>
    <w:lvl w:ilvl="0">
      <w:start w:val="1"/>
      <w:numFmt w:val="lowerRoman"/>
      <w:lvlText w:val="(%1)"/>
      <w:lvlJc w:val="left"/>
      <w:pPr>
        <w:ind w:left="720" w:hanging="360"/>
      </w:pPr>
      <w:rPr>
        <w:b w:val="0"/>
        <w:i w:val="0"/>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37" w15:restartNumberingAfterBreak="0">
    <w:nsid w:val="594E4F21"/>
    <w:multiLevelType w:val="hybridMultilevel"/>
    <w:tmpl w:val="EF80821E"/>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8" w15:restartNumberingAfterBreak="0">
    <w:nsid w:val="5AF40015"/>
    <w:multiLevelType w:val="multilevel"/>
    <w:tmpl w:val="894826D4"/>
    <w:lvl w:ilvl="0">
      <w:start w:val="1"/>
      <w:numFmt w:val="decimal"/>
      <w:pStyle w:val="Level1"/>
      <w:lvlText w:val="%1."/>
      <w:lvlJc w:val="left"/>
      <w:pPr>
        <w:ind w:left="720" w:hanging="360"/>
      </w:pPr>
    </w:lvl>
    <w:lvl w:ilvl="1">
      <w:start w:val="1"/>
      <w:numFmt w:val="lowerLetter"/>
      <w:pStyle w:val="Level2"/>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39" w15:restartNumberingAfterBreak="0">
    <w:nsid w:val="5BD535FF"/>
    <w:multiLevelType w:val="multilevel"/>
    <w:tmpl w:val="54EC5E6E"/>
    <w:lvl w:ilvl="0">
      <w:start w:val="1"/>
      <w:numFmt w:val="decimal"/>
      <w:lvlText w:val="%1"/>
      <w:lvlJc w:val="left"/>
      <w:pPr>
        <w:ind w:left="390" w:hanging="390"/>
      </w:pPr>
      <w:rPr>
        <w:rFonts w:hint="default"/>
      </w:rPr>
    </w:lvl>
    <w:lvl w:ilvl="1">
      <w:start w:val="19"/>
      <w:numFmt w:val="decimal"/>
      <w:lvlText w:val="%1.%2"/>
      <w:lvlJc w:val="left"/>
      <w:pPr>
        <w:ind w:left="390" w:hanging="39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40" w15:restartNumberingAfterBreak="0">
    <w:nsid w:val="5FD65271"/>
    <w:multiLevelType w:val="hybridMultilevel"/>
    <w:tmpl w:val="DEEE10E6"/>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1" w15:restartNumberingAfterBreak="0">
    <w:nsid w:val="60A2036C"/>
    <w:multiLevelType w:val="multilevel"/>
    <w:tmpl w:val="C4CEC13A"/>
    <w:lvl w:ilvl="0">
      <w:numFmt w:val="bullet"/>
      <w:lvlText w:val=""/>
      <w:lvlJc w:val="left"/>
      <w:pPr>
        <w:ind w:left="720" w:hanging="360"/>
      </w:pPr>
      <w:rPr>
        <w:rFonts w:ascii="Symbol" w:hAnsi="Symbol"/>
      </w:rPr>
    </w:lvl>
    <w:lvl w:ilvl="1">
      <w:numFmt w:val="bullet"/>
      <w:lvlText w:val="o"/>
      <w:lvlJc w:val="left"/>
      <w:pPr>
        <w:ind w:left="1440" w:hanging="360"/>
      </w:pPr>
      <w:rPr>
        <w:rFonts w:ascii="Courier New" w:hAnsi="Courier New" w:cs="Courier New"/>
      </w:rPr>
    </w:lvl>
    <w:lvl w:ilvl="2">
      <w:numFmt w:val="bullet"/>
      <w:lvlText w:val=""/>
      <w:lvlJc w:val="left"/>
      <w:pPr>
        <w:ind w:left="2160" w:hanging="360"/>
      </w:pPr>
      <w:rPr>
        <w:rFonts w:ascii="Wingdings" w:hAnsi="Wingdings"/>
      </w:rPr>
    </w:lvl>
    <w:lvl w:ilvl="3">
      <w:numFmt w:val="bullet"/>
      <w:lvlText w:val=""/>
      <w:lvlJc w:val="left"/>
      <w:pPr>
        <w:ind w:left="2880" w:hanging="360"/>
      </w:pPr>
      <w:rPr>
        <w:rFonts w:ascii="Symbol" w:hAnsi="Symbol"/>
      </w:rPr>
    </w:lvl>
    <w:lvl w:ilvl="4">
      <w:numFmt w:val="bullet"/>
      <w:lvlText w:val="o"/>
      <w:lvlJc w:val="left"/>
      <w:pPr>
        <w:ind w:left="3600" w:hanging="360"/>
      </w:pPr>
      <w:rPr>
        <w:rFonts w:ascii="Courier New" w:hAnsi="Courier New" w:cs="Courier New"/>
      </w:rPr>
    </w:lvl>
    <w:lvl w:ilvl="5">
      <w:numFmt w:val="bullet"/>
      <w:lvlText w:val=""/>
      <w:lvlJc w:val="left"/>
      <w:pPr>
        <w:ind w:left="4320" w:hanging="360"/>
      </w:pPr>
      <w:rPr>
        <w:rFonts w:ascii="Wingdings" w:hAnsi="Wingdings"/>
      </w:rPr>
    </w:lvl>
    <w:lvl w:ilvl="6">
      <w:numFmt w:val="bullet"/>
      <w:lvlText w:val=""/>
      <w:lvlJc w:val="left"/>
      <w:pPr>
        <w:ind w:left="5040" w:hanging="360"/>
      </w:pPr>
      <w:rPr>
        <w:rFonts w:ascii="Symbol" w:hAnsi="Symbol"/>
      </w:rPr>
    </w:lvl>
    <w:lvl w:ilvl="7">
      <w:numFmt w:val="bullet"/>
      <w:lvlText w:val="o"/>
      <w:lvlJc w:val="left"/>
      <w:pPr>
        <w:ind w:left="5760" w:hanging="360"/>
      </w:pPr>
      <w:rPr>
        <w:rFonts w:ascii="Courier New" w:hAnsi="Courier New" w:cs="Courier New"/>
      </w:rPr>
    </w:lvl>
    <w:lvl w:ilvl="8">
      <w:numFmt w:val="bullet"/>
      <w:lvlText w:val=""/>
      <w:lvlJc w:val="left"/>
      <w:pPr>
        <w:ind w:left="6480" w:hanging="360"/>
      </w:pPr>
      <w:rPr>
        <w:rFonts w:ascii="Wingdings" w:hAnsi="Wingdings"/>
      </w:rPr>
    </w:lvl>
  </w:abstractNum>
  <w:abstractNum w:abstractNumId="42" w15:restartNumberingAfterBreak="0">
    <w:nsid w:val="6DC01E7C"/>
    <w:multiLevelType w:val="hybridMultilevel"/>
    <w:tmpl w:val="AB0EBB50"/>
    <w:lvl w:ilvl="0" w:tplc="18090001">
      <w:start w:val="1"/>
      <w:numFmt w:val="bullet"/>
      <w:lvlText w:val=""/>
      <w:lvlJc w:val="left"/>
      <w:pPr>
        <w:ind w:left="720" w:hanging="36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43" w15:restartNumberingAfterBreak="0">
    <w:nsid w:val="70D152EA"/>
    <w:multiLevelType w:val="multilevel"/>
    <w:tmpl w:val="C28C0A10"/>
    <w:lvl w:ilvl="0">
      <w:start w:val="1"/>
      <w:numFmt w:val="lowerRoman"/>
      <w:lvlText w:val="%1."/>
      <w:lvlJc w:val="right"/>
      <w:pPr>
        <w:ind w:left="720" w:hanging="360"/>
      </w:pPr>
      <w:rPr>
        <w:b/>
        <w:bCs/>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44" w15:restartNumberingAfterBreak="0">
    <w:nsid w:val="72283180"/>
    <w:multiLevelType w:val="hybridMultilevel"/>
    <w:tmpl w:val="43244F4C"/>
    <w:lvl w:ilvl="0" w:tplc="CF88338E">
      <w:start w:val="19"/>
      <w:numFmt w:val="bullet"/>
      <w:lvlText w:val="·"/>
      <w:lvlJc w:val="left"/>
      <w:pPr>
        <w:ind w:left="720" w:hanging="360"/>
      </w:pPr>
      <w:rPr>
        <w:rFonts w:ascii="Calibri" w:eastAsia="Symbol" w:hAnsi="Calibri" w:cs="Calibri"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5" w15:restartNumberingAfterBreak="0">
    <w:nsid w:val="730302DC"/>
    <w:multiLevelType w:val="multilevel"/>
    <w:tmpl w:val="BEEE2854"/>
    <w:lvl w:ilvl="0">
      <w:start w:val="1"/>
      <w:numFmt w:val="decimal"/>
      <w:lvlText w:val="%1."/>
      <w:lvlJc w:val="left"/>
      <w:pPr>
        <w:ind w:left="720" w:hanging="360"/>
      </w:pPr>
    </w:lvl>
    <w:lvl w:ilvl="1">
      <w:start w:val="1"/>
      <w:numFmt w:val="decimal"/>
      <w:lvlText w:val="%1.%2"/>
      <w:lvlJc w:val="left"/>
      <w:pPr>
        <w:ind w:left="1778" w:hanging="360"/>
      </w:pPr>
    </w:lvl>
    <w:lvl w:ilvl="2">
      <w:start w:val="1"/>
      <w:numFmt w:val="decimal"/>
      <w:lvlText w:val="%1.%2.%3"/>
      <w:lvlJc w:val="left"/>
      <w:pPr>
        <w:ind w:left="1080" w:hanging="720"/>
      </w:pPr>
    </w:lvl>
    <w:lvl w:ilvl="3">
      <w:start w:val="1"/>
      <w:numFmt w:val="decimal"/>
      <w:lvlText w:val="%1.%2.%3.%4"/>
      <w:lvlJc w:val="left"/>
      <w:pPr>
        <w:ind w:left="1080" w:hanging="720"/>
      </w:pPr>
    </w:lvl>
    <w:lvl w:ilvl="4">
      <w:start w:val="1"/>
      <w:numFmt w:val="decimal"/>
      <w:lvlText w:val="%1.%2.%3.%4.%5"/>
      <w:lvlJc w:val="left"/>
      <w:pPr>
        <w:ind w:left="1440" w:hanging="1080"/>
      </w:pPr>
    </w:lvl>
    <w:lvl w:ilvl="5">
      <w:start w:val="1"/>
      <w:numFmt w:val="decimal"/>
      <w:lvlText w:val="%1.%2.%3.%4.%5.%6"/>
      <w:lvlJc w:val="left"/>
      <w:pPr>
        <w:ind w:left="1440" w:hanging="1080"/>
      </w:pPr>
    </w:lvl>
    <w:lvl w:ilvl="6">
      <w:start w:val="1"/>
      <w:numFmt w:val="decimal"/>
      <w:lvlText w:val="%1.%2.%3.%4.%5.%6.%7"/>
      <w:lvlJc w:val="left"/>
      <w:pPr>
        <w:ind w:left="1800" w:hanging="1440"/>
      </w:pPr>
    </w:lvl>
    <w:lvl w:ilvl="7">
      <w:start w:val="1"/>
      <w:numFmt w:val="decimal"/>
      <w:lvlText w:val="%1.%2.%3.%4.%5.%6.%7.%8"/>
      <w:lvlJc w:val="left"/>
      <w:pPr>
        <w:ind w:left="1800" w:hanging="1440"/>
      </w:pPr>
    </w:lvl>
    <w:lvl w:ilvl="8">
      <w:start w:val="1"/>
      <w:numFmt w:val="decimal"/>
      <w:lvlText w:val="%1.%2.%3.%4.%5.%6.%7.%8.%9"/>
      <w:lvlJc w:val="left"/>
      <w:pPr>
        <w:ind w:left="2160" w:hanging="1800"/>
      </w:pPr>
    </w:lvl>
  </w:abstractNum>
  <w:abstractNum w:abstractNumId="46" w15:restartNumberingAfterBreak="0">
    <w:nsid w:val="77E13F4E"/>
    <w:multiLevelType w:val="multilevel"/>
    <w:tmpl w:val="9662AE84"/>
    <w:lvl w:ilvl="0">
      <w:numFmt w:val="bullet"/>
      <w:lvlText w:val=""/>
      <w:lvlJc w:val="left"/>
      <w:pPr>
        <w:ind w:left="1080" w:hanging="360"/>
      </w:pPr>
      <w:rPr>
        <w:rFonts w:ascii="Symbol" w:eastAsia="Times New Roman" w:hAnsi="Symbol" w:cs="Times New Roman"/>
      </w:rPr>
    </w:lvl>
    <w:lvl w:ilvl="1">
      <w:numFmt w:val="bullet"/>
      <w:lvlText w:val="o"/>
      <w:lvlJc w:val="left"/>
      <w:pPr>
        <w:ind w:left="1800" w:hanging="360"/>
      </w:pPr>
      <w:rPr>
        <w:rFonts w:ascii="Courier New" w:hAnsi="Courier New" w:cs="Courier New"/>
      </w:rPr>
    </w:lvl>
    <w:lvl w:ilvl="2">
      <w:numFmt w:val="bullet"/>
      <w:lvlText w:val=""/>
      <w:lvlJc w:val="left"/>
      <w:pPr>
        <w:ind w:left="2520" w:hanging="360"/>
      </w:pPr>
      <w:rPr>
        <w:rFonts w:ascii="Wingdings" w:hAnsi="Wingdings"/>
      </w:rPr>
    </w:lvl>
    <w:lvl w:ilvl="3">
      <w:numFmt w:val="bullet"/>
      <w:lvlText w:val=""/>
      <w:lvlJc w:val="left"/>
      <w:pPr>
        <w:ind w:left="3240" w:hanging="360"/>
      </w:pPr>
      <w:rPr>
        <w:rFonts w:ascii="Symbol" w:hAnsi="Symbol"/>
      </w:rPr>
    </w:lvl>
    <w:lvl w:ilvl="4">
      <w:numFmt w:val="bullet"/>
      <w:lvlText w:val="o"/>
      <w:lvlJc w:val="left"/>
      <w:pPr>
        <w:ind w:left="3960" w:hanging="360"/>
      </w:pPr>
      <w:rPr>
        <w:rFonts w:ascii="Courier New" w:hAnsi="Courier New" w:cs="Courier New"/>
      </w:rPr>
    </w:lvl>
    <w:lvl w:ilvl="5">
      <w:numFmt w:val="bullet"/>
      <w:lvlText w:val=""/>
      <w:lvlJc w:val="left"/>
      <w:pPr>
        <w:ind w:left="4680" w:hanging="360"/>
      </w:pPr>
      <w:rPr>
        <w:rFonts w:ascii="Wingdings" w:hAnsi="Wingdings"/>
      </w:rPr>
    </w:lvl>
    <w:lvl w:ilvl="6">
      <w:numFmt w:val="bullet"/>
      <w:lvlText w:val=""/>
      <w:lvlJc w:val="left"/>
      <w:pPr>
        <w:ind w:left="5400" w:hanging="360"/>
      </w:pPr>
      <w:rPr>
        <w:rFonts w:ascii="Symbol" w:hAnsi="Symbol"/>
      </w:rPr>
    </w:lvl>
    <w:lvl w:ilvl="7">
      <w:numFmt w:val="bullet"/>
      <w:lvlText w:val="o"/>
      <w:lvlJc w:val="left"/>
      <w:pPr>
        <w:ind w:left="6120" w:hanging="360"/>
      </w:pPr>
      <w:rPr>
        <w:rFonts w:ascii="Courier New" w:hAnsi="Courier New" w:cs="Courier New"/>
      </w:rPr>
    </w:lvl>
    <w:lvl w:ilvl="8">
      <w:numFmt w:val="bullet"/>
      <w:lvlText w:val=""/>
      <w:lvlJc w:val="left"/>
      <w:pPr>
        <w:ind w:left="6840" w:hanging="360"/>
      </w:pPr>
      <w:rPr>
        <w:rFonts w:ascii="Wingdings" w:hAnsi="Wingdings"/>
      </w:rPr>
    </w:lvl>
  </w:abstractNum>
  <w:abstractNum w:abstractNumId="47" w15:restartNumberingAfterBreak="0">
    <w:nsid w:val="78BA4D8D"/>
    <w:multiLevelType w:val="multilevel"/>
    <w:tmpl w:val="B4884504"/>
    <w:lvl w:ilvl="0">
      <w:start w:val="1"/>
      <w:numFmt w:val="decimal"/>
      <w:lvlText w:val="(%1)"/>
      <w:lvlJc w:val="left"/>
      <w:pPr>
        <w:ind w:left="405" w:hanging="360"/>
      </w:pPr>
    </w:lvl>
    <w:lvl w:ilvl="1">
      <w:start w:val="1"/>
      <w:numFmt w:val="lowerLetter"/>
      <w:lvlText w:val="%2."/>
      <w:lvlJc w:val="left"/>
      <w:pPr>
        <w:ind w:left="1125" w:hanging="360"/>
      </w:pPr>
    </w:lvl>
    <w:lvl w:ilvl="2">
      <w:start w:val="1"/>
      <w:numFmt w:val="lowerRoman"/>
      <w:lvlText w:val="%3."/>
      <w:lvlJc w:val="right"/>
      <w:pPr>
        <w:ind w:left="1845" w:hanging="180"/>
      </w:pPr>
    </w:lvl>
    <w:lvl w:ilvl="3">
      <w:start w:val="1"/>
      <w:numFmt w:val="decimal"/>
      <w:lvlText w:val="%4."/>
      <w:lvlJc w:val="left"/>
      <w:pPr>
        <w:ind w:left="2565" w:hanging="360"/>
      </w:pPr>
    </w:lvl>
    <w:lvl w:ilvl="4">
      <w:start w:val="1"/>
      <w:numFmt w:val="lowerLetter"/>
      <w:lvlText w:val="%5."/>
      <w:lvlJc w:val="left"/>
      <w:pPr>
        <w:ind w:left="3285" w:hanging="360"/>
      </w:pPr>
    </w:lvl>
    <w:lvl w:ilvl="5">
      <w:start w:val="1"/>
      <w:numFmt w:val="lowerRoman"/>
      <w:lvlText w:val="%6."/>
      <w:lvlJc w:val="right"/>
      <w:pPr>
        <w:ind w:left="4005" w:hanging="180"/>
      </w:pPr>
    </w:lvl>
    <w:lvl w:ilvl="6">
      <w:start w:val="1"/>
      <w:numFmt w:val="decimal"/>
      <w:lvlText w:val="%7."/>
      <w:lvlJc w:val="left"/>
      <w:pPr>
        <w:ind w:left="4725" w:hanging="360"/>
      </w:pPr>
    </w:lvl>
    <w:lvl w:ilvl="7">
      <w:start w:val="1"/>
      <w:numFmt w:val="lowerLetter"/>
      <w:lvlText w:val="%8."/>
      <w:lvlJc w:val="left"/>
      <w:pPr>
        <w:ind w:left="5445" w:hanging="360"/>
      </w:pPr>
    </w:lvl>
    <w:lvl w:ilvl="8">
      <w:start w:val="1"/>
      <w:numFmt w:val="lowerRoman"/>
      <w:lvlText w:val="%9."/>
      <w:lvlJc w:val="right"/>
      <w:pPr>
        <w:ind w:left="6165" w:hanging="180"/>
      </w:pPr>
    </w:lvl>
  </w:abstractNum>
  <w:abstractNum w:abstractNumId="48" w15:restartNumberingAfterBreak="0">
    <w:nsid w:val="7FB46AE5"/>
    <w:multiLevelType w:val="hybridMultilevel"/>
    <w:tmpl w:val="4E047BC0"/>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num w:numId="1" w16cid:durableId="1173379432">
    <w:abstractNumId w:val="25"/>
  </w:num>
  <w:num w:numId="2" w16cid:durableId="1584604426">
    <w:abstractNumId w:val="29"/>
  </w:num>
  <w:num w:numId="3" w16cid:durableId="907110977">
    <w:abstractNumId w:val="5"/>
  </w:num>
  <w:num w:numId="4" w16cid:durableId="162136335">
    <w:abstractNumId w:val="33"/>
  </w:num>
  <w:num w:numId="5" w16cid:durableId="1489785407">
    <w:abstractNumId w:val="13"/>
  </w:num>
  <w:num w:numId="6" w16cid:durableId="1951548943">
    <w:abstractNumId w:val="26"/>
  </w:num>
  <w:num w:numId="7" w16cid:durableId="1537624477">
    <w:abstractNumId w:val="38"/>
  </w:num>
  <w:num w:numId="8" w16cid:durableId="1800755083">
    <w:abstractNumId w:val="47"/>
  </w:num>
  <w:num w:numId="9" w16cid:durableId="1702823183">
    <w:abstractNumId w:val="15"/>
  </w:num>
  <w:num w:numId="10" w16cid:durableId="2023051509">
    <w:abstractNumId w:val="45"/>
  </w:num>
  <w:num w:numId="11" w16cid:durableId="1815175422">
    <w:abstractNumId w:val="2"/>
  </w:num>
  <w:num w:numId="12" w16cid:durableId="2022002785">
    <w:abstractNumId w:val="1"/>
  </w:num>
  <w:num w:numId="13" w16cid:durableId="1166090740">
    <w:abstractNumId w:val="21"/>
  </w:num>
  <w:num w:numId="14" w16cid:durableId="389504922">
    <w:abstractNumId w:val="22"/>
  </w:num>
  <w:num w:numId="15" w16cid:durableId="1301611480">
    <w:abstractNumId w:val="23"/>
  </w:num>
  <w:num w:numId="16" w16cid:durableId="1109087734">
    <w:abstractNumId w:val="31"/>
  </w:num>
  <w:num w:numId="17" w16cid:durableId="1373112246">
    <w:abstractNumId w:val="6"/>
  </w:num>
  <w:num w:numId="18" w16cid:durableId="1872180114">
    <w:abstractNumId w:val="16"/>
  </w:num>
  <w:num w:numId="19" w16cid:durableId="982348637">
    <w:abstractNumId w:val="35"/>
  </w:num>
  <w:num w:numId="20" w16cid:durableId="1328242891">
    <w:abstractNumId w:val="36"/>
  </w:num>
  <w:num w:numId="21" w16cid:durableId="1471246489">
    <w:abstractNumId w:val="24"/>
  </w:num>
  <w:num w:numId="22" w16cid:durableId="1565489799">
    <w:abstractNumId w:val="28"/>
  </w:num>
  <w:num w:numId="23" w16cid:durableId="749157467">
    <w:abstractNumId w:val="12"/>
  </w:num>
  <w:num w:numId="24" w16cid:durableId="1755470288">
    <w:abstractNumId w:val="0"/>
  </w:num>
  <w:num w:numId="25" w16cid:durableId="1736052187">
    <w:abstractNumId w:val="43"/>
  </w:num>
  <w:num w:numId="26" w16cid:durableId="1867979631">
    <w:abstractNumId w:val="8"/>
  </w:num>
  <w:num w:numId="27" w16cid:durableId="1901282905">
    <w:abstractNumId w:val="3"/>
  </w:num>
  <w:num w:numId="28" w16cid:durableId="1395742867">
    <w:abstractNumId w:val="19"/>
  </w:num>
  <w:num w:numId="29" w16cid:durableId="471020420">
    <w:abstractNumId w:val="32"/>
  </w:num>
  <w:num w:numId="30" w16cid:durableId="761994315">
    <w:abstractNumId w:val="9"/>
  </w:num>
  <w:num w:numId="31" w16cid:durableId="9919414">
    <w:abstractNumId w:val="10"/>
  </w:num>
  <w:num w:numId="32" w16cid:durableId="1287203601">
    <w:abstractNumId w:val="34"/>
  </w:num>
  <w:num w:numId="33" w16cid:durableId="1952349153">
    <w:abstractNumId w:val="27"/>
  </w:num>
  <w:num w:numId="34" w16cid:durableId="203835527">
    <w:abstractNumId w:val="11"/>
  </w:num>
  <w:num w:numId="35" w16cid:durableId="637609341">
    <w:abstractNumId w:val="42"/>
  </w:num>
  <w:num w:numId="36" w16cid:durableId="1698651622">
    <w:abstractNumId w:val="4"/>
  </w:num>
  <w:num w:numId="37" w16cid:durableId="1046101156">
    <w:abstractNumId w:val="44"/>
  </w:num>
  <w:num w:numId="38" w16cid:durableId="40329025">
    <w:abstractNumId w:val="48"/>
  </w:num>
  <w:num w:numId="39" w16cid:durableId="1405643897">
    <w:abstractNumId w:val="20"/>
  </w:num>
  <w:num w:numId="40" w16cid:durableId="245967075">
    <w:abstractNumId w:val="14"/>
  </w:num>
  <w:num w:numId="41" w16cid:durableId="1055469927">
    <w:abstractNumId w:val="17"/>
  </w:num>
  <w:num w:numId="42" w16cid:durableId="1622567631">
    <w:abstractNumId w:val="30"/>
  </w:num>
  <w:num w:numId="43" w16cid:durableId="861280470">
    <w:abstractNumId w:val="7"/>
  </w:num>
  <w:num w:numId="44" w16cid:durableId="491140198">
    <w:abstractNumId w:val="37"/>
  </w:num>
  <w:num w:numId="45" w16cid:durableId="464398446">
    <w:abstractNumId w:val="39"/>
  </w:num>
  <w:num w:numId="46" w16cid:durableId="1168403707">
    <w:abstractNumId w:val="18"/>
  </w:num>
  <w:num w:numId="47" w16cid:durableId="500123224">
    <w:abstractNumId w:val="40"/>
  </w:num>
  <w:num w:numId="48" w16cid:durableId="1288465235">
    <w:abstractNumId w:val="41"/>
  </w:num>
  <w:num w:numId="49" w16cid:durableId="1110124938">
    <w:abstractNumId w:val="46"/>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PersonalInformation/>
  <w:removeDateAndTime/>
  <w:embedTrueTypeFonts/>
  <w:proofState w:spelling="clean" w:grammar="clean"/>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6A2D3B"/>
    <w:rsid w:val="000027BE"/>
    <w:rsid w:val="00010A62"/>
    <w:rsid w:val="0001314F"/>
    <w:rsid w:val="00017560"/>
    <w:rsid w:val="000176C2"/>
    <w:rsid w:val="00021B51"/>
    <w:rsid w:val="0002292E"/>
    <w:rsid w:val="00025FCD"/>
    <w:rsid w:val="00026333"/>
    <w:rsid w:val="00030C0D"/>
    <w:rsid w:val="0003529C"/>
    <w:rsid w:val="00042B04"/>
    <w:rsid w:val="00050D46"/>
    <w:rsid w:val="00053327"/>
    <w:rsid w:val="00057A16"/>
    <w:rsid w:val="0006554D"/>
    <w:rsid w:val="00065650"/>
    <w:rsid w:val="0006758E"/>
    <w:rsid w:val="00076922"/>
    <w:rsid w:val="00093AD0"/>
    <w:rsid w:val="00096DA7"/>
    <w:rsid w:val="0009703E"/>
    <w:rsid w:val="00097EB6"/>
    <w:rsid w:val="000A0C08"/>
    <w:rsid w:val="000B30D9"/>
    <w:rsid w:val="000B7896"/>
    <w:rsid w:val="000C3C58"/>
    <w:rsid w:val="000C5AAC"/>
    <w:rsid w:val="000D2BF0"/>
    <w:rsid w:val="000D6D84"/>
    <w:rsid w:val="000E2071"/>
    <w:rsid w:val="000E4959"/>
    <w:rsid w:val="000E7C04"/>
    <w:rsid w:val="000F3BD2"/>
    <w:rsid w:val="000F3CA2"/>
    <w:rsid w:val="000F60AA"/>
    <w:rsid w:val="00112A36"/>
    <w:rsid w:val="0011641F"/>
    <w:rsid w:val="00133514"/>
    <w:rsid w:val="001340E6"/>
    <w:rsid w:val="00134A0B"/>
    <w:rsid w:val="001418F9"/>
    <w:rsid w:val="0014395C"/>
    <w:rsid w:val="001524BB"/>
    <w:rsid w:val="001567FE"/>
    <w:rsid w:val="00166D48"/>
    <w:rsid w:val="00171825"/>
    <w:rsid w:val="0018131B"/>
    <w:rsid w:val="00181379"/>
    <w:rsid w:val="00182E35"/>
    <w:rsid w:val="001846CC"/>
    <w:rsid w:val="00190675"/>
    <w:rsid w:val="001908F8"/>
    <w:rsid w:val="00191D85"/>
    <w:rsid w:val="001922EB"/>
    <w:rsid w:val="0019350F"/>
    <w:rsid w:val="00196AC4"/>
    <w:rsid w:val="001A2CD9"/>
    <w:rsid w:val="001A739F"/>
    <w:rsid w:val="001B30C4"/>
    <w:rsid w:val="001B3795"/>
    <w:rsid w:val="001B67A1"/>
    <w:rsid w:val="001C430D"/>
    <w:rsid w:val="001D5CD2"/>
    <w:rsid w:val="001E40F7"/>
    <w:rsid w:val="001E6888"/>
    <w:rsid w:val="001E7AB4"/>
    <w:rsid w:val="001F2447"/>
    <w:rsid w:val="001F56AA"/>
    <w:rsid w:val="00206DBC"/>
    <w:rsid w:val="00207D99"/>
    <w:rsid w:val="00210D64"/>
    <w:rsid w:val="002119F8"/>
    <w:rsid w:val="00213936"/>
    <w:rsid w:val="0022067E"/>
    <w:rsid w:val="00220BCF"/>
    <w:rsid w:val="00220BEC"/>
    <w:rsid w:val="0022223C"/>
    <w:rsid w:val="0022292C"/>
    <w:rsid w:val="00226AFB"/>
    <w:rsid w:val="002324B1"/>
    <w:rsid w:val="00234D57"/>
    <w:rsid w:val="00236E19"/>
    <w:rsid w:val="0023765F"/>
    <w:rsid w:val="00244CA1"/>
    <w:rsid w:val="002455D5"/>
    <w:rsid w:val="00247D22"/>
    <w:rsid w:val="002674E2"/>
    <w:rsid w:val="00275C20"/>
    <w:rsid w:val="00280D24"/>
    <w:rsid w:val="002822C3"/>
    <w:rsid w:val="0029513F"/>
    <w:rsid w:val="002C134F"/>
    <w:rsid w:val="002C4D49"/>
    <w:rsid w:val="002E0F4A"/>
    <w:rsid w:val="002E1072"/>
    <w:rsid w:val="002E359B"/>
    <w:rsid w:val="002E372E"/>
    <w:rsid w:val="002F2212"/>
    <w:rsid w:val="002F3C8E"/>
    <w:rsid w:val="002F55CA"/>
    <w:rsid w:val="00300A56"/>
    <w:rsid w:val="003016DD"/>
    <w:rsid w:val="00302EA3"/>
    <w:rsid w:val="00311384"/>
    <w:rsid w:val="003208DA"/>
    <w:rsid w:val="003214C7"/>
    <w:rsid w:val="003262F6"/>
    <w:rsid w:val="00330CE3"/>
    <w:rsid w:val="00346E3C"/>
    <w:rsid w:val="00357914"/>
    <w:rsid w:val="00357D76"/>
    <w:rsid w:val="00363BDC"/>
    <w:rsid w:val="00365558"/>
    <w:rsid w:val="0037086E"/>
    <w:rsid w:val="00376690"/>
    <w:rsid w:val="00381132"/>
    <w:rsid w:val="00387A47"/>
    <w:rsid w:val="003A06BD"/>
    <w:rsid w:val="003C1A33"/>
    <w:rsid w:val="003C2602"/>
    <w:rsid w:val="003D2AE4"/>
    <w:rsid w:val="003D50D1"/>
    <w:rsid w:val="003E6C5B"/>
    <w:rsid w:val="00402D45"/>
    <w:rsid w:val="00403C7E"/>
    <w:rsid w:val="00412D99"/>
    <w:rsid w:val="0042136E"/>
    <w:rsid w:val="00422FD8"/>
    <w:rsid w:val="004237C8"/>
    <w:rsid w:val="00425F7A"/>
    <w:rsid w:val="00426C46"/>
    <w:rsid w:val="00431567"/>
    <w:rsid w:val="00431C53"/>
    <w:rsid w:val="00432459"/>
    <w:rsid w:val="004338DE"/>
    <w:rsid w:val="00435D9F"/>
    <w:rsid w:val="00450686"/>
    <w:rsid w:val="004508BD"/>
    <w:rsid w:val="00451F0F"/>
    <w:rsid w:val="0045734E"/>
    <w:rsid w:val="00465694"/>
    <w:rsid w:val="00471BC4"/>
    <w:rsid w:val="0047451C"/>
    <w:rsid w:val="00485105"/>
    <w:rsid w:val="004906A9"/>
    <w:rsid w:val="004A1E2C"/>
    <w:rsid w:val="004A7FED"/>
    <w:rsid w:val="004B184E"/>
    <w:rsid w:val="004B3F96"/>
    <w:rsid w:val="004C0D5F"/>
    <w:rsid w:val="004E0561"/>
    <w:rsid w:val="004E20ED"/>
    <w:rsid w:val="004E46BA"/>
    <w:rsid w:val="004E61BD"/>
    <w:rsid w:val="004F0BFB"/>
    <w:rsid w:val="004F0EFA"/>
    <w:rsid w:val="0050313C"/>
    <w:rsid w:val="00505454"/>
    <w:rsid w:val="00507F26"/>
    <w:rsid w:val="005108E1"/>
    <w:rsid w:val="005167DA"/>
    <w:rsid w:val="00517BDB"/>
    <w:rsid w:val="00524371"/>
    <w:rsid w:val="0052739B"/>
    <w:rsid w:val="005423BC"/>
    <w:rsid w:val="00545405"/>
    <w:rsid w:val="005534F4"/>
    <w:rsid w:val="00556CF0"/>
    <w:rsid w:val="00557D8F"/>
    <w:rsid w:val="005603CE"/>
    <w:rsid w:val="00560F87"/>
    <w:rsid w:val="00561D92"/>
    <w:rsid w:val="00581802"/>
    <w:rsid w:val="005A3C77"/>
    <w:rsid w:val="005A4CE4"/>
    <w:rsid w:val="005A6A27"/>
    <w:rsid w:val="005B332B"/>
    <w:rsid w:val="005B3D47"/>
    <w:rsid w:val="005B6843"/>
    <w:rsid w:val="005C6D2E"/>
    <w:rsid w:val="005C71AB"/>
    <w:rsid w:val="005D4F9D"/>
    <w:rsid w:val="005D6D20"/>
    <w:rsid w:val="005E28B0"/>
    <w:rsid w:val="005F3664"/>
    <w:rsid w:val="005F4D71"/>
    <w:rsid w:val="00601261"/>
    <w:rsid w:val="006028EB"/>
    <w:rsid w:val="00604179"/>
    <w:rsid w:val="00604CF5"/>
    <w:rsid w:val="00604F65"/>
    <w:rsid w:val="00607CF6"/>
    <w:rsid w:val="0061516D"/>
    <w:rsid w:val="00616FC5"/>
    <w:rsid w:val="0061700C"/>
    <w:rsid w:val="0063722B"/>
    <w:rsid w:val="00660AA8"/>
    <w:rsid w:val="00662A37"/>
    <w:rsid w:val="00662E45"/>
    <w:rsid w:val="006705D0"/>
    <w:rsid w:val="0067323B"/>
    <w:rsid w:val="00673B51"/>
    <w:rsid w:val="00675B00"/>
    <w:rsid w:val="00676E36"/>
    <w:rsid w:val="00677EC0"/>
    <w:rsid w:val="006843C3"/>
    <w:rsid w:val="00687EF0"/>
    <w:rsid w:val="00691EDB"/>
    <w:rsid w:val="00697825"/>
    <w:rsid w:val="006A2D3B"/>
    <w:rsid w:val="006A5CFB"/>
    <w:rsid w:val="006B4E56"/>
    <w:rsid w:val="006B7190"/>
    <w:rsid w:val="006C3A87"/>
    <w:rsid w:val="006C78D9"/>
    <w:rsid w:val="006E0F10"/>
    <w:rsid w:val="006E7245"/>
    <w:rsid w:val="006F04C3"/>
    <w:rsid w:val="006F0E86"/>
    <w:rsid w:val="006F165A"/>
    <w:rsid w:val="006F1DFA"/>
    <w:rsid w:val="007011EB"/>
    <w:rsid w:val="0070370A"/>
    <w:rsid w:val="00703AED"/>
    <w:rsid w:val="00704F87"/>
    <w:rsid w:val="00714BE4"/>
    <w:rsid w:val="00716D04"/>
    <w:rsid w:val="007225CE"/>
    <w:rsid w:val="00722743"/>
    <w:rsid w:val="0072322E"/>
    <w:rsid w:val="00723A73"/>
    <w:rsid w:val="00731098"/>
    <w:rsid w:val="007341CC"/>
    <w:rsid w:val="00734614"/>
    <w:rsid w:val="007431AC"/>
    <w:rsid w:val="00744F66"/>
    <w:rsid w:val="007453F3"/>
    <w:rsid w:val="00746F6C"/>
    <w:rsid w:val="00747C9F"/>
    <w:rsid w:val="00764B13"/>
    <w:rsid w:val="00773F6C"/>
    <w:rsid w:val="007744E3"/>
    <w:rsid w:val="00782485"/>
    <w:rsid w:val="00782B6E"/>
    <w:rsid w:val="0078670E"/>
    <w:rsid w:val="007923A5"/>
    <w:rsid w:val="007925F0"/>
    <w:rsid w:val="00795F97"/>
    <w:rsid w:val="00797602"/>
    <w:rsid w:val="00797D39"/>
    <w:rsid w:val="007A0720"/>
    <w:rsid w:val="007A1271"/>
    <w:rsid w:val="007A69D7"/>
    <w:rsid w:val="007B0CFB"/>
    <w:rsid w:val="007C46F7"/>
    <w:rsid w:val="007C72C0"/>
    <w:rsid w:val="007D72AC"/>
    <w:rsid w:val="007E3DDF"/>
    <w:rsid w:val="007F1C14"/>
    <w:rsid w:val="007F2B33"/>
    <w:rsid w:val="007F5A7F"/>
    <w:rsid w:val="008036E9"/>
    <w:rsid w:val="00814E2E"/>
    <w:rsid w:val="00816CEC"/>
    <w:rsid w:val="00824CC6"/>
    <w:rsid w:val="0083207A"/>
    <w:rsid w:val="00862446"/>
    <w:rsid w:val="00867669"/>
    <w:rsid w:val="008678C5"/>
    <w:rsid w:val="00867D06"/>
    <w:rsid w:val="0087207E"/>
    <w:rsid w:val="008744B2"/>
    <w:rsid w:val="008778EB"/>
    <w:rsid w:val="008871C7"/>
    <w:rsid w:val="008A0DF3"/>
    <w:rsid w:val="008A4EA1"/>
    <w:rsid w:val="008A6171"/>
    <w:rsid w:val="008B62B1"/>
    <w:rsid w:val="008E3E62"/>
    <w:rsid w:val="008E6987"/>
    <w:rsid w:val="0090105C"/>
    <w:rsid w:val="009040AF"/>
    <w:rsid w:val="0090619E"/>
    <w:rsid w:val="009107CC"/>
    <w:rsid w:val="009147C4"/>
    <w:rsid w:val="0091642C"/>
    <w:rsid w:val="00916EBE"/>
    <w:rsid w:val="0092048B"/>
    <w:rsid w:val="00920C79"/>
    <w:rsid w:val="0092550B"/>
    <w:rsid w:val="0093111F"/>
    <w:rsid w:val="00954479"/>
    <w:rsid w:val="0095703D"/>
    <w:rsid w:val="009621A7"/>
    <w:rsid w:val="00965EC8"/>
    <w:rsid w:val="00972272"/>
    <w:rsid w:val="0097505B"/>
    <w:rsid w:val="009771B4"/>
    <w:rsid w:val="0098521E"/>
    <w:rsid w:val="00990C4A"/>
    <w:rsid w:val="009A3C2E"/>
    <w:rsid w:val="009A4337"/>
    <w:rsid w:val="009B6E3F"/>
    <w:rsid w:val="009C3356"/>
    <w:rsid w:val="009C401E"/>
    <w:rsid w:val="009C6137"/>
    <w:rsid w:val="009D341A"/>
    <w:rsid w:val="009D4EB5"/>
    <w:rsid w:val="009E104B"/>
    <w:rsid w:val="00A01E80"/>
    <w:rsid w:val="00A06528"/>
    <w:rsid w:val="00A11CE8"/>
    <w:rsid w:val="00A169FB"/>
    <w:rsid w:val="00A26E7E"/>
    <w:rsid w:val="00A35FCC"/>
    <w:rsid w:val="00A42C79"/>
    <w:rsid w:val="00A43C63"/>
    <w:rsid w:val="00A51BBF"/>
    <w:rsid w:val="00A53D27"/>
    <w:rsid w:val="00A56762"/>
    <w:rsid w:val="00A56C84"/>
    <w:rsid w:val="00A631B8"/>
    <w:rsid w:val="00A72745"/>
    <w:rsid w:val="00A743E9"/>
    <w:rsid w:val="00A74905"/>
    <w:rsid w:val="00A85130"/>
    <w:rsid w:val="00A855A8"/>
    <w:rsid w:val="00A863CB"/>
    <w:rsid w:val="00A94392"/>
    <w:rsid w:val="00A94971"/>
    <w:rsid w:val="00A96E38"/>
    <w:rsid w:val="00AA21C5"/>
    <w:rsid w:val="00AA39CA"/>
    <w:rsid w:val="00AD6099"/>
    <w:rsid w:val="00AE1F0D"/>
    <w:rsid w:val="00AE567C"/>
    <w:rsid w:val="00AF5101"/>
    <w:rsid w:val="00B05330"/>
    <w:rsid w:val="00B11406"/>
    <w:rsid w:val="00B1796F"/>
    <w:rsid w:val="00B23635"/>
    <w:rsid w:val="00B24EB7"/>
    <w:rsid w:val="00B2723C"/>
    <w:rsid w:val="00B2782B"/>
    <w:rsid w:val="00B30A7C"/>
    <w:rsid w:val="00B35CA6"/>
    <w:rsid w:val="00B43ACA"/>
    <w:rsid w:val="00B50F7D"/>
    <w:rsid w:val="00B643A3"/>
    <w:rsid w:val="00B66BA3"/>
    <w:rsid w:val="00B75928"/>
    <w:rsid w:val="00B80379"/>
    <w:rsid w:val="00B82024"/>
    <w:rsid w:val="00B96F36"/>
    <w:rsid w:val="00BA1B94"/>
    <w:rsid w:val="00BA339D"/>
    <w:rsid w:val="00BB2104"/>
    <w:rsid w:val="00BB5DB1"/>
    <w:rsid w:val="00BC1F8E"/>
    <w:rsid w:val="00BD03CE"/>
    <w:rsid w:val="00BE4E25"/>
    <w:rsid w:val="00BE79B1"/>
    <w:rsid w:val="00BF3234"/>
    <w:rsid w:val="00C03DB6"/>
    <w:rsid w:val="00C041D7"/>
    <w:rsid w:val="00C064B4"/>
    <w:rsid w:val="00C13B6B"/>
    <w:rsid w:val="00C15A1E"/>
    <w:rsid w:val="00C328DF"/>
    <w:rsid w:val="00C33BB9"/>
    <w:rsid w:val="00C42AEA"/>
    <w:rsid w:val="00C55C88"/>
    <w:rsid w:val="00C63A6F"/>
    <w:rsid w:val="00C70F9E"/>
    <w:rsid w:val="00C74CDB"/>
    <w:rsid w:val="00C80FF9"/>
    <w:rsid w:val="00C8389E"/>
    <w:rsid w:val="00C92DCB"/>
    <w:rsid w:val="00C947A0"/>
    <w:rsid w:val="00C97443"/>
    <w:rsid w:val="00CB271C"/>
    <w:rsid w:val="00CB42E5"/>
    <w:rsid w:val="00CB5C3E"/>
    <w:rsid w:val="00CB6EF3"/>
    <w:rsid w:val="00CC1FA9"/>
    <w:rsid w:val="00CD2693"/>
    <w:rsid w:val="00CE287A"/>
    <w:rsid w:val="00CE5B1D"/>
    <w:rsid w:val="00CE7CDD"/>
    <w:rsid w:val="00CF28E3"/>
    <w:rsid w:val="00D007CE"/>
    <w:rsid w:val="00D01127"/>
    <w:rsid w:val="00D05833"/>
    <w:rsid w:val="00D142F8"/>
    <w:rsid w:val="00D14532"/>
    <w:rsid w:val="00D23FBF"/>
    <w:rsid w:val="00D32876"/>
    <w:rsid w:val="00D41A8C"/>
    <w:rsid w:val="00D434BA"/>
    <w:rsid w:val="00D516BB"/>
    <w:rsid w:val="00D52777"/>
    <w:rsid w:val="00D66DFE"/>
    <w:rsid w:val="00D744C5"/>
    <w:rsid w:val="00D76062"/>
    <w:rsid w:val="00D86E37"/>
    <w:rsid w:val="00D90C5E"/>
    <w:rsid w:val="00D91000"/>
    <w:rsid w:val="00D93E16"/>
    <w:rsid w:val="00D94ADB"/>
    <w:rsid w:val="00DA0C63"/>
    <w:rsid w:val="00DA527B"/>
    <w:rsid w:val="00DA6AF0"/>
    <w:rsid w:val="00DE3709"/>
    <w:rsid w:val="00DE7FCF"/>
    <w:rsid w:val="00E216D0"/>
    <w:rsid w:val="00E22CE0"/>
    <w:rsid w:val="00E23245"/>
    <w:rsid w:val="00E23900"/>
    <w:rsid w:val="00E31669"/>
    <w:rsid w:val="00E3203A"/>
    <w:rsid w:val="00E32699"/>
    <w:rsid w:val="00E33159"/>
    <w:rsid w:val="00E336EB"/>
    <w:rsid w:val="00E36388"/>
    <w:rsid w:val="00E44B7D"/>
    <w:rsid w:val="00E50C9B"/>
    <w:rsid w:val="00E54D8C"/>
    <w:rsid w:val="00E7022A"/>
    <w:rsid w:val="00E74242"/>
    <w:rsid w:val="00E77370"/>
    <w:rsid w:val="00E908AC"/>
    <w:rsid w:val="00E936E2"/>
    <w:rsid w:val="00EA61F5"/>
    <w:rsid w:val="00EA6BF4"/>
    <w:rsid w:val="00EB19E6"/>
    <w:rsid w:val="00EB319C"/>
    <w:rsid w:val="00EB4E83"/>
    <w:rsid w:val="00EC1EAC"/>
    <w:rsid w:val="00EC6255"/>
    <w:rsid w:val="00ED7823"/>
    <w:rsid w:val="00ED78B7"/>
    <w:rsid w:val="00EE133D"/>
    <w:rsid w:val="00EE4642"/>
    <w:rsid w:val="00EE497C"/>
    <w:rsid w:val="00EE788F"/>
    <w:rsid w:val="00EE7DAC"/>
    <w:rsid w:val="00EE7FD6"/>
    <w:rsid w:val="00EF2115"/>
    <w:rsid w:val="00EF2871"/>
    <w:rsid w:val="00EF3B1E"/>
    <w:rsid w:val="00EF6EDF"/>
    <w:rsid w:val="00F02988"/>
    <w:rsid w:val="00F1227C"/>
    <w:rsid w:val="00F157A3"/>
    <w:rsid w:val="00F2210F"/>
    <w:rsid w:val="00F22E3D"/>
    <w:rsid w:val="00F27A70"/>
    <w:rsid w:val="00F35307"/>
    <w:rsid w:val="00F366C0"/>
    <w:rsid w:val="00F41910"/>
    <w:rsid w:val="00F53E37"/>
    <w:rsid w:val="00F601CD"/>
    <w:rsid w:val="00F60C7E"/>
    <w:rsid w:val="00F60E47"/>
    <w:rsid w:val="00F71D5E"/>
    <w:rsid w:val="00F7368C"/>
    <w:rsid w:val="00F75D5A"/>
    <w:rsid w:val="00F9190B"/>
    <w:rsid w:val="00F93B7F"/>
    <w:rsid w:val="00F96FCB"/>
    <w:rsid w:val="00FA2EB3"/>
    <w:rsid w:val="00FA5D08"/>
    <w:rsid w:val="00FB458D"/>
    <w:rsid w:val="00FB4E76"/>
    <w:rsid w:val="00FB5B32"/>
    <w:rsid w:val="00FC77C6"/>
    <w:rsid w:val="00FD4458"/>
    <w:rsid w:val="00FD4563"/>
    <w:rsid w:val="00FE1F97"/>
    <w:rsid w:val="00FE24F4"/>
  </w:rsids>
  <m:mathPr>
    <m:mathFont m:val="Cambria Math"/>
    <m:brkBin m:val="before"/>
    <m:brkBinSub m:val="--"/>
    <m:smallFrac m:val="0"/>
    <m:dispDef/>
    <m:lMargin m:val="0"/>
    <m:rMargin m:val="0"/>
    <m:defJc m:val="centerGroup"/>
    <m:wrapIndent m:val="1440"/>
    <m:intLim m:val="subSup"/>
    <m:naryLim m:val="undOvr"/>
  </m:mathPr>
  <w:themeFontLang w:val="en-IE"/>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480B8C1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Calibri"/>
        <w:sz w:val="22"/>
        <w:szCs w:val="22"/>
        <w:lang w:val="en-GB" w:eastAsia="en-IE" w:bidi="ar-SA"/>
      </w:rPr>
    </w:rPrDefault>
    <w:pPrDefault>
      <w:pPr>
        <w:spacing w:after="120" w:line="276" w:lineRule="auto"/>
        <w:jc w:val="both"/>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0"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CB271C"/>
    <w:rPr>
      <w:szCs w:val="24"/>
      <w:lang w:eastAsia="en-US"/>
    </w:rPr>
  </w:style>
  <w:style w:type="paragraph" w:styleId="Heading1">
    <w:name w:val="heading 1"/>
    <w:basedOn w:val="Normal"/>
    <w:next w:val="Normal"/>
    <w:link w:val="Heading1Char"/>
    <w:uiPriority w:val="9"/>
    <w:qFormat/>
    <w:rsid w:val="00B0628F"/>
    <w:pPr>
      <w:keepNext/>
      <w:pageBreakBefore/>
      <w:pBdr>
        <w:bottom w:val="single" w:sz="18" w:space="1" w:color="333399"/>
      </w:pBdr>
      <w:tabs>
        <w:tab w:val="left" w:pos="397"/>
        <w:tab w:val="left" w:pos="907"/>
        <w:tab w:val="left" w:pos="1134"/>
      </w:tabs>
      <w:spacing w:before="320" w:after="160"/>
      <w:outlineLvl w:val="0"/>
    </w:pPr>
    <w:rPr>
      <w:rFonts w:ascii="Arial" w:hAnsi="Arial"/>
      <w:b/>
      <w:bCs/>
      <w:color w:val="333399"/>
      <w:sz w:val="32"/>
      <w:szCs w:val="32"/>
      <w:lang w:val="en-US"/>
    </w:rPr>
  </w:style>
  <w:style w:type="paragraph" w:styleId="Heading2">
    <w:name w:val="heading 2"/>
    <w:basedOn w:val="Heading1"/>
    <w:next w:val="Normal"/>
    <w:link w:val="Heading2Char"/>
    <w:uiPriority w:val="9"/>
    <w:unhideWhenUsed/>
    <w:qFormat/>
    <w:rsid w:val="006A5237"/>
    <w:pPr>
      <w:pageBreakBefore w:val="0"/>
      <w:pBdr>
        <w:bottom w:val="single" w:sz="12" w:space="1" w:color="333399"/>
      </w:pBdr>
      <w:shd w:val="clear" w:color="auto" w:fill="000080"/>
      <w:tabs>
        <w:tab w:val="clear" w:pos="397"/>
        <w:tab w:val="left" w:pos="567"/>
      </w:tabs>
      <w:spacing w:before="240" w:after="80"/>
      <w:ind w:firstLine="57"/>
      <w:outlineLvl w:val="1"/>
    </w:pPr>
    <w:rPr>
      <w:rFonts w:ascii="Calibri" w:hAnsi="Calibri"/>
      <w:bCs w:val="0"/>
      <w:caps/>
      <w:color w:val="FFFFFF"/>
      <w:sz w:val="22"/>
      <w:szCs w:val="22"/>
      <w:lang w:val="en-GB"/>
    </w:rPr>
  </w:style>
  <w:style w:type="paragraph" w:styleId="Heading3">
    <w:name w:val="heading 3"/>
    <w:basedOn w:val="Normal"/>
    <w:next w:val="Normal"/>
    <w:link w:val="Heading3Char"/>
    <w:uiPriority w:val="9"/>
    <w:semiHidden/>
    <w:unhideWhenUsed/>
    <w:qFormat/>
    <w:rsid w:val="00CD2B28"/>
    <w:pPr>
      <w:keepNext/>
      <w:spacing w:before="240" w:after="60"/>
      <w:outlineLvl w:val="2"/>
    </w:pPr>
    <w:rPr>
      <w:rFonts w:ascii="Arial" w:hAnsi="Arial" w:cs="Arial"/>
      <w:b/>
      <w:bCs/>
      <w:sz w:val="26"/>
      <w:szCs w:val="26"/>
    </w:rPr>
  </w:style>
  <w:style w:type="paragraph" w:styleId="Heading4">
    <w:name w:val="heading 4"/>
    <w:basedOn w:val="Normal"/>
    <w:next w:val="Normal"/>
    <w:link w:val="Heading4Char"/>
    <w:uiPriority w:val="9"/>
    <w:semiHidden/>
    <w:unhideWhenUsed/>
    <w:qFormat/>
    <w:rsid w:val="00CD2B28"/>
    <w:pPr>
      <w:keepNext/>
      <w:spacing w:line="360" w:lineRule="auto"/>
      <w:ind w:left="600"/>
      <w:outlineLvl w:val="3"/>
    </w:pPr>
    <w:rPr>
      <w:b/>
      <w:bCs/>
    </w:rPr>
  </w:style>
  <w:style w:type="paragraph" w:styleId="Heading5">
    <w:name w:val="heading 5"/>
    <w:aliases w:val="Block Label"/>
    <w:basedOn w:val="Normal"/>
    <w:next w:val="Normal"/>
    <w:link w:val="Heading5Char"/>
    <w:uiPriority w:val="9"/>
    <w:semiHidden/>
    <w:unhideWhenUsed/>
    <w:qFormat/>
    <w:rsid w:val="00B0628F"/>
    <w:pPr>
      <w:numPr>
        <w:ilvl w:val="4"/>
        <w:numId w:val="1"/>
      </w:numPr>
      <w:tabs>
        <w:tab w:val="left" w:pos="397"/>
        <w:tab w:val="left" w:pos="567"/>
      </w:tabs>
      <w:spacing w:before="200" w:line="280" w:lineRule="exact"/>
      <w:outlineLvl w:val="4"/>
    </w:pPr>
    <w:rPr>
      <w:rFonts w:ascii="Lucida Sans" w:hAnsi="Lucida Sans"/>
      <w:b/>
      <w:szCs w:val="20"/>
      <w:lang w:val="en-US"/>
    </w:rPr>
  </w:style>
  <w:style w:type="paragraph" w:styleId="Heading6">
    <w:name w:val="heading 6"/>
    <w:basedOn w:val="Normal"/>
    <w:next w:val="Normal"/>
    <w:link w:val="Heading6Char"/>
    <w:uiPriority w:val="9"/>
    <w:semiHidden/>
    <w:unhideWhenUsed/>
    <w:qFormat/>
    <w:rsid w:val="00CD2B28"/>
    <w:pPr>
      <w:spacing w:before="240" w:after="60"/>
      <w:outlineLvl w:val="5"/>
    </w:pPr>
    <w:rPr>
      <w:b/>
      <w:bCs/>
      <w:szCs w:val="22"/>
    </w:rPr>
  </w:style>
  <w:style w:type="paragraph" w:styleId="Heading7">
    <w:name w:val="heading 7"/>
    <w:basedOn w:val="Normal"/>
    <w:next w:val="Normal"/>
    <w:link w:val="Heading7Char"/>
    <w:semiHidden/>
    <w:unhideWhenUsed/>
    <w:qFormat/>
    <w:rsid w:val="00CD2B28"/>
    <w:pPr>
      <w:keepNext/>
      <w:outlineLvl w:val="6"/>
    </w:pPr>
    <w:rPr>
      <w:b/>
      <w:bCs/>
    </w:rPr>
  </w:style>
  <w:style w:type="paragraph" w:styleId="Heading8">
    <w:name w:val="heading 8"/>
    <w:basedOn w:val="Normal"/>
    <w:next w:val="Normal"/>
    <w:link w:val="Heading8Char"/>
    <w:semiHidden/>
    <w:unhideWhenUsed/>
    <w:qFormat/>
    <w:rsid w:val="00CD2B28"/>
    <w:pPr>
      <w:keepNext/>
      <w:outlineLvl w:val="7"/>
    </w:pPr>
    <w:rPr>
      <w:b/>
      <w:bCs/>
      <w:u w:val="single"/>
    </w:rPr>
  </w:style>
  <w:style w:type="paragraph" w:styleId="Heading9">
    <w:name w:val="heading 9"/>
    <w:basedOn w:val="Normal"/>
    <w:next w:val="Normal"/>
    <w:link w:val="Heading9Char"/>
    <w:semiHidden/>
    <w:unhideWhenUsed/>
    <w:qFormat/>
    <w:rsid w:val="00CD2B28"/>
    <w:pPr>
      <w:keepNext/>
      <w:outlineLvl w:val="8"/>
    </w:pPr>
    <w:rPr>
      <w:b/>
      <w:bCs/>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Title">
    <w:name w:val="Title"/>
    <w:basedOn w:val="Normal"/>
    <w:link w:val="TitleChar"/>
    <w:uiPriority w:val="10"/>
    <w:qFormat/>
    <w:rsid w:val="00CD2B28"/>
    <w:pPr>
      <w:widowControl w:val="0"/>
      <w:suppressAutoHyphens/>
      <w:jc w:val="center"/>
    </w:pPr>
    <w:rPr>
      <w:rFonts w:eastAsia="SimSun"/>
      <w:b/>
      <w:bCs/>
      <w:kern w:val="2"/>
      <w:u w:val="single"/>
      <w:lang w:eastAsia="hi-IN"/>
    </w:rPr>
  </w:style>
  <w:style w:type="character" w:customStyle="1" w:styleId="Heading1Char">
    <w:name w:val="Heading 1 Char"/>
    <w:basedOn w:val="DefaultParagraphFont"/>
    <w:link w:val="Heading1"/>
    <w:rsid w:val="00C92350"/>
    <w:rPr>
      <w:rFonts w:ascii="Arial" w:hAnsi="Arial"/>
      <w:b/>
      <w:bCs/>
      <w:color w:val="333399"/>
      <w:sz w:val="32"/>
      <w:szCs w:val="32"/>
      <w:lang w:val="en-US" w:eastAsia="en-US"/>
    </w:rPr>
  </w:style>
  <w:style w:type="character" w:customStyle="1" w:styleId="Heading2Char">
    <w:name w:val="Heading 2 Char"/>
    <w:basedOn w:val="DefaultParagraphFont"/>
    <w:link w:val="Heading2"/>
    <w:rsid w:val="006A5237"/>
    <w:rPr>
      <w:rFonts w:ascii="Calibri" w:hAnsi="Calibri"/>
      <w:b/>
      <w:caps/>
      <w:color w:val="FFFFFF"/>
      <w:sz w:val="22"/>
      <w:szCs w:val="22"/>
      <w:shd w:val="clear" w:color="auto" w:fill="000080"/>
      <w:lang w:val="en-GB" w:eastAsia="en-US"/>
    </w:rPr>
  </w:style>
  <w:style w:type="character" w:customStyle="1" w:styleId="Heading3Char">
    <w:name w:val="Heading 3 Char"/>
    <w:basedOn w:val="DefaultParagraphFont"/>
    <w:link w:val="Heading3"/>
    <w:semiHidden/>
    <w:rsid w:val="00CD2B28"/>
    <w:rPr>
      <w:rFonts w:ascii="Arial" w:hAnsi="Arial" w:cs="Arial"/>
      <w:b/>
      <w:bCs/>
      <w:sz w:val="26"/>
      <w:szCs w:val="26"/>
      <w:lang w:val="en-GB" w:eastAsia="en-US"/>
    </w:rPr>
  </w:style>
  <w:style w:type="character" w:customStyle="1" w:styleId="Heading4Char">
    <w:name w:val="Heading 4 Char"/>
    <w:basedOn w:val="DefaultParagraphFont"/>
    <w:link w:val="Heading4"/>
    <w:semiHidden/>
    <w:rsid w:val="00CD2B28"/>
    <w:rPr>
      <w:b/>
      <w:bCs/>
      <w:sz w:val="24"/>
      <w:szCs w:val="24"/>
      <w:lang w:val="en-GB" w:eastAsia="en-US"/>
    </w:rPr>
  </w:style>
  <w:style w:type="character" w:customStyle="1" w:styleId="Heading5Char">
    <w:name w:val="Heading 5 Char"/>
    <w:aliases w:val="Block Label Char"/>
    <w:basedOn w:val="DefaultParagraphFont"/>
    <w:link w:val="Heading5"/>
    <w:rsid w:val="00CD2B28"/>
    <w:rPr>
      <w:rFonts w:ascii="Lucida Sans" w:hAnsi="Lucida Sans"/>
      <w:b/>
      <w:sz w:val="22"/>
      <w:lang w:val="en-US" w:eastAsia="en-US"/>
    </w:rPr>
  </w:style>
  <w:style w:type="character" w:customStyle="1" w:styleId="Heading6Char">
    <w:name w:val="Heading 6 Char"/>
    <w:basedOn w:val="DefaultParagraphFont"/>
    <w:link w:val="Heading6"/>
    <w:rsid w:val="00CD2B28"/>
    <w:rPr>
      <w:b/>
      <w:bCs/>
      <w:sz w:val="22"/>
      <w:szCs w:val="22"/>
      <w:lang w:val="en-GB" w:eastAsia="en-US"/>
    </w:rPr>
  </w:style>
  <w:style w:type="character" w:customStyle="1" w:styleId="Heading7Char">
    <w:name w:val="Heading 7 Char"/>
    <w:basedOn w:val="DefaultParagraphFont"/>
    <w:link w:val="Heading7"/>
    <w:semiHidden/>
    <w:rsid w:val="00CD2B28"/>
    <w:rPr>
      <w:b/>
      <w:bCs/>
      <w:sz w:val="24"/>
      <w:szCs w:val="24"/>
      <w:lang w:val="en-GB" w:eastAsia="en-US"/>
    </w:rPr>
  </w:style>
  <w:style w:type="character" w:customStyle="1" w:styleId="Heading8Char">
    <w:name w:val="Heading 8 Char"/>
    <w:basedOn w:val="DefaultParagraphFont"/>
    <w:link w:val="Heading8"/>
    <w:semiHidden/>
    <w:rsid w:val="00CD2B28"/>
    <w:rPr>
      <w:b/>
      <w:bCs/>
      <w:sz w:val="24"/>
      <w:szCs w:val="24"/>
      <w:u w:val="single"/>
      <w:lang w:val="en-GB" w:eastAsia="en-US"/>
    </w:rPr>
  </w:style>
  <w:style w:type="character" w:customStyle="1" w:styleId="Heading9Char">
    <w:name w:val="Heading 9 Char"/>
    <w:basedOn w:val="DefaultParagraphFont"/>
    <w:link w:val="Heading9"/>
    <w:semiHidden/>
    <w:rsid w:val="00CD2B28"/>
    <w:rPr>
      <w:b/>
      <w:bCs/>
      <w:sz w:val="24"/>
      <w:szCs w:val="24"/>
      <w:u w:val="single"/>
      <w:lang w:val="en-GB" w:eastAsia="en-US"/>
    </w:rPr>
  </w:style>
  <w:style w:type="paragraph" w:customStyle="1" w:styleId="Bullet">
    <w:name w:val="Bullet"/>
    <w:basedOn w:val="Normal"/>
    <w:rsid w:val="00B0628F"/>
    <w:pPr>
      <w:numPr>
        <w:numId w:val="2"/>
      </w:numPr>
      <w:spacing w:after="100"/>
    </w:pPr>
    <w:rPr>
      <w:rFonts w:eastAsia="MS Mincho"/>
      <w:lang w:val="en-US" w:eastAsia="ja-JP"/>
    </w:rPr>
  </w:style>
  <w:style w:type="paragraph" w:styleId="Date">
    <w:name w:val="Date"/>
    <w:basedOn w:val="Normal"/>
    <w:next w:val="Normal"/>
    <w:link w:val="DateChar"/>
    <w:rsid w:val="00B0628F"/>
    <w:pPr>
      <w:tabs>
        <w:tab w:val="left" w:pos="397"/>
      </w:tabs>
      <w:spacing w:after="100"/>
    </w:pPr>
    <w:rPr>
      <w:rFonts w:eastAsia="MS Mincho"/>
      <w:lang w:val="en-US" w:eastAsia="ja-JP"/>
    </w:rPr>
  </w:style>
  <w:style w:type="character" w:customStyle="1" w:styleId="DateChar">
    <w:name w:val="Date Char"/>
    <w:basedOn w:val="DefaultParagraphFont"/>
    <w:link w:val="Date"/>
    <w:rsid w:val="00CD2B28"/>
    <w:rPr>
      <w:rFonts w:eastAsia="MS Mincho"/>
      <w:sz w:val="22"/>
      <w:szCs w:val="24"/>
      <w:lang w:val="en-US" w:eastAsia="ja-JP"/>
    </w:rPr>
  </w:style>
  <w:style w:type="paragraph" w:customStyle="1" w:styleId="DocTitle">
    <w:name w:val="Doc Title"/>
    <w:basedOn w:val="Heading1"/>
    <w:rsid w:val="00B0628F"/>
  </w:style>
  <w:style w:type="paragraph" w:customStyle="1" w:styleId="inserttext">
    <w:name w:val="insert text"/>
    <w:basedOn w:val="Normal"/>
    <w:rsid w:val="00B0628F"/>
    <w:pPr>
      <w:tabs>
        <w:tab w:val="left" w:pos="397"/>
      </w:tabs>
      <w:spacing w:after="100"/>
      <w:ind w:left="794"/>
    </w:pPr>
    <w:rPr>
      <w:rFonts w:eastAsia="MS Mincho"/>
      <w:lang w:val="en-US" w:eastAsia="ja-JP"/>
    </w:rPr>
  </w:style>
  <w:style w:type="paragraph" w:styleId="Footer">
    <w:name w:val="footer"/>
    <w:basedOn w:val="Normal"/>
    <w:link w:val="FooterChar"/>
    <w:uiPriority w:val="99"/>
    <w:rsid w:val="00B0628F"/>
    <w:pPr>
      <w:tabs>
        <w:tab w:val="center" w:pos="4320"/>
        <w:tab w:val="center" w:pos="8902"/>
      </w:tabs>
      <w:spacing w:after="100"/>
    </w:pPr>
    <w:rPr>
      <w:rFonts w:eastAsia="MS Mincho"/>
      <w:lang w:val="en-US" w:eastAsia="ja-JP"/>
    </w:rPr>
  </w:style>
  <w:style w:type="character" w:customStyle="1" w:styleId="FooterChar">
    <w:name w:val="Footer Char"/>
    <w:basedOn w:val="DefaultParagraphFont"/>
    <w:link w:val="Footer"/>
    <w:uiPriority w:val="99"/>
    <w:rsid w:val="0096779D"/>
    <w:rPr>
      <w:rFonts w:eastAsia="MS Mincho"/>
      <w:sz w:val="22"/>
      <w:szCs w:val="24"/>
      <w:lang w:val="en-US" w:eastAsia="ja-JP"/>
    </w:rPr>
  </w:style>
  <w:style w:type="character" w:styleId="CommentReference">
    <w:name w:val="annotation reference"/>
    <w:uiPriority w:val="99"/>
    <w:rsid w:val="00B0628F"/>
    <w:rPr>
      <w:sz w:val="16"/>
      <w:szCs w:val="16"/>
    </w:rPr>
  </w:style>
  <w:style w:type="character" w:styleId="Hyperlink">
    <w:name w:val="Hyperlink"/>
    <w:uiPriority w:val="99"/>
    <w:rsid w:val="00B0628F"/>
    <w:rPr>
      <w:color w:val="0000FF"/>
      <w:u w:val="single"/>
    </w:rPr>
  </w:style>
  <w:style w:type="paragraph" w:styleId="Header">
    <w:name w:val="header"/>
    <w:basedOn w:val="Normal"/>
    <w:link w:val="HeaderChar"/>
    <w:rsid w:val="00B0628F"/>
    <w:pPr>
      <w:tabs>
        <w:tab w:val="center" w:pos="4320"/>
        <w:tab w:val="right" w:pos="8640"/>
      </w:tabs>
    </w:pPr>
  </w:style>
  <w:style w:type="character" w:customStyle="1" w:styleId="HeaderChar">
    <w:name w:val="Header Char"/>
    <w:basedOn w:val="DefaultParagraphFont"/>
    <w:link w:val="Header"/>
    <w:rsid w:val="004A59A8"/>
    <w:rPr>
      <w:sz w:val="24"/>
      <w:szCs w:val="24"/>
      <w:lang w:val="en-GB" w:eastAsia="en-US"/>
    </w:rPr>
  </w:style>
  <w:style w:type="character" w:styleId="PageNumber">
    <w:name w:val="page number"/>
    <w:basedOn w:val="DefaultParagraphFont"/>
    <w:rsid w:val="00B0628F"/>
  </w:style>
  <w:style w:type="paragraph" w:styleId="BalloonText">
    <w:name w:val="Balloon Text"/>
    <w:basedOn w:val="Normal"/>
    <w:link w:val="BalloonTextChar"/>
    <w:uiPriority w:val="99"/>
    <w:semiHidden/>
    <w:unhideWhenUsed/>
    <w:rsid w:val="00F25531"/>
    <w:rPr>
      <w:rFonts w:ascii="Tahoma" w:hAnsi="Tahoma" w:cs="Tahoma"/>
      <w:sz w:val="16"/>
      <w:szCs w:val="16"/>
    </w:rPr>
  </w:style>
  <w:style w:type="character" w:customStyle="1" w:styleId="BalloonTextChar">
    <w:name w:val="Balloon Text Char"/>
    <w:basedOn w:val="DefaultParagraphFont"/>
    <w:link w:val="BalloonText"/>
    <w:uiPriority w:val="99"/>
    <w:semiHidden/>
    <w:rsid w:val="00F25531"/>
    <w:rPr>
      <w:rFonts w:ascii="Tahoma" w:hAnsi="Tahoma" w:cs="Tahoma"/>
      <w:sz w:val="16"/>
      <w:szCs w:val="16"/>
      <w:lang w:val="en-GB" w:eastAsia="en-US"/>
    </w:rPr>
  </w:style>
  <w:style w:type="paragraph" w:styleId="CommentText">
    <w:name w:val="annotation text"/>
    <w:basedOn w:val="Normal"/>
    <w:link w:val="CommentTextChar"/>
    <w:unhideWhenUsed/>
    <w:rsid w:val="002D26E1"/>
    <w:rPr>
      <w:sz w:val="20"/>
      <w:szCs w:val="20"/>
    </w:rPr>
  </w:style>
  <w:style w:type="character" w:customStyle="1" w:styleId="CommentTextChar">
    <w:name w:val="Comment Text Char"/>
    <w:basedOn w:val="DefaultParagraphFont"/>
    <w:link w:val="CommentText"/>
    <w:rsid w:val="002D26E1"/>
    <w:rPr>
      <w:lang w:val="en-GB" w:eastAsia="en-US"/>
    </w:rPr>
  </w:style>
  <w:style w:type="paragraph" w:styleId="CommentSubject">
    <w:name w:val="annotation subject"/>
    <w:basedOn w:val="CommentText"/>
    <w:next w:val="CommentText"/>
    <w:link w:val="CommentSubjectChar"/>
    <w:uiPriority w:val="99"/>
    <w:unhideWhenUsed/>
    <w:rsid w:val="002D26E1"/>
    <w:rPr>
      <w:b/>
      <w:bCs/>
    </w:rPr>
  </w:style>
  <w:style w:type="character" w:customStyle="1" w:styleId="CommentSubjectChar">
    <w:name w:val="Comment Subject Char"/>
    <w:basedOn w:val="CommentTextChar"/>
    <w:link w:val="CommentSubject"/>
    <w:uiPriority w:val="99"/>
    <w:rsid w:val="002D26E1"/>
    <w:rPr>
      <w:b/>
      <w:bCs/>
      <w:lang w:val="en-GB" w:eastAsia="en-US"/>
    </w:rPr>
  </w:style>
  <w:style w:type="paragraph" w:styleId="Revision">
    <w:name w:val="Revision"/>
    <w:hidden/>
    <w:uiPriority w:val="99"/>
    <w:semiHidden/>
    <w:rsid w:val="00406A04"/>
    <w:rPr>
      <w:sz w:val="24"/>
      <w:szCs w:val="24"/>
      <w:lang w:eastAsia="en-US"/>
    </w:rPr>
  </w:style>
  <w:style w:type="paragraph" w:styleId="BodyText">
    <w:name w:val="Body Text"/>
    <w:basedOn w:val="Normal"/>
    <w:link w:val="BodyTextChar"/>
    <w:unhideWhenUsed/>
    <w:rsid w:val="00D93AB0"/>
    <w:pPr>
      <w:suppressAutoHyphens/>
      <w:spacing w:after="240"/>
    </w:pPr>
  </w:style>
  <w:style w:type="character" w:customStyle="1" w:styleId="BodyTextChar">
    <w:name w:val="Body Text Char"/>
    <w:basedOn w:val="DefaultParagraphFont"/>
    <w:link w:val="BodyText"/>
    <w:rsid w:val="00D93AB0"/>
    <w:rPr>
      <w:sz w:val="24"/>
      <w:szCs w:val="24"/>
      <w:lang w:val="en-GB" w:eastAsia="en-US"/>
    </w:rPr>
  </w:style>
  <w:style w:type="paragraph" w:customStyle="1" w:styleId="western">
    <w:name w:val="western"/>
    <w:basedOn w:val="Normal"/>
    <w:rsid w:val="00D93AB0"/>
    <w:pPr>
      <w:suppressAutoHyphens/>
      <w:spacing w:before="280"/>
    </w:pPr>
    <w:rPr>
      <w:rFonts w:ascii="Arial Unicode MS" w:eastAsia="Arial Unicode MS" w:hAnsi="Arial Unicode MS"/>
      <w:lang w:eastAsia="ar-SA"/>
    </w:rPr>
  </w:style>
  <w:style w:type="character" w:styleId="PlaceholderText">
    <w:name w:val="Placeholder Text"/>
    <w:basedOn w:val="DefaultParagraphFont"/>
    <w:uiPriority w:val="99"/>
    <w:rsid w:val="004D2F3E"/>
    <w:rPr>
      <w:color w:val="808080"/>
    </w:rPr>
  </w:style>
  <w:style w:type="paragraph" w:styleId="ListParagraph">
    <w:name w:val="List Paragraph"/>
    <w:basedOn w:val="Normal"/>
    <w:qFormat/>
    <w:rsid w:val="00362279"/>
    <w:pPr>
      <w:ind w:left="720"/>
      <w:contextualSpacing/>
    </w:pPr>
  </w:style>
  <w:style w:type="table" w:styleId="TableGrid">
    <w:name w:val="Table Grid"/>
    <w:basedOn w:val="TableNormal"/>
    <w:uiPriority w:val="59"/>
    <w:rsid w:val="0036227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FootnoteReference">
    <w:name w:val="footnote reference"/>
    <w:basedOn w:val="DefaultParagraphFont"/>
    <w:unhideWhenUsed/>
    <w:rsid w:val="00362279"/>
    <w:rPr>
      <w:vertAlign w:val="superscript"/>
    </w:rPr>
  </w:style>
  <w:style w:type="paragraph" w:styleId="FootnoteText">
    <w:name w:val="footnote text"/>
    <w:basedOn w:val="Normal"/>
    <w:link w:val="FootnoteTextChar"/>
    <w:uiPriority w:val="99"/>
    <w:unhideWhenUsed/>
    <w:rsid w:val="00B364FA"/>
    <w:rPr>
      <w:rFonts w:asciiTheme="minorHAnsi" w:eastAsiaTheme="minorHAnsi" w:hAnsiTheme="minorHAnsi" w:cstheme="minorBidi"/>
      <w:sz w:val="20"/>
      <w:szCs w:val="20"/>
      <w:lang w:val="en-IE"/>
    </w:rPr>
  </w:style>
  <w:style w:type="character" w:customStyle="1" w:styleId="FootnoteTextChar">
    <w:name w:val="Footnote Text Char"/>
    <w:basedOn w:val="DefaultParagraphFont"/>
    <w:link w:val="FootnoteText"/>
    <w:uiPriority w:val="99"/>
    <w:rsid w:val="00B364FA"/>
    <w:rPr>
      <w:rFonts w:asciiTheme="minorHAnsi" w:eastAsiaTheme="minorHAnsi" w:hAnsiTheme="minorHAnsi" w:cstheme="minorBidi"/>
      <w:lang w:eastAsia="en-US"/>
    </w:rPr>
  </w:style>
  <w:style w:type="paragraph" w:styleId="NormalWeb">
    <w:name w:val="Normal (Web)"/>
    <w:basedOn w:val="Normal"/>
    <w:uiPriority w:val="99"/>
    <w:unhideWhenUsed/>
    <w:rsid w:val="00CD2B28"/>
    <w:pPr>
      <w:suppressAutoHyphens/>
      <w:spacing w:before="100" w:after="100"/>
    </w:pPr>
    <w:rPr>
      <w:lang w:val="en-IE" w:eastAsia="ar-SA"/>
    </w:rPr>
  </w:style>
  <w:style w:type="character" w:customStyle="1" w:styleId="TitleChar">
    <w:name w:val="Title Char"/>
    <w:basedOn w:val="DefaultParagraphFont"/>
    <w:link w:val="Title"/>
    <w:rsid w:val="00CD2B28"/>
    <w:rPr>
      <w:rFonts w:eastAsia="SimSun"/>
      <w:b/>
      <w:bCs/>
      <w:kern w:val="2"/>
      <w:sz w:val="24"/>
      <w:szCs w:val="24"/>
      <w:u w:val="single"/>
      <w:lang w:val="en-GB" w:eastAsia="hi-IN"/>
    </w:rPr>
  </w:style>
  <w:style w:type="paragraph" w:styleId="BodyTextIndent">
    <w:name w:val="Body Text Indent"/>
    <w:basedOn w:val="Normal"/>
    <w:link w:val="BodyTextIndentChar"/>
    <w:unhideWhenUsed/>
    <w:rsid w:val="00CD2B28"/>
    <w:pPr>
      <w:suppressAutoHyphens/>
      <w:ind w:left="720" w:hanging="360"/>
    </w:pPr>
    <w:rPr>
      <w:lang w:eastAsia="ar-SA"/>
    </w:rPr>
  </w:style>
  <w:style w:type="character" w:customStyle="1" w:styleId="BodyTextIndentChar">
    <w:name w:val="Body Text Indent Char"/>
    <w:basedOn w:val="DefaultParagraphFont"/>
    <w:link w:val="BodyTextIndent"/>
    <w:rsid w:val="00CD2B28"/>
    <w:rPr>
      <w:sz w:val="24"/>
      <w:szCs w:val="24"/>
      <w:lang w:val="en-GB" w:eastAsia="ar-SA"/>
    </w:rPr>
  </w:style>
  <w:style w:type="character" w:customStyle="1" w:styleId="BodyText2Char">
    <w:name w:val="Body Text 2 Char"/>
    <w:basedOn w:val="DefaultParagraphFont"/>
    <w:link w:val="BodyText2"/>
    <w:semiHidden/>
    <w:rsid w:val="00CD2B28"/>
    <w:rPr>
      <w:sz w:val="24"/>
      <w:szCs w:val="24"/>
      <w:lang w:val="en-GB" w:eastAsia="en-US"/>
    </w:rPr>
  </w:style>
  <w:style w:type="paragraph" w:styleId="BodyText2">
    <w:name w:val="Body Text 2"/>
    <w:basedOn w:val="Normal"/>
    <w:link w:val="BodyText2Char"/>
    <w:semiHidden/>
    <w:unhideWhenUsed/>
    <w:rsid w:val="00CD2B28"/>
  </w:style>
  <w:style w:type="character" w:customStyle="1" w:styleId="BodyText3Char">
    <w:name w:val="Body Text 3 Char"/>
    <w:basedOn w:val="DefaultParagraphFont"/>
    <w:link w:val="BodyText3"/>
    <w:semiHidden/>
    <w:rsid w:val="00CD2B28"/>
    <w:rPr>
      <w:b/>
      <w:bCs/>
      <w:sz w:val="24"/>
      <w:szCs w:val="24"/>
      <w:u w:val="single"/>
      <w:lang w:val="en-GB" w:eastAsia="en-US"/>
    </w:rPr>
  </w:style>
  <w:style w:type="paragraph" w:styleId="BodyText3">
    <w:name w:val="Body Text 3"/>
    <w:basedOn w:val="Normal"/>
    <w:link w:val="BodyText3Char"/>
    <w:semiHidden/>
    <w:unhideWhenUsed/>
    <w:rsid w:val="00CD2B28"/>
    <w:pPr>
      <w:spacing w:line="360" w:lineRule="auto"/>
    </w:pPr>
    <w:rPr>
      <w:b/>
      <w:bCs/>
      <w:u w:val="single"/>
    </w:rPr>
  </w:style>
  <w:style w:type="character" w:customStyle="1" w:styleId="BodyTextIndent2Char">
    <w:name w:val="Body Text Indent 2 Char"/>
    <w:basedOn w:val="DefaultParagraphFont"/>
    <w:link w:val="BodyTextIndent2"/>
    <w:semiHidden/>
    <w:rsid w:val="00CD2B28"/>
    <w:rPr>
      <w:noProof/>
      <w:sz w:val="24"/>
      <w:szCs w:val="24"/>
      <w:lang w:val="en-GB" w:eastAsia="en-US"/>
    </w:rPr>
  </w:style>
  <w:style w:type="paragraph" w:styleId="BodyTextIndent2">
    <w:name w:val="Body Text Indent 2"/>
    <w:basedOn w:val="Normal"/>
    <w:link w:val="BodyTextIndent2Char"/>
    <w:semiHidden/>
    <w:unhideWhenUsed/>
    <w:rsid w:val="00CD2B28"/>
    <w:pPr>
      <w:spacing w:line="360" w:lineRule="auto"/>
      <w:ind w:left="360"/>
    </w:pPr>
    <w:rPr>
      <w:noProof/>
    </w:rPr>
  </w:style>
  <w:style w:type="character" w:customStyle="1" w:styleId="BodyTextIndent3Char">
    <w:name w:val="Body Text Indent 3 Char"/>
    <w:basedOn w:val="DefaultParagraphFont"/>
    <w:link w:val="BodyTextIndent3"/>
    <w:semiHidden/>
    <w:rsid w:val="00CD2B28"/>
    <w:rPr>
      <w:sz w:val="24"/>
      <w:szCs w:val="24"/>
      <w:lang w:val="en-GB" w:eastAsia="ar-SA"/>
    </w:rPr>
  </w:style>
  <w:style w:type="paragraph" w:styleId="BodyTextIndent3">
    <w:name w:val="Body Text Indent 3"/>
    <w:basedOn w:val="Normal"/>
    <w:link w:val="BodyTextIndent3Char"/>
    <w:semiHidden/>
    <w:unhideWhenUsed/>
    <w:rsid w:val="00CD2B28"/>
    <w:pPr>
      <w:suppressAutoHyphens/>
      <w:ind w:left="720"/>
    </w:pPr>
    <w:rPr>
      <w:lang w:eastAsia="ar-SA"/>
    </w:rPr>
  </w:style>
  <w:style w:type="paragraph" w:customStyle="1" w:styleId="Parties">
    <w:name w:val="Parties"/>
    <w:basedOn w:val="Normal"/>
    <w:rsid w:val="00CD2B28"/>
    <w:pPr>
      <w:numPr>
        <w:numId w:val="6"/>
      </w:numPr>
      <w:suppressAutoHyphens/>
      <w:spacing w:after="240" w:line="312" w:lineRule="auto"/>
    </w:pPr>
    <w:rPr>
      <w:szCs w:val="20"/>
      <w:lang w:eastAsia="ar-SA"/>
    </w:rPr>
  </w:style>
  <w:style w:type="paragraph" w:customStyle="1" w:styleId="Level1">
    <w:name w:val="Level 1"/>
    <w:basedOn w:val="Normal"/>
    <w:rsid w:val="00CD2B28"/>
    <w:pPr>
      <w:numPr>
        <w:numId w:val="7"/>
      </w:numPr>
      <w:tabs>
        <w:tab w:val="left" w:pos="851"/>
      </w:tabs>
      <w:suppressAutoHyphens/>
      <w:spacing w:after="240" w:line="312" w:lineRule="auto"/>
      <w:outlineLvl w:val="0"/>
    </w:pPr>
    <w:rPr>
      <w:szCs w:val="20"/>
      <w:lang w:eastAsia="ar-SA"/>
    </w:rPr>
  </w:style>
  <w:style w:type="paragraph" w:customStyle="1" w:styleId="DefaultText">
    <w:name w:val="Default Text"/>
    <w:basedOn w:val="Normal"/>
    <w:rsid w:val="00CD2B28"/>
    <w:pPr>
      <w:suppressAutoHyphens/>
      <w:overflowPunct w:val="0"/>
      <w:autoSpaceDE w:val="0"/>
    </w:pPr>
    <w:rPr>
      <w:szCs w:val="20"/>
      <w:lang w:eastAsia="ar-SA"/>
    </w:rPr>
  </w:style>
  <w:style w:type="paragraph" w:customStyle="1" w:styleId="No2">
    <w:name w:val="No 2"/>
    <w:basedOn w:val="Normal"/>
    <w:rsid w:val="00CD2B28"/>
    <w:pPr>
      <w:tabs>
        <w:tab w:val="left" w:pos="-720"/>
      </w:tabs>
      <w:suppressAutoHyphens/>
      <w:spacing w:after="240"/>
      <w:ind w:left="720" w:hanging="720"/>
    </w:pPr>
    <w:rPr>
      <w:spacing w:val="-3"/>
      <w:szCs w:val="20"/>
      <w:lang w:val="en-US" w:eastAsia="ar-SA"/>
    </w:rPr>
  </w:style>
  <w:style w:type="paragraph" w:customStyle="1" w:styleId="Level2">
    <w:name w:val="Level 2"/>
    <w:basedOn w:val="Normal"/>
    <w:rsid w:val="00CD2B28"/>
    <w:pPr>
      <w:numPr>
        <w:ilvl w:val="1"/>
        <w:numId w:val="7"/>
      </w:numPr>
      <w:tabs>
        <w:tab w:val="left" w:pos="851"/>
      </w:tabs>
      <w:suppressAutoHyphens/>
      <w:spacing w:after="240" w:line="312" w:lineRule="auto"/>
      <w:outlineLvl w:val="1"/>
    </w:pPr>
    <w:rPr>
      <w:szCs w:val="20"/>
      <w:lang w:eastAsia="ar-SA"/>
    </w:rPr>
  </w:style>
  <w:style w:type="paragraph" w:customStyle="1" w:styleId="StyleBullet12ptAfter10ptLinespacingMultiple133li">
    <w:name w:val="Style Bullet + 12 pt After:  10 pt Line spacing:  Multiple 1.33 li"/>
    <w:basedOn w:val="Bullet"/>
    <w:semiHidden/>
    <w:rsid w:val="00CD2B28"/>
    <w:pPr>
      <w:numPr>
        <w:numId w:val="0"/>
      </w:numPr>
      <w:tabs>
        <w:tab w:val="num" w:pos="397"/>
      </w:tabs>
      <w:spacing w:after="200"/>
      <w:ind w:left="397" w:hanging="397"/>
    </w:pPr>
    <w:rPr>
      <w:sz w:val="24"/>
      <w:szCs w:val="20"/>
    </w:rPr>
  </w:style>
  <w:style w:type="paragraph" w:customStyle="1" w:styleId="Paragraph3">
    <w:name w:val="Paragraph 3"/>
    <w:basedOn w:val="Normal"/>
    <w:semiHidden/>
    <w:rsid w:val="00CD2B28"/>
    <w:pPr>
      <w:widowControl w:val="0"/>
      <w:suppressAutoHyphens/>
    </w:pPr>
    <w:rPr>
      <w:rFonts w:eastAsia="Lucida Sans Unicode"/>
      <w:kern w:val="2"/>
      <w:lang w:eastAsia="ar-SA"/>
    </w:rPr>
  </w:style>
  <w:style w:type="character" w:customStyle="1" w:styleId="Level1asHeadingtext">
    <w:name w:val="Level 1 as Heading (text)"/>
    <w:rsid w:val="00CD2B28"/>
    <w:rPr>
      <w:b/>
      <w:bCs w:val="0"/>
    </w:rPr>
  </w:style>
  <w:style w:type="paragraph" w:customStyle="1" w:styleId="Default">
    <w:name w:val="Default"/>
    <w:rsid w:val="00CD2B28"/>
    <w:pPr>
      <w:autoSpaceDE w:val="0"/>
      <w:autoSpaceDN w:val="0"/>
      <w:adjustRightInd w:val="0"/>
    </w:pPr>
    <w:rPr>
      <w:color w:val="000000"/>
      <w:sz w:val="24"/>
      <w:szCs w:val="24"/>
    </w:rPr>
  </w:style>
  <w:style w:type="character" w:customStyle="1" w:styleId="searchword1">
    <w:name w:val="searchword1"/>
    <w:basedOn w:val="DefaultParagraphFont"/>
    <w:rsid w:val="00CD2B28"/>
    <w:rPr>
      <w:shd w:val="clear" w:color="auto" w:fill="FFFF00"/>
    </w:rPr>
  </w:style>
  <w:style w:type="character" w:customStyle="1" w:styleId="DocumentMapChar">
    <w:name w:val="Document Map Char"/>
    <w:basedOn w:val="DefaultParagraphFont"/>
    <w:link w:val="DocumentMap"/>
    <w:semiHidden/>
    <w:rsid w:val="00CD2B28"/>
    <w:rPr>
      <w:rFonts w:ascii="Tahoma" w:hAnsi="Tahoma" w:cs="Tahoma"/>
      <w:sz w:val="16"/>
      <w:szCs w:val="16"/>
      <w:lang w:val="en-GB" w:eastAsia="en-US"/>
    </w:rPr>
  </w:style>
  <w:style w:type="paragraph" w:styleId="DocumentMap">
    <w:name w:val="Document Map"/>
    <w:basedOn w:val="Normal"/>
    <w:link w:val="DocumentMapChar"/>
    <w:semiHidden/>
    <w:unhideWhenUsed/>
    <w:rsid w:val="00CD2B28"/>
    <w:rPr>
      <w:rFonts w:ascii="Tahoma" w:hAnsi="Tahoma" w:cs="Tahoma"/>
      <w:sz w:val="16"/>
      <w:szCs w:val="16"/>
    </w:rPr>
  </w:style>
  <w:style w:type="paragraph" w:styleId="NoSpacing">
    <w:name w:val="No Spacing"/>
    <w:basedOn w:val="Normal"/>
    <w:uiPriority w:val="1"/>
    <w:qFormat/>
    <w:rsid w:val="00CD2B28"/>
    <w:rPr>
      <w:szCs w:val="22"/>
      <w:lang w:val="en-IE"/>
    </w:rPr>
  </w:style>
  <w:style w:type="paragraph" w:customStyle="1" w:styleId="TableText">
    <w:name w:val="Table Text"/>
    <w:basedOn w:val="Normal"/>
    <w:rsid w:val="00CD2B28"/>
    <w:pPr>
      <w:spacing w:before="60"/>
    </w:pPr>
    <w:rPr>
      <w:rFonts w:ascii="Arial" w:hAnsi="Arial"/>
      <w:spacing w:val="-5"/>
      <w:sz w:val="16"/>
      <w:szCs w:val="20"/>
      <w:lang w:val="en-IE"/>
    </w:rPr>
  </w:style>
  <w:style w:type="paragraph" w:customStyle="1" w:styleId="TableHeader">
    <w:name w:val="Table Header"/>
    <w:basedOn w:val="Normal"/>
    <w:rsid w:val="00CD2B28"/>
    <w:pPr>
      <w:spacing w:before="60"/>
      <w:jc w:val="center"/>
    </w:pPr>
    <w:rPr>
      <w:rFonts w:ascii="Arial Black" w:hAnsi="Arial Black"/>
      <w:spacing w:val="-5"/>
      <w:sz w:val="16"/>
      <w:szCs w:val="20"/>
      <w:lang w:val="en-IE"/>
    </w:rPr>
  </w:style>
  <w:style w:type="paragraph" w:customStyle="1" w:styleId="P1">
    <w:name w:val="P1"/>
    <w:basedOn w:val="Normal"/>
    <w:rsid w:val="00CD2B28"/>
    <w:pPr>
      <w:tabs>
        <w:tab w:val="right" w:pos="993"/>
      </w:tabs>
      <w:autoSpaceDE w:val="0"/>
      <w:autoSpaceDN w:val="0"/>
      <w:adjustRightInd w:val="0"/>
      <w:spacing w:line="300" w:lineRule="exact"/>
      <w:ind w:left="1138" w:hanging="1138"/>
    </w:pPr>
    <w:rPr>
      <w:lang w:val="en-IE" w:eastAsia="en-GB"/>
    </w:rPr>
  </w:style>
  <w:style w:type="paragraph" w:customStyle="1" w:styleId="R2">
    <w:name w:val="R2"/>
    <w:basedOn w:val="Normal"/>
    <w:rsid w:val="00CD2B28"/>
    <w:pPr>
      <w:tabs>
        <w:tab w:val="left" w:pos="540"/>
      </w:tabs>
      <w:autoSpaceDE w:val="0"/>
      <w:autoSpaceDN w:val="0"/>
      <w:adjustRightInd w:val="0"/>
      <w:spacing w:before="240" w:line="300" w:lineRule="atLeast"/>
      <w:ind w:firstLine="180"/>
    </w:pPr>
    <w:rPr>
      <w:lang w:val="en-IE" w:eastAsia="en-GB"/>
    </w:rPr>
  </w:style>
  <w:style w:type="paragraph" w:customStyle="1" w:styleId="ACBody3">
    <w:name w:val="AC Body 3"/>
    <w:basedOn w:val="Normal"/>
    <w:rsid w:val="00CD2B28"/>
    <w:pPr>
      <w:adjustRightInd w:val="0"/>
      <w:spacing w:after="220"/>
      <w:ind w:left="2160"/>
    </w:pPr>
    <w:rPr>
      <w:szCs w:val="22"/>
    </w:rPr>
  </w:style>
  <w:style w:type="paragraph" w:customStyle="1" w:styleId="Body">
    <w:name w:val="Body"/>
    <w:basedOn w:val="Normal"/>
    <w:rsid w:val="00CD2B28"/>
    <w:pPr>
      <w:adjustRightInd w:val="0"/>
      <w:spacing w:after="220"/>
    </w:pPr>
    <w:rPr>
      <w:szCs w:val="22"/>
    </w:rPr>
  </w:style>
  <w:style w:type="character" w:customStyle="1" w:styleId="pgsubtitle">
    <w:name w:val="pgsubtitle"/>
    <w:rsid w:val="00CD2B28"/>
  </w:style>
  <w:style w:type="character" w:customStyle="1" w:styleId="st1">
    <w:name w:val="st1"/>
    <w:basedOn w:val="DefaultParagraphFont"/>
    <w:rsid w:val="00CD2B28"/>
  </w:style>
  <w:style w:type="paragraph" w:customStyle="1" w:styleId="OpenFormatting">
    <w:name w:val="Open Formatting"/>
    <w:basedOn w:val="Normal"/>
    <w:link w:val="OpenFormattingChar"/>
    <w:qFormat/>
    <w:locked/>
    <w:rsid w:val="00093BFD"/>
    <w:rPr>
      <w:color w:val="FF0000"/>
      <w:szCs w:val="22"/>
    </w:rPr>
  </w:style>
  <w:style w:type="character" w:customStyle="1" w:styleId="OpenFormattingChar">
    <w:name w:val="Open Formatting Char"/>
    <w:basedOn w:val="DefaultParagraphFont"/>
    <w:link w:val="OpenFormatting"/>
    <w:rsid w:val="00093BFD"/>
    <w:rPr>
      <w:rFonts w:ascii="Calibri" w:hAnsi="Calibri"/>
      <w:color w:val="FF0000"/>
      <w:sz w:val="22"/>
      <w:szCs w:val="22"/>
      <w:lang w:val="en-GB" w:eastAsia="en-US"/>
    </w:rPr>
  </w:style>
  <w:style w:type="table" w:styleId="GridTable4-Accent1">
    <w:name w:val="Grid Table 4 Accent 1"/>
    <w:basedOn w:val="TableNormal"/>
    <w:uiPriority w:val="49"/>
    <w:rsid w:val="00F270A3"/>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paragraph" w:styleId="TOCHeading">
    <w:name w:val="TOC Heading"/>
    <w:basedOn w:val="Heading1"/>
    <w:next w:val="Normal"/>
    <w:uiPriority w:val="39"/>
    <w:unhideWhenUsed/>
    <w:qFormat/>
    <w:rsid w:val="00875431"/>
    <w:pPr>
      <w:keepLines/>
      <w:pageBreakBefore w:val="0"/>
      <w:pBdr>
        <w:bottom w:val="none" w:sz="0" w:space="0" w:color="auto"/>
      </w:pBdr>
      <w:tabs>
        <w:tab w:val="clear" w:pos="397"/>
        <w:tab w:val="clear" w:pos="907"/>
        <w:tab w:val="clear" w:pos="1134"/>
      </w:tabs>
      <w:spacing w:before="240" w:after="0" w:line="259" w:lineRule="auto"/>
      <w:outlineLvl w:val="9"/>
    </w:pPr>
    <w:rPr>
      <w:rFonts w:asciiTheme="majorHAnsi" w:eastAsiaTheme="majorEastAsia" w:hAnsiTheme="majorHAnsi" w:cstheme="majorBidi"/>
      <w:b w:val="0"/>
      <w:bCs w:val="0"/>
      <w:color w:val="365F91" w:themeColor="accent1" w:themeShade="BF"/>
    </w:rPr>
  </w:style>
  <w:style w:type="paragraph" w:styleId="TOC1">
    <w:name w:val="toc 1"/>
    <w:basedOn w:val="Normal"/>
    <w:next w:val="Normal"/>
    <w:autoRedefine/>
    <w:uiPriority w:val="39"/>
    <w:unhideWhenUsed/>
    <w:rsid w:val="00875431"/>
    <w:pPr>
      <w:spacing w:after="100"/>
    </w:pPr>
  </w:style>
  <w:style w:type="paragraph" w:styleId="TOC2">
    <w:name w:val="toc 2"/>
    <w:basedOn w:val="Normal"/>
    <w:next w:val="Normal"/>
    <w:autoRedefine/>
    <w:uiPriority w:val="39"/>
    <w:unhideWhenUsed/>
    <w:rsid w:val="00875431"/>
    <w:pPr>
      <w:spacing w:after="100"/>
      <w:ind w:left="220"/>
    </w:pPr>
  </w:style>
  <w:style w:type="paragraph" w:styleId="EndnoteText">
    <w:name w:val="endnote text"/>
    <w:basedOn w:val="Normal"/>
    <w:link w:val="EndnoteTextChar"/>
    <w:uiPriority w:val="99"/>
    <w:semiHidden/>
    <w:unhideWhenUsed/>
    <w:rsid w:val="00FF03B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FF03B2"/>
    <w:rPr>
      <w:rFonts w:ascii="Calibri" w:hAnsi="Calibri"/>
      <w:lang w:val="en-GB" w:eastAsia="en-US"/>
    </w:rPr>
  </w:style>
  <w:style w:type="character" w:styleId="EndnoteReference">
    <w:name w:val="endnote reference"/>
    <w:basedOn w:val="DefaultParagraphFont"/>
    <w:uiPriority w:val="99"/>
    <w:semiHidden/>
    <w:unhideWhenUsed/>
    <w:rsid w:val="00FF03B2"/>
    <w:rPr>
      <w:vertAlign w:val="superscript"/>
    </w:rPr>
  </w:style>
  <w:style w:type="paragraph" w:styleId="Subtitle">
    <w:name w:val="Subtitle"/>
    <w:basedOn w:val="Normal"/>
    <w:next w:val="Normal"/>
    <w:uiPriority w:val="11"/>
    <w:qFormat/>
    <w:pPr>
      <w:keepNext/>
      <w:keepLines/>
      <w:spacing w:before="360" w:after="80"/>
    </w:pPr>
    <w:rPr>
      <w:rFonts w:ascii="Georgia" w:eastAsia="Georgia" w:hAnsi="Georgia" w:cs="Georgia"/>
      <w:i/>
      <w:color w:val="666666"/>
      <w:sz w:val="48"/>
      <w:szCs w:val="48"/>
    </w:rPr>
  </w:style>
  <w:style w:type="table" w:customStyle="1" w:styleId="a">
    <w:basedOn w:val="TableNormal"/>
    <w:tblPr>
      <w:tblStyleRowBandSize w:val="1"/>
      <w:tblStyleColBandSize w:val="1"/>
      <w:tblCellMar>
        <w:left w:w="115" w:type="dxa"/>
        <w:right w:w="115" w:type="dxa"/>
      </w:tblCellMar>
    </w:tblPr>
  </w:style>
  <w:style w:type="table" w:customStyle="1" w:styleId="a0">
    <w:basedOn w:val="TableNormal"/>
    <w:tblPr>
      <w:tblStyleRowBandSize w:val="1"/>
      <w:tblStyleColBandSize w:val="1"/>
      <w:tblCellMar>
        <w:left w:w="115" w:type="dxa"/>
        <w:right w:w="115" w:type="dxa"/>
      </w:tblCellMar>
    </w:tblPr>
  </w:style>
  <w:style w:type="table" w:customStyle="1" w:styleId="a1">
    <w:basedOn w:val="TableNormal"/>
    <w:tblPr>
      <w:tblStyleRowBandSize w:val="1"/>
      <w:tblStyleColBandSize w:val="1"/>
      <w:tblCellMar>
        <w:left w:w="115" w:type="dxa"/>
        <w:right w:w="115" w:type="dxa"/>
      </w:tblCellMar>
    </w:tblPr>
  </w:style>
  <w:style w:type="table" w:customStyle="1" w:styleId="a2">
    <w:basedOn w:val="TableNormal"/>
    <w:tblPr>
      <w:tblStyleRowBandSize w:val="1"/>
      <w:tblStyleColBandSize w:val="1"/>
      <w:tblCellMar>
        <w:left w:w="115" w:type="dxa"/>
        <w:right w:w="115" w:type="dxa"/>
      </w:tblCellMar>
    </w:tblPr>
  </w:style>
  <w:style w:type="table" w:customStyle="1" w:styleId="a3">
    <w:basedOn w:val="TableNormal"/>
    <w:tblPr>
      <w:tblStyleRowBandSize w:val="1"/>
      <w:tblStyleColBandSize w:val="1"/>
      <w:tblCellMar>
        <w:left w:w="115" w:type="dxa"/>
        <w:right w:w="115" w:type="dxa"/>
      </w:tblCellMar>
    </w:tblPr>
  </w:style>
  <w:style w:type="table" w:customStyle="1" w:styleId="a4">
    <w:basedOn w:val="TableNormal"/>
    <w:tblPr>
      <w:tblStyleRowBandSize w:val="1"/>
      <w:tblStyleColBandSize w:val="1"/>
      <w:tblCellMar>
        <w:left w:w="115" w:type="dxa"/>
        <w:right w:w="115" w:type="dxa"/>
      </w:tblCellMar>
    </w:tblPr>
  </w:style>
  <w:style w:type="table" w:customStyle="1" w:styleId="a5">
    <w:basedOn w:val="TableNormal"/>
    <w:tblPr>
      <w:tblStyleRowBandSize w:val="1"/>
      <w:tblStyleColBandSize w:val="1"/>
      <w:tblCellMar>
        <w:left w:w="115" w:type="dxa"/>
        <w:right w:w="115" w:type="dxa"/>
      </w:tblCellMar>
    </w:tblPr>
  </w:style>
  <w:style w:type="table" w:customStyle="1" w:styleId="a6">
    <w:basedOn w:val="TableNormal"/>
    <w:tblPr>
      <w:tblStyleRowBandSize w:val="1"/>
      <w:tblStyleColBandSize w:val="1"/>
      <w:tblCellMar>
        <w:left w:w="115" w:type="dxa"/>
        <w:right w:w="115" w:type="dxa"/>
      </w:tblCellMar>
    </w:tblPr>
  </w:style>
  <w:style w:type="table" w:customStyle="1" w:styleId="a7">
    <w:basedOn w:val="TableNormal"/>
    <w:tblPr>
      <w:tblStyleRowBandSize w:val="1"/>
      <w:tblStyleColBandSize w:val="1"/>
      <w:tblCellMar>
        <w:left w:w="115" w:type="dxa"/>
        <w:right w:w="115" w:type="dxa"/>
      </w:tblCellMar>
    </w:tblPr>
  </w:style>
  <w:style w:type="table" w:customStyle="1" w:styleId="a8">
    <w:basedOn w:val="TableNormal"/>
    <w:tblPr>
      <w:tblStyleRowBandSize w:val="1"/>
      <w:tblStyleColBandSize w:val="1"/>
      <w:tblCellMar>
        <w:left w:w="115" w:type="dxa"/>
        <w:right w:w="115" w:type="dxa"/>
      </w:tblCellMar>
    </w:tblPr>
  </w:style>
  <w:style w:type="table" w:customStyle="1" w:styleId="a9">
    <w:basedOn w:val="TableNormal"/>
    <w:tblPr>
      <w:tblStyleRowBandSize w:val="1"/>
      <w:tblStyleColBandSize w:val="1"/>
      <w:tblCellMar>
        <w:left w:w="115" w:type="dxa"/>
        <w:right w:w="115" w:type="dxa"/>
      </w:tblCellMar>
    </w:tblPr>
  </w:style>
  <w:style w:type="table" w:customStyle="1" w:styleId="aa">
    <w:basedOn w:val="TableNormal"/>
    <w:tblPr>
      <w:tblStyleRowBandSize w:val="1"/>
      <w:tblStyleColBandSize w:val="1"/>
      <w:tblCellMar>
        <w:left w:w="115" w:type="dxa"/>
        <w:right w:w="115" w:type="dxa"/>
      </w:tblCellMar>
    </w:tblPr>
  </w:style>
  <w:style w:type="table" w:customStyle="1" w:styleId="ab">
    <w:basedOn w:val="TableNormal"/>
    <w:tblPr>
      <w:tblStyleRowBandSize w:val="1"/>
      <w:tblStyleColBandSize w:val="1"/>
      <w:tblCellMar>
        <w:left w:w="115" w:type="dxa"/>
        <w:right w:w="115" w:type="dxa"/>
      </w:tblCellMar>
    </w:tblPr>
  </w:style>
  <w:style w:type="table" w:customStyle="1" w:styleId="ac">
    <w:basedOn w:val="TableNormal"/>
    <w:tblPr>
      <w:tblStyleRowBandSize w:val="1"/>
      <w:tblStyleColBandSize w:val="1"/>
      <w:tblCellMar>
        <w:left w:w="115" w:type="dxa"/>
        <w:right w:w="115" w:type="dxa"/>
      </w:tblCellMar>
    </w:tblPr>
  </w:style>
  <w:style w:type="table" w:customStyle="1" w:styleId="ad">
    <w:basedOn w:val="TableNormal"/>
    <w:tblPr>
      <w:tblStyleRowBandSize w:val="1"/>
      <w:tblStyleColBandSize w:val="1"/>
      <w:tblCellMar>
        <w:left w:w="115" w:type="dxa"/>
        <w:right w:w="115" w:type="dxa"/>
      </w:tblCellMar>
    </w:tblPr>
  </w:style>
  <w:style w:type="table" w:customStyle="1" w:styleId="ae">
    <w:basedOn w:val="TableNormal"/>
    <w:tblPr>
      <w:tblStyleRowBandSize w:val="1"/>
      <w:tblStyleColBandSize w:val="1"/>
      <w:tblCellMar>
        <w:left w:w="115" w:type="dxa"/>
        <w:right w:w="115" w:type="dxa"/>
      </w:tblCellMar>
    </w:tblPr>
  </w:style>
  <w:style w:type="table" w:customStyle="1" w:styleId="af">
    <w:basedOn w:val="TableNormal"/>
    <w:tblPr>
      <w:tblStyleRowBandSize w:val="1"/>
      <w:tblStyleColBandSize w:val="1"/>
    </w:tblPr>
    <w:tblStylePr w:type="firstRow">
      <w:rPr>
        <w:b/>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rPr>
      <w:tblPr/>
      <w:tcPr>
        <w:tcBorders>
          <w:top w:val="single" w:sz="4" w:space="0" w:color="4F81BD"/>
        </w:tcBorders>
      </w:tcPr>
    </w:tblStylePr>
    <w:tblStylePr w:type="firstCol">
      <w:rPr>
        <w:b/>
      </w:rPr>
    </w:tblStylePr>
    <w:tblStylePr w:type="lastCol">
      <w:rPr>
        <w:b/>
      </w:rPr>
    </w:tblStylePr>
    <w:tblStylePr w:type="band1Vert">
      <w:tblPr/>
      <w:tcPr>
        <w:shd w:val="clear" w:color="auto" w:fill="DBE5F1"/>
      </w:tcPr>
    </w:tblStylePr>
    <w:tblStylePr w:type="band1Horz">
      <w:tblPr/>
      <w:tcPr>
        <w:shd w:val="clear" w:color="auto" w:fill="DBE5F1"/>
      </w:tcPr>
    </w:tblStylePr>
  </w:style>
  <w:style w:type="table" w:customStyle="1" w:styleId="af0">
    <w:basedOn w:val="TableNormal"/>
    <w:tblPr>
      <w:tblStyleRowBandSize w:val="1"/>
      <w:tblStyleColBandSize w:val="1"/>
      <w:tblCellMar>
        <w:left w:w="115" w:type="dxa"/>
        <w:right w:w="115" w:type="dxa"/>
      </w:tblCellMar>
    </w:tblPr>
  </w:style>
  <w:style w:type="table" w:customStyle="1" w:styleId="af1">
    <w:basedOn w:val="TableNormal"/>
    <w:tblPr>
      <w:tblStyleRowBandSize w:val="1"/>
      <w:tblStyleColBandSize w:val="1"/>
      <w:tblCellMar>
        <w:left w:w="115" w:type="dxa"/>
        <w:right w:w="115" w:type="dxa"/>
      </w:tblCellMar>
    </w:tblPr>
  </w:style>
  <w:style w:type="table" w:customStyle="1" w:styleId="af2">
    <w:basedOn w:val="TableNormal"/>
    <w:tblPr>
      <w:tblStyleRowBandSize w:val="1"/>
      <w:tblStyleColBandSize w:val="1"/>
      <w:tblCellMar>
        <w:left w:w="115" w:type="dxa"/>
        <w:right w:w="115" w:type="dxa"/>
      </w:tblCellMar>
    </w:tblPr>
  </w:style>
  <w:style w:type="table" w:customStyle="1" w:styleId="af3">
    <w:basedOn w:val="TableNormal"/>
    <w:tblPr>
      <w:tblStyleRowBandSize w:val="1"/>
      <w:tblStyleColBandSize w:val="1"/>
      <w:tblCellMar>
        <w:left w:w="115" w:type="dxa"/>
        <w:right w:w="115" w:type="dxa"/>
      </w:tblCellMar>
    </w:tblPr>
  </w:style>
  <w:style w:type="table" w:customStyle="1" w:styleId="af4">
    <w:basedOn w:val="TableNormal"/>
    <w:tblPr>
      <w:tblStyleRowBandSize w:val="1"/>
      <w:tblStyleColBandSize w:val="1"/>
      <w:tblCellMar>
        <w:left w:w="115" w:type="dxa"/>
        <w:right w:w="115" w:type="dxa"/>
      </w:tblCellMar>
    </w:tblPr>
  </w:style>
  <w:style w:type="table" w:customStyle="1" w:styleId="af5">
    <w:basedOn w:val="TableNormal"/>
    <w:tblPr>
      <w:tblStyleRowBandSize w:val="1"/>
      <w:tblStyleColBandSize w:val="1"/>
      <w:tblCellMar>
        <w:left w:w="115" w:type="dxa"/>
        <w:right w:w="115" w:type="dxa"/>
      </w:tblCellMar>
    </w:tblPr>
  </w:style>
  <w:style w:type="table" w:customStyle="1" w:styleId="af6">
    <w:basedOn w:val="TableNormal"/>
    <w:tblPr>
      <w:tblStyleRowBandSize w:val="1"/>
      <w:tblStyleColBandSize w:val="1"/>
      <w:tblCellMar>
        <w:left w:w="115" w:type="dxa"/>
        <w:right w:w="115" w:type="dxa"/>
      </w:tblCellMar>
    </w:tblPr>
  </w:style>
  <w:style w:type="table" w:customStyle="1" w:styleId="af7">
    <w:basedOn w:val="TableNormal"/>
    <w:tblPr>
      <w:tblStyleRowBandSize w:val="1"/>
      <w:tblStyleColBandSize w:val="1"/>
      <w:tblCellMar>
        <w:left w:w="115" w:type="dxa"/>
        <w:right w:w="115" w:type="dxa"/>
      </w:tblCellMar>
    </w:tblPr>
  </w:style>
  <w:style w:type="table" w:customStyle="1" w:styleId="af8">
    <w:basedOn w:val="TableNormal"/>
    <w:tblPr>
      <w:tblStyleRowBandSize w:val="1"/>
      <w:tblStyleColBandSize w:val="1"/>
      <w:tblCellMar>
        <w:left w:w="115" w:type="dxa"/>
        <w:right w:w="115" w:type="dxa"/>
      </w:tblCellMar>
    </w:tblPr>
  </w:style>
  <w:style w:type="table" w:customStyle="1" w:styleId="af9">
    <w:basedOn w:val="TableNormal"/>
    <w:tblPr>
      <w:tblStyleRowBandSize w:val="1"/>
      <w:tblStyleColBandSize w:val="1"/>
      <w:tblCellMar>
        <w:left w:w="115" w:type="dxa"/>
        <w:right w:w="115" w:type="dxa"/>
      </w:tblCellMar>
    </w:tblPr>
  </w:style>
  <w:style w:type="table" w:customStyle="1" w:styleId="afa">
    <w:basedOn w:val="TableNormal"/>
    <w:tblPr>
      <w:tblStyleRowBandSize w:val="1"/>
      <w:tblStyleColBandSize w:val="1"/>
      <w:tblCellMar>
        <w:left w:w="115" w:type="dxa"/>
        <w:right w:w="115" w:type="dxa"/>
      </w:tblCellMar>
    </w:tblPr>
  </w:style>
  <w:style w:type="table" w:customStyle="1" w:styleId="afb">
    <w:basedOn w:val="TableNormal"/>
    <w:tblPr>
      <w:tblStyleRowBandSize w:val="1"/>
      <w:tblStyleColBandSize w:val="1"/>
      <w:tblCellMar>
        <w:left w:w="115" w:type="dxa"/>
        <w:right w:w="115" w:type="dxa"/>
      </w:tblCellMar>
    </w:tblPr>
  </w:style>
  <w:style w:type="table" w:customStyle="1" w:styleId="afc">
    <w:basedOn w:val="TableNormal"/>
    <w:tblPr>
      <w:tblStyleRowBandSize w:val="1"/>
      <w:tblStyleColBandSize w:val="1"/>
    </w:tblPr>
  </w:style>
  <w:style w:type="table" w:customStyle="1" w:styleId="afd">
    <w:basedOn w:val="TableNormal"/>
    <w:tblPr>
      <w:tblStyleRowBandSize w:val="1"/>
      <w:tblStyleColBandSize w:val="1"/>
    </w:tblPr>
  </w:style>
  <w:style w:type="table" w:customStyle="1" w:styleId="afe">
    <w:basedOn w:val="TableNormal"/>
    <w:tblPr>
      <w:tblStyleRowBandSize w:val="1"/>
      <w:tblStyleColBandSize w:val="1"/>
    </w:tblPr>
  </w:style>
  <w:style w:type="table" w:customStyle="1" w:styleId="aff">
    <w:basedOn w:val="TableNormal"/>
    <w:tblPr>
      <w:tblStyleRowBandSize w:val="1"/>
      <w:tblStyleColBandSize w:val="1"/>
      <w:tblCellMar>
        <w:left w:w="115" w:type="dxa"/>
        <w:right w:w="115" w:type="dxa"/>
      </w:tblCellMar>
    </w:tblPr>
  </w:style>
  <w:style w:type="table" w:customStyle="1" w:styleId="aff0">
    <w:basedOn w:val="TableNormal"/>
    <w:tblPr>
      <w:tblStyleRowBandSize w:val="1"/>
      <w:tblStyleColBandSize w:val="1"/>
      <w:tblCellMar>
        <w:left w:w="115" w:type="dxa"/>
        <w:right w:w="115" w:type="dxa"/>
      </w:tblCellMar>
    </w:tblPr>
  </w:style>
  <w:style w:type="table" w:customStyle="1" w:styleId="aff1">
    <w:basedOn w:val="TableNormal"/>
    <w:tblPr>
      <w:tblStyleRowBandSize w:val="1"/>
      <w:tblStyleColBandSize w:val="1"/>
      <w:tblCellMar>
        <w:left w:w="115" w:type="dxa"/>
        <w:right w:w="115" w:type="dxa"/>
      </w:tblCellMar>
    </w:tblPr>
  </w:style>
  <w:style w:type="table" w:customStyle="1" w:styleId="aff2">
    <w:basedOn w:val="TableNormal"/>
    <w:tblPr>
      <w:tblStyleRowBandSize w:val="1"/>
      <w:tblStyleColBandSize w:val="1"/>
      <w:tblCellMar>
        <w:left w:w="115" w:type="dxa"/>
        <w:right w:w="115" w:type="dxa"/>
      </w:tblCellMar>
    </w:tblPr>
  </w:style>
  <w:style w:type="table" w:customStyle="1" w:styleId="aff3">
    <w:basedOn w:val="TableNormal"/>
    <w:tblPr>
      <w:tblStyleRowBandSize w:val="1"/>
      <w:tblStyleColBandSize w:val="1"/>
      <w:tblCellMar>
        <w:left w:w="115" w:type="dxa"/>
        <w:right w:w="115" w:type="dxa"/>
      </w:tblCellMar>
    </w:tblPr>
  </w:style>
  <w:style w:type="table" w:customStyle="1" w:styleId="aff4">
    <w:basedOn w:val="TableNormal"/>
    <w:tblPr>
      <w:tblStyleRowBandSize w:val="1"/>
      <w:tblStyleColBandSize w:val="1"/>
      <w:tblCellMar>
        <w:left w:w="115" w:type="dxa"/>
        <w:right w:w="115" w:type="dxa"/>
      </w:tblCellMar>
    </w:tblPr>
  </w:style>
  <w:style w:type="table" w:customStyle="1" w:styleId="aff5">
    <w:basedOn w:val="TableNormal"/>
    <w:tblPr>
      <w:tblStyleRowBandSize w:val="1"/>
      <w:tblStyleColBandSize w:val="1"/>
      <w:tblCellMar>
        <w:left w:w="115" w:type="dxa"/>
        <w:right w:w="115" w:type="dxa"/>
      </w:tblCellMar>
    </w:tblPr>
  </w:style>
  <w:style w:type="table" w:customStyle="1" w:styleId="aff6">
    <w:basedOn w:val="TableNormal"/>
    <w:tblPr>
      <w:tblStyleRowBandSize w:val="1"/>
      <w:tblStyleColBandSize w:val="1"/>
      <w:tblCellMar>
        <w:left w:w="115" w:type="dxa"/>
        <w:right w:w="115" w:type="dxa"/>
      </w:tblCellMar>
    </w:tblPr>
  </w:style>
  <w:style w:type="table" w:customStyle="1" w:styleId="aff7">
    <w:basedOn w:val="TableNormal"/>
    <w:tblPr>
      <w:tblStyleRowBandSize w:val="1"/>
      <w:tblStyleColBandSize w:val="1"/>
      <w:tblCellMar>
        <w:left w:w="115" w:type="dxa"/>
        <w:right w:w="115" w:type="dxa"/>
      </w:tblCellMar>
    </w:tblPr>
  </w:style>
  <w:style w:type="table" w:customStyle="1" w:styleId="aff8">
    <w:basedOn w:val="TableNormal"/>
    <w:tblPr>
      <w:tblStyleRowBandSize w:val="1"/>
      <w:tblStyleColBandSize w:val="1"/>
      <w:tblCellMar>
        <w:left w:w="115" w:type="dxa"/>
        <w:right w:w="115" w:type="dxa"/>
      </w:tblCellMar>
    </w:tblPr>
  </w:style>
  <w:style w:type="table" w:customStyle="1" w:styleId="aff9">
    <w:basedOn w:val="TableNormal"/>
    <w:tblPr>
      <w:tblStyleRowBandSize w:val="1"/>
      <w:tblStyleColBandSize w:val="1"/>
      <w:tblCellMar>
        <w:left w:w="115" w:type="dxa"/>
        <w:right w:w="115" w:type="dxa"/>
      </w:tblCellMar>
    </w:tblPr>
  </w:style>
  <w:style w:type="table" w:customStyle="1" w:styleId="affa">
    <w:basedOn w:val="TableNormal"/>
    <w:tblPr>
      <w:tblStyleRowBandSize w:val="1"/>
      <w:tblStyleColBandSize w:val="1"/>
      <w:tblCellMar>
        <w:left w:w="115" w:type="dxa"/>
        <w:right w:w="115" w:type="dxa"/>
      </w:tblCellMar>
    </w:tblPr>
  </w:style>
  <w:style w:type="table" w:customStyle="1" w:styleId="affb">
    <w:basedOn w:val="TableNormal"/>
    <w:tblPr>
      <w:tblStyleRowBandSize w:val="1"/>
      <w:tblStyleColBandSize w:val="1"/>
      <w:tblCellMar>
        <w:left w:w="115" w:type="dxa"/>
        <w:right w:w="115" w:type="dxa"/>
      </w:tblCellMar>
    </w:tblPr>
  </w:style>
  <w:style w:type="table" w:customStyle="1" w:styleId="affc">
    <w:basedOn w:val="TableNormal"/>
    <w:tblPr>
      <w:tblStyleRowBandSize w:val="1"/>
      <w:tblStyleColBandSize w:val="1"/>
      <w:tblCellMar>
        <w:left w:w="115" w:type="dxa"/>
        <w:right w:w="115" w:type="dxa"/>
      </w:tblCellMar>
    </w:tblPr>
  </w:style>
  <w:style w:type="table" w:customStyle="1" w:styleId="affd">
    <w:basedOn w:val="TableNormal"/>
    <w:tblPr>
      <w:tblStyleRowBandSize w:val="1"/>
      <w:tblStyleColBandSize w:val="1"/>
      <w:tblCellMar>
        <w:left w:w="115" w:type="dxa"/>
        <w:right w:w="115" w:type="dxa"/>
      </w:tblCellMar>
    </w:tblPr>
  </w:style>
  <w:style w:type="table" w:customStyle="1" w:styleId="affe">
    <w:basedOn w:val="TableNormal"/>
    <w:tblPr>
      <w:tblStyleRowBandSize w:val="1"/>
      <w:tblStyleColBandSize w:val="1"/>
      <w:tblCellMar>
        <w:left w:w="115" w:type="dxa"/>
        <w:right w:w="115" w:type="dxa"/>
      </w:tblCellMar>
    </w:tblPr>
  </w:style>
  <w:style w:type="table" w:customStyle="1" w:styleId="afff">
    <w:basedOn w:val="TableNormal"/>
    <w:tblPr>
      <w:tblStyleRowBandSize w:val="1"/>
      <w:tblStyleColBandSize w:val="1"/>
      <w:tblCellMar>
        <w:left w:w="115" w:type="dxa"/>
        <w:right w:w="115" w:type="dxa"/>
      </w:tblCellMar>
    </w:tblPr>
  </w:style>
  <w:style w:type="table" w:customStyle="1" w:styleId="afff0">
    <w:basedOn w:val="TableNormal"/>
    <w:tblPr>
      <w:tblStyleRowBandSize w:val="1"/>
      <w:tblStyleColBandSize w:val="1"/>
      <w:tblCellMar>
        <w:left w:w="115" w:type="dxa"/>
        <w:right w:w="115" w:type="dxa"/>
      </w:tblCellMar>
    </w:tblPr>
  </w:style>
  <w:style w:type="table" w:customStyle="1" w:styleId="afff1">
    <w:basedOn w:val="TableNormal"/>
    <w:tblPr>
      <w:tblStyleRowBandSize w:val="1"/>
      <w:tblStyleColBandSize w:val="1"/>
      <w:tblCellMar>
        <w:left w:w="115" w:type="dxa"/>
        <w:right w:w="115" w:type="dxa"/>
      </w:tblCellMar>
    </w:tblPr>
  </w:style>
  <w:style w:type="table" w:customStyle="1" w:styleId="afff2">
    <w:basedOn w:val="TableNormal"/>
    <w:tblPr>
      <w:tblStyleRowBandSize w:val="1"/>
      <w:tblStyleColBandSize w:val="1"/>
      <w:tblCellMar>
        <w:left w:w="115" w:type="dxa"/>
        <w:right w:w="115" w:type="dxa"/>
      </w:tblCellMar>
    </w:tblPr>
  </w:style>
  <w:style w:type="table" w:customStyle="1" w:styleId="afff3">
    <w:basedOn w:val="TableNormal"/>
    <w:tblPr>
      <w:tblStyleRowBandSize w:val="1"/>
      <w:tblStyleColBandSize w:val="1"/>
      <w:tblCellMar>
        <w:left w:w="115" w:type="dxa"/>
        <w:right w:w="115" w:type="dxa"/>
      </w:tblCellMar>
    </w:tblPr>
  </w:style>
  <w:style w:type="table" w:customStyle="1" w:styleId="afff4">
    <w:basedOn w:val="TableNormal"/>
    <w:tblPr>
      <w:tblStyleRowBandSize w:val="1"/>
      <w:tblStyleColBandSize w:val="1"/>
      <w:tblCellMar>
        <w:left w:w="115" w:type="dxa"/>
        <w:right w:w="115" w:type="dxa"/>
      </w:tblCellMar>
    </w:tblPr>
  </w:style>
  <w:style w:type="table" w:customStyle="1" w:styleId="afff5">
    <w:basedOn w:val="TableNormal"/>
    <w:tblPr>
      <w:tblStyleRowBandSize w:val="1"/>
      <w:tblStyleColBandSize w:val="1"/>
      <w:tblCellMar>
        <w:left w:w="115" w:type="dxa"/>
        <w:right w:w="115" w:type="dxa"/>
      </w:tblCellMar>
    </w:tblPr>
  </w:style>
  <w:style w:type="table" w:customStyle="1" w:styleId="afff6">
    <w:basedOn w:val="TableNormal"/>
    <w:tblPr>
      <w:tblStyleRowBandSize w:val="1"/>
      <w:tblStyleColBandSize w:val="1"/>
      <w:tblCellMar>
        <w:left w:w="115" w:type="dxa"/>
        <w:right w:w="115" w:type="dxa"/>
      </w:tblCellMar>
    </w:tblPr>
  </w:style>
  <w:style w:type="table" w:customStyle="1" w:styleId="afff7">
    <w:basedOn w:val="TableNormal"/>
    <w:tblPr>
      <w:tblStyleRowBandSize w:val="1"/>
      <w:tblStyleColBandSize w:val="1"/>
      <w:tblCellMar>
        <w:left w:w="115" w:type="dxa"/>
        <w:right w:w="115" w:type="dxa"/>
      </w:tblCellMar>
    </w:tblPr>
  </w:style>
  <w:style w:type="character" w:styleId="UnresolvedMention">
    <w:name w:val="Unresolved Mention"/>
    <w:basedOn w:val="DefaultParagraphFont"/>
    <w:uiPriority w:val="99"/>
    <w:semiHidden/>
    <w:unhideWhenUsed/>
    <w:rsid w:val="00207D99"/>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02662043">
      <w:bodyDiv w:val="1"/>
      <w:marLeft w:val="0"/>
      <w:marRight w:val="0"/>
      <w:marTop w:val="0"/>
      <w:marBottom w:val="0"/>
      <w:divBdr>
        <w:top w:val="none" w:sz="0" w:space="0" w:color="auto"/>
        <w:left w:val="none" w:sz="0" w:space="0" w:color="auto"/>
        <w:bottom w:val="none" w:sz="0" w:space="0" w:color="auto"/>
        <w:right w:val="none" w:sz="0" w:space="0" w:color="auto"/>
      </w:divBdr>
      <w:divsChild>
        <w:div w:id="194465270">
          <w:marLeft w:val="0"/>
          <w:marRight w:val="0"/>
          <w:marTop w:val="0"/>
          <w:marBottom w:val="0"/>
          <w:divBdr>
            <w:top w:val="none" w:sz="0" w:space="0" w:color="auto"/>
            <w:left w:val="none" w:sz="0" w:space="0" w:color="auto"/>
            <w:bottom w:val="none" w:sz="0" w:space="0" w:color="auto"/>
            <w:right w:val="none" w:sz="0" w:space="0" w:color="auto"/>
          </w:divBdr>
        </w:div>
        <w:div w:id="1320158616">
          <w:marLeft w:val="0"/>
          <w:marRight w:val="0"/>
          <w:marTop w:val="0"/>
          <w:marBottom w:val="0"/>
          <w:divBdr>
            <w:top w:val="none" w:sz="0" w:space="0" w:color="auto"/>
            <w:left w:val="none" w:sz="0" w:space="0" w:color="auto"/>
            <w:bottom w:val="none" w:sz="0" w:space="0" w:color="auto"/>
            <w:right w:val="none" w:sz="0" w:space="0" w:color="auto"/>
          </w:divBdr>
        </w:div>
        <w:div w:id="1440562697">
          <w:marLeft w:val="0"/>
          <w:marRight w:val="0"/>
          <w:marTop w:val="0"/>
          <w:marBottom w:val="0"/>
          <w:divBdr>
            <w:top w:val="none" w:sz="0" w:space="0" w:color="auto"/>
            <w:left w:val="none" w:sz="0" w:space="0" w:color="auto"/>
            <w:bottom w:val="none" w:sz="0" w:space="0" w:color="auto"/>
            <w:right w:val="none" w:sz="0" w:space="0" w:color="auto"/>
          </w:divBdr>
        </w:div>
        <w:div w:id="1693801704">
          <w:marLeft w:val="0"/>
          <w:marRight w:val="0"/>
          <w:marTop w:val="0"/>
          <w:marBottom w:val="0"/>
          <w:divBdr>
            <w:top w:val="none" w:sz="0" w:space="0" w:color="auto"/>
            <w:left w:val="none" w:sz="0" w:space="0" w:color="auto"/>
            <w:bottom w:val="none" w:sz="0" w:space="0" w:color="auto"/>
            <w:right w:val="none" w:sz="0" w:space="0" w:color="auto"/>
          </w:divBdr>
        </w:div>
        <w:div w:id="1878470911">
          <w:marLeft w:val="0"/>
          <w:marRight w:val="0"/>
          <w:marTop w:val="0"/>
          <w:marBottom w:val="0"/>
          <w:divBdr>
            <w:top w:val="none" w:sz="0" w:space="0" w:color="auto"/>
            <w:left w:val="none" w:sz="0" w:space="0" w:color="auto"/>
            <w:bottom w:val="none" w:sz="0" w:space="0" w:color="auto"/>
            <w:right w:val="none" w:sz="0" w:space="0" w:color="auto"/>
          </w:divBdr>
        </w:div>
        <w:div w:id="1927035258">
          <w:marLeft w:val="0"/>
          <w:marRight w:val="0"/>
          <w:marTop w:val="0"/>
          <w:marBottom w:val="0"/>
          <w:divBdr>
            <w:top w:val="none" w:sz="0" w:space="0" w:color="auto"/>
            <w:left w:val="none" w:sz="0" w:space="0" w:color="auto"/>
            <w:bottom w:val="none" w:sz="0" w:space="0" w:color="auto"/>
            <w:right w:val="none" w:sz="0" w:space="0" w:color="auto"/>
          </w:divBdr>
        </w:div>
      </w:divsChild>
    </w:div>
    <w:div w:id="324096099">
      <w:bodyDiv w:val="1"/>
      <w:marLeft w:val="0"/>
      <w:marRight w:val="0"/>
      <w:marTop w:val="0"/>
      <w:marBottom w:val="0"/>
      <w:divBdr>
        <w:top w:val="none" w:sz="0" w:space="0" w:color="auto"/>
        <w:left w:val="none" w:sz="0" w:space="0" w:color="auto"/>
        <w:bottom w:val="none" w:sz="0" w:space="0" w:color="auto"/>
        <w:right w:val="none" w:sz="0" w:space="0" w:color="auto"/>
      </w:divBdr>
      <w:divsChild>
        <w:div w:id="623850553">
          <w:marLeft w:val="0"/>
          <w:marRight w:val="0"/>
          <w:marTop w:val="0"/>
          <w:marBottom w:val="0"/>
          <w:divBdr>
            <w:top w:val="none" w:sz="0" w:space="0" w:color="auto"/>
            <w:left w:val="none" w:sz="0" w:space="0" w:color="auto"/>
            <w:bottom w:val="none" w:sz="0" w:space="0" w:color="auto"/>
            <w:right w:val="none" w:sz="0" w:space="0" w:color="auto"/>
          </w:divBdr>
        </w:div>
        <w:div w:id="871957084">
          <w:marLeft w:val="0"/>
          <w:marRight w:val="0"/>
          <w:marTop w:val="0"/>
          <w:marBottom w:val="0"/>
          <w:divBdr>
            <w:top w:val="none" w:sz="0" w:space="0" w:color="auto"/>
            <w:left w:val="none" w:sz="0" w:space="0" w:color="auto"/>
            <w:bottom w:val="none" w:sz="0" w:space="0" w:color="auto"/>
            <w:right w:val="none" w:sz="0" w:space="0" w:color="auto"/>
          </w:divBdr>
        </w:div>
        <w:div w:id="2044594995">
          <w:marLeft w:val="0"/>
          <w:marRight w:val="0"/>
          <w:marTop w:val="0"/>
          <w:marBottom w:val="0"/>
          <w:divBdr>
            <w:top w:val="none" w:sz="0" w:space="0" w:color="auto"/>
            <w:left w:val="none" w:sz="0" w:space="0" w:color="auto"/>
            <w:bottom w:val="none" w:sz="0" w:space="0" w:color="auto"/>
            <w:right w:val="none" w:sz="0" w:space="0" w:color="auto"/>
          </w:divBdr>
        </w:div>
      </w:divsChild>
    </w:div>
    <w:div w:id="331416001">
      <w:bodyDiv w:val="1"/>
      <w:marLeft w:val="0"/>
      <w:marRight w:val="0"/>
      <w:marTop w:val="0"/>
      <w:marBottom w:val="0"/>
      <w:divBdr>
        <w:top w:val="none" w:sz="0" w:space="0" w:color="auto"/>
        <w:left w:val="none" w:sz="0" w:space="0" w:color="auto"/>
        <w:bottom w:val="none" w:sz="0" w:space="0" w:color="auto"/>
        <w:right w:val="none" w:sz="0" w:space="0" w:color="auto"/>
      </w:divBdr>
    </w:div>
    <w:div w:id="704721557">
      <w:bodyDiv w:val="1"/>
      <w:marLeft w:val="0"/>
      <w:marRight w:val="0"/>
      <w:marTop w:val="0"/>
      <w:marBottom w:val="0"/>
      <w:divBdr>
        <w:top w:val="none" w:sz="0" w:space="0" w:color="auto"/>
        <w:left w:val="none" w:sz="0" w:space="0" w:color="auto"/>
        <w:bottom w:val="none" w:sz="0" w:space="0" w:color="auto"/>
        <w:right w:val="none" w:sz="0" w:space="0" w:color="auto"/>
      </w:divBdr>
      <w:divsChild>
        <w:div w:id="198324288">
          <w:marLeft w:val="0"/>
          <w:marRight w:val="0"/>
          <w:marTop w:val="0"/>
          <w:marBottom w:val="0"/>
          <w:divBdr>
            <w:top w:val="none" w:sz="0" w:space="0" w:color="auto"/>
            <w:left w:val="none" w:sz="0" w:space="0" w:color="auto"/>
            <w:bottom w:val="none" w:sz="0" w:space="0" w:color="auto"/>
            <w:right w:val="none" w:sz="0" w:space="0" w:color="auto"/>
          </w:divBdr>
        </w:div>
        <w:div w:id="482043842">
          <w:marLeft w:val="0"/>
          <w:marRight w:val="0"/>
          <w:marTop w:val="0"/>
          <w:marBottom w:val="0"/>
          <w:divBdr>
            <w:top w:val="none" w:sz="0" w:space="0" w:color="auto"/>
            <w:left w:val="none" w:sz="0" w:space="0" w:color="auto"/>
            <w:bottom w:val="none" w:sz="0" w:space="0" w:color="auto"/>
            <w:right w:val="none" w:sz="0" w:space="0" w:color="auto"/>
          </w:divBdr>
        </w:div>
        <w:div w:id="483279911">
          <w:marLeft w:val="0"/>
          <w:marRight w:val="0"/>
          <w:marTop w:val="0"/>
          <w:marBottom w:val="0"/>
          <w:divBdr>
            <w:top w:val="none" w:sz="0" w:space="0" w:color="auto"/>
            <w:left w:val="none" w:sz="0" w:space="0" w:color="auto"/>
            <w:bottom w:val="none" w:sz="0" w:space="0" w:color="auto"/>
            <w:right w:val="none" w:sz="0" w:space="0" w:color="auto"/>
          </w:divBdr>
        </w:div>
        <w:div w:id="737943371">
          <w:marLeft w:val="0"/>
          <w:marRight w:val="0"/>
          <w:marTop w:val="0"/>
          <w:marBottom w:val="0"/>
          <w:divBdr>
            <w:top w:val="none" w:sz="0" w:space="0" w:color="auto"/>
            <w:left w:val="none" w:sz="0" w:space="0" w:color="auto"/>
            <w:bottom w:val="none" w:sz="0" w:space="0" w:color="auto"/>
            <w:right w:val="none" w:sz="0" w:space="0" w:color="auto"/>
          </w:divBdr>
        </w:div>
        <w:div w:id="1276137647">
          <w:marLeft w:val="0"/>
          <w:marRight w:val="0"/>
          <w:marTop w:val="0"/>
          <w:marBottom w:val="0"/>
          <w:divBdr>
            <w:top w:val="none" w:sz="0" w:space="0" w:color="auto"/>
            <w:left w:val="none" w:sz="0" w:space="0" w:color="auto"/>
            <w:bottom w:val="none" w:sz="0" w:space="0" w:color="auto"/>
            <w:right w:val="none" w:sz="0" w:space="0" w:color="auto"/>
          </w:divBdr>
        </w:div>
        <w:div w:id="1736977568">
          <w:marLeft w:val="0"/>
          <w:marRight w:val="0"/>
          <w:marTop w:val="0"/>
          <w:marBottom w:val="0"/>
          <w:divBdr>
            <w:top w:val="none" w:sz="0" w:space="0" w:color="auto"/>
            <w:left w:val="none" w:sz="0" w:space="0" w:color="auto"/>
            <w:bottom w:val="none" w:sz="0" w:space="0" w:color="auto"/>
            <w:right w:val="none" w:sz="0" w:space="0" w:color="auto"/>
          </w:divBdr>
        </w:div>
      </w:divsChild>
    </w:div>
    <w:div w:id="762991318">
      <w:bodyDiv w:val="1"/>
      <w:marLeft w:val="0"/>
      <w:marRight w:val="0"/>
      <w:marTop w:val="0"/>
      <w:marBottom w:val="0"/>
      <w:divBdr>
        <w:top w:val="none" w:sz="0" w:space="0" w:color="auto"/>
        <w:left w:val="none" w:sz="0" w:space="0" w:color="auto"/>
        <w:bottom w:val="none" w:sz="0" w:space="0" w:color="auto"/>
        <w:right w:val="none" w:sz="0" w:space="0" w:color="auto"/>
      </w:divBdr>
      <w:divsChild>
        <w:div w:id="1714500139">
          <w:marLeft w:val="0"/>
          <w:marRight w:val="0"/>
          <w:marTop w:val="0"/>
          <w:marBottom w:val="0"/>
          <w:divBdr>
            <w:top w:val="none" w:sz="0" w:space="0" w:color="auto"/>
            <w:left w:val="none" w:sz="0" w:space="0" w:color="auto"/>
            <w:bottom w:val="none" w:sz="0" w:space="0" w:color="auto"/>
            <w:right w:val="none" w:sz="0" w:space="0" w:color="auto"/>
          </w:divBdr>
        </w:div>
      </w:divsChild>
    </w:div>
    <w:div w:id="896013541">
      <w:bodyDiv w:val="1"/>
      <w:marLeft w:val="0"/>
      <w:marRight w:val="0"/>
      <w:marTop w:val="0"/>
      <w:marBottom w:val="0"/>
      <w:divBdr>
        <w:top w:val="none" w:sz="0" w:space="0" w:color="auto"/>
        <w:left w:val="none" w:sz="0" w:space="0" w:color="auto"/>
        <w:bottom w:val="none" w:sz="0" w:space="0" w:color="auto"/>
        <w:right w:val="none" w:sz="0" w:space="0" w:color="auto"/>
      </w:divBdr>
      <w:divsChild>
        <w:div w:id="1287348165">
          <w:marLeft w:val="0"/>
          <w:marRight w:val="0"/>
          <w:marTop w:val="0"/>
          <w:marBottom w:val="0"/>
          <w:divBdr>
            <w:top w:val="none" w:sz="0" w:space="0" w:color="auto"/>
            <w:left w:val="none" w:sz="0" w:space="0" w:color="auto"/>
            <w:bottom w:val="none" w:sz="0" w:space="0" w:color="auto"/>
            <w:right w:val="none" w:sz="0" w:space="0" w:color="auto"/>
          </w:divBdr>
        </w:div>
      </w:divsChild>
    </w:div>
    <w:div w:id="977958117">
      <w:bodyDiv w:val="1"/>
      <w:marLeft w:val="0"/>
      <w:marRight w:val="0"/>
      <w:marTop w:val="0"/>
      <w:marBottom w:val="0"/>
      <w:divBdr>
        <w:top w:val="none" w:sz="0" w:space="0" w:color="auto"/>
        <w:left w:val="none" w:sz="0" w:space="0" w:color="auto"/>
        <w:bottom w:val="none" w:sz="0" w:space="0" w:color="auto"/>
        <w:right w:val="none" w:sz="0" w:space="0" w:color="auto"/>
      </w:divBdr>
      <w:divsChild>
        <w:div w:id="543710716">
          <w:marLeft w:val="0"/>
          <w:marRight w:val="0"/>
          <w:marTop w:val="0"/>
          <w:marBottom w:val="0"/>
          <w:divBdr>
            <w:top w:val="none" w:sz="0" w:space="0" w:color="auto"/>
            <w:left w:val="none" w:sz="0" w:space="0" w:color="auto"/>
            <w:bottom w:val="none" w:sz="0" w:space="0" w:color="auto"/>
            <w:right w:val="none" w:sz="0" w:space="0" w:color="auto"/>
          </w:divBdr>
        </w:div>
        <w:div w:id="901139074">
          <w:marLeft w:val="0"/>
          <w:marRight w:val="0"/>
          <w:marTop w:val="0"/>
          <w:marBottom w:val="0"/>
          <w:divBdr>
            <w:top w:val="none" w:sz="0" w:space="0" w:color="auto"/>
            <w:left w:val="none" w:sz="0" w:space="0" w:color="auto"/>
            <w:bottom w:val="none" w:sz="0" w:space="0" w:color="auto"/>
            <w:right w:val="none" w:sz="0" w:space="0" w:color="auto"/>
          </w:divBdr>
        </w:div>
        <w:div w:id="1224751160">
          <w:marLeft w:val="0"/>
          <w:marRight w:val="0"/>
          <w:marTop w:val="0"/>
          <w:marBottom w:val="0"/>
          <w:divBdr>
            <w:top w:val="none" w:sz="0" w:space="0" w:color="auto"/>
            <w:left w:val="none" w:sz="0" w:space="0" w:color="auto"/>
            <w:bottom w:val="none" w:sz="0" w:space="0" w:color="auto"/>
            <w:right w:val="none" w:sz="0" w:space="0" w:color="auto"/>
          </w:divBdr>
        </w:div>
        <w:div w:id="1954708140">
          <w:marLeft w:val="0"/>
          <w:marRight w:val="0"/>
          <w:marTop w:val="0"/>
          <w:marBottom w:val="0"/>
          <w:divBdr>
            <w:top w:val="none" w:sz="0" w:space="0" w:color="auto"/>
            <w:left w:val="none" w:sz="0" w:space="0" w:color="auto"/>
            <w:bottom w:val="none" w:sz="0" w:space="0" w:color="auto"/>
            <w:right w:val="none" w:sz="0" w:space="0" w:color="auto"/>
          </w:divBdr>
        </w:div>
      </w:divsChild>
    </w:div>
    <w:div w:id="1568608732">
      <w:bodyDiv w:val="1"/>
      <w:marLeft w:val="0"/>
      <w:marRight w:val="0"/>
      <w:marTop w:val="0"/>
      <w:marBottom w:val="0"/>
      <w:divBdr>
        <w:top w:val="none" w:sz="0" w:space="0" w:color="auto"/>
        <w:left w:val="none" w:sz="0" w:space="0" w:color="auto"/>
        <w:bottom w:val="none" w:sz="0" w:space="0" w:color="auto"/>
        <w:right w:val="none" w:sz="0" w:space="0" w:color="auto"/>
      </w:divBdr>
      <w:divsChild>
        <w:div w:id="247930623">
          <w:marLeft w:val="0"/>
          <w:marRight w:val="0"/>
          <w:marTop w:val="0"/>
          <w:marBottom w:val="0"/>
          <w:divBdr>
            <w:top w:val="none" w:sz="0" w:space="0" w:color="auto"/>
            <w:left w:val="none" w:sz="0" w:space="0" w:color="auto"/>
            <w:bottom w:val="none" w:sz="0" w:space="0" w:color="auto"/>
            <w:right w:val="none" w:sz="0" w:space="0" w:color="auto"/>
          </w:divBdr>
        </w:div>
        <w:div w:id="855846197">
          <w:marLeft w:val="0"/>
          <w:marRight w:val="0"/>
          <w:marTop w:val="0"/>
          <w:marBottom w:val="0"/>
          <w:divBdr>
            <w:top w:val="none" w:sz="0" w:space="0" w:color="auto"/>
            <w:left w:val="none" w:sz="0" w:space="0" w:color="auto"/>
            <w:bottom w:val="none" w:sz="0" w:space="0" w:color="auto"/>
            <w:right w:val="none" w:sz="0" w:space="0" w:color="auto"/>
          </w:divBdr>
        </w:div>
        <w:div w:id="1154299968">
          <w:marLeft w:val="0"/>
          <w:marRight w:val="0"/>
          <w:marTop w:val="0"/>
          <w:marBottom w:val="0"/>
          <w:divBdr>
            <w:top w:val="none" w:sz="0" w:space="0" w:color="auto"/>
            <w:left w:val="none" w:sz="0" w:space="0" w:color="auto"/>
            <w:bottom w:val="none" w:sz="0" w:space="0" w:color="auto"/>
            <w:right w:val="none" w:sz="0" w:space="0" w:color="auto"/>
          </w:divBdr>
        </w:div>
      </w:divsChild>
    </w:div>
    <w:div w:id="1676223422">
      <w:bodyDiv w:val="1"/>
      <w:marLeft w:val="0"/>
      <w:marRight w:val="0"/>
      <w:marTop w:val="0"/>
      <w:marBottom w:val="0"/>
      <w:divBdr>
        <w:top w:val="none" w:sz="0" w:space="0" w:color="auto"/>
        <w:left w:val="none" w:sz="0" w:space="0" w:color="auto"/>
        <w:bottom w:val="none" w:sz="0" w:space="0" w:color="auto"/>
        <w:right w:val="none" w:sz="0" w:space="0" w:color="auto"/>
      </w:divBdr>
    </w:div>
    <w:div w:id="1840730024">
      <w:bodyDiv w:val="1"/>
      <w:marLeft w:val="0"/>
      <w:marRight w:val="0"/>
      <w:marTop w:val="0"/>
      <w:marBottom w:val="0"/>
      <w:divBdr>
        <w:top w:val="none" w:sz="0" w:space="0" w:color="auto"/>
        <w:left w:val="none" w:sz="0" w:space="0" w:color="auto"/>
        <w:bottom w:val="none" w:sz="0" w:space="0" w:color="auto"/>
        <w:right w:val="none" w:sz="0" w:space="0" w:color="auto"/>
      </w:divBdr>
      <w:divsChild>
        <w:div w:id="6368634">
          <w:marLeft w:val="0"/>
          <w:marRight w:val="0"/>
          <w:marTop w:val="0"/>
          <w:marBottom w:val="0"/>
          <w:divBdr>
            <w:top w:val="none" w:sz="0" w:space="0" w:color="auto"/>
            <w:left w:val="none" w:sz="0" w:space="0" w:color="auto"/>
            <w:bottom w:val="none" w:sz="0" w:space="0" w:color="auto"/>
            <w:right w:val="none" w:sz="0" w:space="0" w:color="auto"/>
          </w:divBdr>
        </w:div>
        <w:div w:id="380518575">
          <w:marLeft w:val="0"/>
          <w:marRight w:val="0"/>
          <w:marTop w:val="0"/>
          <w:marBottom w:val="0"/>
          <w:divBdr>
            <w:top w:val="none" w:sz="0" w:space="0" w:color="auto"/>
            <w:left w:val="none" w:sz="0" w:space="0" w:color="auto"/>
            <w:bottom w:val="none" w:sz="0" w:space="0" w:color="auto"/>
            <w:right w:val="none" w:sz="0" w:space="0" w:color="auto"/>
          </w:divBdr>
        </w:div>
        <w:div w:id="997079639">
          <w:marLeft w:val="0"/>
          <w:marRight w:val="0"/>
          <w:marTop w:val="0"/>
          <w:marBottom w:val="0"/>
          <w:divBdr>
            <w:top w:val="none" w:sz="0" w:space="0" w:color="auto"/>
            <w:left w:val="none" w:sz="0" w:space="0" w:color="auto"/>
            <w:bottom w:val="none" w:sz="0" w:space="0" w:color="auto"/>
            <w:right w:val="none" w:sz="0" w:space="0" w:color="auto"/>
          </w:divBdr>
        </w:div>
        <w:div w:id="1016464527">
          <w:marLeft w:val="0"/>
          <w:marRight w:val="0"/>
          <w:marTop w:val="0"/>
          <w:marBottom w:val="0"/>
          <w:divBdr>
            <w:top w:val="none" w:sz="0" w:space="0" w:color="auto"/>
            <w:left w:val="none" w:sz="0" w:space="0" w:color="auto"/>
            <w:bottom w:val="none" w:sz="0" w:space="0" w:color="auto"/>
            <w:right w:val="none" w:sz="0" w:space="0" w:color="auto"/>
          </w:divBdr>
        </w:div>
      </w:divsChild>
    </w:div>
    <w:div w:id="1937902263">
      <w:bodyDiv w:val="1"/>
      <w:marLeft w:val="0"/>
      <w:marRight w:val="0"/>
      <w:marTop w:val="0"/>
      <w:marBottom w:val="0"/>
      <w:divBdr>
        <w:top w:val="none" w:sz="0" w:space="0" w:color="auto"/>
        <w:left w:val="none" w:sz="0" w:space="0" w:color="auto"/>
        <w:bottom w:val="none" w:sz="0" w:space="0" w:color="auto"/>
        <w:right w:val="none" w:sz="0" w:space="0" w:color="auto"/>
      </w:divBdr>
      <w:divsChild>
        <w:div w:id="1375351878">
          <w:marLeft w:val="0"/>
          <w:marRight w:val="0"/>
          <w:marTop w:val="0"/>
          <w:marBottom w:val="0"/>
          <w:divBdr>
            <w:top w:val="none" w:sz="0" w:space="0" w:color="auto"/>
            <w:left w:val="none" w:sz="0" w:space="0" w:color="auto"/>
            <w:bottom w:val="none" w:sz="0" w:space="0" w:color="auto"/>
            <w:right w:val="none" w:sz="0" w:space="0" w:color="auto"/>
          </w:divBdr>
        </w:div>
      </w:divsChild>
    </w:div>
    <w:div w:id="2066294979">
      <w:bodyDiv w:val="1"/>
      <w:marLeft w:val="0"/>
      <w:marRight w:val="0"/>
      <w:marTop w:val="0"/>
      <w:marBottom w:val="0"/>
      <w:divBdr>
        <w:top w:val="none" w:sz="0" w:space="0" w:color="auto"/>
        <w:left w:val="none" w:sz="0" w:space="0" w:color="auto"/>
        <w:bottom w:val="none" w:sz="0" w:space="0" w:color="auto"/>
        <w:right w:val="none" w:sz="0" w:space="0" w:color="auto"/>
      </w:divBdr>
      <w:divsChild>
        <w:div w:id="1273632429">
          <w:marLeft w:val="0"/>
          <w:marRight w:val="0"/>
          <w:marTop w:val="0"/>
          <w:marBottom w:val="0"/>
          <w:divBdr>
            <w:top w:val="none" w:sz="0" w:space="0" w:color="auto"/>
            <w:left w:val="none" w:sz="0" w:space="0" w:color="auto"/>
            <w:bottom w:val="none" w:sz="0" w:space="0" w:color="auto"/>
            <w:right w:val="none" w:sz="0" w:space="0" w:color="auto"/>
          </w:divBdr>
        </w:div>
      </w:divsChild>
    </w:div>
  </w:divs>
  <w:relyOnVML/>
  <w:allowPNG/>
</w:webSettings>
</file>

<file path=word/_rels/document.xml.rels><?xml version="1.0" encoding="UTF-8" standalone="yes"?>
<Relationships xmlns="http://schemas.openxmlformats.org/package/2006/relationships"><Relationship Id="rId8" Type="http://schemas.openxmlformats.org/officeDocument/2006/relationships/endnotes" Target="endnotes.xml"/><Relationship Id="rId13" Type="http://schemas.openxmlformats.org/officeDocument/2006/relationships/hyperlink" Target="http://www.etenders.gov.ie" TargetMode="External"/><Relationship Id="rId18" Type="http://schemas.openxmlformats.org/officeDocument/2006/relationships/hyperlink" Target="http://www.revenue.ie" TargetMode="External"/><Relationship Id="rId26" Type="http://schemas.openxmlformats.org/officeDocument/2006/relationships/customXml" Target="../customXml/item4.xml"/><Relationship Id="rId3" Type="http://schemas.openxmlformats.org/officeDocument/2006/relationships/numbering" Target="numbering.xml"/><Relationship Id="rId21" Type="http://schemas.openxmlformats.org/officeDocument/2006/relationships/hyperlink" Target="http://www.etenders.gov.ie" TargetMode="External"/><Relationship Id="rId7" Type="http://schemas.openxmlformats.org/officeDocument/2006/relationships/footnotes" Target="footnotes.xml"/><Relationship Id="rId12" Type="http://schemas.openxmlformats.org/officeDocument/2006/relationships/hyperlink" Target="http://www.etenders.gov.ie" TargetMode="External"/><Relationship Id="rId17" Type="http://schemas.openxmlformats.org/officeDocument/2006/relationships/hyperlink" Target="http://www.irishstatutebook.ie" TargetMode="External"/><Relationship Id="rId25" Type="http://schemas.openxmlformats.org/officeDocument/2006/relationships/customXml" Target="../customXml/item3.xml"/><Relationship Id="rId2" Type="http://schemas.openxmlformats.org/officeDocument/2006/relationships/customXml" Target="../customXml/item2.xml"/><Relationship Id="rId16" Type="http://schemas.openxmlformats.org/officeDocument/2006/relationships/hyperlink" Target="http://www.etenders.gov.ie" TargetMode="External"/><Relationship Id="rId20" Type="http://schemas.openxmlformats.org/officeDocument/2006/relationships/hyperlink" Target="http://www.etenders.gov.ie" TargetMode="External"/><Relationship Id="rId1" Type="http://schemas.openxmlformats.org/officeDocument/2006/relationships/customXml" Target="../customXml/item1.xml"/><Relationship Id="rId6" Type="http://schemas.openxmlformats.org/officeDocument/2006/relationships/webSettings" Target="webSettings.xml"/><Relationship Id="rId11" Type="http://schemas.openxmlformats.org/officeDocument/2006/relationships/footer" Target="footer1.xml"/><Relationship Id="rId24" Type="http://schemas.openxmlformats.org/officeDocument/2006/relationships/theme" Target="theme/theme1.xml"/><Relationship Id="rId5" Type="http://schemas.openxmlformats.org/officeDocument/2006/relationships/settings" Target="settings.xml"/><Relationship Id="rId15" Type="http://schemas.openxmlformats.org/officeDocument/2006/relationships/hyperlink" Target="http://www.etenders.gov.ie" TargetMode="External"/><Relationship Id="rId23" Type="http://schemas.openxmlformats.org/officeDocument/2006/relationships/fontTable" Target="fontTable.xml"/><Relationship Id="rId28" Type="http://schemas.openxmlformats.org/officeDocument/2006/relationships/customXml" Target="../customXml/item6.xml"/><Relationship Id="rId10" Type="http://schemas.openxmlformats.org/officeDocument/2006/relationships/header" Target="header1.xml"/><Relationship Id="rId19" Type="http://schemas.openxmlformats.org/officeDocument/2006/relationships/hyperlink" Target="http://www.etenders.gov.ie" TargetMode="External"/><Relationship Id="rId4" Type="http://schemas.openxmlformats.org/officeDocument/2006/relationships/styles" Target="styles.xml"/><Relationship Id="rId9" Type="http://schemas.openxmlformats.org/officeDocument/2006/relationships/image" Target="media/image1.jpeg"/><Relationship Id="rId14" Type="http://schemas.openxmlformats.org/officeDocument/2006/relationships/hyperlink" Target="http://www.etenders.gov.ie" TargetMode="External"/><Relationship Id="rId22" Type="http://schemas.openxmlformats.org/officeDocument/2006/relationships/footer" Target="footer2.xml"/><Relationship Id="rId27" Type="http://schemas.openxmlformats.org/officeDocument/2006/relationships/customXml" Target="../customXml/item5.xml"/></Relationships>
</file>

<file path=word/_rels/fontTable.xml.rels><?xml version="1.0" encoding="UTF-8" standalone="yes"?>
<Relationships xmlns="http://schemas.openxmlformats.org/package/2006/relationships"><Relationship Id="rId8" Type="http://schemas.openxmlformats.org/officeDocument/2006/relationships/font" Target="fonts/font8.odttf"/><Relationship Id="rId13" Type="http://schemas.openxmlformats.org/officeDocument/2006/relationships/font" Target="fonts/font13.odttf"/><Relationship Id="rId3" Type="http://schemas.openxmlformats.org/officeDocument/2006/relationships/font" Target="fonts/font3.odttf"/><Relationship Id="rId7" Type="http://schemas.openxmlformats.org/officeDocument/2006/relationships/font" Target="fonts/font7.odttf"/><Relationship Id="rId12" Type="http://schemas.openxmlformats.org/officeDocument/2006/relationships/font" Target="fonts/font12.odttf"/><Relationship Id="rId2" Type="http://schemas.openxmlformats.org/officeDocument/2006/relationships/font" Target="fonts/font2.odttf"/><Relationship Id="rId1" Type="http://schemas.openxmlformats.org/officeDocument/2006/relationships/font" Target="fonts/font1.odttf"/><Relationship Id="rId6" Type="http://schemas.openxmlformats.org/officeDocument/2006/relationships/font" Target="fonts/font6.odttf"/><Relationship Id="rId11" Type="http://schemas.openxmlformats.org/officeDocument/2006/relationships/font" Target="fonts/font11.odttf"/><Relationship Id="rId5" Type="http://schemas.openxmlformats.org/officeDocument/2006/relationships/font" Target="fonts/font5.odttf"/><Relationship Id="rId10" Type="http://schemas.openxmlformats.org/officeDocument/2006/relationships/font" Target="fonts/font10.odttf"/><Relationship Id="rId4" Type="http://schemas.openxmlformats.org/officeDocument/2006/relationships/font" Target="fonts/font4.odttf"/><Relationship Id="rId9" Type="http://schemas.openxmlformats.org/officeDocument/2006/relationships/font" Target="fonts/font9.odttf"/></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go:gDocsCustomXmlDataStorage xmlns:go="http://customooxmlschemas.google.com/" xmlns:r="http://schemas.openxmlformats.org/officeDocument/2006/relationships" uri="GoogleDocsCustomDataVersion2">
  <go:docsCustomData xmlns:go="http://customooxmlschemas.google.com/" roundtripDataSignature="AMtx7mg/HmIPFVNauX914sQQ6zAPm4qLsw==">CgMxLjAaMAoBMBIrCikIB0IlChFRdWF0dHJvY2VudG8gU2FucxIQQXJpYWwgVW5pY29kZSBNUxowCgExEisKKQgHQiUKEVF1YXR0cm9jZW50byBTYW5zEhBBcmlhbCBVbmljb2RlIE1TGjAKATISKwopCAdCJQoRUXVhdHRyb2NlbnRvIFNhbnMSEEFyaWFsIFVuaWNvZGUgTVMaMAoBMxIrCikIB0IlChFRdWF0dHJvY2VudG8gU2FucxIQQXJpYWwgVW5pY29kZSBNUxowCgE0EisKKQgHQiUKEVF1YXR0cm9jZW50byBTYW5zEhBBcmlhbCBVbmljb2RlIE1TGjAKATUSKwopCAdCJQoRUXVhdHRyb2NlbnRvIFNhbnMSEEFyaWFsIFVuaWNvZGUgTVMaMAoBNhIrCikIB0IlChFRdWF0dHJvY2VudG8gU2FucxIQQXJpYWwgVW5pY29kZSBNUxowCgE3EisKKQgHQiUKEVF1YXR0cm9jZW50byBTYW5zEhBBcmlhbCBVbmljb2RlIE1TGjAKATgSKwopCAdCJQoRUXVhdHRyb2NlbnRvIFNhbnMSEEFyaWFsIFVuaWNvZGUgTVMaMAoBORIrCikIB0IlChFRdWF0dHJvY2VudG8gU2FucxIQQXJpYWwgVW5pY29kZSBNUxoxCgIxMBIrCikIB0IlChFRdWF0dHJvY2VudG8gU2FucxIQQXJpYWwgVW5pY29kZSBNUxoxCgIxMRIrCikIB0IlChFRdWF0dHJvY2VudG8gU2FucxIQQXJpYWwgVW5pY29kZSBNUxoxCgIxMhIrCikIB0IlChFRdWF0dHJvY2VudG8gU2FucxIQQXJpYWwgVW5pY29kZSBNUxoxCgIxMxIrCikIB0IlChFRdWF0dHJvY2VudG8gU2FucxIQQXJpYWwgVW5pY29kZSBNUxoxCgIxNBIrCikIB0IlChFRdWF0dHJvY2VudG8gU2FucxIQQXJpYWwgVW5pY29kZSBNUxoxCgIxNRIrCikIB0IlChFRdWF0dHJvY2VudG8gU2FucxIQQXJpYWwgVW5pY29kZSBNUzIJaWQuZ2pkZ3hzMgppZC4zMGowemxsMgppZC4xZm9iOXRlMgppZC4zem55c2g3MgppZC4yZXQ5MnAwMglpZC50eWpjd3QyCmlkLjNkeTZ2a20yCmlkLjF0M2g1c2YyCmlkLjRkMzRvZzgyCmlkLjJzOGV5bzEyCmlkLjE3ZHA4dnUyCmlkLjNyZGNyam4yCmlkLjI2aW4xcmcyCWlkLmxueGJ6OTIKaWQuMzVua3VuMjIKaWQuMWtzdjR1djIKaWQuNDRzaW5pbzIKaWQuMmp4c3hxaDIJaWQuejMzN3lhMgppZC4zajJxcW0zMgppZC4xeTgxMHR3MgppZC40aTdvamhwMgppZC4yeGN5dHBpMgppZC4xY2k5M3hiMgppZC4zd2h3bWw0MgppZC4yYm42d3N4MglpZC5xc2g3MHEyCmlkLjNhczRwb2oyCmlkLjFweGV6d2MyCmlkLjQ5eDJpazUyCmlkLjJwMmNzcnkyCmlkLjE0N24yenIyCmlkLjNvN2FsbmsyCmlkLjIzY2t2dmQyCWlkLmlodjYzNjIKaWQuMzJoaW9xejIKaWQuMWhtc3l5czIKaWQuNDFtZ2htbDIKaWQuMmdycXJ1ZTIJaWQudngxMjI3MgppZC4zZndva3EwMgppZC4xdjF5dXh0OAByITFCb1ZNNUJkQml4SzRBWF91V1ZRcXdTbGpxRFAtOTlzMQ==</go:docsCustomData>
</go:gDocsCustomXmlDataStorage>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ct:contentTypeSchema xmlns:ct="http://schemas.microsoft.com/office/2006/metadata/contentType" xmlns:ma="http://schemas.microsoft.com/office/2006/metadata/properties/metaAttributes" ct:_="" ma:_="" ma:contentTypeName="Document" ma:contentTypeID="0x01010023295D63E821044B884EFFF25D861720" ma:contentTypeVersion="32" ma:contentTypeDescription="Create a new document." ma:contentTypeScope="" ma:versionID="b9b11e83ac1299e0c2d906d97e047808">
  <xsd:schema xmlns:xsd="http://www.w3.org/2001/XMLSchema" xmlns:xs="http://www.w3.org/2001/XMLSchema" xmlns:p="http://schemas.microsoft.com/office/2006/metadata/properties" xmlns:ns2="9b4cb1ba-ccb8-41e0-9f45-9d54eb3800e5" xmlns:ns3="81f44f81-7d78-4c61-805b-e7c138d8de19" xmlns:ns4="4e0619d1-9e4a-49d3-80a8-9fc0e5f97cc1" targetNamespace="http://schemas.microsoft.com/office/2006/metadata/properties" ma:root="true" ma:fieldsID="e279a35c4fc2b7144d7ddd87b18d1cc9" ns2:_="" ns3:_="" ns4:_="">
    <xsd:import namespace="9b4cb1ba-ccb8-41e0-9f45-9d54eb3800e5"/>
    <xsd:import namespace="81f44f81-7d78-4c61-805b-e7c138d8de19"/>
    <xsd:import namespace="4e0619d1-9e4a-49d3-80a8-9fc0e5f97cc1"/>
    <xsd:element name="properties">
      <xsd:complexType>
        <xsd:sequence>
          <xsd:element name="documentManagement">
            <xsd:complexType>
              <xsd:all>
                <xsd:element ref="ns2:e897fc68b7aa4442af51d7147f73193b" minOccurs="0"/>
                <xsd:element ref="ns2:TaxCatchAll" minOccurs="0"/>
                <xsd:element ref="ns2:fe14953604654934baedc3485d499b3f" minOccurs="0"/>
                <xsd:element ref="ns2:kfe032d99f6d4e8280cbfdac62cbcebf" minOccurs="0"/>
                <xsd:element ref="ns2:lc54d61f0d1e4c5da4220ab223fb2d17" minOccurs="0"/>
                <xsd:element ref="ns3:MediaServiceMetadata" minOccurs="0"/>
                <xsd:element ref="ns3:MediaServiceFastMetadata" minOccurs="0"/>
                <xsd:element ref="ns4:SharedWithUsers" minOccurs="0"/>
                <xsd:element ref="ns4:SharedWithDetails" minOccurs="0"/>
                <xsd:element ref="ns3:MediaServiceAutoKeyPoints" minOccurs="0"/>
                <xsd:element ref="ns3:MediaServiceKeyPoints" minOccurs="0"/>
                <xsd:element ref="ns3:lcf76f155ced4ddcb4097134ff3c332f" minOccurs="0"/>
                <xsd:element ref="ns3:MediaServiceOCR" minOccurs="0"/>
                <xsd:element ref="ns3:MediaServiceGenerationTime" minOccurs="0"/>
                <xsd:element ref="ns3:MediaServiceEventHashCode" minOccurs="0"/>
                <xsd:element ref="ns3:MediaServiceObjectDetectorVersions" minOccurs="0"/>
                <xsd:element ref="ns3:MediaServiceSearchProperties"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b4cb1ba-ccb8-41e0-9f45-9d54eb3800e5" elementFormDefault="qualified">
    <xsd:import namespace="http://schemas.microsoft.com/office/2006/documentManagement/types"/>
    <xsd:import namespace="http://schemas.microsoft.com/office/infopath/2007/PartnerControls"/>
    <xsd:element name="e897fc68b7aa4442af51d7147f73193b" ma:index="9" nillable="true" ma:taxonomy="true" ma:internalName="e897fc68b7aa4442af51d7147f73193b" ma:taxonomyFieldName="Site_x0020_Name" ma:displayName="Site Name" ma:default="1;#SPU Operations|a349eabc-5ac9-47e4-b5e0-0c81acbe537d" ma:fieldId="{e897fc68-b7aa-4442-af51-d7147f73193b}" ma:sspId="5e933ee1-c680-429d-9f1c-fa62cd8419c2" ma:termSetId="19d9ec61-0cbe-4466-99d7-fa69d0917b05"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183b77f3-a491-441f-aaa5-d57dec63b15f}" ma:internalName="TaxCatchAll" ma:showField="CatchAllData" ma:web="9b4cb1ba-ccb8-41e0-9f45-9d54eb3800e5">
      <xsd:complexType>
        <xsd:complexContent>
          <xsd:extension base="dms:MultiChoiceLookup">
            <xsd:sequence>
              <xsd:element name="Value" type="dms:Lookup" maxOccurs="unbounded" minOccurs="0" nillable="true"/>
            </xsd:sequence>
          </xsd:extension>
        </xsd:complexContent>
      </xsd:complexType>
    </xsd:element>
    <xsd:element name="fe14953604654934baedc3485d499b3f" ma:index="12" nillable="true" ma:taxonomy="true" ma:internalName="fe14953604654934baedc3485d499b3f" ma:taxonomyFieldName="Library" ma:displayName="Library" ma:default="54;#All Schools Projects|1ff6da98-a1dc-4959-babb-64868eb46a0f" ma:fieldId="{fe149536-0465-4934-baed-c3485d499b3f}" ma:sspId="5e933ee1-c680-429d-9f1c-fa62cd8419c2" ma:termSetId="19d9ec61-0cbe-4466-99d7-fa69d0917b05" ma:anchorId="a349eabc-5ac9-47e4-b5e0-0c81acbe537d" ma:open="false" ma:isKeyword="false">
      <xsd:complexType>
        <xsd:sequence>
          <xsd:element ref="pc:Terms" minOccurs="0" maxOccurs="1"/>
        </xsd:sequence>
      </xsd:complexType>
    </xsd:element>
    <xsd:element name="kfe032d99f6d4e8280cbfdac62cbcebf" ma:index="14" nillable="true" ma:taxonomy="true" ma:internalName="kfe032d99f6d4e8280cbfdac62cbcebf" ma:taxonomyFieldName="Document_x0020_Category" ma:displayName="Category" ma:indexed="true" ma:default="" ma:fieldId="{4fe032d9-9f6d-4e82-80cb-fdac62cbcebf}" ma:sspId="5e933ee1-c680-429d-9f1c-fa62cd8419c2" ma:termSetId="16c4ed04-70e6-462d-92ba-80e7272bdbb8" ma:anchorId="00000000-0000-0000-0000-000000000000" ma:open="false" ma:isKeyword="false">
      <xsd:complexType>
        <xsd:sequence>
          <xsd:element ref="pc:Terms" minOccurs="0" maxOccurs="1"/>
        </xsd:sequence>
      </xsd:complexType>
    </xsd:element>
    <xsd:element name="lc54d61f0d1e4c5da4220ab223fb2d17" ma:index="16" nillable="true" ma:taxonomy="true" ma:internalName="lc54d61f0d1e4c5da4220ab223fb2d17" ma:taxonomyFieldName="Schools" ma:displayName="Organisations" ma:default="" ma:fieldId="{5c54d61f-0d1e-4c5d-a422-0ab223fb2d17}" ma:sspId="5e933ee1-c680-429d-9f1c-fa62cd8419c2" ma:termSetId="8e07aa68-6567-4cf6-b64b-e7bbea8dde60"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81f44f81-7d78-4c61-805b-e7c138d8de19" elementFormDefault="qualified">
    <xsd:import namespace="http://schemas.microsoft.com/office/2006/documentManagement/types"/>
    <xsd:import namespace="http://schemas.microsoft.com/office/infopath/2007/PartnerControls"/>
    <xsd:element name="MediaServiceMetadata" ma:index="17" nillable="true" ma:displayName="MediaServiceMetadata" ma:hidden="true" ma:internalName="MediaServiceMetadata" ma:readOnly="true">
      <xsd:simpleType>
        <xsd:restriction base="dms:Note"/>
      </xsd:simpleType>
    </xsd:element>
    <xsd:element name="MediaServiceFastMetadata" ma:index="18" nillable="true" ma:displayName="MediaServiceFastMetadata" ma:hidden="true" ma:internalName="MediaServiceFastMetadata" ma:readOnly="true">
      <xsd:simpleType>
        <xsd:restriction base="dms:Note"/>
      </xsd:simpleType>
    </xsd:element>
    <xsd:element name="MediaServiceAutoKeyPoints" ma:index="21" nillable="true" ma:displayName="MediaServiceAutoKeyPoints" ma:hidden="true" ma:internalName="MediaServiceAutoKeyPoints" ma:readOnly="true">
      <xsd:simpleType>
        <xsd:restriction base="dms:Note"/>
      </xsd:simpleType>
    </xsd:element>
    <xsd:element name="MediaServiceKeyPoints" ma:index="22" nillable="true" ma:displayName="KeyPoints" ma:internalName="MediaServiceKeyPoints" ma:readOnly="true">
      <xsd:simpleType>
        <xsd:restriction base="dms:Note">
          <xsd:maxLength value="255"/>
        </xsd:restriction>
      </xsd:simpleType>
    </xsd:element>
    <xsd:element name="lcf76f155ced4ddcb4097134ff3c332f" ma:index="24" nillable="true" ma:taxonomy="true" ma:internalName="lcf76f155ced4ddcb4097134ff3c332f" ma:taxonomyFieldName="MediaServiceImageTags" ma:displayName="Image Tags" ma:readOnly="false" ma:fieldId="{5cf76f15-5ced-4ddc-b409-7134ff3c332f}" ma:taxonomyMulti="true" ma:sspId="5e933ee1-c680-429d-9f1c-fa62cd8419c2" ma:termSetId="09814cd3-568e-fe90-9814-8d621ff8fb84" ma:anchorId="fba54fb3-c3e1-fe81-a776-ca4b69148c4d" ma:open="true" ma:isKeyword="false">
      <xsd:complexType>
        <xsd:sequence>
          <xsd:element ref="pc:Terms" minOccurs="0" maxOccurs="1"/>
        </xsd:sequence>
      </xsd:complexType>
    </xsd:element>
    <xsd:element name="MediaServiceOCR" ma:index="25" nillable="true" ma:displayName="Extracted Text" ma:internalName="MediaServiceOCR" ma:readOnly="true">
      <xsd:simpleType>
        <xsd:restriction base="dms:Note">
          <xsd:maxLength value="255"/>
        </xsd:restriction>
      </xsd:simpleType>
    </xsd:element>
    <xsd:element name="MediaServiceGenerationTime" ma:index="26" nillable="true" ma:displayName="MediaServiceGenerationTime" ma:hidden="true" ma:internalName="MediaServiceGenerationTime" ma:readOnly="true">
      <xsd:simpleType>
        <xsd:restriction base="dms:Text"/>
      </xsd:simpleType>
    </xsd:element>
    <xsd:element name="MediaServiceEventHashCode" ma:index="27" nillable="true" ma:displayName="MediaServiceEventHashCode" ma:hidden="true" ma:internalName="MediaServiceEventHashCode" ma:readOnly="true">
      <xsd:simpleType>
        <xsd:restriction base="dms:Text"/>
      </xsd:simpleType>
    </xsd:element>
    <xsd:element name="MediaServiceObjectDetectorVersions" ma:index="28" nillable="true" ma:displayName="MediaServiceObjectDetectorVersions" ma:hidden="true" ma:indexed="true" ma:internalName="MediaServiceObjectDetectorVersions" ma:readOnly="true">
      <xsd:simpleType>
        <xsd:restriction base="dms:Text"/>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ateTaken" ma:index="30"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e0619d1-9e4a-49d3-80a8-9fc0e5f97cc1" elementFormDefault="qualified">
    <xsd:import namespace="http://schemas.microsoft.com/office/2006/documentManagement/types"/>
    <xsd:import namespace="http://schemas.microsoft.com/office/infopath/2007/PartnerControls"/>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customXsn xmlns="http://schemas.microsoft.com/office/2006/metadata/customXsn">
  <xsnLocation/>
  <cached>True</cached>
  <openByDefault>True</openByDefault>
  <xsnScope/>
</customXsn>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p:properties xmlns:p="http://schemas.microsoft.com/office/2006/metadata/properties" xmlns:xsi="http://www.w3.org/2001/XMLSchema-instance" xmlns:pc="http://schemas.microsoft.com/office/infopath/2007/PartnerControls">
  <documentManagement>
    <fe14953604654934baedc3485d499b3f xmlns="9b4cb1ba-ccb8-41e0-9f45-9d54eb3800e5">
      <Terms xmlns="http://schemas.microsoft.com/office/infopath/2007/PartnerControls">
        <TermInfo xmlns="http://schemas.microsoft.com/office/infopath/2007/PartnerControls">
          <TermName xmlns="http://schemas.microsoft.com/office/infopath/2007/PartnerControls">SPU Tenders Projects</TermName>
          <TermId xmlns="http://schemas.microsoft.com/office/infopath/2007/PartnerControls">1ff6da98-a1dc-4959-babb-64868eb46a0f</TermId>
        </TermInfo>
      </Terms>
    </fe14953604654934baedc3485d499b3f>
    <kfe032d99f6d4e8280cbfdac62cbcebf xmlns="9b4cb1ba-ccb8-41e0-9f45-9d54eb3800e5">
      <Terms xmlns="http://schemas.microsoft.com/office/infopath/2007/PartnerControls"/>
    </kfe032d99f6d4e8280cbfdac62cbcebf>
    <e897fc68b7aa4442af51d7147f73193b xmlns="9b4cb1ba-ccb8-41e0-9f45-9d54eb3800e5">
      <Terms xmlns="http://schemas.microsoft.com/office/infopath/2007/PartnerControls"/>
    </e897fc68b7aa4442af51d7147f73193b>
    <lcf76f155ced4ddcb4097134ff3c332f xmlns="81f44f81-7d78-4c61-805b-e7c138d8de19">
      <Terms xmlns="http://schemas.microsoft.com/office/infopath/2007/PartnerControls"/>
    </lcf76f155ced4ddcb4097134ff3c332f>
    <TaxCatchAll xmlns="9b4cb1ba-ccb8-41e0-9f45-9d54eb3800e5">
      <Value>54</Value>
    </TaxCatchAll>
    <lc54d61f0d1e4c5da4220ab223fb2d17 xmlns="9b4cb1ba-ccb8-41e0-9f45-9d54eb3800e5">
      <Terms xmlns="http://schemas.microsoft.com/office/infopath/2007/PartnerControls"/>
    </lc54d61f0d1e4c5da4220ab223fb2d17>
  </documentManagement>
</p:properties>
</file>

<file path=customXml/itemProps1.xml><?xml version="1.0" encoding="utf-8"?>
<ds:datastoreItem xmlns:ds="http://schemas.openxmlformats.org/officeDocument/2006/customXml" ds:itemID="{11111111-1234-1234-1234-123412341234}">
  <ds:schemaRefs>
    <ds:schemaRef ds:uri="http://customooxmlschemas.google.com/"/>
    <ds:schemaRef ds:uri="http://schemas.openxmlformats.org/officeDocument/2006/relationships"/>
  </ds:schemaRefs>
</ds:datastoreItem>
</file>

<file path=customXml/itemProps2.xml><?xml version="1.0" encoding="utf-8"?>
<ds:datastoreItem xmlns:ds="http://schemas.openxmlformats.org/officeDocument/2006/customXml" ds:itemID="{F8DD6A6A-D234-49C5-B603-6FE3BF49F92F}">
  <ds:schemaRefs>
    <ds:schemaRef ds:uri="http://schemas.openxmlformats.org/officeDocument/2006/bibliography"/>
  </ds:schemaRefs>
</ds:datastoreItem>
</file>

<file path=customXml/itemProps3.xml><?xml version="1.0" encoding="utf-8"?>
<ds:datastoreItem xmlns:ds="http://schemas.openxmlformats.org/officeDocument/2006/customXml" ds:itemID="{C9BAC7A1-0CBB-469E-92D8-33BE7D6DE7EB}"/>
</file>

<file path=customXml/itemProps4.xml><?xml version="1.0" encoding="utf-8"?>
<ds:datastoreItem xmlns:ds="http://schemas.openxmlformats.org/officeDocument/2006/customXml" ds:itemID="{C9FF8DCD-6ADA-4097-806E-78CAA0E9DAA7}"/>
</file>

<file path=customXml/itemProps5.xml><?xml version="1.0" encoding="utf-8"?>
<ds:datastoreItem xmlns:ds="http://schemas.openxmlformats.org/officeDocument/2006/customXml" ds:itemID="{BA0E58BF-2A4C-4D61-95D1-E42C555C579A}"/>
</file>

<file path=customXml/itemProps6.xml><?xml version="1.0" encoding="utf-8"?>
<ds:datastoreItem xmlns:ds="http://schemas.openxmlformats.org/officeDocument/2006/customXml" ds:itemID="{F5E5A9AF-4688-4437-8FCB-8EFA2452DE2C}"/>
</file>

<file path=docProps/app.xml><?xml version="1.0" encoding="utf-8"?>
<Properties xmlns="http://schemas.openxmlformats.org/officeDocument/2006/extended-properties" xmlns:vt="http://schemas.openxmlformats.org/officeDocument/2006/docPropsVTypes">
  <Template>Normal.dotm</Template>
  <TotalTime>0</TotalTime>
  <Pages>66</Pages>
  <Words>22438</Words>
  <Characters>127902</Characters>
  <Application>Microsoft Office Word</Application>
  <DocSecurity>0</DocSecurity>
  <Lines>1065</Lines>
  <Paragraphs>300</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150040</CharactersWithSpaces>
  <SharedDoc>false</SharedDoc>
  <HLinks>
    <vt:vector size="42" baseType="variant">
      <vt:variant>
        <vt:i4>3604516</vt:i4>
      </vt:variant>
      <vt:variant>
        <vt:i4>18</vt:i4>
      </vt:variant>
      <vt:variant>
        <vt:i4>0</vt:i4>
      </vt:variant>
      <vt:variant>
        <vt:i4>5</vt:i4>
      </vt:variant>
      <vt:variant>
        <vt:lpwstr>http://www.etenders.gov.ie/</vt:lpwstr>
      </vt:variant>
      <vt:variant>
        <vt:lpwstr/>
      </vt:variant>
      <vt:variant>
        <vt:i4>6422638</vt:i4>
      </vt:variant>
      <vt:variant>
        <vt:i4>15</vt:i4>
      </vt:variant>
      <vt:variant>
        <vt:i4>0</vt:i4>
      </vt:variant>
      <vt:variant>
        <vt:i4>5</vt:i4>
      </vt:variant>
      <vt:variant>
        <vt:lpwstr>http://www.revenue.ie/</vt:lpwstr>
      </vt:variant>
      <vt:variant>
        <vt:lpwstr/>
      </vt:variant>
      <vt:variant>
        <vt:i4>3604516</vt:i4>
      </vt:variant>
      <vt:variant>
        <vt:i4>12</vt:i4>
      </vt:variant>
      <vt:variant>
        <vt:i4>0</vt:i4>
      </vt:variant>
      <vt:variant>
        <vt:i4>5</vt:i4>
      </vt:variant>
      <vt:variant>
        <vt:lpwstr>http://www.etenders.gov.ie/</vt:lpwstr>
      </vt:variant>
      <vt:variant>
        <vt:lpwstr/>
      </vt:variant>
      <vt:variant>
        <vt:i4>3604516</vt:i4>
      </vt:variant>
      <vt:variant>
        <vt:i4>9</vt:i4>
      </vt:variant>
      <vt:variant>
        <vt:i4>0</vt:i4>
      </vt:variant>
      <vt:variant>
        <vt:i4>5</vt:i4>
      </vt:variant>
      <vt:variant>
        <vt:lpwstr>http://www.etenders.gov.ie/</vt:lpwstr>
      </vt:variant>
      <vt:variant>
        <vt:lpwstr/>
      </vt:variant>
      <vt:variant>
        <vt:i4>3604516</vt:i4>
      </vt:variant>
      <vt:variant>
        <vt:i4>6</vt:i4>
      </vt:variant>
      <vt:variant>
        <vt:i4>0</vt:i4>
      </vt:variant>
      <vt:variant>
        <vt:i4>5</vt:i4>
      </vt:variant>
      <vt:variant>
        <vt:lpwstr>http://www.etenders.gov.ie/</vt:lpwstr>
      </vt:variant>
      <vt:variant>
        <vt:lpwstr/>
      </vt:variant>
      <vt:variant>
        <vt:i4>3604516</vt:i4>
      </vt:variant>
      <vt:variant>
        <vt:i4>3</vt:i4>
      </vt:variant>
      <vt:variant>
        <vt:i4>0</vt:i4>
      </vt:variant>
      <vt:variant>
        <vt:i4>5</vt:i4>
      </vt:variant>
      <vt:variant>
        <vt:lpwstr>http://www.etenders.gov.ie/</vt:lpwstr>
      </vt:variant>
      <vt:variant>
        <vt:lpwstr/>
      </vt:variant>
      <vt:variant>
        <vt:i4>2555940</vt:i4>
      </vt:variant>
      <vt:variant>
        <vt:i4>0</vt:i4>
      </vt:variant>
      <vt:variant>
        <vt:i4>0</vt:i4>
      </vt:variant>
      <vt:variant>
        <vt:i4>5</vt:i4>
      </vt:variant>
      <vt:variant>
        <vt:lpwstr>https://ogp.gov.ie/wp-content/uploads/Information-Note-ESPD.pdf</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2026-10-12T09:44:00Z</dcterms:created>
  <dcterms:modified xsi:type="dcterms:W3CDTF">2026-10-12T09:44:00Z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Schools">
    <vt:lpwstr/>
  </property>
  <property fmtid="{D5CDD505-2E9C-101B-9397-08002B2CF9AE}" pid="3" name="Site Name">
    <vt:lpwstr/>
  </property>
  <property fmtid="{D5CDD505-2E9C-101B-9397-08002B2CF9AE}" pid="4" name="MediaServiceImageTags">
    <vt:lpwstr/>
  </property>
  <property fmtid="{D5CDD505-2E9C-101B-9397-08002B2CF9AE}" pid="5" name="ContentTypeId">
    <vt:lpwstr>0x01010023295D63E821044B884EFFF25D861720</vt:lpwstr>
  </property>
  <property fmtid="{D5CDD505-2E9C-101B-9397-08002B2CF9AE}" pid="6" name="Library">
    <vt:lpwstr>54;#SPU Tenders Projects|1ff6da98-a1dc-4959-babb-64868eb46a0f</vt:lpwstr>
  </property>
  <property fmtid="{D5CDD505-2E9C-101B-9397-08002B2CF9AE}" pid="7" name="Document Category">
    <vt:lpwstr/>
  </property>
  <property fmtid="{D5CDD505-2E9C-101B-9397-08002B2CF9AE}" pid="8" name="Site_x0020_Name">
    <vt:lpwstr/>
  </property>
  <property fmtid="{D5CDD505-2E9C-101B-9397-08002B2CF9AE}" pid="9" name="Document_x0020_Category">
    <vt:lpwstr/>
  </property>
  <property fmtid="{D5CDD505-2E9C-101B-9397-08002B2CF9AE}" pid="10" name="GrammarlyDocumentId">
    <vt:lpwstr>f0e5f0b95e968632353bcd75e1a35a914da9dcb5132cca687c1ea2ba3419079a</vt:lpwstr>
  </property>
</Properties>
</file>