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6202D59" w14:textId="77777777" w:rsidR="003C0FB1" w:rsidRDefault="00007EF6" w:rsidP="003C0FB1">
      <w:pPr>
        <w:jc w:val="both"/>
      </w:pPr>
      <w:r>
        <w:tab/>
      </w:r>
    </w:p>
    <w:p w14:paraId="4B789B9A" w14:textId="77777777" w:rsidR="003C0FB1" w:rsidRDefault="003C0FB1" w:rsidP="003C0FB1">
      <w:pPr>
        <w:jc w:val="both"/>
      </w:pPr>
    </w:p>
    <w:p w14:paraId="6CF64EEA" w14:textId="77777777" w:rsidR="003C0FB1" w:rsidRDefault="003C0FB1" w:rsidP="003C0FB1">
      <w:pPr>
        <w:jc w:val="both"/>
      </w:pPr>
    </w:p>
    <w:p w14:paraId="403E5D65" w14:textId="0191DA9A"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fullDate="2026-10-07T00:00:00Z">
            <w:dateFormat w:val="dd/MM/yyyy"/>
            <w:lid w:val="en-IE"/>
            <w:storeMappedDataAs w:val="dateTime"/>
            <w:calendar w:val="gregorian"/>
          </w:date>
        </w:sdtPr>
        <w:sdtEndPr/>
        <w:sdtContent>
          <w:r w:rsidR="00145CAA">
            <w:rPr>
              <w:rFonts w:ascii="Calibri" w:hAnsi="Calibri"/>
              <w:sz w:val="40"/>
              <w:szCs w:val="40"/>
              <w:highlight w:val="lightGray"/>
              <w:lang w:val="en-IE"/>
            </w:rPr>
            <w:t>07/10/2026</w:t>
          </w:r>
        </w:sdtContent>
      </w:sdt>
      <w:r>
        <w:rPr>
          <w:rFonts w:ascii="Calibri" w:hAnsi="Calibri"/>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sdt>
        <w:sdtPr>
          <w:rPr>
            <w:rFonts w:ascii="Calibri" w:hAnsi="Calibri"/>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EndPr/>
        <w:sdtContent>
          <w:r w:rsidR="000C1BE6">
            <w:rPr>
              <w:rFonts w:ascii="Calibri" w:hAnsi="Calibri"/>
              <w:sz w:val="40"/>
              <w:szCs w:val="40"/>
            </w:rPr>
            <w:t xml:space="preserve">an </w:t>
          </w:r>
          <w:r w:rsidR="008561D4">
            <w:rPr>
              <w:rFonts w:ascii="Calibri" w:hAnsi="Calibri"/>
              <w:sz w:val="40"/>
              <w:szCs w:val="40"/>
            </w:rPr>
            <w:t>Implementing Partner to deliver Offaly Refugee Resettlement Project</w:t>
          </w:r>
        </w:sdtContent>
      </w:sdt>
      <w:r w:rsidRPr="000E5DB7">
        <w:rPr>
          <w:rFonts w:ascii="Calibri" w:hAnsi="Calibri"/>
          <w:sz w:val="40"/>
          <w:szCs w:val="40"/>
        </w:rPr>
        <w:br/>
      </w:r>
    </w:p>
    <w:p w14:paraId="3391C53B"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7A48449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Tender procedure: Open procedure</w:t>
      </w:r>
    </w:p>
    <w:p w14:paraId="417C651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5C3F1685" w14:textId="6C43830D"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6-11-05T16:00:00Z">
            <w:dateFormat w:val="dd/MM/yyyy HH:mm"/>
            <w:lid w:val="en-IE"/>
            <w:storeMappedDataAs w:val="dateTime"/>
            <w:calendar w:val="gregorian"/>
          </w:date>
        </w:sdtPr>
        <w:sdtEndPr/>
        <w:sdtContent>
          <w:r w:rsidR="00145CAA">
            <w:rPr>
              <w:rFonts w:ascii="Calibri" w:hAnsi="Calibri"/>
              <w:sz w:val="40"/>
              <w:szCs w:val="40"/>
              <w:highlight w:val="lightGray"/>
              <w:lang w:val="en-IE"/>
            </w:rPr>
            <w:t>0</w:t>
          </w:r>
          <w:r w:rsidR="006B7EAC">
            <w:rPr>
              <w:rFonts w:ascii="Calibri" w:hAnsi="Calibri"/>
              <w:sz w:val="40"/>
              <w:szCs w:val="40"/>
              <w:highlight w:val="lightGray"/>
              <w:lang w:val="en-IE"/>
            </w:rPr>
            <w:t>5</w:t>
          </w:r>
          <w:r w:rsidR="00145CAA">
            <w:rPr>
              <w:rFonts w:ascii="Calibri" w:hAnsi="Calibri"/>
              <w:sz w:val="40"/>
              <w:szCs w:val="40"/>
              <w:highlight w:val="lightGray"/>
              <w:lang w:val="en-IE"/>
            </w:rPr>
            <w:t>/11/2026 16:00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7B4FCD1F"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EndPr/>
          <w:sdtContent>
            <w:p w14:paraId="3F7D122D" w14:textId="33C871DC"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3C2F2230" w14:textId="77777777" w:rsidR="00234C8E" w:rsidRDefault="00234C8E" w:rsidP="00234C8E">
              <w:pPr>
                <w:spacing w:after="200" w:line="320" w:lineRule="auto"/>
                <w:jc w:val="both"/>
              </w:pPr>
              <w:r w:rsidRPr="000E5DB7">
                <w:t>Part 2:</w:t>
              </w:r>
              <w:r>
                <w:tab/>
              </w:r>
              <w:r>
                <w:tab/>
              </w:r>
              <w:r>
                <w:tab/>
              </w:r>
              <w:r w:rsidRPr="000E5DB7">
                <w:t>Instructions to Tenderers</w:t>
              </w:r>
            </w:p>
            <w:p w14:paraId="773F5D1B"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p w14:paraId="54E3D48F" w14:textId="77777777" w:rsidR="00234C8E" w:rsidRDefault="00234C8E" w:rsidP="00234C8E">
              <w:pPr>
                <w:spacing w:after="200" w:line="320" w:lineRule="auto"/>
                <w:jc w:val="both"/>
              </w:pPr>
              <w:r w:rsidRPr="000E5DB7">
                <w:t xml:space="preserve">Appendix 1: </w:t>
              </w:r>
              <w:r>
                <w:tab/>
              </w:r>
              <w:r>
                <w:tab/>
              </w:r>
              <w:r w:rsidRPr="000E5DB7">
                <w:t>Requirements and Specifications</w:t>
              </w:r>
            </w:p>
            <w:p w14:paraId="435E669D" w14:textId="77777777" w:rsidR="00234C8E" w:rsidRDefault="00234C8E" w:rsidP="00234C8E">
              <w:pPr>
                <w:spacing w:after="200" w:line="320" w:lineRule="auto"/>
                <w:jc w:val="both"/>
              </w:pPr>
              <w:r w:rsidRPr="000E5DB7">
                <w:t xml:space="preserve">Appendix 2: </w:t>
              </w:r>
              <w:r>
                <w:tab/>
              </w:r>
              <w:r>
                <w:tab/>
              </w:r>
              <w:r w:rsidRPr="000E5DB7">
                <w:t xml:space="preserve">Pricing Schedule </w:t>
              </w:r>
            </w:p>
            <w:p w14:paraId="179367C2" w14:textId="77777777" w:rsidR="00234C8E" w:rsidRDefault="00234C8E" w:rsidP="00234C8E">
              <w:pPr>
                <w:spacing w:after="200" w:line="320" w:lineRule="auto"/>
                <w:jc w:val="both"/>
              </w:pPr>
              <w:r w:rsidRPr="000E5DB7">
                <w:t xml:space="preserve">Appendix 3: </w:t>
              </w:r>
              <w:r>
                <w:tab/>
              </w:r>
              <w:r>
                <w:tab/>
              </w:r>
              <w:r w:rsidRPr="000E5DB7">
                <w:t>Tenderer</w:t>
              </w:r>
              <w:r>
                <w:t>’</w:t>
              </w:r>
              <w:r w:rsidRPr="000E5DB7">
                <w:t xml:space="preserve">s Statement </w:t>
              </w:r>
            </w:p>
            <w:p w14:paraId="0D004556" w14:textId="77777777" w:rsidR="00234C8E" w:rsidRDefault="00234C8E" w:rsidP="00234C8E">
              <w:pPr>
                <w:spacing w:after="200" w:line="320" w:lineRule="auto"/>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5E70AF22" w14:textId="77777777" w:rsidR="00234C8E" w:rsidRDefault="00234C8E" w:rsidP="00234C8E">
              <w:pPr>
                <w:spacing w:after="200" w:line="320" w:lineRule="auto"/>
                <w:jc w:val="both"/>
              </w:pPr>
              <w:r w:rsidRPr="000E5DB7">
                <w:t xml:space="preserve">Appendix </w:t>
              </w:r>
              <w:r w:rsidR="0037365C">
                <w:t>5</w:t>
              </w:r>
              <w:r w:rsidRPr="000E5DB7">
                <w:t xml:space="preserve">: </w:t>
              </w:r>
              <w:r>
                <w:tab/>
              </w:r>
              <w:r>
                <w:tab/>
              </w:r>
              <w:r w:rsidRPr="000E5DB7">
                <w:t xml:space="preserve">Services Contract </w:t>
              </w:r>
            </w:p>
            <w:p w14:paraId="23FBA2B7" w14:textId="77777777" w:rsidR="00234C8E" w:rsidRDefault="00234C8E" w:rsidP="00234C8E">
              <w:pPr>
                <w:spacing w:after="200" w:line="320" w:lineRule="auto"/>
                <w:jc w:val="both"/>
              </w:pPr>
              <w:r w:rsidRPr="000E5DB7">
                <w:t xml:space="preserve">Appendix </w:t>
              </w:r>
              <w:r w:rsidR="0037365C">
                <w:t>6</w:t>
              </w:r>
              <w:r w:rsidRPr="000E5DB7">
                <w:t xml:space="preserve">: </w:t>
              </w:r>
              <w:r>
                <w:tab/>
              </w:r>
              <w:r>
                <w:tab/>
              </w:r>
              <w:r w:rsidRPr="000E5DB7">
                <w:t>Confidentiality Agreement</w:t>
              </w:r>
            </w:p>
            <w:p w14:paraId="079E0786" w14:textId="33C871DC" w:rsidR="00234C8E" w:rsidRDefault="009A4ECC" w:rsidP="00234C8E">
              <w:pPr>
                <w:jc w:val="both"/>
              </w:pPr>
            </w:p>
          </w:sdtContent>
        </w:sdt>
      </w:sdtContent>
    </w:sdt>
    <w:p w14:paraId="54934644" w14:textId="77777777" w:rsidR="00234C8E" w:rsidRDefault="00234C8E" w:rsidP="003C0FB1">
      <w:pPr>
        <w:spacing w:after="200" w:line="320" w:lineRule="auto"/>
        <w:jc w:val="both"/>
      </w:pPr>
    </w:p>
    <w:p w14:paraId="30FB8D73" w14:textId="77777777" w:rsidR="00234C8E" w:rsidRDefault="00234C8E" w:rsidP="003C0FB1">
      <w:pPr>
        <w:spacing w:after="200" w:line="320" w:lineRule="auto"/>
        <w:jc w:val="both"/>
      </w:pPr>
    </w:p>
    <w:p w14:paraId="3D6E3A16" w14:textId="77777777" w:rsidR="003C0FB1" w:rsidRDefault="003C0FB1" w:rsidP="003C0FB1">
      <w:pPr>
        <w:spacing w:after="200" w:line="320" w:lineRule="auto"/>
        <w:jc w:val="both"/>
      </w:pPr>
    </w:p>
    <w:p w14:paraId="5AE726E5" w14:textId="77777777" w:rsidR="003C0FB1" w:rsidRDefault="003C0FB1" w:rsidP="003C0FB1">
      <w:pPr>
        <w:spacing w:after="200" w:line="320" w:lineRule="auto"/>
        <w:jc w:val="both"/>
        <w:sectPr w:rsidR="003C0FB1" w:rsidSect="00926F67">
          <w:footerReference w:type="default" r:id="rId14"/>
          <w:headerReference w:type="first" r:id="rId15"/>
          <w:pgSz w:w="11907" w:h="16840" w:code="9"/>
          <w:pgMar w:top="1134" w:right="1418" w:bottom="851" w:left="1418" w:header="709" w:footer="709" w:gutter="0"/>
          <w:cols w:space="708"/>
          <w:titlePg/>
          <w:docGrid w:linePitch="360"/>
        </w:sectPr>
      </w:pPr>
    </w:p>
    <w:p w14:paraId="70CC017F"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7B019F89" w14:textId="77777777" w:rsidTr="00503F93">
        <w:tc>
          <w:tcPr>
            <w:tcW w:w="428" w:type="pct"/>
          </w:tcPr>
          <w:p w14:paraId="5D624AF6" w14:textId="77777777" w:rsidR="003C0FB1" w:rsidRDefault="003C0FB1" w:rsidP="00503F93">
            <w:pPr>
              <w:spacing w:after="200" w:line="320" w:lineRule="auto"/>
              <w:jc w:val="both"/>
              <w:rPr>
                <w:color w:val="0000FF"/>
              </w:rPr>
            </w:pPr>
            <w:r w:rsidRPr="000E5DB7">
              <w:rPr>
                <w:color w:val="0000FF"/>
              </w:rPr>
              <w:t>1.1</w:t>
            </w:r>
          </w:p>
        </w:tc>
        <w:tc>
          <w:tcPr>
            <w:tcW w:w="4572" w:type="pct"/>
          </w:tcPr>
          <w:p w14:paraId="1EE2B9E1" w14:textId="08DB0C7C" w:rsidR="003C0FB1" w:rsidRDefault="009A4ECC" w:rsidP="0073644F">
            <w:pPr>
              <w:jc w:val="both"/>
            </w:pPr>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EndPr/>
              <w:sdtContent>
                <w:r w:rsidR="00145CAA">
                  <w:rPr>
                    <w:highlight w:val="lightGray"/>
                  </w:rPr>
                  <w:t>Offaly County Council</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060962B9" w14:textId="77777777" w:rsidTr="00503F93">
        <w:tc>
          <w:tcPr>
            <w:tcW w:w="428" w:type="pct"/>
          </w:tcPr>
          <w:p w14:paraId="085250D2" w14:textId="77777777" w:rsidR="003C0FB1" w:rsidRDefault="003C0FB1" w:rsidP="00503F93">
            <w:pPr>
              <w:spacing w:after="200" w:line="320" w:lineRule="auto"/>
              <w:jc w:val="both"/>
              <w:rPr>
                <w:color w:val="0000FF"/>
              </w:rPr>
            </w:pPr>
            <w:r w:rsidRPr="000E5DB7">
              <w:rPr>
                <w:color w:val="0000FF"/>
              </w:rPr>
              <w:t>1.2</w:t>
            </w:r>
          </w:p>
        </w:tc>
        <w:tc>
          <w:tcPr>
            <w:tcW w:w="4572" w:type="pct"/>
          </w:tcPr>
          <w:p w14:paraId="58F33A1D" w14:textId="6A3511DC" w:rsidR="003C0FB1" w:rsidRDefault="003C0FB1" w:rsidP="00B61DAD">
            <w:r w:rsidRPr="000E5DB7">
              <w:t xml:space="preserve">In summary, the Services comprise:  </w:t>
            </w:r>
            <w:r w:rsidR="00757561">
              <w:fldChar w:fldCharType="begin">
                <w:ffData>
                  <w:name w:val="Text3"/>
                  <w:enabled/>
                  <w:calcOnExit w:val="0"/>
                  <w:textInput>
                    <w:default w:val="[Insert summary of services sought – See Guidance Notes.]"/>
                  </w:textInput>
                </w:ffData>
              </w:fldChar>
            </w:r>
            <w:bookmarkStart w:id="1" w:name="Text3"/>
            <w:r w:rsidR="00757561">
              <w:instrText xml:space="preserve"> FORMTEXT </w:instrText>
            </w:r>
            <w:r w:rsidR="00757561">
              <w:fldChar w:fldCharType="separate"/>
            </w:r>
            <w:r w:rsidR="00C909B6" w:rsidRPr="00C909B6">
              <w:t xml:space="preserve">Programme Implementer to provide resettlement support services for </w:t>
            </w:r>
            <w:r w:rsidR="00145CAA">
              <w:t>Offaly</w:t>
            </w:r>
            <w:r w:rsidR="00C909B6">
              <w:t xml:space="preserve"> </w:t>
            </w:r>
            <w:r w:rsidR="00C909B6" w:rsidRPr="00C909B6">
              <w:t>Refugee Resettlement Programme</w:t>
            </w:r>
            <w:r w:rsidR="00757561">
              <w:fldChar w:fldCharType="end"/>
            </w:r>
            <w:bookmarkEnd w:id="1"/>
            <w:r w:rsidRPr="000E5DB7">
              <w:t>.</w:t>
            </w:r>
          </w:p>
        </w:tc>
      </w:tr>
      <w:tr w:rsidR="00B6057A" w:rsidRPr="00CB5B77" w14:paraId="252E9AFD" w14:textId="77777777" w:rsidTr="00503F93">
        <w:tc>
          <w:tcPr>
            <w:tcW w:w="428" w:type="pct"/>
          </w:tcPr>
          <w:p w14:paraId="311D142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439BA1F8" w14:textId="41D21E6E" w:rsidR="00B6057A" w:rsidRDefault="00B6057A" w:rsidP="00017F5A">
            <w:pPr>
              <w:rPr>
                <w:i/>
                <w:iCs/>
                <w:color w:val="FF0000"/>
              </w:rPr>
            </w:pPr>
            <w:r>
              <w:rPr>
                <w:i/>
                <w:iCs/>
                <w:color w:val="FF0000"/>
              </w:rPr>
              <w:fldChar w:fldCharType="begin">
                <w:ffData>
                  <w:name w:val="Text122"/>
                  <w:enabled/>
                  <w:calcOnExit w:val="0"/>
                  <w:textInput>
                    <w:default w:val="Delete and replace with “Not Used” if not applicable:"/>
                  </w:textInput>
                </w:ffData>
              </w:fldChar>
            </w:r>
            <w:bookmarkStart w:id="2" w:name="Text122"/>
            <w:r>
              <w:rPr>
                <w:i/>
                <w:iCs/>
                <w:color w:val="FF0000"/>
              </w:rPr>
              <w:instrText xml:space="preserve"> FORMTEXT </w:instrText>
            </w:r>
            <w:r>
              <w:rPr>
                <w:i/>
                <w:iCs/>
                <w:color w:val="FF0000"/>
              </w:rPr>
            </w:r>
            <w:r>
              <w:rPr>
                <w:i/>
                <w:iCs/>
                <w:color w:val="FF0000"/>
              </w:rPr>
              <w:fldChar w:fldCharType="separate"/>
            </w:r>
            <w:r w:rsidR="00017F5A">
              <w:rPr>
                <w:i/>
                <w:iCs/>
                <w:color w:val="FF0000"/>
              </w:rPr>
              <w:t> </w:t>
            </w:r>
            <w:r>
              <w:rPr>
                <w:i/>
                <w:iCs/>
                <w:color w:val="FF0000"/>
              </w:rPr>
              <w:fldChar w:fldCharType="end"/>
            </w:r>
            <w:bookmarkEnd w:id="2"/>
          </w:p>
          <w:p w14:paraId="44A17398" w14:textId="7FF86E6F" w:rsidR="00AC44B0" w:rsidRDefault="00AC44B0" w:rsidP="00B61DAD">
            <w:r w:rsidRPr="00E13A0D">
              <w:t xml:space="preserve">This public procurement competition will be divided into </w:t>
            </w:r>
            <w:r>
              <w:fldChar w:fldCharType="begin">
                <w:ffData>
                  <w:name w:val="Text109"/>
                  <w:enabled/>
                  <w:calcOnExit w:val="0"/>
                  <w:textInput>
                    <w:default w:val="[Insert number]"/>
                  </w:textInput>
                </w:ffData>
              </w:fldChar>
            </w:r>
            <w:bookmarkStart w:id="3" w:name="Text109"/>
            <w:r>
              <w:instrText xml:space="preserve"> FORMTEXT </w:instrText>
            </w:r>
            <w:r>
              <w:fldChar w:fldCharType="separate"/>
            </w:r>
            <w:r w:rsidR="00C909B6">
              <w:rPr>
                <w:noProof/>
              </w:rPr>
              <w:t>NOT USED</w:t>
            </w:r>
            <w:r>
              <w:fldChar w:fldCharType="end"/>
            </w:r>
            <w:bookmarkEnd w:id="3"/>
            <w:r>
              <w:t xml:space="preserve"> </w:t>
            </w:r>
            <w:r w:rsidRPr="00E13A0D">
              <w:t>lots (each a “Lot”) as described below.  Each Lot will result in a separate contract.</w:t>
            </w:r>
          </w:p>
          <w:p w14:paraId="00DC7985" w14:textId="3FFE6924" w:rsidR="00B6057A" w:rsidRPr="00AC44B0" w:rsidRDefault="00AC44B0" w:rsidP="00B61DAD">
            <w:r>
              <w:fldChar w:fldCharType="begin">
                <w:ffData>
                  <w:name w:val="Text110"/>
                  <w:enabled/>
                  <w:calcOnExit w:val="0"/>
                  <w:textInput>
                    <w:default w:val="[Insert description of Lots and any rules / instructions in relation to Lots]"/>
                  </w:textInput>
                </w:ffData>
              </w:fldChar>
            </w:r>
            <w:bookmarkStart w:id="4" w:name="Text110"/>
            <w:r>
              <w:instrText xml:space="preserve"> FORMTEXT </w:instrText>
            </w:r>
            <w:r>
              <w:fldChar w:fldCharType="separate"/>
            </w:r>
            <w:r w:rsidR="00C909B6">
              <w:t> </w:t>
            </w:r>
            <w:r w:rsidR="00C909B6">
              <w:t> </w:t>
            </w:r>
            <w:r>
              <w:fldChar w:fldCharType="end"/>
            </w:r>
            <w:bookmarkEnd w:id="4"/>
          </w:p>
        </w:tc>
      </w:tr>
      <w:tr w:rsidR="003C0FB1" w:rsidRPr="00CB5B77" w14:paraId="7DA08D11" w14:textId="77777777" w:rsidTr="00503F93">
        <w:tc>
          <w:tcPr>
            <w:tcW w:w="428" w:type="pct"/>
          </w:tcPr>
          <w:p w14:paraId="07FCB42E" w14:textId="77777777" w:rsidR="003C0FB1" w:rsidRPr="000E5DB7" w:rsidRDefault="003C0FB1" w:rsidP="00503F93">
            <w:pPr>
              <w:spacing w:after="200" w:line="320" w:lineRule="auto"/>
              <w:jc w:val="both"/>
              <w:rPr>
                <w:color w:val="0000FF"/>
              </w:rPr>
            </w:pPr>
            <w:r>
              <w:rPr>
                <w:color w:val="0000FF"/>
              </w:rPr>
              <w:t>1.4</w:t>
            </w:r>
          </w:p>
        </w:tc>
        <w:tc>
          <w:tcPr>
            <w:tcW w:w="4572" w:type="pct"/>
          </w:tcPr>
          <w:p w14:paraId="049906A5" w14:textId="4C63DE1E" w:rsidR="003C0FB1" w:rsidRPr="001B5C7C" w:rsidRDefault="003C0FB1" w:rsidP="0073644F">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Pr="00675784">
              <w:rPr>
                <w:b/>
              </w:rPr>
              <w:fldChar w:fldCharType="begin">
                <w:ffData>
                  <w:name w:val="Text4"/>
                  <w:enabled/>
                  <w:calcOnExit w:val="0"/>
                  <w:textInput>
                    <w:default w:val="[insert relevant period]"/>
                  </w:textInput>
                </w:ffData>
              </w:fldChar>
            </w:r>
            <w:r w:rsidRPr="00675784">
              <w:rPr>
                <w:b/>
              </w:rPr>
              <w:instrText xml:space="preserve"> FORMTEXT </w:instrText>
            </w:r>
            <w:r w:rsidRPr="00675784">
              <w:rPr>
                <w:b/>
              </w:rPr>
            </w:r>
            <w:r w:rsidRPr="00675784">
              <w:rPr>
                <w:b/>
              </w:rPr>
              <w:fldChar w:fldCharType="separate"/>
            </w:r>
            <w:r w:rsidR="00C909B6">
              <w:rPr>
                <w:noProof/>
              </w:rPr>
              <w:t>18 MONTHS</w:t>
            </w:r>
            <w:r w:rsidRPr="00675784">
              <w:rPr>
                <w:b/>
              </w:rPr>
              <w:fldChar w:fldCharType="end"/>
            </w:r>
            <w:r w:rsidRPr="009A78A1">
              <w:t xml:space="preserve"> (“the Term”). </w:t>
            </w:r>
          </w:p>
        </w:tc>
      </w:tr>
      <w:tr w:rsidR="001B5C7C" w:rsidRPr="00CB5B77" w14:paraId="29F3C1BA" w14:textId="77777777" w:rsidTr="001B5C7C">
        <w:trPr>
          <w:trHeight w:val="1733"/>
        </w:trPr>
        <w:tc>
          <w:tcPr>
            <w:tcW w:w="428" w:type="pct"/>
          </w:tcPr>
          <w:p w14:paraId="1350B250"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19D55CF0" w14:textId="09000149" w:rsidR="001B5C7C" w:rsidRDefault="001B5C7C" w:rsidP="0073644F">
            <w:pPr>
              <w:jc w:val="both"/>
              <w:rPr>
                <w:i/>
                <w:iCs/>
                <w:color w:val="FF0000"/>
              </w:rPr>
            </w:pPr>
            <w:r w:rsidRPr="003650CE">
              <w:rPr>
                <w:i/>
                <w:iCs/>
                <w:color w:val="FF0000"/>
              </w:rPr>
              <w:fldChar w:fldCharType="begin">
                <w:ffData>
                  <w:name w:val="Text124"/>
                  <w:enabled/>
                  <w:calcOnExit w:val="0"/>
                  <w:textInput>
                    <w:default w:val="Delete and replace with “Not Used” if not applicable:"/>
                  </w:textInput>
                </w:ffData>
              </w:fldChar>
            </w:r>
            <w:bookmarkStart w:id="5" w:name="Text124"/>
            <w:r w:rsidRPr="003650CE">
              <w:rPr>
                <w:i/>
                <w:iCs/>
                <w:color w:val="FF0000"/>
              </w:rPr>
              <w:instrText xml:space="preserve"> FORMTEXT </w:instrText>
            </w:r>
            <w:r w:rsidRPr="003650CE">
              <w:rPr>
                <w:i/>
                <w:iCs/>
                <w:color w:val="FF0000"/>
              </w:rPr>
            </w:r>
            <w:r w:rsidRPr="003650CE">
              <w:rPr>
                <w:i/>
                <w:iCs/>
                <w:color w:val="FF0000"/>
              </w:rPr>
              <w:fldChar w:fldCharType="separate"/>
            </w:r>
            <w:r w:rsidRPr="003650CE">
              <w:rPr>
                <w:i/>
                <w:iCs/>
                <w:noProof/>
                <w:color w:val="FF0000"/>
              </w:rPr>
              <w:t>“Not Used”:</w:t>
            </w:r>
            <w:r w:rsidRPr="003650CE">
              <w:rPr>
                <w:i/>
                <w:iCs/>
                <w:color w:val="FF0000"/>
              </w:rPr>
              <w:fldChar w:fldCharType="end"/>
            </w:r>
            <w:bookmarkEnd w:id="5"/>
          </w:p>
          <w:p w14:paraId="295B2DAB" w14:textId="50910297" w:rsidR="001B5C7C" w:rsidRPr="001B5C7C" w:rsidRDefault="001B5C7C" w:rsidP="0073644F">
            <w:r w:rsidRPr="00BE4F7F">
              <w:t xml:space="preserve">The Contracting Authority reserves the right to extend the Term for a period or periods of up to </w:t>
            </w:r>
            <w:r w:rsidRPr="00BE4F7F">
              <w:rPr>
                <w:highlight w:val="lightGray"/>
              </w:rPr>
              <w:fldChar w:fldCharType="begin">
                <w:ffData>
                  <w:name w:val="Text5"/>
                  <w:enabled/>
                  <w:calcOnExit w:val="0"/>
                  <w:textInput>
                    <w:default w:val="[insert relevant period]"/>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C909B6">
              <w:rPr>
                <w:highlight w:val="lightGray"/>
              </w:rPr>
              <w:t>3 months</w:t>
            </w:r>
            <w:r w:rsidRPr="00BE4F7F">
              <w:rPr>
                <w:highlight w:val="lightGray"/>
              </w:rPr>
              <w:fldChar w:fldCharType="end"/>
            </w:r>
            <w:r w:rsidRPr="00BE4F7F">
              <w:t xml:space="preserve"> with a maximum of </w:t>
            </w:r>
            <w:r w:rsidRPr="00BE4F7F">
              <w:rPr>
                <w:highlight w:val="lightGray"/>
              </w:rPr>
              <w:fldChar w:fldCharType="begin">
                <w:ffData>
                  <w:name w:val="Text6"/>
                  <w:enabled/>
                  <w:calcOnExit w:val="0"/>
                  <w:textInput>
                    <w:default w:val="[insert relevant number]"/>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017F5A">
              <w:rPr>
                <w:highlight w:val="lightGray"/>
              </w:rPr>
              <w:t>6</w:t>
            </w:r>
            <w:r w:rsidR="00C909B6">
              <w:rPr>
                <w:highlight w:val="lightGray"/>
              </w:rPr>
              <w:t xml:space="preserve"> months</w:t>
            </w:r>
            <w:r w:rsidRPr="00BE4F7F">
              <w:rPr>
                <w:highlight w:val="lightGray"/>
              </w:rPr>
              <w:fldChar w:fldCharType="end"/>
            </w:r>
            <w:r w:rsidRPr="00BE4F7F">
              <w:t xml:space="preserve"> such extension or extensions on the same terms and conditions, subject to the Contracting Authority’s obligations at law.</w:t>
            </w:r>
          </w:p>
        </w:tc>
      </w:tr>
      <w:tr w:rsidR="001B5C7C" w:rsidRPr="00CB5B77" w14:paraId="16F27BC5" w14:textId="77777777" w:rsidTr="00503F93">
        <w:tc>
          <w:tcPr>
            <w:tcW w:w="428" w:type="pct"/>
          </w:tcPr>
          <w:p w14:paraId="075BD6CA" w14:textId="77777777" w:rsidR="001B5C7C" w:rsidRPr="000E5DB7" w:rsidRDefault="001B5C7C" w:rsidP="001B5C7C">
            <w:pPr>
              <w:spacing w:after="200" w:line="320" w:lineRule="auto"/>
              <w:jc w:val="both"/>
              <w:rPr>
                <w:color w:val="0000FF"/>
              </w:rPr>
            </w:pPr>
            <w:r>
              <w:rPr>
                <w:color w:val="0000FF"/>
              </w:rPr>
              <w:t>1.6</w:t>
            </w:r>
          </w:p>
        </w:tc>
        <w:tc>
          <w:tcPr>
            <w:tcW w:w="4572" w:type="pct"/>
          </w:tcPr>
          <w:p w14:paraId="694BAB2B" w14:textId="7AA7C038" w:rsidR="001B5C7C" w:rsidRDefault="001B5C7C" w:rsidP="00A034E8">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0C0E11">
              <w:rPr>
                <w:highlight w:val="lightGray"/>
              </w:rPr>
              <w:fldChar w:fldCharType="begin">
                <w:ffData>
                  <w:name w:val="Text6"/>
                  <w:enabled/>
                  <w:calcOnExit w:val="0"/>
                  <w:textInput>
                    <w:default w:val="[Services Contracts]"/>
                  </w:textInput>
                </w:ffData>
              </w:fldChar>
            </w:r>
            <w:bookmarkStart w:id="6" w:name="Text6"/>
            <w:r w:rsidR="000C0E11">
              <w:rPr>
                <w:highlight w:val="lightGray"/>
              </w:rPr>
              <w:instrText xml:space="preserve"> FORMTEXT </w:instrText>
            </w:r>
            <w:r w:rsidR="000C0E11">
              <w:rPr>
                <w:highlight w:val="lightGray"/>
              </w:rPr>
            </w:r>
            <w:r w:rsidR="000C0E11">
              <w:rPr>
                <w:highlight w:val="lightGray"/>
              </w:rPr>
              <w:fldChar w:fldCharType="separate"/>
            </w:r>
            <w:r w:rsidR="000C0E11">
              <w:rPr>
                <w:noProof/>
                <w:highlight w:val="lightGray"/>
              </w:rPr>
              <w:t>Services Contracts</w:t>
            </w:r>
            <w:r w:rsidR="000C0E11">
              <w:rPr>
                <w:highlight w:val="lightGray"/>
              </w:rPr>
              <w:fldChar w:fldCharType="end"/>
            </w:r>
            <w:bookmarkEnd w:id="6"/>
            <w:r w:rsidR="000C0E11" w:rsidRPr="00EB5466">
              <w:rPr>
                <w:szCs w:val="22"/>
                <w:highlight w:val="lightGray"/>
              </w:rPr>
              <w:t xml:space="preserve"> </w:t>
            </w:r>
            <w:r w:rsidR="000C0E11">
              <w:rPr>
                <w:i/>
                <w:color w:val="FF0000"/>
                <w:highlight w:val="lightGray"/>
              </w:rPr>
              <w:fldChar w:fldCharType="begin">
                <w:ffData>
                  <w:name w:val=""/>
                  <w:enabled/>
                  <w:calcOnExit w:val="0"/>
                  <w:textInput>
                    <w:default w:val="– [delete “s” if 1.3 does not apply]"/>
                  </w:textInput>
                </w:ffData>
              </w:fldChar>
            </w:r>
            <w:r w:rsidR="000C0E11">
              <w:rPr>
                <w:i/>
                <w:color w:val="FF0000"/>
                <w:highlight w:val="lightGray"/>
              </w:rPr>
              <w:instrText xml:space="preserve"> FORMTEXT </w:instrText>
            </w:r>
            <w:r w:rsidR="000C0E11">
              <w:rPr>
                <w:i/>
                <w:color w:val="FF0000"/>
                <w:highlight w:val="lightGray"/>
              </w:rPr>
            </w:r>
            <w:r w:rsidR="000C0E11">
              <w:rPr>
                <w:i/>
                <w:color w:val="FF0000"/>
                <w:highlight w:val="lightGray"/>
              </w:rPr>
              <w:fldChar w:fldCharType="separate"/>
            </w:r>
            <w:r w:rsidR="00821001">
              <w:rPr>
                <w:i/>
                <w:color w:val="FF0000"/>
                <w:highlight w:val="lightGray"/>
              </w:rPr>
              <w:t> </w:t>
            </w:r>
            <w:r w:rsidR="00821001">
              <w:rPr>
                <w:i/>
                <w:color w:val="FF0000"/>
                <w:highlight w:val="lightGray"/>
              </w:rPr>
              <w:t> </w:t>
            </w:r>
            <w:r w:rsidR="00821001">
              <w:rPr>
                <w:i/>
                <w:color w:val="FF0000"/>
                <w:highlight w:val="lightGray"/>
              </w:rPr>
              <w:t> </w:t>
            </w:r>
            <w:r w:rsidR="00821001">
              <w:rPr>
                <w:i/>
                <w:color w:val="FF0000"/>
                <w:highlight w:val="lightGray"/>
              </w:rPr>
              <w:t> </w:t>
            </w:r>
            <w:r w:rsidR="00821001">
              <w:rPr>
                <w:i/>
                <w:color w:val="FF0000"/>
                <w:highlight w:val="lightGray"/>
              </w:rPr>
              <w:t> </w:t>
            </w:r>
            <w:r w:rsidR="000C0E11">
              <w:rPr>
                <w:i/>
                <w:color w:val="FF0000"/>
                <w:highlight w:val="lightGray"/>
              </w:rPr>
              <w:fldChar w:fldCharType="end"/>
            </w:r>
            <w:r w:rsidR="000C0E11">
              <w:rPr>
                <w:i/>
                <w:color w:val="FF0000"/>
              </w:rPr>
              <w:t xml:space="preserve"> </w:t>
            </w:r>
            <w:r w:rsidR="000C0E11" w:rsidRPr="00830A49">
              <w:rPr>
                <w:szCs w:val="22"/>
              </w:rPr>
              <w:t>may amount to some</w:t>
            </w:r>
            <w:r w:rsidR="000C0E11">
              <w:rPr>
                <w:szCs w:val="22"/>
              </w:rPr>
              <w:t xml:space="preserve"> </w:t>
            </w:r>
            <w:r w:rsidR="000C0E11">
              <w:rPr>
                <w:szCs w:val="22"/>
              </w:rPr>
              <w:fldChar w:fldCharType="begin">
                <w:ffData>
                  <w:name w:val=""/>
                  <w:enabled/>
                  <w:calcOnExit w:val="0"/>
                  <w:textInput>
                    <w:default w:val="[insert amount]"/>
                  </w:textInput>
                </w:ffData>
              </w:fldChar>
            </w:r>
            <w:r w:rsidR="000C0E11">
              <w:rPr>
                <w:szCs w:val="22"/>
              </w:rPr>
              <w:instrText xml:space="preserve"> FORMTEXT </w:instrText>
            </w:r>
            <w:r w:rsidR="000C0E11">
              <w:rPr>
                <w:szCs w:val="22"/>
              </w:rPr>
            </w:r>
            <w:r w:rsidR="000C0E11">
              <w:rPr>
                <w:szCs w:val="22"/>
              </w:rPr>
              <w:fldChar w:fldCharType="separate"/>
            </w:r>
            <w:r w:rsidR="00821001">
              <w:rPr>
                <w:szCs w:val="22"/>
              </w:rPr>
              <w:t>€</w:t>
            </w:r>
            <w:r w:rsidR="00526B00">
              <w:rPr>
                <w:szCs w:val="22"/>
              </w:rPr>
              <w:t>320,000</w:t>
            </w:r>
            <w:r w:rsidR="00821001">
              <w:rPr>
                <w:szCs w:val="22"/>
              </w:rPr>
              <w:t xml:space="preserve"> incl VAT</w:t>
            </w:r>
            <w:r w:rsidR="000C0E11">
              <w:rPr>
                <w:szCs w:val="22"/>
              </w:rPr>
              <w:fldChar w:fldCharType="end"/>
            </w:r>
            <w:r>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79F50945" w14:textId="77777777" w:rsidTr="00503F93">
        <w:tc>
          <w:tcPr>
            <w:tcW w:w="428" w:type="pct"/>
          </w:tcPr>
          <w:p w14:paraId="6F8304AA" w14:textId="77777777" w:rsidR="001B5C7C" w:rsidRDefault="001B5C7C" w:rsidP="001B5C7C">
            <w:pPr>
              <w:spacing w:after="200" w:line="320" w:lineRule="auto"/>
              <w:jc w:val="both"/>
              <w:rPr>
                <w:color w:val="0000FF"/>
              </w:rPr>
            </w:pPr>
            <w:r w:rsidRPr="000E5DB7">
              <w:rPr>
                <w:color w:val="0000FF"/>
              </w:rPr>
              <w:t>1.</w:t>
            </w:r>
            <w:r>
              <w:rPr>
                <w:color w:val="0000FF"/>
              </w:rPr>
              <w:t>7</w:t>
            </w:r>
          </w:p>
        </w:tc>
        <w:tc>
          <w:tcPr>
            <w:tcW w:w="4572" w:type="pct"/>
          </w:tcPr>
          <w:p w14:paraId="1056CE45" w14:textId="77777777" w:rsidR="001B5C7C" w:rsidRPr="00CB5B77" w:rsidRDefault="001B5C7C" w:rsidP="00533484">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6D33DEBE"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48718BC9"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470C7144"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6F27E10D" w14:textId="77777777" w:rsidTr="00245488">
        <w:tc>
          <w:tcPr>
            <w:tcW w:w="436" w:type="pct"/>
          </w:tcPr>
          <w:p w14:paraId="43620FF9" w14:textId="77777777" w:rsidR="003C0FB1" w:rsidRDefault="003C0FB1" w:rsidP="005D60C5">
            <w:pPr>
              <w:spacing w:after="200"/>
              <w:jc w:val="both"/>
              <w:rPr>
                <w:color w:val="0000FF"/>
              </w:rPr>
            </w:pPr>
            <w:r w:rsidRPr="000E5DB7">
              <w:rPr>
                <w:color w:val="0000FF"/>
              </w:rPr>
              <w:t>2.1.1</w:t>
            </w:r>
          </w:p>
        </w:tc>
        <w:tc>
          <w:tcPr>
            <w:tcW w:w="4564" w:type="pct"/>
          </w:tcPr>
          <w:p w14:paraId="240BAE3B"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77928661" w14:textId="77777777" w:rsidTr="00245488">
        <w:tc>
          <w:tcPr>
            <w:tcW w:w="436" w:type="pct"/>
          </w:tcPr>
          <w:p w14:paraId="67F1A4D5" w14:textId="77777777" w:rsidR="003C0FB1" w:rsidRDefault="003C0FB1" w:rsidP="005D60C5">
            <w:pPr>
              <w:spacing w:after="200"/>
              <w:jc w:val="both"/>
              <w:rPr>
                <w:color w:val="0000FF"/>
              </w:rPr>
            </w:pPr>
            <w:r w:rsidRPr="000E5DB7">
              <w:rPr>
                <w:color w:val="0000FF"/>
              </w:rPr>
              <w:t>2.1.2</w:t>
            </w:r>
          </w:p>
        </w:tc>
        <w:tc>
          <w:tcPr>
            <w:tcW w:w="4564" w:type="pct"/>
          </w:tcPr>
          <w:p w14:paraId="3C4D7BFC" w14:textId="77777777" w:rsidR="003C0FB1" w:rsidRDefault="003C0FB1" w:rsidP="0018606D">
            <w:pPr>
              <w:jc w:val="both"/>
            </w:pPr>
            <w:r w:rsidRPr="000E5DB7">
              <w:t xml:space="preserve">The Contracting Authority does not bind itself to accept the lowest priced or any Tender.  </w:t>
            </w:r>
          </w:p>
          <w:p w14:paraId="039A4F03" w14:textId="77777777" w:rsidR="003C0FB1" w:rsidRDefault="003C0FB1" w:rsidP="0018606D">
            <w:pPr>
              <w:jc w:val="both"/>
            </w:pPr>
            <w:r w:rsidRPr="000E5DB7">
              <w:t xml:space="preserve">This RFT does not constitute an offer or commitment to enter into a Services Contract.  </w:t>
            </w:r>
          </w:p>
          <w:p w14:paraId="51D5DF1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14DD17C8"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00E608A2" w14:textId="7F4AF0D5" w:rsidR="003C0FB1" w:rsidRDefault="003C0FB1" w:rsidP="0018606D">
            <w:pPr>
              <w:jc w:val="both"/>
            </w:pPr>
            <w:r w:rsidRPr="000E5DB7">
              <w:t xml:space="preserve">The Contracting Authority may cancel this Competition </w:t>
            </w:r>
            <w:r w:rsidR="00B809C4" w:rsidRPr="00AC0D84">
              <w:rPr>
                <w:i/>
                <w:color w:val="FF0000"/>
              </w:rPr>
              <w:fldChar w:fldCharType="begin">
                <w:ffData>
                  <w:name w:val=""/>
                  <w:enabled/>
                  <w:calcOnExit w:val="0"/>
                  <w:textInput>
                    <w:default w:val="[Delete if not applicable"/>
                  </w:textInput>
                </w:ffData>
              </w:fldChar>
            </w:r>
            <w:r w:rsidR="00B809C4" w:rsidRPr="00AC0D84">
              <w:rPr>
                <w:i/>
                <w:color w:val="FF0000"/>
              </w:rPr>
              <w:instrText xml:space="preserve"> FORMTEXT </w:instrText>
            </w:r>
            <w:r w:rsidR="00B809C4" w:rsidRPr="00AC0D84">
              <w:rPr>
                <w:i/>
                <w:color w:val="FF0000"/>
              </w:rPr>
            </w:r>
            <w:r w:rsidR="00B809C4" w:rsidRPr="00AC0D84">
              <w:rPr>
                <w:i/>
                <w:color w:val="FF0000"/>
              </w:rPr>
              <w:fldChar w:fldCharType="separate"/>
            </w:r>
            <w:r w:rsidR="00821001">
              <w:rPr>
                <w:i/>
                <w:color w:val="FF0000"/>
              </w:rPr>
              <w:t> </w:t>
            </w:r>
            <w:r w:rsidR="00821001">
              <w:rPr>
                <w:i/>
                <w:color w:val="FF0000"/>
              </w:rPr>
              <w:t> </w:t>
            </w:r>
            <w:r w:rsidR="00821001">
              <w:rPr>
                <w:i/>
                <w:color w:val="FF0000"/>
              </w:rPr>
              <w:t> </w:t>
            </w:r>
            <w:r w:rsidR="00821001">
              <w:rPr>
                <w:i/>
                <w:color w:val="FF0000"/>
              </w:rPr>
              <w:t> </w:t>
            </w:r>
            <w:r w:rsidR="00821001">
              <w:rPr>
                <w:i/>
                <w:color w:val="FF0000"/>
              </w:rPr>
              <w:t> </w:t>
            </w:r>
            <w:r w:rsidR="00B809C4" w:rsidRPr="00AC0D84">
              <w:rPr>
                <w:i/>
                <w:color w:val="FF0000"/>
              </w:rPr>
              <w:fldChar w:fldCharType="end"/>
            </w:r>
            <w:r w:rsidR="00B809C4">
              <w:rPr>
                <w:i/>
                <w:color w:val="FF0000"/>
              </w:rPr>
              <w:t xml:space="preserve"> </w:t>
            </w:r>
            <w:r w:rsidR="00B809C4">
              <w:rPr>
                <w:highlight w:val="lightGray"/>
              </w:rPr>
              <w:fldChar w:fldCharType="begin">
                <w:ffData>
                  <w:name w:val=""/>
                  <w:enabled/>
                  <w:calcOnExit w:val="0"/>
                  <w:textInput>
                    <w:default w:val="(or, for the avoidance of doubt, any individual Lot)]"/>
                  </w:textInput>
                </w:ffData>
              </w:fldChar>
            </w:r>
            <w:r w:rsidR="00B809C4">
              <w:rPr>
                <w:highlight w:val="lightGray"/>
              </w:rPr>
              <w:instrText xml:space="preserve"> FORMTEXT </w:instrText>
            </w:r>
            <w:r w:rsidR="00B809C4">
              <w:rPr>
                <w:highlight w:val="lightGray"/>
              </w:rPr>
            </w:r>
            <w:r w:rsidR="00B809C4">
              <w:rPr>
                <w:highlight w:val="lightGray"/>
              </w:rPr>
              <w:fldChar w:fldCharType="separate"/>
            </w:r>
            <w:r w:rsidR="00145CAA">
              <w:rPr>
                <w:highlight w:val="lightGray"/>
              </w:rPr>
              <w:t> </w:t>
            </w:r>
            <w:r w:rsidR="00145CAA">
              <w:rPr>
                <w:highlight w:val="lightGray"/>
              </w:rPr>
              <w:t> </w:t>
            </w:r>
            <w:r w:rsidR="00145CAA">
              <w:rPr>
                <w:highlight w:val="lightGray"/>
              </w:rPr>
              <w:t> </w:t>
            </w:r>
            <w:r w:rsidR="00145CAA">
              <w:rPr>
                <w:highlight w:val="lightGray"/>
              </w:rPr>
              <w:t> </w:t>
            </w:r>
            <w:r w:rsidR="00145CAA">
              <w:rPr>
                <w:highlight w:val="lightGray"/>
              </w:rPr>
              <w:t> </w:t>
            </w:r>
            <w:r w:rsidR="00B809C4">
              <w:rPr>
                <w:highlight w:val="lightGray"/>
              </w:rPr>
              <w:fldChar w:fldCharType="end"/>
            </w:r>
            <w:r>
              <w:rPr>
                <w:i/>
                <w:szCs w:val="22"/>
              </w:rPr>
              <w:t xml:space="preserve"> </w:t>
            </w:r>
            <w:r w:rsidRPr="000E5DB7">
              <w:t xml:space="preserve">at any time prior to a formal written Services Contract being executed by or on behalf of the Contracting Authority.  </w:t>
            </w:r>
          </w:p>
          <w:p w14:paraId="13E5F271" w14:textId="77777777" w:rsidR="003C0FB1" w:rsidRDefault="003C0FB1" w:rsidP="0018606D">
            <w:pPr>
              <w:jc w:val="both"/>
            </w:pPr>
            <w:r w:rsidRPr="000E5DB7">
              <w:t>The award of a Services Contract does not confer exclusivity on the successful Tenderer.</w:t>
            </w:r>
          </w:p>
        </w:tc>
      </w:tr>
      <w:tr w:rsidR="003C0FB1" w:rsidRPr="00CB5B77" w14:paraId="03C3A9BB" w14:textId="77777777" w:rsidTr="00245488">
        <w:tc>
          <w:tcPr>
            <w:tcW w:w="436" w:type="pct"/>
          </w:tcPr>
          <w:p w14:paraId="4B3A3ED2" w14:textId="77777777" w:rsidR="003C0FB1" w:rsidRDefault="003C0FB1" w:rsidP="005D60C5">
            <w:pPr>
              <w:spacing w:after="200"/>
              <w:jc w:val="both"/>
              <w:rPr>
                <w:color w:val="0000FF"/>
              </w:rPr>
            </w:pPr>
            <w:r w:rsidRPr="000E5DB7">
              <w:rPr>
                <w:color w:val="0000FF"/>
              </w:rPr>
              <w:t>2.1.3</w:t>
            </w:r>
          </w:p>
        </w:tc>
        <w:tc>
          <w:tcPr>
            <w:tcW w:w="4564" w:type="pct"/>
          </w:tcPr>
          <w:p w14:paraId="1488DF06" w14:textId="77777777" w:rsidR="003C0FB1" w:rsidRDefault="003C0FB1" w:rsidP="0018606D">
            <w:pPr>
              <w:jc w:val="both"/>
            </w:pPr>
            <w:r w:rsidRPr="000E5DB7">
              <w:t xml:space="preserve">This RFT supersedes and replaces any and all previous documentation, communications and correspondence between the Contracting Authority and Tenderers, and Tenderers should place no reliance on such previous documentation and correspondence. </w:t>
            </w:r>
          </w:p>
          <w:p w14:paraId="61E0AFC3" w14:textId="77777777" w:rsidR="00684357" w:rsidRDefault="00684357" w:rsidP="0018606D">
            <w:pPr>
              <w:jc w:val="both"/>
            </w:pPr>
          </w:p>
        </w:tc>
      </w:tr>
      <w:tr w:rsidR="00684357" w:rsidRPr="00514373" w14:paraId="16FE478B" w14:textId="77777777" w:rsidTr="00684357">
        <w:tc>
          <w:tcPr>
            <w:tcW w:w="436" w:type="pct"/>
          </w:tcPr>
          <w:p w14:paraId="04530EE7" w14:textId="77777777" w:rsidR="00684357" w:rsidRPr="00684357" w:rsidRDefault="00684357" w:rsidP="00684357">
            <w:pPr>
              <w:spacing w:after="200"/>
              <w:jc w:val="both"/>
              <w:rPr>
                <w:color w:val="0000FF"/>
              </w:rPr>
            </w:pPr>
            <w:r w:rsidRPr="00684357">
              <w:rPr>
                <w:color w:val="0000FF"/>
              </w:rPr>
              <w:t>2.1.4</w:t>
            </w:r>
          </w:p>
        </w:tc>
        <w:tc>
          <w:tcPr>
            <w:tcW w:w="4564" w:type="pct"/>
          </w:tcPr>
          <w:p w14:paraId="016F6E97" w14:textId="77777777"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2AF252F3"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2D6501AE" w14:textId="3229C71D"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684357">
              <w:lastRenderedPageBreak/>
              <w:t>providing such Personal Data to the Contracting Authority for the purposes of its pa</w:t>
            </w:r>
            <w:r w:rsidR="002628DF">
              <w:t>rticipation in this Competition</w:t>
            </w:r>
            <w:r w:rsidRPr="00684357">
              <w:t xml:space="preserve">.  </w:t>
            </w:r>
          </w:p>
        </w:tc>
      </w:tr>
      <w:tr w:rsidR="002628DF" w:rsidRPr="00514373" w14:paraId="451A5E7B" w14:textId="77777777" w:rsidTr="00684357">
        <w:tc>
          <w:tcPr>
            <w:tcW w:w="436" w:type="pct"/>
          </w:tcPr>
          <w:p w14:paraId="2C22B5FA" w14:textId="584575BB" w:rsidR="002628DF" w:rsidRPr="00684357" w:rsidRDefault="002628DF" w:rsidP="002628DF">
            <w:pPr>
              <w:spacing w:after="200"/>
              <w:jc w:val="both"/>
              <w:rPr>
                <w:color w:val="0000FF"/>
              </w:rPr>
            </w:pPr>
            <w:r>
              <w:rPr>
                <w:color w:val="0000FF"/>
              </w:rPr>
              <w:lastRenderedPageBreak/>
              <w:t>2.1.5</w:t>
            </w:r>
          </w:p>
        </w:tc>
        <w:tc>
          <w:tcPr>
            <w:tcW w:w="4564" w:type="pct"/>
          </w:tcPr>
          <w:p w14:paraId="33DB2D8C" w14:textId="77777777" w:rsidR="002628DF" w:rsidRDefault="002628DF" w:rsidP="002628DF">
            <w:pPr>
              <w:rPr>
                <w:szCs w:val="22"/>
                <w:lang w:val="en-IE"/>
              </w:rPr>
            </w:pPr>
            <w:r>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7A6F2DD8" w14:textId="77777777" w:rsidR="002628DF" w:rsidRDefault="002628DF" w:rsidP="002628DF"/>
          <w:p w14:paraId="4AAC0A77" w14:textId="0ABEE435" w:rsidR="002628DF" w:rsidRPr="00684357" w:rsidRDefault="002628DF" w:rsidP="002628DF">
            <w:pPr>
              <w:jc w:val="both"/>
            </w:pPr>
            <w:r>
              <w:t>In particular, tenderers and candidates should note in Article 6 of Regulation</w:t>
            </w:r>
            <w:r>
              <w:rPr>
                <w:color w:val="1F497D"/>
              </w:rPr>
              <w:t xml:space="preserve"> </w:t>
            </w:r>
            <w:r>
              <w:t>(EU) 2022/1031, the obligations for a Contracting Authority in the context of a procurement procedure where the EU Commission has adopted an IPI measure.  </w:t>
            </w:r>
          </w:p>
        </w:tc>
      </w:tr>
    </w:tbl>
    <w:p w14:paraId="340B5ABA" w14:textId="77777777" w:rsidR="003C0FB1" w:rsidRDefault="003C0FB1" w:rsidP="0038799C">
      <w:pPr>
        <w:pStyle w:val="Heading2"/>
        <w:jc w:val="both"/>
      </w:pPr>
      <w:r w:rsidRPr="000E5DB7">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52291445" w14:textId="77777777" w:rsidTr="0099533F">
        <w:trPr>
          <w:trHeight w:val="511"/>
        </w:trPr>
        <w:tc>
          <w:tcPr>
            <w:tcW w:w="426" w:type="pct"/>
          </w:tcPr>
          <w:p w14:paraId="32A46EBF" w14:textId="77777777" w:rsidR="003C0FB1" w:rsidRDefault="003C0FB1" w:rsidP="005D60C5">
            <w:pPr>
              <w:spacing w:after="200"/>
              <w:jc w:val="both"/>
              <w:rPr>
                <w:color w:val="0000FF"/>
              </w:rPr>
            </w:pPr>
            <w:r w:rsidRPr="000E5DB7">
              <w:rPr>
                <w:color w:val="0000FF"/>
              </w:rPr>
              <w:t>2.2.1</w:t>
            </w:r>
          </w:p>
        </w:tc>
        <w:tc>
          <w:tcPr>
            <w:tcW w:w="4574" w:type="pct"/>
            <w:gridSpan w:val="2"/>
          </w:tcPr>
          <w:p w14:paraId="6939570F"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7CDCF73" w14:textId="77777777" w:rsidR="003C0FB1" w:rsidRDefault="003C0FB1" w:rsidP="005F7E00">
            <w:pPr>
              <w:numPr>
                <w:ilvl w:val="0"/>
                <w:numId w:val="5"/>
              </w:numPr>
              <w:jc w:val="both"/>
            </w:pPr>
            <w:r w:rsidRPr="000E5DB7">
              <w:t>seeking written clarification from the Tenderer;</w:t>
            </w:r>
          </w:p>
          <w:p w14:paraId="0D9C4DA4" w14:textId="77777777" w:rsidR="003C0FB1" w:rsidRDefault="003C0FB1" w:rsidP="005F7E00">
            <w:pPr>
              <w:numPr>
                <w:ilvl w:val="0"/>
                <w:numId w:val="5"/>
              </w:numPr>
              <w:jc w:val="both"/>
            </w:pPr>
            <w:r w:rsidRPr="000E5DB7">
              <w:t>seeking further information from the Tenderer;</w:t>
            </w:r>
            <w:r>
              <w:t xml:space="preserve"> or</w:t>
            </w:r>
          </w:p>
          <w:p w14:paraId="405B3E68"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0775ED9B" w14:textId="77777777" w:rsidR="003C0FB1" w:rsidRDefault="003C0FB1" w:rsidP="005F7E00">
            <w:pPr>
              <w:jc w:val="both"/>
            </w:pPr>
            <w:r w:rsidRPr="000E5DB7">
              <w:t xml:space="preserve">Tenderers are required: </w:t>
            </w:r>
          </w:p>
        </w:tc>
      </w:tr>
      <w:tr w:rsidR="003C0FB1" w:rsidRPr="00507FE4" w14:paraId="74452636" w14:textId="77777777" w:rsidTr="0099533F">
        <w:tc>
          <w:tcPr>
            <w:tcW w:w="426" w:type="pct"/>
          </w:tcPr>
          <w:p w14:paraId="0CFB876B" w14:textId="77777777" w:rsidR="003C0FB1" w:rsidRDefault="003C0FB1" w:rsidP="005D60C5">
            <w:pPr>
              <w:spacing w:after="200"/>
              <w:jc w:val="both"/>
              <w:rPr>
                <w:color w:val="0000FF"/>
              </w:rPr>
            </w:pPr>
          </w:p>
        </w:tc>
        <w:tc>
          <w:tcPr>
            <w:tcW w:w="287" w:type="pct"/>
          </w:tcPr>
          <w:p w14:paraId="2886BA03" w14:textId="77777777" w:rsidR="003C0FB1" w:rsidRDefault="003C0FB1" w:rsidP="005F7E00">
            <w:pPr>
              <w:jc w:val="both"/>
            </w:pPr>
            <w:r w:rsidRPr="008506C8">
              <w:rPr>
                <w:color w:val="0000FF"/>
                <w:szCs w:val="22"/>
              </w:rPr>
              <w:t>(a)</w:t>
            </w:r>
          </w:p>
        </w:tc>
        <w:tc>
          <w:tcPr>
            <w:tcW w:w="4286" w:type="pct"/>
          </w:tcPr>
          <w:p w14:paraId="539ACA06" w14:textId="77777777"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hyperlink r:id="rId16" w:history="1">
              <w:r w:rsidRPr="00130442">
                <w:rPr>
                  <w:rStyle w:val="Hyperlink"/>
                  <w:szCs w:val="22"/>
                </w:rPr>
                <w:t>eESPD</w:t>
              </w:r>
            </w:hyperlink>
            <w:r w:rsidRPr="00D02FE4">
              <w:rPr>
                <w:szCs w:val="22"/>
              </w:rPr>
              <w:t>”)</w:t>
            </w:r>
            <w:r w:rsidR="00130442">
              <w:rPr>
                <w:szCs w:val="22"/>
              </w:rPr>
              <w:t xml:space="preserve">. </w:t>
            </w:r>
            <w:r w:rsidRPr="00D02FE4">
              <w:rPr>
                <w:szCs w:val="22"/>
              </w:rPr>
              <w:t xml:space="preserve">Tenderers may submit an </w:t>
            </w:r>
            <w:r>
              <w:rPr>
                <w:szCs w:val="22"/>
              </w:rPr>
              <w:t>e</w:t>
            </w:r>
            <w:r w:rsidRPr="00D02FE4">
              <w:rPr>
                <w:szCs w:val="22"/>
              </w:rPr>
              <w:t>ESPD which has already been used in a previous procurement procedure PROVIDED THAT they confirm that: (i) the information contained in it continues to be correct and (ii) that they satisfy the Selection Criteria for this Competition as set out at part 3.2 below;</w:t>
            </w:r>
          </w:p>
        </w:tc>
      </w:tr>
      <w:tr w:rsidR="003C0FB1" w:rsidRPr="00CB5B77" w14:paraId="68510839" w14:textId="77777777" w:rsidTr="0099533F">
        <w:tc>
          <w:tcPr>
            <w:tcW w:w="426" w:type="pct"/>
          </w:tcPr>
          <w:p w14:paraId="1BD7E440" w14:textId="77777777" w:rsidR="003C0FB1" w:rsidRDefault="003C0FB1" w:rsidP="005D60C5">
            <w:pPr>
              <w:spacing w:after="200"/>
              <w:jc w:val="both"/>
              <w:rPr>
                <w:color w:val="0000FF"/>
              </w:rPr>
            </w:pPr>
          </w:p>
        </w:tc>
        <w:tc>
          <w:tcPr>
            <w:tcW w:w="287" w:type="pct"/>
          </w:tcPr>
          <w:p w14:paraId="445C1DD4" w14:textId="77777777" w:rsidR="003C0FB1" w:rsidRDefault="003C0FB1" w:rsidP="005F7E00">
            <w:pPr>
              <w:jc w:val="both"/>
            </w:pPr>
            <w:r w:rsidRPr="00016CD3">
              <w:rPr>
                <w:color w:val="0000FF"/>
                <w:szCs w:val="22"/>
              </w:rPr>
              <w:t>(b)</w:t>
            </w:r>
            <w:r>
              <w:t>.</w:t>
            </w:r>
          </w:p>
        </w:tc>
        <w:tc>
          <w:tcPr>
            <w:tcW w:w="4286" w:type="pct"/>
          </w:tcPr>
          <w:p w14:paraId="1CF118CC"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1B72268F" w14:textId="77777777" w:rsidTr="0099533F">
        <w:tc>
          <w:tcPr>
            <w:tcW w:w="426" w:type="pct"/>
          </w:tcPr>
          <w:p w14:paraId="07B562CE" w14:textId="77777777" w:rsidR="003C0FB1" w:rsidRDefault="003C0FB1" w:rsidP="005D60C5">
            <w:pPr>
              <w:spacing w:after="200"/>
              <w:jc w:val="both"/>
              <w:rPr>
                <w:color w:val="0000FF"/>
              </w:rPr>
            </w:pPr>
          </w:p>
        </w:tc>
        <w:tc>
          <w:tcPr>
            <w:tcW w:w="287" w:type="pct"/>
          </w:tcPr>
          <w:p w14:paraId="549C221F" w14:textId="77777777" w:rsidR="003C0FB1" w:rsidRPr="000E5DB7" w:rsidRDefault="003C0FB1" w:rsidP="005F7E00">
            <w:pPr>
              <w:jc w:val="both"/>
            </w:pPr>
            <w:r>
              <w:rPr>
                <w:color w:val="0000FF"/>
                <w:szCs w:val="22"/>
              </w:rPr>
              <w:t>(c)</w:t>
            </w:r>
          </w:p>
        </w:tc>
        <w:tc>
          <w:tcPr>
            <w:tcW w:w="4286" w:type="pct"/>
          </w:tcPr>
          <w:p w14:paraId="04D5DC54" w14:textId="77777777" w:rsidR="003C0FB1" w:rsidRPr="000E5DB7" w:rsidRDefault="003C0FB1" w:rsidP="005F7E00">
            <w:pPr>
              <w:jc w:val="both"/>
            </w:pPr>
            <w:r w:rsidRPr="000E5DB7">
              <w:t>To follow the format of this RFT and respond to each element in the order as set out in this RFT;</w:t>
            </w:r>
          </w:p>
        </w:tc>
      </w:tr>
      <w:tr w:rsidR="003C0FB1" w:rsidRPr="00CB5B77" w14:paraId="359E470E" w14:textId="77777777" w:rsidTr="0099533F">
        <w:tc>
          <w:tcPr>
            <w:tcW w:w="426" w:type="pct"/>
          </w:tcPr>
          <w:p w14:paraId="053DFD97" w14:textId="77777777" w:rsidR="003C0FB1" w:rsidRDefault="003C0FB1" w:rsidP="005D60C5">
            <w:pPr>
              <w:spacing w:after="200"/>
              <w:jc w:val="both"/>
              <w:rPr>
                <w:color w:val="0000FF"/>
              </w:rPr>
            </w:pPr>
          </w:p>
        </w:tc>
        <w:tc>
          <w:tcPr>
            <w:tcW w:w="287" w:type="pct"/>
          </w:tcPr>
          <w:p w14:paraId="363641D4" w14:textId="77777777" w:rsidR="003C0FB1" w:rsidRPr="000E5DB7" w:rsidRDefault="003C0FB1" w:rsidP="005F7E00">
            <w:pPr>
              <w:jc w:val="both"/>
            </w:pPr>
            <w:r w:rsidRPr="008506C8">
              <w:rPr>
                <w:color w:val="0000FF"/>
                <w:szCs w:val="22"/>
              </w:rPr>
              <w:t>(d)</w:t>
            </w:r>
          </w:p>
        </w:tc>
        <w:tc>
          <w:tcPr>
            <w:tcW w:w="4286" w:type="pct"/>
          </w:tcPr>
          <w:p w14:paraId="5A882FCA"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7AFA1ECF" w14:textId="77777777" w:rsidTr="0099533F">
        <w:tc>
          <w:tcPr>
            <w:tcW w:w="426" w:type="pct"/>
          </w:tcPr>
          <w:p w14:paraId="1418A26E" w14:textId="77777777" w:rsidR="003C0FB1" w:rsidRDefault="003C0FB1" w:rsidP="005D60C5">
            <w:pPr>
              <w:spacing w:after="200"/>
              <w:jc w:val="both"/>
              <w:rPr>
                <w:color w:val="0000FF"/>
              </w:rPr>
            </w:pPr>
          </w:p>
        </w:tc>
        <w:tc>
          <w:tcPr>
            <w:tcW w:w="287" w:type="pct"/>
          </w:tcPr>
          <w:p w14:paraId="101C0E3C" w14:textId="77777777" w:rsidR="003C0FB1" w:rsidRPr="000E5DB7" w:rsidRDefault="003C0FB1" w:rsidP="005F7E00">
            <w:pPr>
              <w:jc w:val="both"/>
            </w:pPr>
            <w:r w:rsidRPr="008506C8">
              <w:rPr>
                <w:color w:val="0000FF"/>
                <w:szCs w:val="22"/>
              </w:rPr>
              <w:t>(e)</w:t>
            </w:r>
          </w:p>
        </w:tc>
        <w:tc>
          <w:tcPr>
            <w:tcW w:w="4286" w:type="pct"/>
          </w:tcPr>
          <w:p w14:paraId="1F5AD716" w14:textId="77777777" w:rsidR="003C0FB1" w:rsidRPr="000E5DB7" w:rsidRDefault="003C0FB1" w:rsidP="005F7E00">
            <w:pPr>
              <w:jc w:val="both"/>
            </w:pPr>
            <w:r w:rsidRPr="000E5DB7">
              <w:t>To submit the statement required under paragraph 2.4 below; and</w:t>
            </w:r>
          </w:p>
        </w:tc>
      </w:tr>
      <w:tr w:rsidR="003C0FB1" w:rsidRPr="00CB5B77" w14:paraId="729AFE11" w14:textId="77777777" w:rsidTr="0099533F">
        <w:tc>
          <w:tcPr>
            <w:tcW w:w="426" w:type="pct"/>
          </w:tcPr>
          <w:p w14:paraId="687CF7C3" w14:textId="77777777" w:rsidR="003C0FB1" w:rsidRDefault="003C0FB1" w:rsidP="005D60C5">
            <w:pPr>
              <w:spacing w:after="200"/>
              <w:jc w:val="both"/>
              <w:rPr>
                <w:color w:val="0000FF"/>
              </w:rPr>
            </w:pPr>
          </w:p>
        </w:tc>
        <w:tc>
          <w:tcPr>
            <w:tcW w:w="287" w:type="pct"/>
          </w:tcPr>
          <w:p w14:paraId="1D39EAC1" w14:textId="77777777" w:rsidR="003C0FB1" w:rsidRDefault="003C0FB1" w:rsidP="005F7E00">
            <w:pPr>
              <w:jc w:val="both"/>
            </w:pPr>
            <w:r w:rsidRPr="008506C8">
              <w:rPr>
                <w:color w:val="0000FF"/>
                <w:szCs w:val="22"/>
              </w:rPr>
              <w:t>(f)</w:t>
            </w:r>
          </w:p>
        </w:tc>
        <w:tc>
          <w:tcPr>
            <w:tcW w:w="4286" w:type="pct"/>
          </w:tcPr>
          <w:p w14:paraId="51EFABB4" w14:textId="77777777" w:rsidR="003C0FB1" w:rsidRDefault="003C0FB1" w:rsidP="005F7E00">
            <w:pPr>
              <w:jc w:val="both"/>
            </w:pPr>
            <w:r w:rsidRPr="000E5DB7">
              <w:t>Not to alter or edit this RFT in any way.</w:t>
            </w:r>
          </w:p>
        </w:tc>
      </w:tr>
      <w:tr w:rsidR="003C0FB1" w:rsidRPr="00CB5B77" w14:paraId="142C8ECB" w14:textId="77777777" w:rsidTr="0099533F">
        <w:trPr>
          <w:trHeight w:val="716"/>
        </w:trPr>
        <w:tc>
          <w:tcPr>
            <w:tcW w:w="426" w:type="pct"/>
          </w:tcPr>
          <w:p w14:paraId="3F11BEAC"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26CCA6ED" w14:textId="77777777" w:rsidR="003C0FB1" w:rsidRDefault="003C0FB1" w:rsidP="005F7E00">
            <w:pPr>
              <w:jc w:val="both"/>
            </w:pPr>
            <w:r w:rsidRPr="000E5DB7">
              <w:t>Without prejudice to the generality of paragraph</w:t>
            </w:r>
            <w:r>
              <w:t>s</w:t>
            </w:r>
            <w:r w:rsidRPr="000E5DB7">
              <w:t xml:space="preserve"> 2.2.1, failure to comply with paragraph 2.6.1, 2.6.2 or 2.6.3 below will render the Tender non-compliant and it will be rejected.</w:t>
            </w:r>
          </w:p>
        </w:tc>
      </w:tr>
    </w:tbl>
    <w:p w14:paraId="0C6EBA2C" w14:textId="77777777" w:rsidR="003C0FB1" w:rsidRDefault="003C0FB1" w:rsidP="003C0FB1">
      <w:pPr>
        <w:pStyle w:val="Heading2"/>
        <w:jc w:val="both"/>
      </w:pPr>
      <w:r w:rsidRPr="000E5DB7">
        <w:lastRenderedPageBreak/>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7592FB18" w14:textId="77777777" w:rsidTr="0099533F">
        <w:tc>
          <w:tcPr>
            <w:tcW w:w="403" w:type="pct"/>
          </w:tcPr>
          <w:p w14:paraId="0EE8D4D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153A386A"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23DA74E1" w14:textId="77777777" w:rsidTr="0099533F">
        <w:tc>
          <w:tcPr>
            <w:tcW w:w="403" w:type="pct"/>
          </w:tcPr>
          <w:p w14:paraId="22B7B797"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7D0AD6AC"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0EC2A0E7" w14:textId="77777777" w:rsidR="003C0FB1" w:rsidRDefault="003C0FB1" w:rsidP="003C0FB1">
      <w:pPr>
        <w:pStyle w:val="Heading2"/>
        <w:jc w:val="both"/>
      </w:pPr>
      <w:r w:rsidRPr="000E5DB7">
        <w:t>2.4</w:t>
      </w:r>
      <w:r w:rsidRPr="000E5DB7">
        <w:tab/>
        <w:t>Acceptance of RFT Requirements</w:t>
      </w:r>
    </w:p>
    <w:p w14:paraId="5BA36421" w14:textId="77777777" w:rsidR="003C0FB1" w:rsidRDefault="003C0FB1" w:rsidP="00EA39AD">
      <w:pPr>
        <w:jc w:val="both"/>
      </w:pPr>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6453841" w14:textId="77777777" w:rsidR="003C0FB1" w:rsidRDefault="003C0FB1" w:rsidP="003C0FB1">
      <w:pPr>
        <w:pStyle w:val="Heading2"/>
        <w:jc w:val="both"/>
      </w:pPr>
      <w:r w:rsidRPr="000E5DB7">
        <w:t>2.5</w:t>
      </w:r>
      <w:r w:rsidRPr="000E5DB7">
        <w:tab/>
        <w:t>Consortia and Prime / Subcontractors</w:t>
      </w:r>
    </w:p>
    <w:p w14:paraId="488BEF87"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3B70E6AF"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370B4FD9" w14:textId="77777777" w:rsidR="003670C3" w:rsidRDefault="00977CC4" w:rsidP="00977CC4">
      <w:pPr>
        <w:pStyle w:val="Heading2"/>
        <w:jc w:val="both"/>
        <w:sectPr w:rsidR="003670C3" w:rsidSect="00C3103B">
          <w:footerReference w:type="default" r:id="rId17"/>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7D787EE3" w14:textId="77777777" w:rsidTr="00C3103B">
        <w:tc>
          <w:tcPr>
            <w:tcW w:w="430" w:type="pct"/>
          </w:tcPr>
          <w:p w14:paraId="4802F62C" w14:textId="77777777" w:rsidR="00977CC4" w:rsidRPr="00830A49" w:rsidRDefault="00977CC4" w:rsidP="00C3103B">
            <w:pPr>
              <w:jc w:val="both"/>
              <w:rPr>
                <w:color w:val="0000FF"/>
                <w:szCs w:val="22"/>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p w14:paraId="18AB9B0D" w14:textId="0CDC9B68" w:rsidR="00977CC4" w:rsidRPr="00123D39" w:rsidRDefault="00977CC4" w:rsidP="00EA39AD">
                <w:pPr>
                  <w:jc w:val="both"/>
                  <w:rPr>
                    <w:color w:val="000000"/>
                    <w:szCs w:val="22"/>
                    <w:highlight w:val="lightGray"/>
                  </w:rPr>
                </w:pPr>
                <w:r w:rsidRPr="000A2070">
                  <w:rPr>
                    <w:color w:val="000000"/>
                    <w:szCs w:val="22"/>
                    <w:highlight w:val="lightGray"/>
                  </w:rPr>
                  <w:t xml:space="preserve">Tenders must be submitted via the electronic postbox available on </w:t>
                </w:r>
                <w:hyperlink r:id="rId18" w:history="1">
                  <w:r w:rsidR="000E283A" w:rsidRPr="00580B61">
                    <w:rPr>
                      <w:rStyle w:val="Hyperlink"/>
                      <w:szCs w:val="22"/>
                      <w:highlight w:val="lightGray"/>
                    </w:rPr>
                    <w:t>www.etenders.gov.ie</w:t>
                  </w:r>
                </w:hyperlink>
                <w:r w:rsidR="000E283A">
                  <w:rPr>
                    <w:color w:val="000000"/>
                    <w:szCs w:val="22"/>
                    <w:highlight w:val="lightGray"/>
                  </w:rPr>
                  <w:t xml:space="preserve">.  </w:t>
                </w:r>
                <w:r w:rsidRPr="000A2070">
                  <w:rPr>
                    <w:color w:val="000000"/>
                    <w:szCs w:val="22"/>
                    <w:highlight w:val="lightGray"/>
                  </w:rPr>
                  <w:t>Only Tenders submitted to the electronic postbox will be accepted.  Tenders submitted by any other means (including but not limited to by email, fax, post or hand del</w:t>
                </w:r>
                <w:r w:rsidR="00A6430B">
                  <w:rPr>
                    <w:color w:val="000000"/>
                    <w:szCs w:val="22"/>
                    <w:highlight w:val="lightGray"/>
                  </w:rPr>
                  <w:t>ivery) will NOT be accepted.</w:t>
                </w:r>
              </w:p>
              <w:p w14:paraId="0A67F98C" w14:textId="77777777" w:rsidR="00977CC4" w:rsidRPr="00123D39" w:rsidRDefault="00977CC4" w:rsidP="00EA39AD">
                <w:pPr>
                  <w:jc w:val="both"/>
                  <w:rPr>
                    <w:color w:val="000000"/>
                    <w:szCs w:val="22"/>
                    <w:highlight w:val="lightGray"/>
                  </w:rPr>
                </w:pPr>
                <w:r w:rsidRPr="000A2070">
                  <w:rPr>
                    <w:color w:val="000000"/>
                    <w:szCs w:val="22"/>
                    <w:highlight w:val="lightGray"/>
                  </w:rPr>
                  <w:t xml:space="preserve">Tenderers must ensure that they give themselves sufficient time to upload and submit all required tender documentation before the Tender Deadline (as defined in paragraph 2.6.2).  Tenderers should take into account the fact that upload speeds vary.  There is a maximum of 4GB for the total (combined) documents sent to the electronic postbox.  </w:t>
                </w:r>
              </w:p>
              <w:p w14:paraId="1168D322" w14:textId="1F1A42A9" w:rsidR="00977CC4" w:rsidRPr="00821001" w:rsidRDefault="00977CC4" w:rsidP="00EA39AD">
                <w:pPr>
                  <w:jc w:val="both"/>
                  <w:rPr>
                    <w:color w:val="000000"/>
                    <w:szCs w:val="22"/>
                    <w:highlight w:val="lightGray"/>
                  </w:rPr>
                </w:pPr>
                <w:r w:rsidRPr="000A2070">
                  <w:rPr>
                    <w:color w:val="000000"/>
                    <w:szCs w:val="22"/>
                    <w:highlight w:val="lightGray"/>
                  </w:rPr>
                  <w:t>In order to submit a document to the electronic postbox, please note that you must click “Submit Response”.  After submitting you can still modify and re-send your response up until response deadline.  Tenderers should be aware that the ‘Submit Response’ button will be disabled automatically upon the expiration of the response deadline.</w:t>
                </w:r>
              </w:p>
            </w:sdtContent>
          </w:sdt>
        </w:tc>
      </w:tr>
    </w:tbl>
    <w:p w14:paraId="12A8CBDE"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43CB363A" w14:textId="77777777" w:rsidTr="00503F93">
        <w:tc>
          <w:tcPr>
            <w:tcW w:w="437" w:type="pct"/>
          </w:tcPr>
          <w:p w14:paraId="70A1D1CC" w14:textId="77777777" w:rsidR="003C0FB1" w:rsidRPr="000E5DB7" w:rsidRDefault="003C0FB1" w:rsidP="00503F93">
            <w:pPr>
              <w:jc w:val="both"/>
              <w:rPr>
                <w:color w:val="0000FF"/>
              </w:rPr>
            </w:pPr>
            <w:r>
              <w:rPr>
                <w:color w:val="0000FF"/>
              </w:rPr>
              <w:lastRenderedPageBreak/>
              <w:t>2.6.2</w:t>
            </w:r>
          </w:p>
        </w:tc>
        <w:tc>
          <w:tcPr>
            <w:tcW w:w="4563" w:type="pct"/>
          </w:tcPr>
          <w:p w14:paraId="0AFA6A43" w14:textId="702888AD" w:rsidR="003C0FB1" w:rsidRPr="000E5DB7" w:rsidRDefault="003C0FB1" w:rsidP="003670C3">
            <w:pPr>
              <w:jc w:val="both"/>
              <w:rPr>
                <w:color w:val="000000"/>
              </w:rPr>
            </w:pPr>
            <w:r w:rsidRPr="000E5DB7">
              <w:t xml:space="preserve">Tenders must be received not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821001">
              <w:rPr>
                <w:noProof/>
              </w:rPr>
              <w:t>16:00</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8867C0">
              <w:t>2</w:t>
            </w:r>
            <w:r w:rsidR="00D830C8">
              <w:t xml:space="preserve"> </w:t>
            </w:r>
            <w:r w:rsidR="008867C0">
              <w:t xml:space="preserve">November </w:t>
            </w:r>
            <w:r w:rsidR="00821001">
              <w:t>202</w:t>
            </w:r>
            <w:r w:rsidR="008867C0">
              <w:t>6</w:t>
            </w:r>
            <w:r w:rsidRPr="000E5DB7">
              <w:fldChar w:fldCharType="end"/>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321BA8BB" w14:textId="77777777" w:rsidTr="00503F93">
        <w:trPr>
          <w:trHeight w:val="503"/>
        </w:trPr>
        <w:tc>
          <w:tcPr>
            <w:tcW w:w="437" w:type="pct"/>
          </w:tcPr>
          <w:p w14:paraId="65EC1726" w14:textId="77777777" w:rsidR="003C0FB1" w:rsidRPr="000E5DB7" w:rsidRDefault="003C0FB1" w:rsidP="00503F93">
            <w:pPr>
              <w:jc w:val="both"/>
              <w:rPr>
                <w:color w:val="0000FF"/>
              </w:rPr>
            </w:pPr>
            <w:r>
              <w:rPr>
                <w:color w:val="0000FF"/>
              </w:rPr>
              <w:t>2.6.3</w:t>
            </w:r>
          </w:p>
        </w:tc>
        <w:tc>
          <w:tcPr>
            <w:tcW w:w="4563" w:type="pct"/>
          </w:tcPr>
          <w:p w14:paraId="2D4102F8" w14:textId="04C48BEC" w:rsidR="003C0FB1" w:rsidRPr="000E5DB7" w:rsidRDefault="00A0779A" w:rsidP="003670C3">
            <w:pPr>
              <w:jc w:val="both"/>
            </w:pPr>
            <w:r w:rsidRPr="00796899">
              <w:rPr>
                <w:szCs w:val="22"/>
              </w:rPr>
              <w:t xml:space="preserve">Tenders must be submitted in </w:t>
            </w:r>
            <w:r>
              <w:rPr>
                <w:szCs w:val="22"/>
              </w:rPr>
              <w:fldChar w:fldCharType="begin">
                <w:ffData>
                  <w:name w:val=""/>
                  <w:enabled/>
                  <w:calcOnExit w:val="0"/>
                  <w:textInput>
                    <w:default w:val="[for each Lot"/>
                  </w:textInput>
                </w:ffData>
              </w:fldChar>
            </w:r>
            <w:r>
              <w:rPr>
                <w:szCs w:val="22"/>
              </w:rPr>
              <w:instrText xml:space="preserve"> FORMTEXT </w:instrText>
            </w:r>
            <w:r>
              <w:rPr>
                <w:szCs w:val="22"/>
              </w:rPr>
            </w:r>
            <w:r>
              <w:rPr>
                <w:szCs w:val="22"/>
              </w:rPr>
              <w:fldChar w:fldCharType="separate"/>
            </w:r>
            <w:r>
              <w:rPr>
                <w:noProof/>
                <w:szCs w:val="22"/>
              </w:rPr>
              <w:t>[English</w:t>
            </w:r>
            <w:r>
              <w:rPr>
                <w:szCs w:val="22"/>
              </w:rPr>
              <w:fldChar w:fldCharType="end"/>
            </w:r>
            <w:r w:rsidRPr="00796899">
              <w:rPr>
                <w:szCs w:val="22"/>
              </w:rPr>
              <w:t>.</w:t>
            </w:r>
          </w:p>
        </w:tc>
      </w:tr>
      <w:tr w:rsidR="00B9639C" w:rsidRPr="00CB5B77" w14:paraId="17BAFFE3" w14:textId="77777777" w:rsidTr="00503F93">
        <w:tc>
          <w:tcPr>
            <w:tcW w:w="437" w:type="pct"/>
          </w:tcPr>
          <w:p w14:paraId="6A24D018" w14:textId="77777777" w:rsidR="00B9639C" w:rsidRDefault="00B9639C" w:rsidP="00B9639C">
            <w:pPr>
              <w:jc w:val="both"/>
              <w:rPr>
                <w:color w:val="0000FF"/>
              </w:rPr>
            </w:pPr>
            <w:r>
              <w:rPr>
                <w:color w:val="0000FF"/>
              </w:rPr>
              <w:t>2.6.4</w:t>
            </w:r>
          </w:p>
        </w:tc>
        <w:tc>
          <w:tcPr>
            <w:tcW w:w="4563" w:type="pct"/>
          </w:tcPr>
          <w:p w14:paraId="21501178" w14:textId="6BA9FEB9" w:rsidR="00B9639C" w:rsidRPr="004A0961" w:rsidRDefault="00B9639C" w:rsidP="003670C3">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 </w:t>
            </w:r>
            <w:r w:rsidR="004A0961">
              <w:fldChar w:fldCharType="begin">
                <w:ffData>
                  <w:name w:val="Text111"/>
                  <w:enabled/>
                  <w:calcOnExit w:val="0"/>
                  <w:textInput>
                    <w:default w:val="[for each Lot"/>
                  </w:textInput>
                </w:ffData>
              </w:fldChar>
            </w:r>
            <w:bookmarkStart w:id="7" w:name="Text111"/>
            <w:r w:rsidR="004A0961">
              <w:instrText xml:space="preserve"> FORMTEXT </w:instrText>
            </w:r>
            <w:r w:rsidR="004A0961">
              <w:fldChar w:fldCharType="separate"/>
            </w:r>
            <w:r w:rsidR="00017F5A">
              <w:t> </w:t>
            </w:r>
            <w:r w:rsidR="00017F5A">
              <w:t> </w:t>
            </w:r>
            <w:r w:rsidR="00017F5A">
              <w:t> </w:t>
            </w:r>
            <w:r w:rsidR="00017F5A">
              <w:t> </w:t>
            </w:r>
            <w:r w:rsidR="00017F5A">
              <w:t> </w:t>
            </w:r>
            <w:r w:rsidR="004A0961">
              <w:fldChar w:fldCharType="end"/>
            </w:r>
            <w:bookmarkEnd w:id="7"/>
            <w:r w:rsidR="004A0961">
              <w:t xml:space="preserve"> </w:t>
            </w:r>
            <w:r w:rsidR="004A0961" w:rsidRPr="008E339E">
              <w:rPr>
                <w:i/>
                <w:iCs/>
                <w:color w:val="FF0000"/>
              </w:rPr>
              <w:fldChar w:fldCharType="begin">
                <w:ffData>
                  <w:name w:val="Text112"/>
                  <w:enabled/>
                  <w:calcOnExit w:val="0"/>
                  <w:textInput>
                    <w:default w:val="delete if not applicable]"/>
                  </w:textInput>
                </w:ffData>
              </w:fldChar>
            </w:r>
            <w:bookmarkStart w:id="8" w:name="Text112"/>
            <w:r w:rsidR="004A0961" w:rsidRPr="008E339E">
              <w:rPr>
                <w:i/>
                <w:iCs/>
                <w:color w:val="FF0000"/>
              </w:rPr>
              <w:instrText xml:space="preserve"> FORMTEXT </w:instrText>
            </w:r>
            <w:r w:rsidR="004A0961" w:rsidRPr="008E339E">
              <w:rPr>
                <w:i/>
                <w:iCs/>
                <w:color w:val="FF0000"/>
              </w:rPr>
            </w:r>
            <w:r w:rsidR="004A0961" w:rsidRPr="008E339E">
              <w:rPr>
                <w:i/>
                <w:iCs/>
                <w:color w:val="FF0000"/>
              </w:rPr>
              <w:fldChar w:fldCharType="separate"/>
            </w:r>
            <w:r w:rsidR="00017F5A">
              <w:rPr>
                <w:i/>
                <w:iCs/>
                <w:color w:val="FF0000"/>
              </w:rPr>
              <w:t> </w:t>
            </w:r>
            <w:r w:rsidR="00017F5A">
              <w:rPr>
                <w:i/>
                <w:iCs/>
                <w:color w:val="FF0000"/>
              </w:rPr>
              <w:t> </w:t>
            </w:r>
            <w:r w:rsidR="00017F5A">
              <w:rPr>
                <w:i/>
                <w:iCs/>
                <w:color w:val="FF0000"/>
              </w:rPr>
              <w:t> </w:t>
            </w:r>
            <w:r w:rsidR="00017F5A">
              <w:rPr>
                <w:i/>
                <w:iCs/>
                <w:color w:val="FF0000"/>
              </w:rPr>
              <w:t> </w:t>
            </w:r>
            <w:r w:rsidR="00017F5A">
              <w:rPr>
                <w:i/>
                <w:iCs/>
                <w:color w:val="FF0000"/>
              </w:rPr>
              <w:t> </w:t>
            </w:r>
            <w:r w:rsidR="004A0961" w:rsidRPr="008E339E">
              <w:rPr>
                <w:i/>
                <w:iCs/>
                <w:color w:val="FF0000"/>
              </w:rPr>
              <w:fldChar w:fldCharType="end"/>
            </w:r>
            <w:bookmarkEnd w:id="8"/>
            <w:r w:rsidR="004A0961" w:rsidRPr="004A0961">
              <w:t>.</w:t>
            </w:r>
          </w:p>
        </w:tc>
      </w:tr>
      <w:tr w:rsidR="00B9639C" w:rsidRPr="00CB5B77" w14:paraId="2C1558F3" w14:textId="77777777" w:rsidTr="003670C3">
        <w:trPr>
          <w:trHeight w:val="1146"/>
        </w:trPr>
        <w:tc>
          <w:tcPr>
            <w:tcW w:w="437" w:type="pct"/>
          </w:tcPr>
          <w:p w14:paraId="7BF77264" w14:textId="77777777" w:rsidR="00B9639C" w:rsidRDefault="00B9639C" w:rsidP="00B9639C">
            <w:pPr>
              <w:jc w:val="both"/>
              <w:rPr>
                <w:color w:val="0000FF"/>
              </w:rPr>
            </w:pPr>
            <w:r w:rsidRPr="000E5DB7">
              <w:rPr>
                <w:color w:val="0000FF"/>
              </w:rPr>
              <w:t>2.6.</w:t>
            </w:r>
            <w:r>
              <w:rPr>
                <w:color w:val="0000FF"/>
              </w:rPr>
              <w:t>5</w:t>
            </w:r>
          </w:p>
        </w:tc>
        <w:tc>
          <w:tcPr>
            <w:tcW w:w="4563" w:type="pct"/>
          </w:tcPr>
          <w:p w14:paraId="5EEC58BE" w14:textId="15EF8023" w:rsidR="00B9639C" w:rsidRPr="00463D05" w:rsidRDefault="00B9639C" w:rsidP="003670C3">
            <w:pPr>
              <w:jc w:val="both"/>
            </w:pPr>
            <w:r w:rsidRPr="000E5DB7">
              <w:t xml:space="preserve">All Tenders submitted in soft copy must be compiled such that they can be read immediately using </w:t>
            </w:r>
            <w:r w:rsidR="003270FE">
              <w:fldChar w:fldCharType="begin">
                <w:ffData>
                  <w:name w:val=""/>
                  <w:enabled/>
                  <w:calcOnExit w:val="0"/>
                  <w:textInput>
                    <w:default w:val="[specify required format for example, PDF]"/>
                  </w:textInput>
                </w:ffData>
              </w:fldChar>
            </w:r>
            <w:r w:rsidR="003270FE">
              <w:instrText xml:space="preserve"> FORMTEXT </w:instrText>
            </w:r>
            <w:r w:rsidR="003270FE">
              <w:fldChar w:fldCharType="separate"/>
            </w:r>
            <w:r w:rsidR="003270FE">
              <w:rPr>
                <w:noProof/>
              </w:rPr>
              <w:t>PDF</w:t>
            </w:r>
            <w:r w:rsidR="003270FE">
              <w:fldChar w:fldCharType="end"/>
            </w:r>
            <w:r w:rsidRPr="000E5DB7">
              <w:t xml:space="preserve">. </w:t>
            </w:r>
            <w:r w:rsidR="003270FE">
              <w:t xml:space="preserve"> </w:t>
            </w:r>
            <w:r w:rsidRPr="000E5DB7">
              <w:t>The Contracting Authority is not responsible for corruption in electronic documents. Tenderers must ensure electronic documents are not corrupt.</w:t>
            </w:r>
          </w:p>
        </w:tc>
      </w:tr>
    </w:tbl>
    <w:p w14:paraId="4A0239A5" w14:textId="77777777" w:rsidR="003C0FB1" w:rsidRDefault="003C0FB1" w:rsidP="003C0FB1">
      <w:pPr>
        <w:pStyle w:val="Heading2"/>
        <w:spacing w:before="120"/>
        <w:ind w:firstLine="0"/>
        <w:jc w:val="both"/>
      </w:pPr>
      <w:r w:rsidRPr="000E5DB7">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0F138180" w14:textId="77777777" w:rsidTr="00503F93">
        <w:tc>
          <w:tcPr>
            <w:tcW w:w="446" w:type="pct"/>
          </w:tcPr>
          <w:p w14:paraId="526A40D6"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1464009" w14:textId="2A5FA55D" w:rsidR="003C0FB1" w:rsidRDefault="003C0FB1" w:rsidP="002C72C0">
            <w:pPr>
              <w:jc w:val="both"/>
            </w:pPr>
            <w:r w:rsidRPr="000E5DB7">
              <w:t>All queries relating to any aspect of this Competition or of this RFT must be directed to</w:t>
            </w:r>
            <w:r>
              <w:t xml:space="preserve"> the messaging facility on </w:t>
            </w:r>
            <w:hyperlink r:id="rId19" w:history="1">
              <w:r w:rsidRPr="003C0B09">
                <w:rPr>
                  <w:rStyle w:val="Hyperlink"/>
                </w:rPr>
                <w:t>www.etenders.gov.ie</w:t>
              </w:r>
            </w:hyperlink>
            <w:r>
              <w:t xml:space="preserve">.  </w:t>
            </w:r>
            <w:r w:rsidRPr="000E5DB7">
              <w:t xml:space="preserve">Queries will be accepted no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821001">
              <w:t xml:space="preserve">16:00 </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526B00">
              <w:t>02</w:t>
            </w:r>
            <w:r w:rsidR="00821001">
              <w:rPr>
                <w:noProof/>
              </w:rPr>
              <w:t xml:space="preserve"> </w:t>
            </w:r>
            <w:r w:rsidR="00526B00">
              <w:rPr>
                <w:noProof/>
              </w:rPr>
              <w:t>November</w:t>
            </w:r>
            <w:r w:rsidR="00821001">
              <w:rPr>
                <w:noProof/>
              </w:rPr>
              <w:t xml:space="preserve"> 202</w:t>
            </w:r>
            <w:r w:rsidR="00526B00">
              <w:rPr>
                <w:noProof/>
              </w:rPr>
              <w:t>6</w:t>
            </w:r>
            <w:r w:rsidRPr="000E5DB7">
              <w:fldChar w:fldCharType="end"/>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7CCC8226" w14:textId="77777777" w:rsidTr="00503F93">
        <w:tc>
          <w:tcPr>
            <w:tcW w:w="446" w:type="pct"/>
          </w:tcPr>
          <w:p w14:paraId="7A5BB203"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2AC904DE"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0"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62A873D6" w14:textId="77777777" w:rsidTr="00503F93">
        <w:trPr>
          <w:trHeight w:val="443"/>
        </w:trPr>
        <w:tc>
          <w:tcPr>
            <w:tcW w:w="446" w:type="pct"/>
          </w:tcPr>
          <w:p w14:paraId="4CA9F346" w14:textId="77777777" w:rsidR="003C0FB1" w:rsidRDefault="003C0FB1" w:rsidP="00503F93">
            <w:pPr>
              <w:spacing w:after="200" w:line="320" w:lineRule="auto"/>
              <w:jc w:val="both"/>
              <w:rPr>
                <w:color w:val="0000FF"/>
              </w:rPr>
            </w:pPr>
            <w:r w:rsidRPr="000E5DB7">
              <w:rPr>
                <w:color w:val="0000FF"/>
              </w:rPr>
              <w:t>2.7.3</w:t>
            </w:r>
          </w:p>
        </w:tc>
        <w:tc>
          <w:tcPr>
            <w:tcW w:w="4554" w:type="pct"/>
          </w:tcPr>
          <w:p w14:paraId="2EE6ADDB" w14:textId="77777777" w:rsidR="003C0FB1" w:rsidRDefault="003C0FB1" w:rsidP="002C72C0">
            <w:pPr>
              <w:jc w:val="both"/>
            </w:pPr>
            <w:r w:rsidRPr="000E5DB7">
              <w:t>The Contracting Authority reserves the right to issue or seek written clarifications.</w:t>
            </w:r>
          </w:p>
        </w:tc>
      </w:tr>
      <w:tr w:rsidR="003C0FB1" w:rsidRPr="00CB5B77" w14:paraId="7A1844C7" w14:textId="77777777" w:rsidTr="00503F93">
        <w:tc>
          <w:tcPr>
            <w:tcW w:w="446" w:type="pct"/>
          </w:tcPr>
          <w:p w14:paraId="7370CB4E" w14:textId="77777777" w:rsidR="003C0FB1" w:rsidRDefault="003C0FB1" w:rsidP="00503F93">
            <w:pPr>
              <w:spacing w:after="200"/>
              <w:jc w:val="both"/>
              <w:rPr>
                <w:color w:val="0000FF"/>
              </w:rPr>
            </w:pPr>
            <w:r w:rsidRPr="000E5DB7">
              <w:rPr>
                <w:color w:val="0000FF"/>
              </w:rPr>
              <w:t>2.7.4</w:t>
            </w:r>
          </w:p>
        </w:tc>
        <w:tc>
          <w:tcPr>
            <w:tcW w:w="4554" w:type="pct"/>
          </w:tcPr>
          <w:p w14:paraId="4934651F"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09F4B3D1" w14:textId="77777777" w:rsidTr="00503F93">
        <w:trPr>
          <w:trHeight w:val="420"/>
        </w:trPr>
        <w:tc>
          <w:tcPr>
            <w:tcW w:w="446" w:type="pct"/>
          </w:tcPr>
          <w:p w14:paraId="1013836D" w14:textId="77777777" w:rsidR="003C0FB1" w:rsidRPr="000E5DB7" w:rsidRDefault="003C0FB1" w:rsidP="00503F93">
            <w:pPr>
              <w:spacing w:after="200"/>
              <w:jc w:val="both"/>
              <w:rPr>
                <w:color w:val="0000FF"/>
              </w:rPr>
            </w:pPr>
            <w:r>
              <w:rPr>
                <w:color w:val="0000FF"/>
              </w:rPr>
              <w:t>2.7.5</w:t>
            </w:r>
          </w:p>
        </w:tc>
        <w:tc>
          <w:tcPr>
            <w:tcW w:w="4554" w:type="pct"/>
          </w:tcPr>
          <w:p w14:paraId="57A5AD42"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21" w:history="1">
              <w:r w:rsidRPr="003C0B09">
                <w:rPr>
                  <w:rStyle w:val="Hyperlink"/>
                  <w:szCs w:val="22"/>
                </w:rPr>
                <w:t>www.etenders.gov.ie</w:t>
              </w:r>
            </w:hyperlink>
            <w:r>
              <w:rPr>
                <w:szCs w:val="22"/>
              </w:rPr>
              <w:t>, in order to receive all responses to queries and other updates in relation to this Competition.</w:t>
            </w:r>
          </w:p>
        </w:tc>
      </w:tr>
    </w:tbl>
    <w:p w14:paraId="0BA30F8D"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09771A22" w14:textId="77777777" w:rsidTr="00C3103B">
        <w:tc>
          <w:tcPr>
            <w:tcW w:w="794" w:type="dxa"/>
          </w:tcPr>
          <w:p w14:paraId="099857A9"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3467B427" w14:textId="77777777" w:rsidR="00474043" w:rsidRPr="00830A49" w:rsidRDefault="00474043" w:rsidP="00522DF9">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9323549" w14:textId="77777777" w:rsidR="003C0FB1" w:rsidRDefault="003C0FB1" w:rsidP="003C0FB1">
      <w:pPr>
        <w:pStyle w:val="Heading2"/>
        <w:jc w:val="both"/>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223659A1" w14:textId="77777777" w:rsidTr="00ED08A1">
        <w:trPr>
          <w:trHeight w:val="1060"/>
        </w:trPr>
        <w:tc>
          <w:tcPr>
            <w:tcW w:w="465" w:type="pct"/>
          </w:tcPr>
          <w:p w14:paraId="56330E6E" w14:textId="77777777" w:rsidR="003C0FB1" w:rsidRDefault="003C0FB1" w:rsidP="00503F93">
            <w:pPr>
              <w:jc w:val="both"/>
              <w:rPr>
                <w:color w:val="0000FF"/>
              </w:rPr>
            </w:pPr>
            <w:r w:rsidRPr="000E5DB7">
              <w:rPr>
                <w:color w:val="0000FF"/>
              </w:rPr>
              <w:t>2.9.1</w:t>
            </w:r>
          </w:p>
        </w:tc>
        <w:tc>
          <w:tcPr>
            <w:tcW w:w="4535" w:type="pct"/>
            <w:gridSpan w:val="2"/>
          </w:tcPr>
          <w:p w14:paraId="7FBD74CA" w14:textId="77777777" w:rsidR="003C0FB1" w:rsidRDefault="003C0FB1" w:rsidP="00522DF9">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03C14AF9" w14:textId="77777777" w:rsidTr="00ED08A1">
        <w:trPr>
          <w:trHeight w:val="393"/>
        </w:trPr>
        <w:tc>
          <w:tcPr>
            <w:tcW w:w="465" w:type="pct"/>
          </w:tcPr>
          <w:p w14:paraId="1A192CDD" w14:textId="77777777" w:rsidR="003C0FB1" w:rsidRDefault="003C0FB1" w:rsidP="00503F93">
            <w:pPr>
              <w:jc w:val="both"/>
              <w:rPr>
                <w:color w:val="0000FF"/>
              </w:rPr>
            </w:pPr>
          </w:p>
        </w:tc>
        <w:tc>
          <w:tcPr>
            <w:tcW w:w="278" w:type="pct"/>
          </w:tcPr>
          <w:p w14:paraId="52DAD6AD" w14:textId="77777777" w:rsidR="003C0FB1" w:rsidRDefault="003C0FB1" w:rsidP="00522DF9">
            <w:pPr>
              <w:jc w:val="both"/>
            </w:pPr>
            <w:r w:rsidRPr="00830A49">
              <w:rPr>
                <w:color w:val="0000FF"/>
                <w:szCs w:val="22"/>
              </w:rPr>
              <w:t>(a)</w:t>
            </w:r>
          </w:p>
        </w:tc>
        <w:tc>
          <w:tcPr>
            <w:tcW w:w="4257" w:type="pct"/>
          </w:tcPr>
          <w:p w14:paraId="306A9420" w14:textId="77777777" w:rsidR="003C0FB1" w:rsidRDefault="003C0FB1" w:rsidP="00522DF9">
            <w:pPr>
              <w:jc w:val="both"/>
            </w:pPr>
            <w:r w:rsidRPr="000E5DB7">
              <w:t>are furnished for the sole purpose of replying to this RFT only;</w:t>
            </w:r>
          </w:p>
        </w:tc>
      </w:tr>
      <w:tr w:rsidR="003C0FB1" w:rsidRPr="00CB5B77" w14:paraId="0B53E2AC" w14:textId="77777777" w:rsidTr="00ED08A1">
        <w:trPr>
          <w:trHeight w:val="735"/>
        </w:trPr>
        <w:tc>
          <w:tcPr>
            <w:tcW w:w="465" w:type="pct"/>
          </w:tcPr>
          <w:p w14:paraId="2965E08A" w14:textId="77777777" w:rsidR="003C0FB1" w:rsidRDefault="003C0FB1" w:rsidP="00503F93">
            <w:pPr>
              <w:jc w:val="both"/>
              <w:rPr>
                <w:color w:val="0000FF"/>
              </w:rPr>
            </w:pPr>
          </w:p>
        </w:tc>
        <w:tc>
          <w:tcPr>
            <w:tcW w:w="278" w:type="pct"/>
          </w:tcPr>
          <w:p w14:paraId="4463DCCF" w14:textId="77777777" w:rsidR="003C0FB1" w:rsidRDefault="003C0FB1" w:rsidP="00522DF9">
            <w:pPr>
              <w:jc w:val="both"/>
            </w:pPr>
            <w:r w:rsidRPr="00830A49">
              <w:rPr>
                <w:color w:val="0000FF"/>
                <w:szCs w:val="22"/>
              </w:rPr>
              <w:t>(b)</w:t>
            </w:r>
          </w:p>
        </w:tc>
        <w:tc>
          <w:tcPr>
            <w:tcW w:w="4257" w:type="pct"/>
          </w:tcPr>
          <w:p w14:paraId="461AC066"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358288C" w14:textId="77777777" w:rsidTr="00ED08A1">
        <w:trPr>
          <w:trHeight w:val="718"/>
        </w:trPr>
        <w:tc>
          <w:tcPr>
            <w:tcW w:w="465" w:type="pct"/>
          </w:tcPr>
          <w:p w14:paraId="2C2B9D41" w14:textId="77777777" w:rsidR="003C0FB1" w:rsidRDefault="003C0FB1" w:rsidP="00503F93">
            <w:pPr>
              <w:jc w:val="both"/>
              <w:rPr>
                <w:color w:val="0000FF"/>
              </w:rPr>
            </w:pPr>
          </w:p>
        </w:tc>
        <w:tc>
          <w:tcPr>
            <w:tcW w:w="278" w:type="pct"/>
          </w:tcPr>
          <w:p w14:paraId="203C8601" w14:textId="77777777" w:rsidR="003C0FB1" w:rsidRDefault="003C0FB1" w:rsidP="00522DF9">
            <w:pPr>
              <w:jc w:val="both"/>
            </w:pPr>
            <w:r w:rsidRPr="00830A49">
              <w:rPr>
                <w:color w:val="0000FF"/>
                <w:szCs w:val="22"/>
              </w:rPr>
              <w:t>(c)</w:t>
            </w:r>
          </w:p>
        </w:tc>
        <w:tc>
          <w:tcPr>
            <w:tcW w:w="4257" w:type="pct"/>
          </w:tcPr>
          <w:p w14:paraId="4CEDA177"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28C9BCCB" w14:textId="77777777" w:rsidTr="00522DF9">
        <w:trPr>
          <w:trHeight w:val="605"/>
        </w:trPr>
        <w:tc>
          <w:tcPr>
            <w:tcW w:w="465" w:type="pct"/>
          </w:tcPr>
          <w:p w14:paraId="78186649" w14:textId="77777777" w:rsidR="003C0FB1" w:rsidRDefault="003C0FB1" w:rsidP="00503F93">
            <w:pPr>
              <w:jc w:val="both"/>
              <w:rPr>
                <w:color w:val="0000FF"/>
              </w:rPr>
            </w:pPr>
          </w:p>
        </w:tc>
        <w:tc>
          <w:tcPr>
            <w:tcW w:w="278" w:type="pct"/>
          </w:tcPr>
          <w:p w14:paraId="5B190025" w14:textId="77777777" w:rsidR="003C0FB1" w:rsidRDefault="003C0FB1" w:rsidP="00522DF9">
            <w:pPr>
              <w:jc w:val="both"/>
            </w:pPr>
            <w:r w:rsidRPr="00830A49">
              <w:rPr>
                <w:color w:val="0000FF"/>
                <w:szCs w:val="22"/>
              </w:rPr>
              <w:t>(d)</w:t>
            </w:r>
          </w:p>
        </w:tc>
        <w:tc>
          <w:tcPr>
            <w:tcW w:w="4257" w:type="pct"/>
          </w:tcPr>
          <w:p w14:paraId="69276E92"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5E5C84D9"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55AE010F" w14:textId="77777777" w:rsidTr="00ED08A1">
        <w:tc>
          <w:tcPr>
            <w:tcW w:w="438" w:type="pct"/>
          </w:tcPr>
          <w:p w14:paraId="1E614F27" w14:textId="77777777" w:rsidR="003C0FB1" w:rsidRPr="000E5DB7" w:rsidRDefault="003C0FB1" w:rsidP="00503F93">
            <w:pPr>
              <w:jc w:val="both"/>
              <w:rPr>
                <w:color w:val="0000FF"/>
              </w:rPr>
            </w:pPr>
            <w:r w:rsidRPr="000E5DB7">
              <w:rPr>
                <w:color w:val="0000FF"/>
              </w:rPr>
              <w:t>2.10.1</w:t>
            </w:r>
          </w:p>
        </w:tc>
        <w:tc>
          <w:tcPr>
            <w:tcW w:w="4562" w:type="pct"/>
          </w:tcPr>
          <w:p w14:paraId="1626483D"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4D85A4" w14:textId="77777777" w:rsidTr="00ED08A1">
        <w:tc>
          <w:tcPr>
            <w:tcW w:w="438" w:type="pct"/>
          </w:tcPr>
          <w:p w14:paraId="0F6B7F6F" w14:textId="77777777" w:rsidR="003C0FB1" w:rsidRPr="000E5DB7" w:rsidRDefault="003C0FB1" w:rsidP="00503F93">
            <w:pPr>
              <w:jc w:val="both"/>
              <w:rPr>
                <w:color w:val="0000FF"/>
              </w:rPr>
            </w:pPr>
            <w:r>
              <w:rPr>
                <w:color w:val="0000FF"/>
              </w:rPr>
              <w:t>2.10.2</w:t>
            </w:r>
          </w:p>
        </w:tc>
        <w:tc>
          <w:tcPr>
            <w:tcW w:w="4562" w:type="pct"/>
          </w:tcPr>
          <w:p w14:paraId="2A0476C7"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3FBEB219" w14:textId="77777777" w:rsidTr="00ED08A1">
        <w:tc>
          <w:tcPr>
            <w:tcW w:w="438" w:type="pct"/>
          </w:tcPr>
          <w:p w14:paraId="210C93C9" w14:textId="77777777" w:rsidR="003C0FB1" w:rsidRDefault="003C0FB1" w:rsidP="00503F93">
            <w:pPr>
              <w:jc w:val="both"/>
              <w:rPr>
                <w:color w:val="0000FF"/>
              </w:rPr>
            </w:pPr>
            <w:r w:rsidRPr="000E5DB7">
              <w:rPr>
                <w:color w:val="0000FF"/>
              </w:rPr>
              <w:t>2.10.3</w:t>
            </w:r>
          </w:p>
        </w:tc>
        <w:tc>
          <w:tcPr>
            <w:tcW w:w="4562" w:type="pct"/>
          </w:tcPr>
          <w:p w14:paraId="7A8E4A20" w14:textId="7EC61B35" w:rsidR="003C0FB1" w:rsidRDefault="003C0FB1" w:rsidP="00522DF9">
            <w:pPr>
              <w:spacing w:after="80"/>
              <w:jc w:val="both"/>
            </w:pPr>
            <w:r w:rsidRPr="000E5DB7">
              <w:t>Tenderers must confirm that all prices quoted in the Tender will remain valid for</w:t>
            </w:r>
            <w:r w:rsidR="00522DF9">
              <w:t xml:space="preserve"> </w:t>
            </w:r>
            <w:r w:rsidR="00522DF9">
              <w:fldChar w:fldCharType="begin">
                <w:ffData>
                  <w:name w:val="Text125"/>
                  <w:enabled/>
                  <w:calcOnExit w:val="0"/>
                  <w:textInput>
                    <w:default w:val="[insert period]"/>
                  </w:textInput>
                </w:ffData>
              </w:fldChar>
            </w:r>
            <w:bookmarkStart w:id="9" w:name="Text125"/>
            <w:r w:rsidR="00522DF9">
              <w:instrText xml:space="preserve"> FORMTEXT </w:instrText>
            </w:r>
            <w:r w:rsidR="00522DF9">
              <w:fldChar w:fldCharType="separate"/>
            </w:r>
            <w:r w:rsidR="00D742A9">
              <w:t xml:space="preserve">18 months </w:t>
            </w:r>
            <w:r w:rsidR="00522DF9">
              <w:fldChar w:fldCharType="end"/>
            </w:r>
            <w:bookmarkEnd w:id="9"/>
            <w:r w:rsidRPr="000E5DB7">
              <w:t xml:space="preserve"> commencing from the Tender Deadline.</w:t>
            </w:r>
          </w:p>
        </w:tc>
      </w:tr>
      <w:tr w:rsidR="003C0FB1" w:rsidRPr="00CB5B77" w14:paraId="7E6E1C4C" w14:textId="77777777" w:rsidTr="00ED08A1">
        <w:tc>
          <w:tcPr>
            <w:tcW w:w="438" w:type="pct"/>
          </w:tcPr>
          <w:p w14:paraId="11C34852" w14:textId="77777777" w:rsidR="003C0FB1" w:rsidRDefault="003C0FB1" w:rsidP="00503F93">
            <w:pPr>
              <w:jc w:val="both"/>
              <w:rPr>
                <w:color w:val="0000FF"/>
              </w:rPr>
            </w:pPr>
            <w:r w:rsidRPr="000E5DB7">
              <w:rPr>
                <w:color w:val="0000FF"/>
              </w:rPr>
              <w:t>2.10.4</w:t>
            </w:r>
          </w:p>
        </w:tc>
        <w:tc>
          <w:tcPr>
            <w:tcW w:w="4562" w:type="pct"/>
          </w:tcPr>
          <w:p w14:paraId="0BBA2019"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79710AC0" w14:textId="77777777" w:rsidTr="00ED08A1">
        <w:trPr>
          <w:trHeight w:val="711"/>
        </w:trPr>
        <w:tc>
          <w:tcPr>
            <w:tcW w:w="438" w:type="pct"/>
          </w:tcPr>
          <w:p w14:paraId="614078CF" w14:textId="77777777" w:rsidR="003C0FB1" w:rsidRDefault="003C0FB1" w:rsidP="00503F93">
            <w:pPr>
              <w:spacing w:after="200"/>
              <w:jc w:val="both"/>
              <w:rPr>
                <w:color w:val="0000FF"/>
              </w:rPr>
            </w:pPr>
            <w:r w:rsidRPr="000E5DB7">
              <w:rPr>
                <w:color w:val="0000FF"/>
              </w:rPr>
              <w:t>2.10.5</w:t>
            </w:r>
          </w:p>
        </w:tc>
        <w:tc>
          <w:tcPr>
            <w:tcW w:w="4562" w:type="pct"/>
          </w:tcPr>
          <w:p w14:paraId="016777F1"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41C9CCBB" w14:textId="77777777" w:rsidTr="00ED08A1">
        <w:tc>
          <w:tcPr>
            <w:tcW w:w="438" w:type="pct"/>
          </w:tcPr>
          <w:p w14:paraId="00B65C6B" w14:textId="77777777" w:rsidR="00522DF9" w:rsidRDefault="00522DF9" w:rsidP="00522DF9">
            <w:pPr>
              <w:jc w:val="both"/>
              <w:rPr>
                <w:color w:val="0000FF"/>
              </w:rPr>
            </w:pPr>
            <w:r w:rsidRPr="000E5DB7">
              <w:rPr>
                <w:color w:val="0000FF"/>
              </w:rPr>
              <w:t>2.10.6</w:t>
            </w:r>
          </w:p>
        </w:tc>
        <w:tc>
          <w:tcPr>
            <w:tcW w:w="4562" w:type="pct"/>
          </w:tcPr>
          <w:p w14:paraId="6F042CD7" w14:textId="43279983" w:rsidR="00522DF9" w:rsidRDefault="00522DF9" w:rsidP="00522DF9">
            <w:pPr>
              <w:spacing w:after="200"/>
              <w:rPr>
                <w:i/>
                <w:iCs/>
                <w:color w:val="FF0000"/>
              </w:rPr>
            </w:pPr>
            <w:r w:rsidRPr="004C1900">
              <w:rPr>
                <w:i/>
                <w:iCs/>
                <w:color w:val="FF0000"/>
                <w:highlight w:val="lightGray"/>
              </w:rPr>
              <w:fldChar w:fldCharType="begin">
                <w:ffData>
                  <w:name w:val="Text125"/>
                  <w:enabled/>
                  <w:calcOnExit w:val="0"/>
                  <w:textInput>
                    <w:default w:val="Delete and replace with “Not Used” if not applicable:"/>
                  </w:textInput>
                </w:ffData>
              </w:fldChar>
            </w:r>
            <w:r w:rsidRPr="004C1900">
              <w:rPr>
                <w:i/>
                <w:iCs/>
                <w:color w:val="FF0000"/>
                <w:highlight w:val="lightGray"/>
              </w:rPr>
              <w:instrText xml:space="preserve"> FORMTEXT </w:instrText>
            </w:r>
            <w:r w:rsidRPr="004C1900">
              <w:rPr>
                <w:i/>
                <w:iCs/>
                <w:color w:val="FF0000"/>
                <w:highlight w:val="lightGray"/>
              </w:rPr>
            </w:r>
            <w:r w:rsidRPr="004C1900">
              <w:rPr>
                <w:i/>
                <w:iCs/>
                <w:color w:val="FF0000"/>
                <w:highlight w:val="lightGray"/>
              </w:rPr>
              <w:fldChar w:fldCharType="separate"/>
            </w:r>
            <w:r w:rsidR="00D742A9">
              <w:rPr>
                <w:i/>
                <w:iCs/>
                <w:color w:val="FF0000"/>
                <w:highlight w:val="lightGray"/>
              </w:rPr>
              <w:t>NOT USED</w:t>
            </w:r>
            <w:r w:rsidRPr="004C1900">
              <w:rPr>
                <w:i/>
                <w:iCs/>
                <w:color w:val="FF0000"/>
                <w:highlight w:val="lightGray"/>
              </w:rPr>
              <w:fldChar w:fldCharType="end"/>
            </w:r>
          </w:p>
          <w:p w14:paraId="0E392840" w14:textId="77777777" w:rsidR="00522DF9" w:rsidRPr="00522DF9" w:rsidRDefault="00522DF9" w:rsidP="006565BD">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6565BD">
              <w:rPr>
                <w:szCs w:val="22"/>
              </w:rPr>
              <w:fldChar w:fldCharType="begin">
                <w:ffData>
                  <w:name w:val="Text113"/>
                  <w:enabled/>
                  <w:calcOnExit w:val="0"/>
                  <w:textInput>
                    <w:default w:val="[insert relevant price index]"/>
                  </w:textInput>
                </w:ffData>
              </w:fldChar>
            </w:r>
            <w:bookmarkStart w:id="10" w:name="Text113"/>
            <w:r w:rsidR="006565BD">
              <w:rPr>
                <w:szCs w:val="22"/>
              </w:rPr>
              <w:instrText xml:space="preserve"> FORMTEXT </w:instrText>
            </w:r>
            <w:r w:rsidR="006565BD">
              <w:rPr>
                <w:szCs w:val="22"/>
              </w:rPr>
            </w:r>
            <w:r w:rsidR="006565BD">
              <w:rPr>
                <w:szCs w:val="22"/>
              </w:rPr>
              <w:fldChar w:fldCharType="separate"/>
            </w:r>
            <w:r w:rsidR="006565BD">
              <w:rPr>
                <w:noProof/>
                <w:szCs w:val="22"/>
              </w:rPr>
              <w:t>[insert relevant price index]</w:t>
            </w:r>
            <w:r w:rsidR="006565BD">
              <w:rPr>
                <w:szCs w:val="22"/>
              </w:rPr>
              <w:fldChar w:fldCharType="end"/>
            </w:r>
            <w:bookmarkEnd w:id="10"/>
            <w:r w:rsidRPr="00830A49">
              <w:rPr>
                <w:szCs w:val="22"/>
              </w:rPr>
              <w:t xml:space="preserve"> has increased or decreased in the edition of that index published by the </w:t>
            </w:r>
            <w:r w:rsidR="006565BD">
              <w:rPr>
                <w:szCs w:val="22"/>
              </w:rPr>
              <w:fldChar w:fldCharType="begin">
                <w:ffData>
                  <w:name w:val="Text139"/>
                  <w:enabled/>
                  <w:calcOnExit w:val="0"/>
                  <w:textInput>
                    <w:default w:val="[insert relevant authority]"/>
                  </w:textInput>
                </w:ffData>
              </w:fldChar>
            </w:r>
            <w:bookmarkStart w:id="11" w:name="Text139"/>
            <w:r w:rsidR="006565BD">
              <w:rPr>
                <w:szCs w:val="22"/>
              </w:rPr>
              <w:instrText xml:space="preserve"> FORMTEXT </w:instrText>
            </w:r>
            <w:r w:rsidR="006565BD">
              <w:rPr>
                <w:szCs w:val="22"/>
              </w:rPr>
            </w:r>
            <w:r w:rsidR="006565BD">
              <w:rPr>
                <w:szCs w:val="22"/>
              </w:rPr>
              <w:fldChar w:fldCharType="separate"/>
            </w:r>
            <w:r w:rsidR="006565BD">
              <w:rPr>
                <w:noProof/>
                <w:szCs w:val="22"/>
              </w:rPr>
              <w:t>[insert relevant authority]</w:t>
            </w:r>
            <w:r w:rsidR="006565BD">
              <w:rPr>
                <w:szCs w:val="22"/>
              </w:rPr>
              <w:fldChar w:fldCharType="end"/>
            </w:r>
            <w:bookmarkEnd w:id="11"/>
            <w:r w:rsidRPr="00830A49">
              <w:rPr>
                <w:szCs w:val="22"/>
              </w:rPr>
              <w:t xml:space="preserve"> most recently prior to that anniversary</w:t>
            </w:r>
            <w:r>
              <w:rPr>
                <w:szCs w:val="22"/>
              </w:rPr>
              <w:t>.</w:t>
            </w:r>
          </w:p>
        </w:tc>
      </w:tr>
    </w:tbl>
    <w:p w14:paraId="75C00596" w14:textId="77777777" w:rsidR="003C0FB1" w:rsidRDefault="003C0FB1" w:rsidP="003C0FB1">
      <w:pPr>
        <w:pStyle w:val="Heading2"/>
        <w:keepNext w:val="0"/>
        <w:keepLines/>
        <w:spacing w:after="100"/>
        <w:ind w:firstLine="0"/>
        <w:jc w:val="both"/>
      </w:pPr>
      <w:r w:rsidRPr="000E5DB7">
        <w:t>2.11</w:t>
      </w:r>
      <w:r w:rsidRPr="000E5DB7">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CB5B77" w14:paraId="1BE1C0E7" w14:textId="77777777" w:rsidTr="00ED08A1">
        <w:tc>
          <w:tcPr>
            <w:tcW w:w="437" w:type="pct"/>
          </w:tcPr>
          <w:p w14:paraId="62A33BA8" w14:textId="77777777" w:rsidR="003C0FB1" w:rsidRDefault="003C0FB1" w:rsidP="00503F93">
            <w:pPr>
              <w:jc w:val="both"/>
              <w:rPr>
                <w:color w:val="0000FF"/>
              </w:rPr>
            </w:pPr>
            <w:r w:rsidRPr="000E5DB7">
              <w:rPr>
                <w:color w:val="0000FF"/>
              </w:rPr>
              <w:t>2.11.1</w:t>
            </w:r>
          </w:p>
        </w:tc>
        <w:tc>
          <w:tcPr>
            <w:tcW w:w="4563" w:type="pct"/>
            <w:gridSpan w:val="2"/>
          </w:tcPr>
          <w:p w14:paraId="2B349917"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040AA2F" w14:textId="77777777" w:rsidTr="00ED08A1">
        <w:trPr>
          <w:gridAfter w:val="1"/>
          <w:wAfter w:w="5" w:type="pct"/>
        </w:trPr>
        <w:tc>
          <w:tcPr>
            <w:tcW w:w="437" w:type="pct"/>
          </w:tcPr>
          <w:p w14:paraId="3EB22493" w14:textId="77777777" w:rsidR="003C0FB1" w:rsidRDefault="003C0FB1" w:rsidP="00503F93">
            <w:pPr>
              <w:jc w:val="both"/>
              <w:rPr>
                <w:color w:val="0000FF"/>
              </w:rPr>
            </w:pPr>
            <w:r w:rsidRPr="000E5DB7">
              <w:rPr>
                <w:color w:val="0000FF"/>
              </w:rPr>
              <w:t>2.11.2</w:t>
            </w:r>
          </w:p>
        </w:tc>
        <w:tc>
          <w:tcPr>
            <w:tcW w:w="4558" w:type="pct"/>
          </w:tcPr>
          <w:p w14:paraId="53320041"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0AE52390" w14:textId="77777777" w:rsidTr="003E08C5">
        <w:trPr>
          <w:gridAfter w:val="1"/>
          <w:wAfter w:w="5" w:type="pct"/>
          <w:trHeight w:val="2761"/>
        </w:trPr>
        <w:tc>
          <w:tcPr>
            <w:tcW w:w="437" w:type="pct"/>
          </w:tcPr>
          <w:p w14:paraId="0BCDAE7C" w14:textId="77777777" w:rsidR="003C0FB1" w:rsidRPr="000E5DB7" w:rsidRDefault="003C0FB1" w:rsidP="00503F93">
            <w:pPr>
              <w:jc w:val="both"/>
              <w:rPr>
                <w:color w:val="0000FF"/>
              </w:rPr>
            </w:pPr>
            <w:r>
              <w:rPr>
                <w:color w:val="0000FF"/>
              </w:rPr>
              <w:lastRenderedPageBreak/>
              <w:t>2.11.3</w:t>
            </w:r>
          </w:p>
        </w:tc>
        <w:tc>
          <w:tcPr>
            <w:tcW w:w="4558" w:type="pct"/>
          </w:tcPr>
          <w:p w14:paraId="6CAB839E" w14:textId="77777777" w:rsidR="003C0FB1"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1391F2CE" w14:textId="77777777" w:rsidR="003C0FB1" w:rsidRDefault="003C0FB1" w:rsidP="003C0FB1">
      <w:pPr>
        <w:pStyle w:val="Heading2"/>
        <w:jc w:val="both"/>
      </w:pPr>
      <w:r w:rsidRPr="000E5DB7">
        <w:t>2.12</w:t>
      </w:r>
      <w:r w:rsidRPr="000E5DB7">
        <w:tab/>
        <w:t>Publicity</w:t>
      </w:r>
    </w:p>
    <w:p w14:paraId="611C71BF"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1B448CF9" w14:textId="77777777" w:rsidR="003C0FB1" w:rsidRDefault="003C0FB1" w:rsidP="003C0FB1">
      <w:pPr>
        <w:pStyle w:val="Heading2"/>
        <w:jc w:val="both"/>
      </w:pPr>
      <w:r w:rsidRPr="000E5DB7">
        <w:t>2.13</w:t>
      </w:r>
      <w:r w:rsidRPr="000E5DB7">
        <w:tab/>
        <w:t xml:space="preserve">Registrable Interest </w:t>
      </w:r>
    </w:p>
    <w:p w14:paraId="2FE0E51B"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1C1FC9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 </w:t>
      </w:r>
    </w:p>
    <w:p w14:paraId="6A035CFB" w14:textId="77777777" w:rsidR="003C0FB1" w:rsidRDefault="003C0FB1" w:rsidP="003C0FB1">
      <w:pPr>
        <w:pStyle w:val="Heading2"/>
        <w:jc w:val="both"/>
      </w:pPr>
      <w:r w:rsidRPr="000E5DB7">
        <w:t>2.14</w:t>
      </w:r>
      <w:r w:rsidRPr="000E5DB7">
        <w:tab/>
        <w:t>Anti-Competitive Conduct</w:t>
      </w:r>
    </w:p>
    <w:p w14:paraId="1E12F143"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57BE5647" w14:textId="77777777" w:rsidR="003C0FB1" w:rsidRDefault="003C0FB1" w:rsidP="003C0FB1">
      <w:pPr>
        <w:pStyle w:val="Heading2"/>
        <w:jc w:val="both"/>
      </w:pPr>
      <w:r w:rsidRPr="000E5DB7">
        <w:t>2.15</w:t>
      </w:r>
      <w:r w:rsidRPr="000E5DB7">
        <w:tab/>
        <w:t>Industry Terms Used in this RFT</w:t>
      </w:r>
    </w:p>
    <w:p w14:paraId="3C00D1D0"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067DE13F" w14:textId="77777777" w:rsidR="003C0FB1" w:rsidRDefault="003C0FB1" w:rsidP="003C0FB1">
      <w:pPr>
        <w:pStyle w:val="Heading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07A4B12F" w14:textId="77777777" w:rsidTr="00ED08A1">
        <w:tc>
          <w:tcPr>
            <w:tcW w:w="439" w:type="pct"/>
          </w:tcPr>
          <w:p w14:paraId="2636E8B5"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238A31C9"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0D0680F0" w14:textId="77777777" w:rsidTr="00ED08A1">
        <w:tc>
          <w:tcPr>
            <w:tcW w:w="439" w:type="pct"/>
          </w:tcPr>
          <w:p w14:paraId="542DFE49"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38128CA" w14:textId="77777777" w:rsidR="003C0FB1" w:rsidRDefault="003C0FB1" w:rsidP="00684357">
            <w:pPr>
              <w:jc w:val="both"/>
            </w:pPr>
            <w:r w:rsidRPr="000E5DB7">
              <w:t xml:space="preserve">Tenderers are asked to consider if any of the information supplied by them in their Tender should not be disclosed because of its confidentiality or commercial sensitivity. If Tenderers consider that certain information is not to be disclosed because of its confidentiality or </w:t>
            </w:r>
            <w:r w:rsidRPr="000E5DB7">
              <w:lastRenderedPageBreak/>
              <w:t>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4D8D2977" w14:textId="77777777" w:rsidR="003C0FB1" w:rsidRDefault="003C0FB1" w:rsidP="003C0FB1">
      <w:pPr>
        <w:pStyle w:val="Heading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3499F01A" w14:textId="77777777" w:rsidTr="001F6360">
        <w:trPr>
          <w:trHeight w:val="2400"/>
        </w:trPr>
        <w:tc>
          <w:tcPr>
            <w:tcW w:w="5000" w:type="pct"/>
          </w:tcPr>
          <w:p w14:paraId="3B7C8F80"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2"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109CDDAE" w14:textId="77777777" w:rsidR="003C0FB1" w:rsidRDefault="003C0FB1" w:rsidP="003C0FB1">
      <w:pPr>
        <w:pStyle w:val="Heading2"/>
        <w:jc w:val="both"/>
      </w:pPr>
      <w:r w:rsidRPr="000E5DB7">
        <w:t>2.18</w:t>
      </w:r>
      <w:r w:rsidRPr="000E5DB7">
        <w:tab/>
        <w:t>Conflicts of Interest</w:t>
      </w:r>
    </w:p>
    <w:p w14:paraId="6CF11395" w14:textId="77777777" w:rsidR="007746D2" w:rsidRDefault="007746D2" w:rsidP="001F6360">
      <w:pPr>
        <w:jc w:val="both"/>
      </w:pPr>
    </w:p>
    <w:p w14:paraId="77891DE2" w14:textId="77777777" w:rsidR="0001388F" w:rsidRDefault="0001388F" w:rsidP="001F6360">
      <w:pPr>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624C5086" w14:textId="77777777" w:rsidR="003C0FB1" w:rsidRDefault="003C0FB1" w:rsidP="003C0FB1">
      <w:pPr>
        <w:pStyle w:val="Heading2"/>
        <w:jc w:val="both"/>
      </w:pPr>
      <w:r w:rsidRPr="000E5DB7">
        <w:t>2.19</w:t>
      </w:r>
      <w:r w:rsidRPr="000E5DB7">
        <w:tab/>
        <w:t>Withdrawal from this Competition</w:t>
      </w:r>
    </w:p>
    <w:p w14:paraId="24BA1466"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11AD603A"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4C8092D0" w14:textId="77777777" w:rsidTr="00C57446">
        <w:tc>
          <w:tcPr>
            <w:tcW w:w="547" w:type="pct"/>
          </w:tcPr>
          <w:p w14:paraId="43515C60"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EndPr/>
            <w:sdtContent>
              <w:p w14:paraId="23519768" w14:textId="2EFA173B" w:rsidR="00DC28E8" w:rsidRPr="00DC28E8" w:rsidRDefault="00DC28E8" w:rsidP="00DC28E8">
                <w:pPr>
                  <w:rPr>
                    <w:highlight w:val="lightGray"/>
                  </w:rPr>
                </w:pPr>
                <w:r w:rsidRPr="00DC28E8">
                  <w:rPr>
                    <w:i/>
                    <w:color w:val="FF0000"/>
                    <w:highlight w:val="lightGray"/>
                  </w:rPr>
                  <w:fldChar w:fldCharType="begin">
                    <w:ffData>
                      <w:name w:val=""/>
                      <w:enabled/>
                      <w:calcOnExit w:val="0"/>
                      <w:textInput>
                        <w:default w:val="Delete and replace with “Not Used” if not applicable:"/>
                      </w:textInput>
                    </w:ffData>
                  </w:fldChar>
                </w:r>
                <w:r w:rsidRPr="00DC28E8">
                  <w:rPr>
                    <w:i/>
                    <w:color w:val="FF0000"/>
                    <w:highlight w:val="lightGray"/>
                  </w:rPr>
                  <w:instrText xml:space="preserve"> FORMTEXT </w:instrText>
                </w:r>
                <w:r w:rsidRPr="00DC28E8">
                  <w:rPr>
                    <w:i/>
                    <w:color w:val="FF0000"/>
                    <w:highlight w:val="lightGray"/>
                  </w:rPr>
                </w:r>
                <w:r w:rsidRPr="00DC28E8">
                  <w:rPr>
                    <w:i/>
                    <w:color w:val="FF0000"/>
                    <w:highlight w:val="lightGray"/>
                  </w:rPr>
                  <w:fldChar w:fldCharType="separate"/>
                </w:r>
                <w:r w:rsidR="00D742A9">
                  <w:rPr>
                    <w:i/>
                    <w:color w:val="FF0000"/>
                    <w:highlight w:val="lightGray"/>
                  </w:rPr>
                  <w:t>NOT USED</w:t>
                </w:r>
                <w:r w:rsidRPr="00DC28E8">
                  <w:rPr>
                    <w:i/>
                    <w:color w:val="FF0000"/>
                    <w:highlight w:val="lightGray"/>
                  </w:rPr>
                  <w:fldChar w:fldCharType="end"/>
                </w:r>
              </w:p>
              <w:p w14:paraId="0C2A4408" w14:textId="77777777" w:rsidR="00BB5E9D" w:rsidRPr="00DC28E8" w:rsidRDefault="00DC28E8" w:rsidP="00DC28E8">
                <w:pPr>
                  <w:spacing w:after="200" w:line="316" w:lineRule="auto"/>
                  <w:jc w:val="both"/>
                </w:pPr>
                <w:r w:rsidRPr="000E5DB7">
                  <w:lastRenderedPageBreak/>
                  <w:t xml:space="preserve">The Contracting Authority will facilitate Tenderers by permitting an inspection of the Contracting Authority’s premises. A site visit to view the Contracting Authority’s premises or facilities at </w:t>
                </w:r>
                <w:r w:rsidRPr="000E5DB7">
                  <w:fldChar w:fldCharType="begin">
                    <w:ffData>
                      <w:name w:val="Text14"/>
                      <w:enabled/>
                      <w:calcOnExit w:val="0"/>
                      <w:textInput>
                        <w:default w:val="[insert relevant addresses]"/>
                      </w:textInput>
                    </w:ffData>
                  </w:fldChar>
                </w:r>
                <w:r w:rsidRPr="000E5DB7">
                  <w:instrText xml:space="preserve"> FORMTEXT </w:instrText>
                </w:r>
                <w:r w:rsidRPr="000E5DB7">
                  <w:fldChar w:fldCharType="separate"/>
                </w:r>
                <w:r w:rsidRPr="000E5DB7">
                  <w:rPr>
                    <w:noProof/>
                  </w:rPr>
                  <w:t>[insert relevant addresses]</w:t>
                </w:r>
                <w:r w:rsidRPr="000E5DB7">
                  <w:fldChar w:fldCharType="end"/>
                </w:r>
                <w:r w:rsidRPr="000E5DB7">
                  <w:t xml:space="preserve"> shall be organised on </w:t>
                </w:r>
                <w:r w:rsidRPr="000E5DB7">
                  <w:fldChar w:fldCharType="begin">
                    <w:ffData>
                      <w:name w:val="Text15"/>
                      <w:enabled/>
                      <w:calcOnExit w:val="0"/>
                      <w:textInput>
                        <w:default w:val="[date]"/>
                      </w:textInput>
                    </w:ffData>
                  </w:fldChar>
                </w:r>
                <w:r w:rsidRPr="000E5DB7">
                  <w:instrText xml:space="preserve"> FORMTEXT </w:instrText>
                </w:r>
                <w:r w:rsidRPr="000E5DB7">
                  <w:fldChar w:fldCharType="separate"/>
                </w:r>
                <w:r w:rsidRPr="000E5DB7">
                  <w:rPr>
                    <w:noProof/>
                  </w:rPr>
                  <w:t>[date]</w:t>
                </w:r>
                <w:r w:rsidRPr="000E5DB7">
                  <w:fldChar w:fldCharType="end"/>
                </w:r>
                <w:r w:rsidRPr="000E5DB7">
                  <w:t xml:space="preserve"> between the hours of </w:t>
                </w:r>
                <w:r w:rsidRPr="000E5DB7">
                  <w:fldChar w:fldCharType="begin">
                    <w:ffData>
                      <w:name w:val="Text95"/>
                      <w:enabled/>
                      <w:calcOnExit w:val="0"/>
                      <w:textInput>
                        <w:default w:val="[x and y]"/>
                      </w:textInput>
                    </w:ffData>
                  </w:fldChar>
                </w:r>
                <w:r w:rsidRPr="000E5DB7">
                  <w:instrText xml:space="preserve"> FORMTEXT </w:instrText>
                </w:r>
                <w:r w:rsidRPr="000E5DB7">
                  <w:fldChar w:fldCharType="separate"/>
                </w:r>
                <w:r w:rsidRPr="000E5DB7">
                  <w:rPr>
                    <w:noProof/>
                  </w:rPr>
                  <w:t>[x and y]</w:t>
                </w:r>
                <w:r w:rsidRPr="000E5DB7">
                  <w:fldChar w:fldCharType="end"/>
                </w:r>
                <w:r w:rsidRPr="000E5DB7">
                  <w:t xml:space="preserve">. Tenderers wishing to make an appointment to avail of this opportunity must confirm their attendance by contacting </w:t>
                </w:r>
                <w:r w:rsidRPr="000E5DB7">
                  <w:fldChar w:fldCharType="begin">
                    <w:ffData>
                      <w:name w:val="Text96"/>
                      <w:enabled/>
                      <w:calcOnExit w:val="0"/>
                      <w:textInput>
                        <w:default w:val="[name of person]"/>
                      </w:textInput>
                    </w:ffData>
                  </w:fldChar>
                </w:r>
                <w:r w:rsidRPr="000E5DB7">
                  <w:instrText xml:space="preserve"> FORMTEXT </w:instrText>
                </w:r>
                <w:r w:rsidRPr="000E5DB7">
                  <w:fldChar w:fldCharType="separate"/>
                </w:r>
                <w:r w:rsidRPr="000E5DB7">
                  <w:rPr>
                    <w:noProof/>
                  </w:rPr>
                  <w:t>[name of person]</w:t>
                </w:r>
                <w:r w:rsidRPr="000E5DB7">
                  <w:fldChar w:fldCharType="end"/>
                </w:r>
                <w:r w:rsidRPr="000E5DB7">
                  <w:t xml:space="preserve"> at </w:t>
                </w:r>
                <w:r w:rsidRPr="000E5DB7">
                  <w:fldChar w:fldCharType="begin">
                    <w:ffData>
                      <w:name w:val=""/>
                      <w:enabled/>
                      <w:calcOnExit w:val="0"/>
                      <w:textInput>
                        <w:default w:val="[insert email address]"/>
                      </w:textInput>
                    </w:ffData>
                  </w:fldChar>
                </w:r>
                <w:r w:rsidRPr="000E5DB7">
                  <w:instrText xml:space="preserve"> FORMTEXT </w:instrText>
                </w:r>
                <w:r w:rsidRPr="000E5DB7">
                  <w:fldChar w:fldCharType="separate"/>
                </w:r>
                <w:r w:rsidRPr="000E5DB7">
                  <w:rPr>
                    <w:noProof/>
                  </w:rPr>
                  <w:t>[insert email address]</w:t>
                </w:r>
                <w:r w:rsidRPr="000E5DB7">
                  <w:fldChar w:fldCharType="end"/>
                </w:r>
                <w:r w:rsidRPr="000E5DB7">
                  <w:t xml:space="preserve"> by </w:t>
                </w:r>
                <w:r w:rsidRPr="000E5DB7">
                  <w:fldChar w:fldCharType="begin">
                    <w:ffData>
                      <w:name w:val=""/>
                      <w:enabled/>
                      <w:calcOnExit w:val="0"/>
                      <w:textInput>
                        <w:default w:val="[insert date and time]"/>
                      </w:textInput>
                    </w:ffData>
                  </w:fldChar>
                </w:r>
                <w:r w:rsidRPr="000E5DB7">
                  <w:instrText xml:space="preserve"> FORMTEXT </w:instrText>
                </w:r>
                <w:r w:rsidRPr="000E5DB7">
                  <w:fldChar w:fldCharType="separate"/>
                </w:r>
                <w:r w:rsidRPr="000E5DB7">
                  <w:rPr>
                    <w:noProof/>
                  </w:rPr>
                  <w:t>[insert date and time]</w:t>
                </w:r>
                <w:r w:rsidRPr="000E5DB7">
                  <w:fldChar w:fldCharType="end"/>
                </w:r>
                <w:r w:rsidRPr="000E5DB7">
                  <w:t>. Attendance at the Contracting Authority’s premises will be subject to compliance with local security and health and safety arrangements</w:t>
                </w:r>
                <w:r>
                  <w:t>.</w:t>
                </w:r>
              </w:p>
            </w:sdtContent>
          </w:sdt>
        </w:tc>
      </w:tr>
      <w:tr w:rsidR="00101AC8" w:rsidRPr="00830A49" w14:paraId="633ACE83" w14:textId="77777777" w:rsidTr="00C57446">
        <w:trPr>
          <w:trHeight w:val="615"/>
        </w:trPr>
        <w:tc>
          <w:tcPr>
            <w:tcW w:w="547" w:type="pct"/>
          </w:tcPr>
          <w:p w14:paraId="7B8D2055" w14:textId="77777777" w:rsidR="00101AC8" w:rsidRPr="004A4FDD" w:rsidRDefault="00101AC8" w:rsidP="00684357">
            <w:pPr>
              <w:spacing w:line="316" w:lineRule="auto"/>
              <w:rPr>
                <w:color w:val="0000FF"/>
                <w:szCs w:val="22"/>
                <w:highlight w:val="yellow"/>
              </w:rPr>
            </w:pPr>
            <w:r w:rsidRPr="00EB1496">
              <w:rPr>
                <w:color w:val="0000FF"/>
                <w:szCs w:val="22"/>
              </w:rPr>
              <w:lastRenderedPageBreak/>
              <w:t>2.20.2</w:t>
            </w:r>
          </w:p>
        </w:tc>
        <w:tc>
          <w:tcPr>
            <w:tcW w:w="4453" w:type="pct"/>
          </w:tcPr>
          <w:p w14:paraId="701E56DC" w14:textId="65B9D0CE" w:rsidR="00101AC8" w:rsidRPr="00227275" w:rsidRDefault="00101AC8" w:rsidP="00684357">
            <w:pPr>
              <w:rPr>
                <w:highlight w:val="lightGray"/>
              </w:rPr>
            </w:pPr>
            <w:r w:rsidRPr="00215CCA">
              <w:rPr>
                <w:i/>
                <w:iCs/>
                <w:color w:val="FF0000"/>
                <w:highlight w:val="lightGray"/>
              </w:rPr>
              <w:fldChar w:fldCharType="begin">
                <w:ffData>
                  <w:name w:val="Text126"/>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00D742A9">
              <w:rPr>
                <w:i/>
                <w:iCs/>
                <w:noProof/>
                <w:color w:val="FF0000"/>
                <w:highlight w:val="lightGray"/>
              </w:rPr>
              <w:t>NOT USED</w:t>
            </w:r>
            <w:r w:rsidRPr="00215CCA">
              <w:rPr>
                <w:i/>
                <w:iCs/>
                <w:color w:val="FF0000"/>
                <w:highlight w:val="lightGray"/>
              </w:rPr>
              <w:fldChar w:fldCharType="end"/>
            </w:r>
          </w:p>
          <w:p w14:paraId="56F72B09" w14:textId="77777777" w:rsidR="00101AC8" w:rsidRDefault="00101AC8" w:rsidP="00684357">
            <w:pPr>
              <w:rPr>
                <w:highlight w:val="lightGray"/>
              </w:rPr>
            </w:pPr>
            <w:r w:rsidRPr="00227275">
              <w:rPr>
                <w:highlight w:val="lightGray"/>
              </w:rPr>
              <w:fldChar w:fldCharType="begin">
                <w:ffData>
                  <w:name w:val="Text120"/>
                  <w:enabled/>
                  <w:calcOnExit w:val="0"/>
                  <w:textInput>
                    <w:default w:val="[Insert here details of any site visit required by the Contracting Authority to the Tenderer's premises]"/>
                  </w:textInput>
                </w:ffData>
              </w:fldChar>
            </w:r>
            <w:bookmarkStart w:id="12" w:name="Text120"/>
            <w:r w:rsidRPr="00227275">
              <w:rPr>
                <w:highlight w:val="lightGray"/>
              </w:rPr>
              <w:instrText xml:space="preserve"> FORMTEXT </w:instrText>
            </w:r>
            <w:r w:rsidRPr="00227275">
              <w:rPr>
                <w:highlight w:val="lightGray"/>
              </w:rPr>
            </w:r>
            <w:r w:rsidRPr="00227275">
              <w:rPr>
                <w:highlight w:val="lightGray"/>
              </w:rPr>
              <w:fldChar w:fldCharType="separate"/>
            </w:r>
            <w:r w:rsidRPr="00227275">
              <w:rPr>
                <w:noProof/>
                <w:highlight w:val="lightGray"/>
              </w:rPr>
              <w:t>[Insert here details of any site visit required by the Contracting Authority to the Tenderer's premises]</w:t>
            </w:r>
            <w:r w:rsidRPr="00227275">
              <w:rPr>
                <w:highlight w:val="lightGray"/>
              </w:rPr>
              <w:fldChar w:fldCharType="end"/>
            </w:r>
            <w:bookmarkEnd w:id="12"/>
            <w:r>
              <w:rPr>
                <w:highlight w:val="lightGray"/>
              </w:rPr>
              <w:t>.</w:t>
            </w:r>
          </w:p>
        </w:tc>
      </w:tr>
    </w:tbl>
    <w:p w14:paraId="6211540D" w14:textId="77777777" w:rsidR="00061527" w:rsidRPr="00BD041C" w:rsidRDefault="00061527" w:rsidP="00173329">
      <w:pPr>
        <w:pStyle w:val="Heading2"/>
        <w:ind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5868690F" w14:textId="77777777" w:rsidTr="00C7189F">
        <w:trPr>
          <w:trHeight w:val="4097"/>
        </w:trPr>
        <w:tc>
          <w:tcPr>
            <w:tcW w:w="417" w:type="pct"/>
          </w:tcPr>
          <w:p w14:paraId="4DD2561B" w14:textId="77777777" w:rsidR="003C0FB1" w:rsidRDefault="003C0FB1" w:rsidP="00503F93">
            <w:pPr>
              <w:jc w:val="both"/>
              <w:rPr>
                <w:color w:val="0000FF"/>
              </w:rPr>
            </w:pPr>
            <w:r w:rsidRPr="000E5DB7">
              <w:rPr>
                <w:color w:val="0000FF"/>
              </w:rPr>
              <w:t>2.21.1</w:t>
            </w:r>
          </w:p>
        </w:tc>
        <w:tc>
          <w:tcPr>
            <w:tcW w:w="4583" w:type="pct"/>
            <w:gridSpan w:val="2"/>
          </w:tcPr>
          <w:p w14:paraId="193E2C6B"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CA3AF8" w14:paraId="0BF04592"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3AB9D9"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44F87D6B"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15AA7EC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BA9ACDC"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57593DF3" w14:textId="1E9EFF6C"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D742A9">
                    <w:rPr>
                      <w:szCs w:val="22"/>
                    </w:rPr>
                    <w:t>€1</w:t>
                  </w:r>
                  <w:r w:rsidR="00432817">
                    <w:rPr>
                      <w:szCs w:val="22"/>
                    </w:rPr>
                    <w:t>2,700,000</w:t>
                  </w:r>
                  <w:r w:rsidRPr="00CA3AF8">
                    <w:rPr>
                      <w:szCs w:val="22"/>
                    </w:rPr>
                    <w:fldChar w:fldCharType="end"/>
                  </w:r>
                </w:p>
              </w:tc>
            </w:tr>
            <w:tr w:rsidR="00C7189F" w:rsidRPr="00CA3AF8" w14:paraId="49D4BD0A"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CF4B0D"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537EFDA0" w14:textId="598C313A"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D742A9">
                    <w:rPr>
                      <w:szCs w:val="22"/>
                    </w:rPr>
                    <w:t>€6</w:t>
                  </w:r>
                  <w:r w:rsidR="00432817">
                    <w:rPr>
                      <w:szCs w:val="22"/>
                    </w:rPr>
                    <w:t>,</w:t>
                  </w:r>
                  <w:r w:rsidR="00250E8E">
                    <w:rPr>
                      <w:szCs w:val="22"/>
                    </w:rPr>
                    <w:t>5</w:t>
                  </w:r>
                  <w:r w:rsidR="00432817">
                    <w:rPr>
                      <w:szCs w:val="22"/>
                    </w:rPr>
                    <w:t>00,000</w:t>
                  </w:r>
                  <w:r w:rsidR="00D742A9">
                    <w:rPr>
                      <w:szCs w:val="22"/>
                    </w:rPr>
                    <w:t xml:space="preserve"> </w:t>
                  </w:r>
                  <w:r w:rsidRPr="00CA3AF8">
                    <w:rPr>
                      <w:szCs w:val="22"/>
                    </w:rPr>
                    <w:fldChar w:fldCharType="end"/>
                  </w:r>
                </w:p>
              </w:tc>
            </w:tr>
            <w:tr w:rsidR="001C3A95" w:rsidRPr="00CA3AF8" w14:paraId="51D734A1"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650147" w14:textId="77777777" w:rsidR="001C3A95" w:rsidRPr="00CA3AF8" w:rsidRDefault="001C3A95" w:rsidP="00684357">
                  <w:pPr>
                    <w:spacing w:after="0"/>
                    <w:rPr>
                      <w:sz w:val="22"/>
                      <w:szCs w:val="22"/>
                    </w:rPr>
                  </w:pPr>
                  <w:r w:rsidRPr="00CA3AF8">
                    <w:rPr>
                      <w:sz w:val="22"/>
                      <w:szCs w:val="22"/>
                    </w:rPr>
                    <w:t>Product Liability</w:t>
                  </w:r>
                </w:p>
              </w:tc>
              <w:tc>
                <w:tcPr>
                  <w:tcW w:w="2500" w:type="pct"/>
                  <w:vAlign w:val="center"/>
                </w:tcPr>
                <w:p w14:paraId="1AEEAFB3" w14:textId="2DA114B5" w:rsidR="001C3A95" w:rsidRPr="00CA3AF8" w:rsidRDefault="001C3A95"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432817">
                    <w:rPr>
                      <w:szCs w:val="22"/>
                    </w:rPr>
                    <w:t> </w:t>
                  </w:r>
                  <w:r w:rsidR="00432817">
                    <w:rPr>
                      <w:szCs w:val="22"/>
                    </w:rPr>
                    <w:t> </w:t>
                  </w:r>
                  <w:r w:rsidR="00432817">
                    <w:rPr>
                      <w:szCs w:val="22"/>
                    </w:rPr>
                    <w:t> </w:t>
                  </w:r>
                  <w:r w:rsidR="00432817">
                    <w:rPr>
                      <w:szCs w:val="22"/>
                    </w:rPr>
                    <w:t> </w:t>
                  </w:r>
                  <w:r w:rsidR="00432817">
                    <w:rPr>
                      <w:szCs w:val="22"/>
                    </w:rPr>
                    <w:t> </w:t>
                  </w:r>
                  <w:r w:rsidRPr="00CA3AF8">
                    <w:rPr>
                      <w:szCs w:val="22"/>
                    </w:rPr>
                    <w:fldChar w:fldCharType="end"/>
                  </w:r>
                </w:p>
              </w:tc>
            </w:tr>
            <w:tr w:rsidR="00C7189F" w:rsidRPr="00CA3AF8" w14:paraId="55C0FAC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0AD838" w14:textId="77777777" w:rsidR="00C7189F" w:rsidRPr="00CA3AF8" w:rsidRDefault="00C7189F" w:rsidP="00CA3AF8">
                  <w:pPr>
                    <w:spacing w:after="0"/>
                    <w:rPr>
                      <w:sz w:val="22"/>
                      <w:szCs w:val="22"/>
                    </w:rPr>
                  </w:pPr>
                  <w:r w:rsidRPr="00CA3AF8">
                    <w:rPr>
                      <w:sz w:val="22"/>
                      <w:szCs w:val="22"/>
                    </w:rPr>
                    <w:t>Professional Indemnity</w:t>
                  </w:r>
                </w:p>
              </w:tc>
              <w:tc>
                <w:tcPr>
                  <w:tcW w:w="2500" w:type="pct"/>
                  <w:vAlign w:val="center"/>
                </w:tcPr>
                <w:p w14:paraId="6315C8B0" w14:textId="61942CF8"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536BCE">
                    <w:rPr>
                      <w:szCs w:val="22"/>
                    </w:rPr>
                    <w:t>€1</w:t>
                  </w:r>
                  <w:r w:rsidR="00E71564">
                    <w:rPr>
                      <w:szCs w:val="22"/>
                    </w:rPr>
                    <w:t>,</w:t>
                  </w:r>
                  <w:r w:rsidR="00536BCE">
                    <w:rPr>
                      <w:szCs w:val="22"/>
                    </w:rPr>
                    <w:t>000</w:t>
                  </w:r>
                  <w:r w:rsidR="00E71564">
                    <w:rPr>
                      <w:szCs w:val="22"/>
                    </w:rPr>
                    <w:t>,</w:t>
                  </w:r>
                  <w:r w:rsidR="00536BCE">
                    <w:rPr>
                      <w:szCs w:val="22"/>
                    </w:rPr>
                    <w:t>000</w:t>
                  </w:r>
                  <w:r w:rsidRPr="00CA3AF8">
                    <w:rPr>
                      <w:szCs w:val="22"/>
                    </w:rPr>
                    <w:fldChar w:fldCharType="end"/>
                  </w:r>
                </w:p>
              </w:tc>
            </w:tr>
            <w:tr w:rsidR="00C7189F" w:rsidRPr="00CA3AF8" w14:paraId="6BEAC035"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76275C5" w14:textId="032F14E1" w:rsidR="00C7189F" w:rsidRPr="00CA3AF8" w:rsidRDefault="00C7189F" w:rsidP="00CA3AF8">
                  <w:pPr>
                    <w:spacing w:after="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bookmarkStart w:id="13" w:name="_Hlk157085526"/>
                  <w:r w:rsidR="00250E8E">
                    <w:rPr>
                      <w:szCs w:val="22"/>
                    </w:rPr>
                    <w:t>Vehicle Insurance</w:t>
                  </w:r>
                  <w:r w:rsidR="00B36F1E">
                    <w:rPr>
                      <w:noProof/>
                      <w:sz w:val="22"/>
                      <w:szCs w:val="22"/>
                    </w:rPr>
                    <w:t xml:space="preserve"> </w:t>
                  </w:r>
                  <w:bookmarkEnd w:id="13"/>
                  <w:r w:rsidRPr="00CA3AF8">
                    <w:rPr>
                      <w:szCs w:val="22"/>
                    </w:rPr>
                    <w:fldChar w:fldCharType="end"/>
                  </w:r>
                </w:p>
              </w:tc>
              <w:tc>
                <w:tcPr>
                  <w:tcW w:w="2500" w:type="pct"/>
                  <w:vAlign w:val="center"/>
                </w:tcPr>
                <w:p w14:paraId="474CE49A" w14:textId="1ED1B83E" w:rsidR="00C7189F" w:rsidRPr="00CA3AF8" w:rsidRDefault="00C7189F" w:rsidP="00017F5A">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250E8E" w:rsidRPr="00250E8E">
                    <w:rPr>
                      <w:szCs w:val="22"/>
                    </w:rPr>
                    <w:t xml:space="preserve">€6,500,000 </w:t>
                  </w:r>
                  <w:r w:rsidRPr="00CA3AF8">
                    <w:rPr>
                      <w:szCs w:val="22"/>
                    </w:rPr>
                    <w:fldChar w:fldCharType="end"/>
                  </w:r>
                </w:p>
              </w:tc>
            </w:tr>
          </w:tbl>
          <w:p w14:paraId="27DCB069" w14:textId="77777777" w:rsidR="003C0FB1" w:rsidRPr="00CA3AF8" w:rsidRDefault="003C0FB1" w:rsidP="00CA3AF8">
            <w:pPr>
              <w:jc w:val="both"/>
              <w:rPr>
                <w:szCs w:val="22"/>
              </w:rPr>
            </w:pPr>
          </w:p>
        </w:tc>
      </w:tr>
      <w:tr w:rsidR="003C0FB1" w:rsidRPr="00CB5B77" w14:paraId="7E87CB40" w14:textId="77777777" w:rsidTr="00C32309">
        <w:tc>
          <w:tcPr>
            <w:tcW w:w="417" w:type="pct"/>
          </w:tcPr>
          <w:p w14:paraId="38935824" w14:textId="77777777" w:rsidR="003C0FB1" w:rsidRDefault="003C0FB1" w:rsidP="00810B05">
            <w:pPr>
              <w:spacing w:before="120"/>
              <w:jc w:val="both"/>
              <w:rPr>
                <w:color w:val="0000FF"/>
              </w:rPr>
            </w:pPr>
            <w:r w:rsidRPr="000E5DB7">
              <w:rPr>
                <w:color w:val="0000FF"/>
              </w:rPr>
              <w:t>2.21.2</w:t>
            </w:r>
          </w:p>
        </w:tc>
        <w:tc>
          <w:tcPr>
            <w:tcW w:w="4583" w:type="pct"/>
            <w:gridSpan w:val="2"/>
          </w:tcPr>
          <w:p w14:paraId="07A921F1" w14:textId="77777777"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18A021C" w14:textId="77777777" w:rsidTr="00C32309">
        <w:tc>
          <w:tcPr>
            <w:tcW w:w="417" w:type="pct"/>
          </w:tcPr>
          <w:p w14:paraId="3A8D5900" w14:textId="77777777" w:rsidR="003C0FB1" w:rsidRDefault="003C0FB1" w:rsidP="00503F93">
            <w:pPr>
              <w:jc w:val="both"/>
              <w:rPr>
                <w:color w:val="0000FF"/>
              </w:rPr>
            </w:pPr>
            <w:r w:rsidRPr="000E5DB7">
              <w:rPr>
                <w:color w:val="0000FF"/>
              </w:rPr>
              <w:t>2.21.3</w:t>
            </w:r>
          </w:p>
        </w:tc>
        <w:tc>
          <w:tcPr>
            <w:tcW w:w="4583" w:type="pct"/>
            <w:gridSpan w:val="2"/>
          </w:tcPr>
          <w:p w14:paraId="5B9C2D7D"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35504179" w14:textId="77777777" w:rsidTr="00C32309">
        <w:tc>
          <w:tcPr>
            <w:tcW w:w="417" w:type="pct"/>
          </w:tcPr>
          <w:p w14:paraId="767F9CA6" w14:textId="77777777" w:rsidR="003C0FB1" w:rsidRDefault="003C0FB1" w:rsidP="00503F93">
            <w:pPr>
              <w:jc w:val="both"/>
              <w:rPr>
                <w:color w:val="0000FF"/>
              </w:rPr>
            </w:pPr>
          </w:p>
        </w:tc>
        <w:tc>
          <w:tcPr>
            <w:tcW w:w="436" w:type="pct"/>
          </w:tcPr>
          <w:p w14:paraId="18A97A27" w14:textId="77777777" w:rsidR="003C0FB1" w:rsidRPr="00810B05" w:rsidRDefault="003C0FB1" w:rsidP="008F5874">
            <w:pPr>
              <w:jc w:val="both"/>
              <w:rPr>
                <w:color w:val="0000FF"/>
              </w:rPr>
            </w:pPr>
            <w:r w:rsidRPr="00810B05">
              <w:rPr>
                <w:color w:val="0000FF"/>
              </w:rPr>
              <w:t>(a)</w:t>
            </w:r>
          </w:p>
        </w:tc>
        <w:tc>
          <w:tcPr>
            <w:tcW w:w="4148" w:type="pct"/>
          </w:tcPr>
          <w:p w14:paraId="38BFE8BC" w14:textId="77777777" w:rsidR="003C0FB1" w:rsidRDefault="003C0FB1" w:rsidP="008F5874">
            <w:pPr>
              <w:jc w:val="both"/>
            </w:pPr>
            <w:r w:rsidRPr="000E5DB7">
              <w:t>immediately advise the Contracting Authority of any material change to its insured status;</w:t>
            </w:r>
          </w:p>
        </w:tc>
      </w:tr>
      <w:tr w:rsidR="003C0FB1" w:rsidRPr="00CB5B77" w14:paraId="340600EA" w14:textId="77777777" w:rsidTr="00C32309">
        <w:tc>
          <w:tcPr>
            <w:tcW w:w="417" w:type="pct"/>
          </w:tcPr>
          <w:p w14:paraId="62EC9C3E" w14:textId="77777777" w:rsidR="003C0FB1" w:rsidRDefault="003C0FB1" w:rsidP="00503F93">
            <w:pPr>
              <w:jc w:val="both"/>
              <w:rPr>
                <w:color w:val="0000FF"/>
              </w:rPr>
            </w:pPr>
          </w:p>
        </w:tc>
        <w:tc>
          <w:tcPr>
            <w:tcW w:w="436" w:type="pct"/>
          </w:tcPr>
          <w:p w14:paraId="2A32D5D5" w14:textId="77777777" w:rsidR="003C0FB1" w:rsidRPr="00810B05" w:rsidRDefault="003C0FB1" w:rsidP="008F5874">
            <w:pPr>
              <w:jc w:val="both"/>
              <w:rPr>
                <w:color w:val="0000FF"/>
              </w:rPr>
            </w:pPr>
            <w:r w:rsidRPr="00810B05">
              <w:rPr>
                <w:color w:val="0000FF"/>
              </w:rPr>
              <w:t>(b)</w:t>
            </w:r>
          </w:p>
        </w:tc>
        <w:tc>
          <w:tcPr>
            <w:tcW w:w="4148" w:type="pct"/>
          </w:tcPr>
          <w:p w14:paraId="7B422803" w14:textId="77777777" w:rsidR="003C0FB1" w:rsidRDefault="003C0FB1" w:rsidP="008F5874">
            <w:pPr>
              <w:jc w:val="both"/>
            </w:pPr>
            <w:r w:rsidRPr="000E5DB7">
              <w:t>produce proof of current premiums paid upon request;</w:t>
            </w:r>
          </w:p>
        </w:tc>
      </w:tr>
      <w:tr w:rsidR="003C0FB1" w:rsidRPr="00CB5B77" w14:paraId="0FE95D03" w14:textId="77777777" w:rsidTr="00C32309">
        <w:tc>
          <w:tcPr>
            <w:tcW w:w="417" w:type="pct"/>
          </w:tcPr>
          <w:p w14:paraId="655DD45E" w14:textId="77777777" w:rsidR="003C0FB1" w:rsidRDefault="003C0FB1" w:rsidP="00503F93">
            <w:pPr>
              <w:jc w:val="both"/>
              <w:rPr>
                <w:color w:val="0000FF"/>
              </w:rPr>
            </w:pPr>
          </w:p>
        </w:tc>
        <w:tc>
          <w:tcPr>
            <w:tcW w:w="436" w:type="pct"/>
          </w:tcPr>
          <w:p w14:paraId="5BA8FF4D" w14:textId="77777777" w:rsidR="003C0FB1" w:rsidRPr="00810B05" w:rsidRDefault="003C0FB1" w:rsidP="008F5874">
            <w:pPr>
              <w:jc w:val="both"/>
              <w:rPr>
                <w:color w:val="0000FF"/>
              </w:rPr>
            </w:pPr>
            <w:r w:rsidRPr="00810B05">
              <w:rPr>
                <w:color w:val="0000FF"/>
              </w:rPr>
              <w:t>(c)</w:t>
            </w:r>
          </w:p>
        </w:tc>
        <w:tc>
          <w:tcPr>
            <w:tcW w:w="4148" w:type="pct"/>
          </w:tcPr>
          <w:p w14:paraId="7D570F0D" w14:textId="77777777" w:rsidR="003C0FB1" w:rsidRDefault="003C0FB1" w:rsidP="008F5874">
            <w:pPr>
              <w:jc w:val="both"/>
            </w:pPr>
            <w:r w:rsidRPr="000E5DB7">
              <w:t>produce valid certificates of insurance upon request.</w:t>
            </w:r>
          </w:p>
        </w:tc>
      </w:tr>
    </w:tbl>
    <w:p w14:paraId="06A1F62A"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E6D53F8"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4BD6438C" w14:textId="77777777" w:rsidTr="00503F93">
        <w:tc>
          <w:tcPr>
            <w:tcW w:w="1349" w:type="dxa"/>
            <w:gridSpan w:val="2"/>
          </w:tcPr>
          <w:p w14:paraId="133B191A" w14:textId="77777777" w:rsidR="003C0FB1" w:rsidRDefault="003C0FB1" w:rsidP="00503F93">
            <w:pPr>
              <w:jc w:val="both"/>
              <w:rPr>
                <w:color w:val="0000FF"/>
                <w:szCs w:val="22"/>
              </w:rPr>
            </w:pPr>
            <w:r>
              <w:rPr>
                <w:color w:val="0000FF"/>
                <w:szCs w:val="22"/>
              </w:rPr>
              <w:t>3.1</w:t>
            </w:r>
          </w:p>
        </w:tc>
        <w:tc>
          <w:tcPr>
            <w:tcW w:w="7938" w:type="dxa"/>
          </w:tcPr>
          <w:p w14:paraId="5D3EC346" w14:textId="77777777" w:rsidR="003C0FB1" w:rsidRPr="00830A49" w:rsidRDefault="003C0FB1" w:rsidP="008F5874">
            <w:pPr>
              <w:jc w:val="both"/>
              <w:rPr>
                <w:szCs w:val="22"/>
              </w:rPr>
            </w:pPr>
            <w:r w:rsidRPr="00830A49">
              <w:rPr>
                <w:szCs w:val="22"/>
              </w:rPr>
              <w:t>Only those Tenderers who have:-</w:t>
            </w:r>
          </w:p>
        </w:tc>
      </w:tr>
      <w:tr w:rsidR="003C0FB1" w:rsidRPr="00830A49" w14:paraId="745FA4B1" w14:textId="77777777" w:rsidTr="00503F93">
        <w:tc>
          <w:tcPr>
            <w:tcW w:w="671" w:type="dxa"/>
          </w:tcPr>
          <w:p w14:paraId="75EA3A02" w14:textId="77777777" w:rsidR="003C0FB1" w:rsidRPr="00830A49" w:rsidRDefault="003C0FB1" w:rsidP="00503F93">
            <w:pPr>
              <w:jc w:val="both"/>
              <w:rPr>
                <w:color w:val="0000FF"/>
                <w:szCs w:val="22"/>
              </w:rPr>
            </w:pPr>
          </w:p>
        </w:tc>
        <w:tc>
          <w:tcPr>
            <w:tcW w:w="678" w:type="dxa"/>
          </w:tcPr>
          <w:p w14:paraId="35C04B00" w14:textId="77777777" w:rsidR="003C0FB1" w:rsidRPr="00830A49" w:rsidRDefault="003C0FB1" w:rsidP="00503F93">
            <w:pPr>
              <w:jc w:val="both"/>
              <w:rPr>
                <w:color w:val="0000FF"/>
                <w:szCs w:val="22"/>
              </w:rPr>
            </w:pPr>
            <w:r>
              <w:rPr>
                <w:color w:val="0000FF"/>
                <w:szCs w:val="22"/>
              </w:rPr>
              <w:t>(a)</w:t>
            </w:r>
          </w:p>
        </w:tc>
        <w:tc>
          <w:tcPr>
            <w:tcW w:w="7938" w:type="dxa"/>
          </w:tcPr>
          <w:p w14:paraId="2D0A049C"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007062C" w14:textId="77777777" w:rsidTr="008F5874">
        <w:trPr>
          <w:trHeight w:val="2608"/>
        </w:trPr>
        <w:tc>
          <w:tcPr>
            <w:tcW w:w="671" w:type="dxa"/>
          </w:tcPr>
          <w:p w14:paraId="143E1A35" w14:textId="77777777" w:rsidR="003C0FB1" w:rsidRPr="00830A49" w:rsidRDefault="003C0FB1" w:rsidP="00503F93">
            <w:pPr>
              <w:jc w:val="both"/>
              <w:rPr>
                <w:color w:val="0000FF"/>
                <w:szCs w:val="22"/>
              </w:rPr>
            </w:pPr>
          </w:p>
        </w:tc>
        <w:tc>
          <w:tcPr>
            <w:tcW w:w="678" w:type="dxa"/>
          </w:tcPr>
          <w:p w14:paraId="2D801921" w14:textId="77777777" w:rsidR="003C0FB1" w:rsidRPr="00830A49" w:rsidRDefault="003C0FB1" w:rsidP="00503F93">
            <w:pPr>
              <w:jc w:val="both"/>
              <w:rPr>
                <w:color w:val="0000FF"/>
                <w:szCs w:val="22"/>
              </w:rPr>
            </w:pPr>
            <w:r>
              <w:rPr>
                <w:color w:val="0000FF"/>
                <w:szCs w:val="22"/>
              </w:rPr>
              <w:t>(b)</w:t>
            </w:r>
          </w:p>
        </w:tc>
        <w:tc>
          <w:tcPr>
            <w:tcW w:w="7938" w:type="dxa"/>
          </w:tcPr>
          <w:p w14:paraId="2650D178" w14:textId="77777777" w:rsidR="003C0FB1" w:rsidRDefault="003C0FB1" w:rsidP="008F5874">
            <w:pPr>
              <w:spacing w:after="0"/>
              <w:jc w:val="both"/>
            </w:pPr>
            <w:r w:rsidRPr="00507FE4">
              <w:t xml:space="preserve">Declared by way </w:t>
            </w:r>
            <w:r w:rsidRPr="00117E35">
              <w:t xml:space="preserve">of </w:t>
            </w:r>
            <w:r w:rsidR="00B66734">
              <w:t>e</w:t>
            </w:r>
            <w:r w:rsidRPr="00117E35">
              <w:t>ESPD that</w:t>
            </w:r>
            <w:r>
              <w:t xml:space="preserve"> either:</w:t>
            </w:r>
          </w:p>
          <w:p w14:paraId="0580B134" w14:textId="77777777" w:rsidR="003C0FB1" w:rsidRDefault="003C0FB1">
            <w:pPr>
              <w:pStyle w:val="ListParagraph"/>
              <w:numPr>
                <w:ilvl w:val="0"/>
                <w:numId w:val="9"/>
              </w:numPr>
              <w:spacing w:after="0"/>
              <w:jc w:val="both"/>
              <w:rPr>
                <w:szCs w:val="22"/>
              </w:rPr>
            </w:pPr>
            <w:r w:rsidRPr="00960030">
              <w:t>no mandatory grounds for exclusion of the Tenderer pursuant to Regulation 57 of the Regulations apply to them,</w:t>
            </w:r>
            <w:r>
              <w:t xml:space="preserve"> or</w:t>
            </w:r>
          </w:p>
          <w:p w14:paraId="351ACBBE" w14:textId="77777777" w:rsidR="003C0FB1" w:rsidRPr="008F5874" w:rsidRDefault="003C0FB1">
            <w:pPr>
              <w:pStyle w:val="ListParagraph"/>
              <w:numPr>
                <w:ilvl w:val="0"/>
                <w:numId w:val="9"/>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7A68474C" w14:textId="77777777" w:rsidTr="00503F93">
        <w:tc>
          <w:tcPr>
            <w:tcW w:w="671" w:type="dxa"/>
          </w:tcPr>
          <w:p w14:paraId="0884B123" w14:textId="77777777" w:rsidR="003C0FB1" w:rsidRPr="00830A49" w:rsidRDefault="003C0FB1" w:rsidP="00503F93">
            <w:pPr>
              <w:jc w:val="both"/>
              <w:rPr>
                <w:color w:val="0000FF"/>
                <w:szCs w:val="22"/>
              </w:rPr>
            </w:pPr>
          </w:p>
        </w:tc>
        <w:tc>
          <w:tcPr>
            <w:tcW w:w="678" w:type="dxa"/>
          </w:tcPr>
          <w:p w14:paraId="658C3573" w14:textId="77777777" w:rsidR="003C0FB1" w:rsidRPr="00830A49" w:rsidRDefault="003C0FB1" w:rsidP="00503F93">
            <w:pPr>
              <w:jc w:val="both"/>
              <w:rPr>
                <w:color w:val="0000FF"/>
                <w:szCs w:val="22"/>
              </w:rPr>
            </w:pPr>
            <w:r>
              <w:rPr>
                <w:color w:val="0000FF"/>
                <w:szCs w:val="22"/>
              </w:rPr>
              <w:t>(c)</w:t>
            </w:r>
          </w:p>
        </w:tc>
        <w:tc>
          <w:tcPr>
            <w:tcW w:w="7938" w:type="dxa"/>
          </w:tcPr>
          <w:p w14:paraId="4EEB5D49" w14:textId="1AA5E678" w:rsidR="00C3103B" w:rsidRDefault="00C3103B" w:rsidP="008F5874">
            <w:r w:rsidRPr="003215FF">
              <w:t xml:space="preserve">Declared by way of </w:t>
            </w:r>
            <w:r w:rsidR="00B66734">
              <w:t>e</w:t>
            </w:r>
            <w:r w:rsidRPr="003215FF">
              <w:t>ESPD that they satisfy the selection criteria for</w:t>
            </w:r>
            <w:r>
              <w:t xml:space="preserve"> </w:t>
            </w:r>
            <w:r w:rsidR="008F5874" w:rsidRPr="00373E15">
              <w:rPr>
                <w:i/>
                <w:iCs/>
                <w:color w:val="FF0000"/>
              </w:rPr>
              <w:fldChar w:fldCharType="begin">
                <w:ffData>
                  <w:name w:val="Text128"/>
                  <w:enabled/>
                  <w:calcOnExit w:val="0"/>
                  <w:textInput>
                    <w:default w:val="[Delete if not applicable:"/>
                  </w:textInput>
                </w:ffData>
              </w:fldChar>
            </w:r>
            <w:bookmarkStart w:id="14" w:name="Text128"/>
            <w:r w:rsidR="008F5874" w:rsidRPr="00373E15">
              <w:rPr>
                <w:i/>
                <w:iCs/>
                <w:color w:val="FF0000"/>
              </w:rPr>
              <w:instrText xml:space="preserve"> FORMTEXT </w:instrText>
            </w:r>
            <w:r w:rsidR="008F5874" w:rsidRPr="00373E15">
              <w:rPr>
                <w:i/>
                <w:iCs/>
                <w:color w:val="FF0000"/>
              </w:rPr>
            </w:r>
            <w:r w:rsidR="008F5874" w:rsidRPr="00373E15">
              <w:rPr>
                <w:i/>
                <w:iCs/>
                <w:color w:val="FF0000"/>
              </w:rPr>
              <w:fldChar w:fldCharType="separate"/>
            </w:r>
            <w:r w:rsidR="00B36F1E">
              <w:rPr>
                <w:i/>
                <w:iCs/>
                <w:color w:val="FF0000"/>
              </w:rPr>
              <w:t> </w:t>
            </w:r>
            <w:r w:rsidR="00B36F1E">
              <w:rPr>
                <w:i/>
                <w:iCs/>
                <w:color w:val="FF0000"/>
              </w:rPr>
              <w:t> </w:t>
            </w:r>
            <w:r w:rsidR="00B36F1E">
              <w:rPr>
                <w:i/>
                <w:iCs/>
                <w:color w:val="FF0000"/>
              </w:rPr>
              <w:t> </w:t>
            </w:r>
            <w:r w:rsidR="00B36F1E">
              <w:rPr>
                <w:i/>
                <w:iCs/>
                <w:color w:val="FF0000"/>
              </w:rPr>
              <w:t> </w:t>
            </w:r>
            <w:r w:rsidR="008F5874" w:rsidRPr="00373E15">
              <w:rPr>
                <w:i/>
                <w:iCs/>
                <w:color w:val="FF0000"/>
              </w:rPr>
              <w:fldChar w:fldCharType="end"/>
            </w:r>
            <w:bookmarkEnd w:id="14"/>
            <w:r w:rsidR="008F5874" w:rsidRPr="00373E15">
              <w:t xml:space="preserve"> </w:t>
            </w:r>
            <w:r w:rsidR="008F5874">
              <w:fldChar w:fldCharType="begin">
                <w:ffData>
                  <w:name w:val="Text129"/>
                  <w:enabled/>
                  <w:calcOnExit w:val="0"/>
                  <w:textInput>
                    <w:default w:val="each Lot applied for in]"/>
                  </w:textInput>
                </w:ffData>
              </w:fldChar>
            </w:r>
            <w:bookmarkStart w:id="15" w:name="Text129"/>
            <w:r w:rsidR="008F5874">
              <w:instrText xml:space="preserve"> FORMTEXT </w:instrText>
            </w:r>
            <w:r w:rsidR="008F5874">
              <w:fldChar w:fldCharType="separate"/>
            </w:r>
            <w:r w:rsidR="00B36F1E">
              <w:t> </w:t>
            </w:r>
            <w:r w:rsidR="00B36F1E">
              <w:t> </w:t>
            </w:r>
            <w:r w:rsidR="00B36F1E">
              <w:t> </w:t>
            </w:r>
            <w:r w:rsidR="00B36F1E">
              <w:t> </w:t>
            </w:r>
            <w:r w:rsidR="00B36F1E">
              <w:t> </w:t>
            </w:r>
            <w:r w:rsidR="008F5874">
              <w:fldChar w:fldCharType="end"/>
            </w:r>
            <w:bookmarkEnd w:id="15"/>
            <w:r w:rsidRPr="003215FF">
              <w:t xml:space="preserve"> this Competition as set out in part 3.2 below (the “Selection Criteria”)</w:t>
            </w:r>
            <w:r>
              <w:t>,</w:t>
            </w:r>
          </w:p>
          <w:p w14:paraId="36669190" w14:textId="77777777" w:rsidR="003C0FB1" w:rsidRDefault="003C0FB1" w:rsidP="008F5874">
            <w:pPr>
              <w:jc w:val="both"/>
              <w:rPr>
                <w:szCs w:val="22"/>
              </w:rPr>
            </w:pPr>
            <w:r w:rsidRPr="003215FF">
              <w:rPr>
                <w:szCs w:val="22"/>
              </w:rPr>
              <w:t>will be evaluated in accordance with the Award Criteria at part 3.3 below.</w:t>
            </w:r>
          </w:p>
          <w:p w14:paraId="17EB053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2E333EBC"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EFA7787" w14:textId="77777777" w:rsidR="00D74111" w:rsidRDefault="00D74111">
            <w:pPr>
              <w:pStyle w:val="ListParagraph"/>
              <w:numPr>
                <w:ilvl w:val="0"/>
                <w:numId w:val="18"/>
              </w:numPr>
              <w:jc w:val="both"/>
            </w:pPr>
            <w:r>
              <w:t xml:space="preserve">completes and submits a separate eESPD in respect of each such entity, and </w:t>
            </w:r>
          </w:p>
          <w:p w14:paraId="69C86FF3" w14:textId="77777777" w:rsidR="00D74111" w:rsidRDefault="00D74111">
            <w:pPr>
              <w:pStyle w:val="ListParagraph"/>
              <w:numPr>
                <w:ilvl w:val="0"/>
                <w:numId w:val="18"/>
              </w:numPr>
              <w:jc w:val="both"/>
            </w:pPr>
            <w:r>
              <w:t xml:space="preserve">when requested by the Contracting Authority, submit proof, to the satisfaction of the Contracting Authority, that each such entity will place the necessary resources at the disposal of the Tenderer. </w:t>
            </w:r>
          </w:p>
          <w:p w14:paraId="497BAB7F" w14:textId="6E46A5A0" w:rsidR="00931121" w:rsidRDefault="00931121" w:rsidP="00931121">
            <w:pPr>
              <w:jc w:val="both"/>
            </w:pPr>
            <w:r>
              <w:rPr>
                <w:i/>
                <w:iCs/>
                <w:color w:val="FF0000"/>
              </w:rPr>
              <w:fldChar w:fldCharType="begin">
                <w:ffData>
                  <w:name w:val=""/>
                  <w:enabled/>
                  <w:calcOnExit w:val="0"/>
                  <w:textInput>
                    <w:default w:val="[Delete if not applicable:"/>
                  </w:textInput>
                </w:ffData>
              </w:fldChar>
            </w:r>
            <w:r>
              <w:rPr>
                <w:i/>
                <w:iCs/>
                <w:color w:val="FF0000"/>
              </w:rPr>
              <w:instrText xml:space="preserve"> FORMTEXT </w:instrText>
            </w:r>
            <w:r>
              <w:rPr>
                <w:i/>
                <w:iCs/>
                <w:color w:val="FF0000"/>
              </w:rPr>
            </w:r>
            <w:r>
              <w:rPr>
                <w:i/>
                <w:iCs/>
                <w:color w:val="FF0000"/>
              </w:rPr>
              <w:fldChar w:fldCharType="separate"/>
            </w:r>
            <w:r>
              <w:rPr>
                <w:szCs w:val="22"/>
              </w:rPr>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r>
              <w:rPr>
                <w:i/>
                <w:iCs/>
                <w:color w:val="FF0000"/>
              </w:rPr>
              <w:fldChar w:fldCharType="end"/>
            </w:r>
          </w:p>
          <w:p w14:paraId="286F0865"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46A1DBB0"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4A75D657" w14:textId="77777777" w:rsidR="003C0FB1" w:rsidRPr="003215FF" w:rsidRDefault="003C0FB1">
            <w:pPr>
              <w:pStyle w:val="western"/>
              <w:numPr>
                <w:ilvl w:val="0"/>
                <w:numId w:val="8"/>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25AC948F" w14:textId="2F0C2BD8" w:rsidR="003C0FB1" w:rsidRPr="003215FF" w:rsidRDefault="003C0FB1">
            <w:pPr>
              <w:pStyle w:val="western"/>
              <w:numPr>
                <w:ilvl w:val="0"/>
                <w:numId w:val="8"/>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lastRenderedPageBreak/>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52B78BF8" w14:textId="0245F691" w:rsidR="00FB7237" w:rsidRDefault="003C0FB1">
            <w:pPr>
              <w:pStyle w:val="western"/>
              <w:numPr>
                <w:ilvl w:val="0"/>
                <w:numId w:val="8"/>
              </w:numPr>
              <w:suppressAutoHyphens w:val="0"/>
              <w:spacing w:before="0"/>
              <w:rPr>
                <w:rFonts w:ascii="Calibri" w:eastAsia="Times New Roman" w:hAnsi="Calibri"/>
                <w:szCs w:val="22"/>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60AA6E3A" w14:textId="4A5FA7DC" w:rsidR="00FB7237" w:rsidRDefault="00FB7237">
            <w:pPr>
              <w:pStyle w:val="western"/>
              <w:numPr>
                <w:ilvl w:val="0"/>
                <w:numId w:val="8"/>
              </w:numPr>
              <w:suppressAutoHyphens w:val="0"/>
              <w:spacing w:before="0"/>
              <w:rPr>
                <w:rFonts w:ascii="Calibri" w:eastAsia="Times New Roman" w:hAnsi="Calibri"/>
                <w:szCs w:val="22"/>
                <w:lang w:eastAsia="en-US"/>
              </w:rPr>
            </w:pPr>
            <w:r w:rsidRPr="0035177C">
              <w:rPr>
                <w:rFonts w:ascii="Calibri" w:eastAsia="Times New Roman" w:hAnsi="Calibri"/>
                <w:szCs w:val="22"/>
                <w:lang w:eastAsia="en-US"/>
              </w:rPr>
              <w:t xml:space="preserve">information concerning the Tenderer, and any proposed subcontractors, for the purposes of Regulation (EU) No 833/2014 (as amended by EU Regulation 2022/576 or any subsequent amendments to same) including, </w:t>
            </w:r>
            <w:r>
              <w:rPr>
                <w:rFonts w:ascii="Calibri" w:eastAsia="Times New Roman" w:hAnsi="Calibri"/>
                <w:szCs w:val="22"/>
                <w:lang w:eastAsia="en-US"/>
              </w:rPr>
              <w:t xml:space="preserve">but not limited to, </w:t>
            </w:r>
            <w:r w:rsidRPr="0035177C">
              <w:rPr>
                <w:rFonts w:ascii="Calibri" w:eastAsia="Times New Roman" w:hAnsi="Calibri"/>
                <w:szCs w:val="22"/>
                <w:lang w:eastAsia="en-US"/>
              </w:rPr>
              <w:t>in respect of natural persons, copies of identity documents and, in respect of legal persons, a certificate or extract from the commercial register or other competent authority of the country in which the legal person is establ</w:t>
            </w:r>
            <w:r>
              <w:rPr>
                <w:rFonts w:ascii="Calibri" w:eastAsia="Times New Roman" w:hAnsi="Calibri"/>
                <w:szCs w:val="22"/>
                <w:lang w:eastAsia="en-US"/>
              </w:rPr>
              <w:t xml:space="preserve">ished; and </w:t>
            </w:r>
          </w:p>
          <w:p w14:paraId="05537FA4" w14:textId="77777777" w:rsidR="00FB7237" w:rsidRPr="00351A32" w:rsidRDefault="00FB7237">
            <w:pPr>
              <w:pStyle w:val="western"/>
              <w:numPr>
                <w:ilvl w:val="0"/>
                <w:numId w:val="8"/>
              </w:numPr>
              <w:suppressAutoHyphens w:val="0"/>
              <w:spacing w:before="0"/>
              <w:rPr>
                <w:rFonts w:ascii="Calibri" w:eastAsia="Times New Roman" w:hAnsi="Calibri"/>
                <w:szCs w:val="22"/>
                <w:lang w:eastAsia="en-US"/>
              </w:rPr>
            </w:pPr>
            <w:r w:rsidRPr="00351A32">
              <w:rPr>
                <w:rFonts w:ascii="Calibri" w:eastAsia="Times New Roman" w:hAnsi="Calibri"/>
                <w:szCs w:val="22"/>
                <w:lang w:eastAsia="en-US"/>
              </w:rPr>
              <w:t xml:space="preserve">information concerning </w:t>
            </w:r>
            <w:r>
              <w:rPr>
                <w:rFonts w:ascii="Calibri" w:eastAsia="Times New Roman" w:hAnsi="Calibri"/>
                <w:szCs w:val="22"/>
                <w:lang w:eastAsia="en-US"/>
              </w:rPr>
              <w:t xml:space="preserve">the </w:t>
            </w:r>
            <w:r w:rsidRPr="00351A32">
              <w:rPr>
                <w:rFonts w:ascii="Calibri" w:eastAsia="Times New Roman" w:hAnsi="Calibri"/>
                <w:szCs w:val="22"/>
                <w:lang w:eastAsia="en-US"/>
              </w:rPr>
              <w:t xml:space="preserve">origin of goods, if any, </w:t>
            </w:r>
            <w:r>
              <w:rPr>
                <w:rFonts w:ascii="Calibri" w:eastAsia="Times New Roman" w:hAnsi="Calibri"/>
                <w:szCs w:val="22"/>
                <w:lang w:eastAsia="en-US"/>
              </w:rPr>
              <w:t>for the purposes of assessing compliance with</w:t>
            </w:r>
            <w:r w:rsidRPr="00351A32">
              <w:rPr>
                <w:rFonts w:ascii="Calibri" w:eastAsia="Times New Roman" w:hAnsi="Calibri"/>
                <w:szCs w:val="22"/>
                <w:lang w:eastAsia="en-US"/>
              </w:rPr>
              <w:t xml:space="preserve"> Regulation (EU) No 833/2014 (as amended by EU Regulation 2022/576 or any subsequent amendments to same).          </w:t>
            </w:r>
          </w:p>
          <w:p w14:paraId="68CBFA54" w14:textId="77777777" w:rsidR="003C0FB1" w:rsidRPr="003215FF" w:rsidRDefault="003C0FB1" w:rsidP="00FB7237">
            <w:pPr>
              <w:pStyle w:val="western"/>
              <w:suppressAutoHyphens w:val="0"/>
              <w:spacing w:before="0"/>
              <w:ind w:left="1080"/>
              <w:rPr>
                <w:rFonts w:ascii="Calibri" w:eastAsia="Times New Roman" w:hAnsi="Calibri"/>
                <w:szCs w:val="22"/>
                <w:lang w:eastAsia="en-US"/>
              </w:rPr>
            </w:pPr>
          </w:p>
          <w:p w14:paraId="4C159965" w14:textId="77777777" w:rsidR="00FB7237" w:rsidRPr="003215FF" w:rsidRDefault="00FB7237" w:rsidP="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w:t>
            </w:r>
            <w:del w:id="16" w:author="CSSO" w:date="2022-06-15T18:12:00Z">
              <w:r w:rsidRPr="0035177C" w:rsidDel="0035177C">
                <w:rPr>
                  <w:rFonts w:ascii="Calibri" w:eastAsia="Times New Roman" w:hAnsi="Calibri"/>
                  <w:szCs w:val="22"/>
                  <w:lang w:eastAsia="en-US"/>
                </w:rPr>
                <w:delText>,</w:delText>
              </w:r>
            </w:del>
            <w:r w:rsidRPr="0035177C">
              <w:rPr>
                <w:rFonts w:ascii="Calibri" w:eastAsia="Times New Roman" w:hAnsi="Calibri"/>
                <w:szCs w:val="22"/>
                <w:lang w:eastAsia="en-US"/>
              </w:rPr>
              <w:t xml:space="preserve"> and (iii) that it does not</w:t>
            </w:r>
            <w:r>
              <w:rPr>
                <w:rFonts w:ascii="Calibri" w:eastAsia="Times New Roman" w:hAnsi="Calibri"/>
                <w:szCs w:val="22"/>
                <w:lang w:eastAsia="en-US"/>
              </w:rPr>
              <w:t xml:space="preserve"> </w:t>
            </w:r>
            <w:r w:rsidRPr="0035177C">
              <w:rPr>
                <w:rFonts w:ascii="Calibri" w:eastAsia="Times New Roman" w:hAnsi="Calibri"/>
                <w:szCs w:val="22"/>
                <w:lang w:eastAsia="en-US"/>
              </w:rPr>
              <w:t>come within the category of prohibited economic operators identified in Regulatio</w:t>
            </w:r>
            <w:r w:rsidRPr="00486E4F">
              <w:rPr>
                <w:rFonts w:ascii="Calibri" w:eastAsia="Times New Roman" w:hAnsi="Calibri"/>
                <w:szCs w:val="22"/>
                <w:lang w:eastAsia="en-US"/>
              </w:rPr>
              <w:t>n (EU) No 833/2014 of 31 July 2014 (as amended by EU Reg</w:t>
            </w:r>
            <w:r w:rsidRPr="0035177C">
              <w:rPr>
                <w:rFonts w:ascii="Calibri" w:eastAsia="Times New Roman" w:hAnsi="Calibri"/>
                <w:szCs w:val="22"/>
                <w:lang w:eastAsia="en-US"/>
              </w:rPr>
              <w:t xml:space="preserve">ulation 2022/576) </w:t>
            </w:r>
            <w:r>
              <w:rPr>
                <w:rFonts w:ascii="Calibri" w:eastAsia="Times New Roman" w:hAnsi="Calibri"/>
                <w:szCs w:val="22"/>
                <w:lang w:eastAsia="en-US"/>
              </w:rPr>
              <w:t>and (iv</w:t>
            </w:r>
            <w:r w:rsidRPr="00351A32">
              <w:rPr>
                <w:rFonts w:ascii="Calibri" w:eastAsia="Times New Roman" w:hAnsi="Calibri"/>
                <w:szCs w:val="22"/>
                <w:lang w:eastAsia="en-US"/>
              </w:rPr>
              <w:t>)</w:t>
            </w:r>
            <w:r>
              <w:t xml:space="preserve"> </w:t>
            </w:r>
            <w:r>
              <w:rPr>
                <w:rFonts w:ascii="Calibri" w:eastAsia="Times New Roman" w:hAnsi="Calibri"/>
                <w:szCs w:val="22"/>
                <w:lang w:eastAsia="en-US"/>
              </w:rPr>
              <w:t>that the</w:t>
            </w:r>
            <w:r w:rsidRPr="00351A32">
              <w:rPr>
                <w:rFonts w:ascii="Calibri" w:eastAsia="Times New Roman" w:hAnsi="Calibri"/>
                <w:szCs w:val="22"/>
                <w:lang w:eastAsia="en-US"/>
              </w:rPr>
              <w:t xml:space="preserve"> origin of goods, if any, are not subject to the prohibitions set out in Regulation (EU) No 833/2014 (as amended by EU Regulation 2022/576 or any subsequen</w:t>
            </w:r>
            <w:r>
              <w:rPr>
                <w:rFonts w:ascii="Calibri" w:eastAsia="Times New Roman" w:hAnsi="Calibri"/>
                <w:szCs w:val="22"/>
                <w:lang w:eastAsia="en-US"/>
              </w:rPr>
              <w:t xml:space="preserve">t amendments to same) </w:t>
            </w:r>
            <w:r w:rsidRPr="0035177C">
              <w:rPr>
                <w:rFonts w:ascii="Calibri" w:eastAsia="Times New Roman" w:hAnsi="Calibri"/>
                <w:szCs w:val="22"/>
                <w:lang w:eastAsia="en-US"/>
              </w:rPr>
              <w:t xml:space="preserve">then </w:t>
            </w:r>
            <w:r w:rsidRPr="003215FF">
              <w:rPr>
                <w:rFonts w:ascii="Calibri" w:eastAsia="Times New Roman" w:hAnsi="Calibri"/>
                <w:szCs w:val="22"/>
                <w:lang w:eastAsia="en-US"/>
              </w:rPr>
              <w:t>it shall be excluded from further participation in this Competition.</w:t>
            </w:r>
          </w:p>
          <w:p w14:paraId="225D8FF4" w14:textId="1C040BAC" w:rsidR="003C0FB1" w:rsidRPr="00830A49" w:rsidRDefault="003C0FB1" w:rsidP="008F5874">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w:t>
            </w:r>
            <w:r w:rsidR="00FB7237">
              <w:rPr>
                <w:szCs w:val="22"/>
              </w:rPr>
              <w:t xml:space="preserve"> </w:t>
            </w:r>
            <w:r w:rsidR="00FB7237" w:rsidRPr="00FB7237">
              <w:t>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0D842FA4"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98EBAD" w14:textId="77777777" w:rsidTr="00192D79">
        <w:trPr>
          <w:trHeight w:val="1041"/>
        </w:trPr>
        <w:tc>
          <w:tcPr>
            <w:tcW w:w="737" w:type="pct"/>
            <w:gridSpan w:val="2"/>
          </w:tcPr>
          <w:p w14:paraId="232451F7" w14:textId="77777777" w:rsidR="00C3103B" w:rsidRPr="00830A49" w:rsidRDefault="00C3103B" w:rsidP="00C3103B">
            <w:pPr>
              <w:jc w:val="both"/>
              <w:rPr>
                <w:color w:val="0000FF"/>
                <w:szCs w:val="22"/>
              </w:rPr>
            </w:pPr>
            <w:r w:rsidRPr="00830A49">
              <w:rPr>
                <w:color w:val="0000FF"/>
                <w:szCs w:val="22"/>
              </w:rPr>
              <w:t>3.2</w:t>
            </w:r>
          </w:p>
        </w:tc>
        <w:tc>
          <w:tcPr>
            <w:tcW w:w="4263" w:type="pct"/>
          </w:tcPr>
          <w:p w14:paraId="43692ABA"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0E18EEDD" w14:textId="77777777" w:rsidTr="00192D79">
        <w:trPr>
          <w:trHeight w:val="1693"/>
        </w:trPr>
        <w:tc>
          <w:tcPr>
            <w:tcW w:w="359" w:type="pct"/>
          </w:tcPr>
          <w:p w14:paraId="699617F9" w14:textId="77777777" w:rsidR="00C3103B" w:rsidRPr="00830A49" w:rsidDel="007E6485" w:rsidRDefault="00C3103B" w:rsidP="00C3103B">
            <w:pPr>
              <w:jc w:val="both"/>
              <w:rPr>
                <w:color w:val="0000FF"/>
                <w:szCs w:val="22"/>
              </w:rPr>
            </w:pPr>
          </w:p>
        </w:tc>
        <w:tc>
          <w:tcPr>
            <w:tcW w:w="378" w:type="pct"/>
          </w:tcPr>
          <w:p w14:paraId="3E229A47" w14:textId="77777777" w:rsidR="00C3103B" w:rsidRPr="00830A49" w:rsidDel="007E6485" w:rsidRDefault="00C3103B" w:rsidP="00C3103B">
            <w:pPr>
              <w:jc w:val="both"/>
              <w:rPr>
                <w:color w:val="0000FF"/>
                <w:szCs w:val="22"/>
              </w:rPr>
            </w:pPr>
            <w:r w:rsidRPr="00830A49">
              <w:rPr>
                <w:color w:val="0000FF"/>
                <w:szCs w:val="22"/>
              </w:rPr>
              <w:t>3.2.A</w:t>
            </w:r>
          </w:p>
        </w:tc>
        <w:tc>
          <w:tcPr>
            <w:tcW w:w="4263" w:type="pct"/>
          </w:tcPr>
          <w:p w14:paraId="50856212" w14:textId="77777777" w:rsidR="00C3103B" w:rsidRPr="00830A49" w:rsidRDefault="00C3103B" w:rsidP="00192D79">
            <w:pPr>
              <w:jc w:val="both"/>
              <w:rPr>
                <w:b/>
                <w:szCs w:val="22"/>
              </w:rPr>
            </w:pPr>
            <w:r w:rsidRPr="00830A49">
              <w:rPr>
                <w:b/>
                <w:szCs w:val="22"/>
              </w:rPr>
              <w:t xml:space="preserve">Economic and Financial Standing </w:t>
            </w:r>
          </w:p>
          <w:p w14:paraId="281022EF" w14:textId="4670C639" w:rsidR="00C3103B" w:rsidRPr="005D57EC" w:rsidDel="007E6485" w:rsidRDefault="00C3103B" w:rsidP="00192D79">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financial and economic standing requirement(s) set out below </w:t>
            </w:r>
            <w:r w:rsidR="00192D79" w:rsidRPr="00835F52">
              <w:rPr>
                <w:i/>
                <w:iCs/>
                <w:color w:val="FF0000"/>
                <w:szCs w:val="22"/>
              </w:rPr>
              <w:fldChar w:fldCharType="begin">
                <w:ffData>
                  <w:name w:val="Text130"/>
                  <w:enabled/>
                  <w:calcOnExit w:val="0"/>
                  <w:textInput>
                    <w:default w:val="[Delete if not applicable:"/>
                  </w:textInput>
                </w:ffData>
              </w:fldChar>
            </w:r>
            <w:bookmarkStart w:id="17" w:name="Text130"/>
            <w:r w:rsidR="00192D79" w:rsidRPr="00835F52">
              <w:rPr>
                <w:i/>
                <w:iCs/>
                <w:color w:val="FF0000"/>
                <w:szCs w:val="22"/>
              </w:rPr>
              <w:instrText xml:space="preserve"> FORMTEXT </w:instrText>
            </w:r>
            <w:r w:rsidR="00192D79" w:rsidRPr="00835F52">
              <w:rPr>
                <w:i/>
                <w:iCs/>
                <w:color w:val="FF0000"/>
                <w:szCs w:val="22"/>
              </w:rPr>
            </w:r>
            <w:r w:rsidR="00192D79" w:rsidRPr="00835F52">
              <w:rPr>
                <w:i/>
                <w:iCs/>
                <w:color w:val="FF0000"/>
                <w:szCs w:val="22"/>
              </w:rPr>
              <w:fldChar w:fldCharType="separate"/>
            </w:r>
            <w:r w:rsidR="002B13DD">
              <w:rPr>
                <w:i/>
                <w:iCs/>
                <w:color w:val="FF0000"/>
                <w:szCs w:val="22"/>
              </w:rPr>
              <w:t> </w:t>
            </w:r>
            <w:r w:rsidR="002B13DD">
              <w:rPr>
                <w:i/>
                <w:iCs/>
                <w:color w:val="FF0000"/>
                <w:szCs w:val="22"/>
              </w:rPr>
              <w:t> </w:t>
            </w:r>
            <w:r w:rsidR="002B13DD">
              <w:rPr>
                <w:i/>
                <w:iCs/>
                <w:color w:val="FF0000"/>
                <w:szCs w:val="22"/>
              </w:rPr>
              <w:t> </w:t>
            </w:r>
            <w:r w:rsidR="002B13DD">
              <w:rPr>
                <w:i/>
                <w:iCs/>
                <w:color w:val="FF0000"/>
                <w:szCs w:val="22"/>
              </w:rPr>
              <w:t> </w:t>
            </w:r>
            <w:r w:rsidR="002B13DD">
              <w:rPr>
                <w:i/>
                <w:iCs/>
                <w:color w:val="FF0000"/>
                <w:szCs w:val="22"/>
              </w:rPr>
              <w:t> </w:t>
            </w:r>
            <w:r w:rsidR="00192D79" w:rsidRPr="00835F52">
              <w:rPr>
                <w:i/>
                <w:iCs/>
                <w:color w:val="FF0000"/>
                <w:szCs w:val="22"/>
              </w:rPr>
              <w:fldChar w:fldCharType="end"/>
            </w:r>
            <w:bookmarkEnd w:id="17"/>
            <w:r w:rsidR="00192D79">
              <w:rPr>
                <w:szCs w:val="22"/>
              </w:rPr>
              <w:t xml:space="preserve"> </w:t>
            </w:r>
            <w:r w:rsidR="00192D79">
              <w:rPr>
                <w:szCs w:val="22"/>
              </w:rPr>
              <w:fldChar w:fldCharType="begin">
                <w:ffData>
                  <w:name w:val="Text131"/>
                  <w:enabled/>
                  <w:calcOnExit w:val="0"/>
                  <w:textInput>
                    <w:default w:val="in respect of each Lot tendered for]"/>
                  </w:textInput>
                </w:ffData>
              </w:fldChar>
            </w:r>
            <w:bookmarkStart w:id="18" w:name="Text131"/>
            <w:r w:rsidR="00192D79">
              <w:rPr>
                <w:szCs w:val="22"/>
              </w:rPr>
              <w:instrText xml:space="preserve"> FORMTEXT </w:instrText>
            </w:r>
            <w:r w:rsidR="00192D79">
              <w:rPr>
                <w:szCs w:val="22"/>
              </w:rPr>
            </w:r>
            <w:r w:rsidR="00192D79">
              <w:rPr>
                <w:szCs w:val="22"/>
              </w:rPr>
              <w:fldChar w:fldCharType="separate"/>
            </w:r>
            <w:r w:rsidR="002B13DD">
              <w:rPr>
                <w:szCs w:val="22"/>
              </w:rPr>
              <w:t> </w:t>
            </w:r>
            <w:r w:rsidR="002B13DD">
              <w:rPr>
                <w:szCs w:val="22"/>
              </w:rPr>
              <w:t> </w:t>
            </w:r>
            <w:r w:rsidR="002B13DD">
              <w:rPr>
                <w:szCs w:val="22"/>
              </w:rPr>
              <w:t> </w:t>
            </w:r>
            <w:r w:rsidR="002B13DD">
              <w:rPr>
                <w:szCs w:val="22"/>
              </w:rPr>
              <w:t> </w:t>
            </w:r>
            <w:r w:rsidR="002B13DD">
              <w:rPr>
                <w:szCs w:val="22"/>
              </w:rPr>
              <w:t> </w:t>
            </w:r>
            <w:r w:rsidR="00192D79">
              <w:rPr>
                <w:szCs w:val="22"/>
              </w:rPr>
              <w:fldChar w:fldCharType="end"/>
            </w:r>
            <w:bookmarkEnd w:id="18"/>
            <w:r w:rsidR="00192D79">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6D90451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sdt>
      <w:sdtPr>
        <w:id w:val="78562237"/>
        <w:placeholder>
          <w:docPart w:val="36F601264F0B47C885BDAE41E79274B0"/>
        </w:placeholder>
      </w:sdtPr>
      <w:sdtEndPr>
        <w:rPr>
          <w:highlight w:val="lightGray"/>
        </w:rPr>
      </w:sdtEndPr>
      <w:sdtContent>
        <w:p w14:paraId="4EAC111E" w14:textId="77777777" w:rsidR="00B91AF1" w:rsidRPr="002F673E" w:rsidRDefault="00B91AF1" w:rsidP="00B91AF1">
          <w:pPr>
            <w:spacing w:before="240"/>
            <w:jc w:val="both"/>
            <w:rPr>
              <w:rFonts w:cstheme="minorHAnsi"/>
            </w:rPr>
          </w:pPr>
          <w:r w:rsidRPr="002F673E">
            <w:rPr>
              <w:rFonts w:cstheme="minorHAnsi"/>
            </w:rPr>
            <w:t xml:space="preserve">Tenderers must submit documentation which demonstrates that the tenderer has the capacity to fulfil the role of Programme Implementer to deliver the resettlement support programme.  The information submitted as part of the tender should include following: </w:t>
          </w:r>
        </w:p>
        <w:p w14:paraId="3A1990C1" w14:textId="77777777" w:rsidR="00B91AF1" w:rsidRPr="002F673E" w:rsidRDefault="00B91AF1">
          <w:pPr>
            <w:pStyle w:val="ListParagraph"/>
            <w:numPr>
              <w:ilvl w:val="0"/>
              <w:numId w:val="20"/>
            </w:numPr>
            <w:spacing w:after="200"/>
            <w:jc w:val="both"/>
            <w:rPr>
              <w:rFonts w:cstheme="minorHAnsi"/>
            </w:rPr>
          </w:pPr>
          <w:r w:rsidRPr="002F673E">
            <w:rPr>
              <w:rFonts w:cstheme="minorHAnsi"/>
            </w:rPr>
            <w:t>Submit sufficient details to demonstrate bona fide legal status of tenderer.</w:t>
          </w:r>
        </w:p>
        <w:p w14:paraId="01D30253" w14:textId="77777777" w:rsidR="00B91AF1" w:rsidRPr="002F673E" w:rsidRDefault="00B91AF1">
          <w:pPr>
            <w:pStyle w:val="ListParagraph"/>
            <w:numPr>
              <w:ilvl w:val="0"/>
              <w:numId w:val="20"/>
            </w:numPr>
            <w:spacing w:after="200"/>
            <w:jc w:val="both"/>
            <w:rPr>
              <w:rFonts w:cstheme="minorHAnsi"/>
            </w:rPr>
          </w:pPr>
          <w:r w:rsidRPr="002F673E">
            <w:rPr>
              <w:rFonts w:cstheme="minorHAnsi"/>
            </w:rPr>
            <w:t>Submit sufficient financial records which demonstrates that the tenderer is of sound financial standing including a copy of the company/ organisations last three years audited accounts together with a signed declaration stating that applicant (and co-applicants) have stable and sufficient sources of funding to maintain their normal activities throughout the period during which the project is being carried out.</w:t>
          </w:r>
        </w:p>
        <w:p w14:paraId="170CE533" w14:textId="77777777" w:rsidR="00B91AF1" w:rsidRPr="00287A9F" w:rsidRDefault="00B91AF1">
          <w:pPr>
            <w:pStyle w:val="ListParagraph"/>
            <w:numPr>
              <w:ilvl w:val="0"/>
              <w:numId w:val="20"/>
            </w:numPr>
            <w:spacing w:after="200"/>
            <w:jc w:val="both"/>
            <w:rPr>
              <w:rFonts w:cstheme="minorHAnsi"/>
            </w:rPr>
          </w:pPr>
          <w:r w:rsidRPr="002F673E">
            <w:rPr>
              <w:rFonts w:asciiTheme="minorHAnsi" w:hAnsiTheme="minorHAnsi" w:cs="Arial"/>
            </w:rPr>
            <w:t>Confirmation that the tend</w:t>
          </w:r>
          <w:r>
            <w:rPr>
              <w:rFonts w:asciiTheme="minorHAnsi" w:hAnsiTheme="minorHAnsi" w:cs="Arial"/>
            </w:rPr>
            <w:t>ering party turnover exceeded €1</w:t>
          </w:r>
          <w:r w:rsidRPr="002F673E">
            <w:rPr>
              <w:rFonts w:asciiTheme="minorHAnsi" w:hAnsiTheme="minorHAnsi" w:cs="Arial"/>
            </w:rPr>
            <w:t>00,000 during each of the last three years or pro-rata if more recently established firms are tendering – however the firm must have been in existence for at least 6 months</w:t>
          </w:r>
          <w:r>
            <w:rPr>
              <w:rFonts w:asciiTheme="minorHAnsi" w:hAnsiTheme="minorHAnsi" w:cs="Arial"/>
            </w:rPr>
            <w:t>.</w:t>
          </w:r>
        </w:p>
        <w:p w14:paraId="64C18E19" w14:textId="77777777" w:rsidR="00B91AF1" w:rsidRPr="002F673E" w:rsidRDefault="00B91AF1">
          <w:pPr>
            <w:pStyle w:val="ListParagraph"/>
            <w:numPr>
              <w:ilvl w:val="0"/>
              <w:numId w:val="20"/>
            </w:numPr>
            <w:spacing w:after="200"/>
            <w:jc w:val="both"/>
            <w:rPr>
              <w:rFonts w:cstheme="minorHAnsi"/>
            </w:rPr>
          </w:pPr>
          <w:r>
            <w:rPr>
              <w:rFonts w:asciiTheme="minorHAnsi" w:hAnsiTheme="minorHAnsi" w:cs="Arial"/>
            </w:rPr>
            <w:t xml:space="preserve"> </w:t>
          </w:r>
          <w:r w:rsidRPr="002F673E">
            <w:rPr>
              <w:rFonts w:cstheme="minorHAnsi"/>
            </w:rPr>
            <w:t>Evidence of current Tax Clearance.</w:t>
          </w:r>
        </w:p>
        <w:p w14:paraId="70754B3E" w14:textId="77777777" w:rsidR="00B91AF1" w:rsidRPr="002F673E" w:rsidRDefault="00B91AF1">
          <w:pPr>
            <w:pStyle w:val="ListParagraph"/>
            <w:numPr>
              <w:ilvl w:val="0"/>
              <w:numId w:val="20"/>
            </w:numPr>
            <w:spacing w:after="200"/>
            <w:jc w:val="both"/>
            <w:rPr>
              <w:rFonts w:cstheme="minorHAnsi"/>
            </w:rPr>
          </w:pPr>
          <w:r w:rsidRPr="002F673E">
            <w:rPr>
              <w:rFonts w:cstheme="minorHAnsi"/>
            </w:rPr>
            <w:t>Evidence of Insurance in the form of:</w:t>
          </w:r>
        </w:p>
        <w:p w14:paraId="5ED47485" w14:textId="77777777" w:rsidR="00B91AF1" w:rsidRPr="002F673E" w:rsidRDefault="00B91AF1">
          <w:pPr>
            <w:pStyle w:val="ListParagraph"/>
            <w:numPr>
              <w:ilvl w:val="1"/>
              <w:numId w:val="20"/>
            </w:numPr>
            <w:spacing w:after="200"/>
            <w:jc w:val="both"/>
            <w:rPr>
              <w:rFonts w:cstheme="minorHAnsi"/>
            </w:rPr>
          </w:pPr>
          <w:r w:rsidRPr="002F673E">
            <w:rPr>
              <w:rFonts w:cstheme="minorHAnsi"/>
            </w:rPr>
            <w:t>Current Employers, Public Liability and Professional Indemnity</w:t>
          </w:r>
        </w:p>
        <w:p w14:paraId="1786FAD8" w14:textId="77777777" w:rsidR="00B91AF1" w:rsidRPr="002F673E" w:rsidRDefault="00B91AF1">
          <w:pPr>
            <w:pStyle w:val="ListParagraph"/>
            <w:numPr>
              <w:ilvl w:val="1"/>
              <w:numId w:val="20"/>
            </w:numPr>
            <w:spacing w:after="200"/>
            <w:jc w:val="both"/>
            <w:rPr>
              <w:rFonts w:cstheme="minorHAnsi"/>
            </w:rPr>
          </w:pPr>
          <w:r w:rsidRPr="002F673E">
            <w:rPr>
              <w:rFonts w:cstheme="minorHAnsi"/>
            </w:rPr>
            <w:t>Insurance Certificate or a letter from the insurer;</w:t>
          </w:r>
        </w:p>
        <w:p w14:paraId="3051F2DB" w14:textId="77777777" w:rsidR="00B91AF1" w:rsidRPr="002F673E" w:rsidRDefault="00B91AF1">
          <w:pPr>
            <w:pStyle w:val="ListParagraph"/>
            <w:numPr>
              <w:ilvl w:val="1"/>
              <w:numId w:val="20"/>
            </w:numPr>
            <w:spacing w:after="200"/>
            <w:jc w:val="both"/>
            <w:rPr>
              <w:rFonts w:cstheme="minorHAnsi"/>
            </w:rPr>
          </w:pPr>
          <w:r w:rsidRPr="002F673E">
            <w:rPr>
              <w:rFonts w:cstheme="minorHAnsi"/>
            </w:rPr>
            <w:t xml:space="preserve">A copy of Vehicle Insurance. </w:t>
          </w:r>
        </w:p>
        <w:p w14:paraId="52DE92D9" w14:textId="77777777" w:rsidR="00B91AF1" w:rsidRDefault="00B91AF1" w:rsidP="00B91AF1">
          <w:pPr>
            <w:pStyle w:val="ListParagraph"/>
            <w:spacing w:after="200"/>
            <w:jc w:val="both"/>
            <w:rPr>
              <w:rFonts w:cstheme="minorHAnsi"/>
            </w:rPr>
          </w:pPr>
        </w:p>
        <w:p w14:paraId="3FB48020" w14:textId="77777777" w:rsidR="00B91AF1" w:rsidRPr="002F673E" w:rsidRDefault="00B91AF1">
          <w:pPr>
            <w:pStyle w:val="ListParagraph"/>
            <w:numPr>
              <w:ilvl w:val="0"/>
              <w:numId w:val="20"/>
            </w:numPr>
            <w:spacing w:after="200"/>
            <w:jc w:val="both"/>
            <w:rPr>
              <w:rFonts w:cstheme="minorHAnsi"/>
            </w:rPr>
          </w:pPr>
          <w:r w:rsidRPr="002F673E">
            <w:rPr>
              <w:rFonts w:cstheme="minorHAnsi"/>
            </w:rPr>
            <w:t>Evidence of Tenderers Corporate Governance structure including policies in respect of:</w:t>
          </w:r>
        </w:p>
        <w:p w14:paraId="0AA417AE" w14:textId="77777777" w:rsidR="00B91AF1" w:rsidRPr="002F673E" w:rsidRDefault="00B91AF1">
          <w:pPr>
            <w:pStyle w:val="ListParagraph"/>
            <w:numPr>
              <w:ilvl w:val="1"/>
              <w:numId w:val="20"/>
            </w:numPr>
            <w:spacing w:after="200"/>
            <w:jc w:val="both"/>
            <w:rPr>
              <w:rFonts w:cstheme="minorHAnsi"/>
            </w:rPr>
          </w:pPr>
          <w:r w:rsidRPr="002F673E">
            <w:rPr>
              <w:rFonts w:cstheme="minorHAnsi"/>
            </w:rPr>
            <w:t>Health and Safety;</w:t>
          </w:r>
        </w:p>
        <w:p w14:paraId="542D2FB3" w14:textId="77777777" w:rsidR="00B91AF1" w:rsidRPr="002F673E" w:rsidRDefault="00B91AF1">
          <w:pPr>
            <w:pStyle w:val="ListParagraph"/>
            <w:numPr>
              <w:ilvl w:val="1"/>
              <w:numId w:val="20"/>
            </w:numPr>
            <w:spacing w:after="200"/>
            <w:jc w:val="both"/>
            <w:rPr>
              <w:rFonts w:cstheme="minorHAnsi"/>
            </w:rPr>
          </w:pPr>
          <w:r w:rsidRPr="002F673E">
            <w:rPr>
              <w:rFonts w:cstheme="minorHAnsi"/>
            </w:rPr>
            <w:t>Equality;</w:t>
          </w:r>
        </w:p>
        <w:p w14:paraId="648BB66C" w14:textId="77777777" w:rsidR="00B91AF1" w:rsidRPr="002F673E" w:rsidRDefault="00B91AF1">
          <w:pPr>
            <w:pStyle w:val="ListParagraph"/>
            <w:numPr>
              <w:ilvl w:val="1"/>
              <w:numId w:val="20"/>
            </w:numPr>
            <w:spacing w:after="200"/>
            <w:jc w:val="both"/>
            <w:rPr>
              <w:rFonts w:cstheme="minorHAnsi"/>
            </w:rPr>
          </w:pPr>
          <w:r w:rsidRPr="002F673E">
            <w:rPr>
              <w:rFonts w:cstheme="minorHAnsi"/>
            </w:rPr>
            <w:t>Child Protection;</w:t>
          </w:r>
        </w:p>
        <w:p w14:paraId="5EE2499D" w14:textId="77777777" w:rsidR="00B91AF1" w:rsidRPr="002F673E" w:rsidRDefault="00B91AF1">
          <w:pPr>
            <w:pStyle w:val="ListParagraph"/>
            <w:numPr>
              <w:ilvl w:val="1"/>
              <w:numId w:val="20"/>
            </w:numPr>
            <w:spacing w:after="200"/>
            <w:jc w:val="both"/>
            <w:rPr>
              <w:rFonts w:cstheme="minorHAnsi"/>
            </w:rPr>
          </w:pPr>
          <w:r w:rsidRPr="002F673E">
            <w:rPr>
              <w:rFonts w:cstheme="minorHAnsi"/>
            </w:rPr>
            <w:t>Data Protection;</w:t>
          </w:r>
        </w:p>
        <w:p w14:paraId="2A2EF9F5" w14:textId="77777777" w:rsidR="00B91AF1" w:rsidRPr="002F673E" w:rsidRDefault="00B91AF1">
          <w:pPr>
            <w:pStyle w:val="ListParagraph"/>
            <w:numPr>
              <w:ilvl w:val="1"/>
              <w:numId w:val="20"/>
            </w:numPr>
            <w:spacing w:after="200"/>
            <w:jc w:val="both"/>
            <w:rPr>
              <w:rFonts w:cstheme="minorHAnsi"/>
            </w:rPr>
          </w:pPr>
          <w:r w:rsidRPr="002F673E">
            <w:rPr>
              <w:rFonts w:cstheme="minorHAnsi"/>
            </w:rPr>
            <w:t>Procurement.</w:t>
          </w:r>
        </w:p>
      </w:sdtContent>
    </w:sdt>
    <w:p w14:paraId="38ADF811" w14:textId="77777777" w:rsidR="00C3103B" w:rsidRDefault="00C3103B" w:rsidP="00C3103B">
      <w:pPr>
        <w:spacing w:after="0"/>
        <w:jc w:val="both"/>
        <w:rPr>
          <w:szCs w:val="22"/>
        </w:rPr>
      </w:pPr>
    </w:p>
    <w:p w14:paraId="051272DB" w14:textId="77777777" w:rsidR="00C3103B" w:rsidRPr="00830A49" w:rsidRDefault="00C3103B" w:rsidP="00C3103B">
      <w:pPr>
        <w:spacing w:after="0"/>
        <w:jc w:val="both"/>
        <w:rPr>
          <w:szCs w:val="22"/>
        </w:rPr>
        <w:sectPr w:rsidR="00C3103B"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C0371FB" w14:textId="77777777" w:rsidTr="00D7420C">
        <w:trPr>
          <w:trHeight w:val="2665"/>
        </w:trPr>
        <w:tc>
          <w:tcPr>
            <w:tcW w:w="359" w:type="pct"/>
          </w:tcPr>
          <w:p w14:paraId="2FCCE465" w14:textId="77777777" w:rsidR="00C3103B" w:rsidRPr="00830A49" w:rsidRDefault="00C3103B" w:rsidP="00C3103B">
            <w:pPr>
              <w:jc w:val="both"/>
              <w:rPr>
                <w:color w:val="0000FF"/>
                <w:szCs w:val="22"/>
              </w:rPr>
            </w:pPr>
          </w:p>
        </w:tc>
        <w:tc>
          <w:tcPr>
            <w:tcW w:w="378" w:type="pct"/>
          </w:tcPr>
          <w:p w14:paraId="6262D04E" w14:textId="77777777" w:rsidR="00C3103B" w:rsidRPr="00830A49" w:rsidRDefault="00C3103B" w:rsidP="00C3103B">
            <w:pPr>
              <w:jc w:val="both"/>
              <w:rPr>
                <w:color w:val="0000FF"/>
                <w:szCs w:val="22"/>
              </w:rPr>
            </w:pPr>
          </w:p>
        </w:tc>
        <w:tc>
          <w:tcPr>
            <w:tcW w:w="4263" w:type="pct"/>
          </w:tcPr>
          <w:p w14:paraId="03DE2378" w14:textId="77777777" w:rsidR="00C3103B" w:rsidRPr="00830A49" w:rsidRDefault="00C3103B" w:rsidP="00D7420C">
            <w:pPr>
              <w:jc w:val="both"/>
              <w:rPr>
                <w:szCs w:val="22"/>
              </w:rPr>
            </w:pPr>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18828A13" w14:textId="77777777" w:rsidTr="00663B2A">
        <w:trPr>
          <w:trHeight w:val="1984"/>
        </w:trPr>
        <w:tc>
          <w:tcPr>
            <w:tcW w:w="359" w:type="pct"/>
          </w:tcPr>
          <w:p w14:paraId="2B389DA6" w14:textId="77777777" w:rsidR="00C3103B" w:rsidRPr="00830A49" w:rsidRDefault="00C3103B" w:rsidP="00C3103B">
            <w:pPr>
              <w:jc w:val="both"/>
              <w:rPr>
                <w:color w:val="0000FF"/>
                <w:szCs w:val="22"/>
              </w:rPr>
            </w:pPr>
          </w:p>
        </w:tc>
        <w:tc>
          <w:tcPr>
            <w:tcW w:w="378" w:type="pct"/>
          </w:tcPr>
          <w:p w14:paraId="3604BFB3" w14:textId="77777777" w:rsidR="00C3103B" w:rsidRPr="00830A49" w:rsidRDefault="00C3103B" w:rsidP="00C3103B">
            <w:pPr>
              <w:jc w:val="both"/>
              <w:rPr>
                <w:color w:val="0000FF"/>
                <w:szCs w:val="22"/>
              </w:rPr>
            </w:pPr>
            <w:r w:rsidRPr="00830A49">
              <w:rPr>
                <w:color w:val="0000FF"/>
                <w:szCs w:val="22"/>
              </w:rPr>
              <w:t>3.2.B</w:t>
            </w:r>
          </w:p>
        </w:tc>
        <w:tc>
          <w:tcPr>
            <w:tcW w:w="4263" w:type="pct"/>
          </w:tcPr>
          <w:p w14:paraId="6F3AFA0F" w14:textId="77777777" w:rsidR="00C3103B" w:rsidRPr="00830A49" w:rsidRDefault="00C3103B" w:rsidP="00663B2A">
            <w:pPr>
              <w:jc w:val="both"/>
              <w:rPr>
                <w:b/>
                <w:szCs w:val="22"/>
              </w:rPr>
            </w:pPr>
            <w:r w:rsidRPr="00830A49">
              <w:rPr>
                <w:b/>
                <w:szCs w:val="22"/>
              </w:rPr>
              <w:t>Technical and Professional Ability</w:t>
            </w:r>
          </w:p>
          <w:p w14:paraId="44980EF4" w14:textId="41630945" w:rsidR="00C3103B" w:rsidRPr="00A970E4" w:rsidRDefault="00C3103B" w:rsidP="00663B2A">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technical and professional requirement(s) set out below </w:t>
            </w:r>
            <w:r w:rsidR="00663B2A" w:rsidRPr="00AB3C4D">
              <w:rPr>
                <w:i/>
                <w:iCs/>
                <w:color w:val="FF0000"/>
                <w:szCs w:val="22"/>
              </w:rPr>
              <w:fldChar w:fldCharType="begin">
                <w:ffData>
                  <w:name w:val="Text132"/>
                  <w:enabled/>
                  <w:calcOnExit w:val="0"/>
                  <w:textInput>
                    <w:default w:val="[Delete if not applicable:"/>
                  </w:textInput>
                </w:ffData>
              </w:fldChar>
            </w:r>
            <w:bookmarkStart w:id="19" w:name="Text132"/>
            <w:r w:rsidR="00663B2A" w:rsidRPr="00AB3C4D">
              <w:rPr>
                <w:i/>
                <w:iCs/>
                <w:color w:val="FF0000"/>
                <w:szCs w:val="22"/>
              </w:rPr>
              <w:instrText xml:space="preserve"> FORMTEXT </w:instrText>
            </w:r>
            <w:r w:rsidR="00663B2A" w:rsidRPr="00AB3C4D">
              <w:rPr>
                <w:i/>
                <w:iCs/>
                <w:color w:val="FF0000"/>
                <w:szCs w:val="22"/>
              </w:rPr>
            </w:r>
            <w:r w:rsidR="00663B2A" w:rsidRPr="00AB3C4D">
              <w:rPr>
                <w:i/>
                <w:iCs/>
                <w:color w:val="FF0000"/>
                <w:szCs w:val="22"/>
              </w:rPr>
              <w:fldChar w:fldCharType="separate"/>
            </w:r>
            <w:r w:rsidR="00B91AF1">
              <w:rPr>
                <w:i/>
                <w:iCs/>
                <w:color w:val="FF0000"/>
                <w:szCs w:val="22"/>
              </w:rPr>
              <w:t> </w:t>
            </w:r>
            <w:r w:rsidR="00B91AF1">
              <w:rPr>
                <w:i/>
                <w:iCs/>
                <w:color w:val="FF0000"/>
                <w:szCs w:val="22"/>
              </w:rPr>
              <w:t> </w:t>
            </w:r>
            <w:r w:rsidR="00B91AF1">
              <w:rPr>
                <w:i/>
                <w:iCs/>
                <w:color w:val="FF0000"/>
                <w:szCs w:val="22"/>
              </w:rPr>
              <w:t> </w:t>
            </w:r>
            <w:r w:rsidR="00B91AF1">
              <w:rPr>
                <w:i/>
                <w:iCs/>
                <w:color w:val="FF0000"/>
                <w:szCs w:val="22"/>
              </w:rPr>
              <w:t> </w:t>
            </w:r>
            <w:r w:rsidR="00B91AF1">
              <w:rPr>
                <w:i/>
                <w:iCs/>
                <w:color w:val="FF0000"/>
                <w:szCs w:val="22"/>
              </w:rPr>
              <w:t> </w:t>
            </w:r>
            <w:r w:rsidR="00663B2A" w:rsidRPr="00AB3C4D">
              <w:rPr>
                <w:i/>
                <w:iCs/>
                <w:color w:val="FF0000"/>
                <w:szCs w:val="22"/>
              </w:rPr>
              <w:fldChar w:fldCharType="end"/>
            </w:r>
            <w:bookmarkEnd w:id="19"/>
            <w:r w:rsidR="00663B2A">
              <w:rPr>
                <w:i/>
                <w:iCs/>
                <w:color w:val="FF0000"/>
                <w:szCs w:val="22"/>
              </w:rPr>
              <w:t xml:space="preserve"> </w:t>
            </w:r>
            <w:r w:rsidR="00663B2A" w:rsidRPr="00AB3C4D">
              <w:rPr>
                <w:szCs w:val="22"/>
              </w:rPr>
              <w:fldChar w:fldCharType="begin">
                <w:ffData>
                  <w:name w:val="Text133"/>
                  <w:enabled/>
                  <w:calcOnExit w:val="0"/>
                  <w:textInput>
                    <w:default w:val="in respect of each Lot tendered for]"/>
                  </w:textInput>
                </w:ffData>
              </w:fldChar>
            </w:r>
            <w:bookmarkStart w:id="20" w:name="Text133"/>
            <w:r w:rsidR="00663B2A" w:rsidRPr="00AB3C4D">
              <w:rPr>
                <w:szCs w:val="22"/>
              </w:rPr>
              <w:instrText xml:space="preserve"> FORMTEXT </w:instrText>
            </w:r>
            <w:r w:rsidR="00663B2A" w:rsidRPr="00AB3C4D">
              <w:rPr>
                <w:szCs w:val="22"/>
              </w:rPr>
            </w:r>
            <w:r w:rsidR="00663B2A" w:rsidRPr="00AB3C4D">
              <w:rPr>
                <w:szCs w:val="22"/>
              </w:rPr>
              <w:fldChar w:fldCharType="separate"/>
            </w:r>
            <w:r w:rsidR="00B91AF1">
              <w:rPr>
                <w:szCs w:val="22"/>
              </w:rPr>
              <w:t> </w:t>
            </w:r>
            <w:r w:rsidR="00B91AF1">
              <w:rPr>
                <w:szCs w:val="22"/>
              </w:rPr>
              <w:t> </w:t>
            </w:r>
            <w:r w:rsidR="00B91AF1">
              <w:rPr>
                <w:szCs w:val="22"/>
              </w:rPr>
              <w:t> </w:t>
            </w:r>
            <w:r w:rsidR="00B91AF1">
              <w:rPr>
                <w:szCs w:val="22"/>
              </w:rPr>
              <w:t> </w:t>
            </w:r>
            <w:r w:rsidR="00B91AF1">
              <w:rPr>
                <w:szCs w:val="22"/>
              </w:rPr>
              <w:t> </w:t>
            </w:r>
            <w:r w:rsidR="00663B2A" w:rsidRPr="00AB3C4D">
              <w:rPr>
                <w:szCs w:val="22"/>
              </w:rPr>
              <w:fldChar w:fldCharType="end"/>
            </w:r>
            <w:bookmarkEnd w:id="20"/>
            <w:r w:rsidRPr="003215FF">
              <w:rPr>
                <w:szCs w:val="22"/>
              </w:rPr>
              <w:t xml:space="preserve"> and that they are able, upon request and without delay, to provide the supporting documentation specified below to the Contracting Authority in each case.</w:t>
            </w:r>
            <w:r>
              <w:rPr>
                <w:szCs w:val="22"/>
              </w:rPr>
              <w:t xml:space="preserve"> </w:t>
            </w:r>
          </w:p>
        </w:tc>
      </w:tr>
    </w:tbl>
    <w:p w14:paraId="62F7AFCD"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p w14:paraId="3C14A93C" w14:textId="02D4778C" w:rsidR="00C3103B" w:rsidRDefault="00B91AF1" w:rsidP="00B91AF1">
      <w:pPr>
        <w:spacing w:after="0"/>
        <w:jc w:val="both"/>
        <w:rPr>
          <w:szCs w:val="22"/>
        </w:rPr>
      </w:pPr>
      <w:r>
        <w:rPr>
          <w:noProof/>
          <w:lang w:val="en-IE" w:eastAsia="en-IE"/>
        </w:rPr>
        <w:drawing>
          <wp:inline distT="0" distB="0" distL="0" distR="0" wp14:anchorId="2BFAE1C5" wp14:editId="52B406FA">
            <wp:extent cx="5226477" cy="4526280"/>
            <wp:effectExtent l="19050" t="0" r="0" b="0"/>
            <wp:docPr id="1" name="Picture 1" descr="C:\Users\mquinn\AppData\Local\Microsoft\Windows\INetCache\Content.Outlook\D602IQWF\SnipImage.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mquinn\AppData\Local\Microsoft\Windows\INetCache\Content.Outlook\D602IQWF\SnipImage.JPG"/>
                    <pic:cNvPicPr>
                      <a:picLocks noChangeAspect="1" noChangeArrowheads="1"/>
                    </pic:cNvPicPr>
                  </pic:nvPicPr>
                  <pic:blipFill>
                    <a:blip r:embed="rId23" cstate="print"/>
                    <a:srcRect/>
                    <a:stretch>
                      <a:fillRect/>
                    </a:stretch>
                  </pic:blipFill>
                  <pic:spPr bwMode="auto">
                    <a:xfrm>
                      <a:off x="0" y="0"/>
                      <a:ext cx="5236544" cy="4534998"/>
                    </a:xfrm>
                    <a:prstGeom prst="rect">
                      <a:avLst/>
                    </a:prstGeom>
                    <a:noFill/>
                    <a:ln w="9525">
                      <a:noFill/>
                      <a:miter lim="800000"/>
                      <a:headEnd/>
                      <a:tailEnd/>
                    </a:ln>
                  </pic:spPr>
                </pic:pic>
              </a:graphicData>
            </a:graphic>
          </wp:inline>
        </w:drawing>
      </w:r>
    </w:p>
    <w:p w14:paraId="79A950C3" w14:textId="02EA291E" w:rsidR="00A74FA7" w:rsidRDefault="00A74FA7">
      <w:pPr>
        <w:spacing w:after="160" w:line="259" w:lineRule="auto"/>
        <w:rPr>
          <w:szCs w:val="22"/>
        </w:rPr>
      </w:pPr>
    </w:p>
    <w:p w14:paraId="3C4AAD8E" w14:textId="77777777" w:rsidR="00A74FA7" w:rsidRDefault="00A74FA7">
      <w:pPr>
        <w:spacing w:after="160" w:line="259" w:lineRule="auto"/>
        <w:rPr>
          <w:szCs w:val="22"/>
        </w:rPr>
      </w:pPr>
    </w:p>
    <w:p w14:paraId="0FF5599B" w14:textId="77777777" w:rsidR="00A74FA7" w:rsidRDefault="00A74FA7">
      <w:pPr>
        <w:spacing w:after="160" w:line="259" w:lineRule="auto"/>
        <w:rPr>
          <w:szCs w:val="22"/>
        </w:rPr>
      </w:pPr>
    </w:p>
    <w:p w14:paraId="5CD7F509" w14:textId="77777777" w:rsidR="00A74FA7" w:rsidRDefault="00A74FA7">
      <w:pPr>
        <w:spacing w:after="160" w:line="259" w:lineRule="auto"/>
        <w:rPr>
          <w:szCs w:val="22"/>
        </w:rPr>
      </w:pPr>
    </w:p>
    <w:p w14:paraId="2E94814E" w14:textId="77777777" w:rsidR="00A74FA7" w:rsidRDefault="00A74FA7">
      <w:pPr>
        <w:spacing w:after="160" w:line="259" w:lineRule="auto"/>
        <w:rPr>
          <w:szCs w:val="22"/>
        </w:rPr>
      </w:pPr>
    </w:p>
    <w:p w14:paraId="0C2D7C93" w14:textId="77777777" w:rsidR="00A74FA7" w:rsidRDefault="00A74FA7">
      <w:pPr>
        <w:spacing w:after="160" w:line="259" w:lineRule="auto"/>
        <w:rPr>
          <w:szCs w:val="22"/>
        </w:rPr>
      </w:pPr>
    </w:p>
    <w:p w14:paraId="35B1D8BC" w14:textId="77777777" w:rsidR="00B91AF1" w:rsidRDefault="00B91AF1" w:rsidP="00B91AF1">
      <w:pPr>
        <w:spacing w:after="0"/>
        <w:jc w:val="both"/>
        <w:rPr>
          <w:szCs w:val="22"/>
        </w:rPr>
      </w:pPr>
    </w:p>
    <w:p w14:paraId="2642AEE7" w14:textId="757F74D4" w:rsidR="00B91AF1" w:rsidRPr="00B91AF1" w:rsidRDefault="00B91AF1" w:rsidP="00B91AF1">
      <w:pPr>
        <w:spacing w:after="0"/>
        <w:jc w:val="both"/>
        <w:rPr>
          <w:szCs w:val="22"/>
        </w:rPr>
        <w:sectPr w:rsidR="00B91AF1" w:rsidRPr="00B91AF1"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548F5596" w14:textId="77777777" w:rsidTr="007831B0">
        <w:trPr>
          <w:trHeight w:val="655"/>
        </w:trPr>
        <w:tc>
          <w:tcPr>
            <w:tcW w:w="359" w:type="pct"/>
          </w:tcPr>
          <w:p w14:paraId="673C9807" w14:textId="77777777" w:rsidR="00C3103B" w:rsidRPr="00830A49" w:rsidRDefault="00C3103B" w:rsidP="00C3103B">
            <w:pPr>
              <w:jc w:val="both"/>
              <w:rPr>
                <w:color w:val="0000FF"/>
                <w:szCs w:val="22"/>
              </w:rPr>
            </w:pPr>
            <w:bookmarkStart w:id="21" w:name="Text81"/>
          </w:p>
        </w:tc>
        <w:tc>
          <w:tcPr>
            <w:tcW w:w="378" w:type="pct"/>
          </w:tcPr>
          <w:p w14:paraId="1AA122A8" w14:textId="77777777" w:rsidR="00C3103B" w:rsidRPr="00830A49" w:rsidRDefault="00C3103B" w:rsidP="00C3103B">
            <w:pPr>
              <w:jc w:val="both"/>
              <w:rPr>
                <w:color w:val="0000FF"/>
                <w:szCs w:val="22"/>
              </w:rPr>
            </w:pPr>
          </w:p>
        </w:tc>
        <w:tc>
          <w:tcPr>
            <w:tcW w:w="4263" w:type="pct"/>
          </w:tcPr>
          <w:p w14:paraId="32BB3FE7" w14:textId="77777777" w:rsidR="00C3103B" w:rsidRPr="00095116" w:rsidRDefault="00C3103B" w:rsidP="007831B0">
            <w:pPr>
              <w:jc w:val="both"/>
              <w:rPr>
                <w:szCs w:val="22"/>
              </w:rPr>
            </w:pPr>
            <w:r w:rsidRPr="003215FF">
              <w:rPr>
                <w:szCs w:val="22"/>
              </w:rPr>
              <w:t>Tenderers must provide the supporting documentation specified above without delay when requested by the Contracting Authority.</w:t>
            </w:r>
          </w:p>
        </w:tc>
      </w:tr>
    </w:tbl>
    <w:p w14:paraId="19D33F13" w14:textId="77777777" w:rsidR="00C3103B" w:rsidRPr="00C3103B" w:rsidRDefault="00C3103B" w:rsidP="00C3103B">
      <w:pPr>
        <w:pStyle w:val="ListParagraph"/>
        <w:numPr>
          <w:ilvl w:val="0"/>
          <w:numId w:val="4"/>
        </w:numPr>
        <w:jc w:val="both"/>
        <w:rPr>
          <w:szCs w:val="22"/>
        </w:rPr>
        <w:sectPr w:rsidR="00C3103B" w:rsidRPr="00C3103B" w:rsidSect="00C3103B">
          <w:type w:val="continuous"/>
          <w:pgSz w:w="11907" w:h="16840" w:code="9"/>
          <w:pgMar w:top="1134" w:right="1418" w:bottom="851" w:left="1418" w:header="709" w:footer="709" w:gutter="0"/>
          <w:cols w:space="708"/>
          <w:docGrid w:linePitch="360"/>
        </w:sectPr>
      </w:pPr>
    </w:p>
    <w:bookmarkEnd w:id="21"/>
    <w:p w14:paraId="58277EBD" w14:textId="77777777" w:rsidR="003C0FB1" w:rsidRDefault="003C0FB1" w:rsidP="00AB5697">
      <w:pPr>
        <w:pStyle w:val="Heading2"/>
        <w:numPr>
          <w:ilvl w:val="1"/>
          <w:numId w:val="4"/>
        </w:numPr>
        <w:tabs>
          <w:tab w:val="clear" w:pos="390"/>
        </w:tabs>
        <w:spacing w:after="100"/>
        <w:ind w:left="0" w:firstLine="0"/>
        <w:jc w:val="both"/>
      </w:pPr>
      <w:r w:rsidRPr="000E5DB7">
        <w:lastRenderedPageBreak/>
        <w:t>Award Criteria</w:t>
      </w:r>
    </w:p>
    <w:tbl>
      <w:tblPr>
        <w:tblW w:w="5000" w:type="pct"/>
        <w:tblLook w:val="01E0" w:firstRow="1" w:lastRow="1" w:firstColumn="1" w:lastColumn="1" w:noHBand="0" w:noVBand="0"/>
      </w:tblPr>
      <w:tblGrid>
        <w:gridCol w:w="776"/>
        <w:gridCol w:w="8295"/>
      </w:tblGrid>
      <w:tr w:rsidR="00564F8A" w:rsidRPr="00CB5B77" w14:paraId="5B056A36" w14:textId="77777777" w:rsidTr="00564F8A">
        <w:trPr>
          <w:trHeight w:val="595"/>
        </w:trPr>
        <w:tc>
          <w:tcPr>
            <w:tcW w:w="428" w:type="pct"/>
          </w:tcPr>
          <w:p w14:paraId="7E35F365"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76C7689E" w14:textId="77777777" w:rsidR="00564F8A" w:rsidRPr="00507FE4" w:rsidRDefault="00564F8A" w:rsidP="00564F8A">
            <w:pPr>
              <w:jc w:val="both"/>
            </w:pPr>
            <w:r w:rsidRPr="00507FE4">
              <w:t>The Services Contract will be awarded on the basis of the most economically advantageous tender(s) as identified in accordance with the following criteria:</w:t>
            </w:r>
          </w:p>
        </w:tc>
      </w:tr>
    </w:tbl>
    <w:p w14:paraId="79C87A59"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tbl>
      <w:tblPr>
        <w:tblStyle w:val="TableGrid"/>
        <w:tblW w:w="0" w:type="auto"/>
        <w:tblLook w:val="04A0" w:firstRow="1" w:lastRow="0" w:firstColumn="1" w:lastColumn="0" w:noHBand="0" w:noVBand="1"/>
      </w:tblPr>
      <w:tblGrid>
        <w:gridCol w:w="635"/>
        <w:gridCol w:w="6036"/>
        <w:gridCol w:w="1295"/>
        <w:gridCol w:w="1095"/>
      </w:tblGrid>
      <w:tr w:rsidR="00F463AD" w:rsidRPr="0047353E" w14:paraId="30BB3CAD" w14:textId="77777777" w:rsidTr="00A74FA7">
        <w:trPr>
          <w:trHeight w:val="576"/>
          <w:tblHeader/>
        </w:trPr>
        <w:tc>
          <w:tcPr>
            <w:tcW w:w="635" w:type="dxa"/>
            <w:shd w:val="clear" w:color="auto" w:fill="F2F2F2" w:themeFill="background1" w:themeFillShade="F2"/>
          </w:tcPr>
          <w:p w14:paraId="36DEFB50" w14:textId="77777777" w:rsidR="00F463AD" w:rsidRPr="0047353E" w:rsidRDefault="00F463AD" w:rsidP="00B27F3A">
            <w:pPr>
              <w:autoSpaceDE w:val="0"/>
              <w:autoSpaceDN w:val="0"/>
              <w:adjustRightInd w:val="0"/>
              <w:spacing w:line="240" w:lineRule="auto"/>
              <w:rPr>
                <w:rFonts w:cstheme="minorHAnsi"/>
                <w:b/>
                <w:color w:val="000000"/>
              </w:rPr>
            </w:pPr>
          </w:p>
        </w:tc>
        <w:tc>
          <w:tcPr>
            <w:tcW w:w="6036" w:type="dxa"/>
            <w:shd w:val="clear" w:color="auto" w:fill="F2F2F2" w:themeFill="background1" w:themeFillShade="F2"/>
          </w:tcPr>
          <w:p w14:paraId="235BECCD" w14:textId="77777777" w:rsidR="00F463AD" w:rsidRPr="0047353E" w:rsidRDefault="00F463AD" w:rsidP="00B27F3A">
            <w:pPr>
              <w:autoSpaceDE w:val="0"/>
              <w:autoSpaceDN w:val="0"/>
              <w:adjustRightInd w:val="0"/>
              <w:spacing w:line="240" w:lineRule="auto"/>
              <w:rPr>
                <w:rFonts w:cstheme="minorHAnsi"/>
                <w:b/>
                <w:color w:val="000000"/>
              </w:rPr>
            </w:pPr>
            <w:r>
              <w:rPr>
                <w:rFonts w:cstheme="minorHAnsi"/>
                <w:b/>
                <w:color w:val="000000"/>
                <w:lang w:val="ga-IE"/>
              </w:rPr>
              <w:t xml:space="preserve">Award </w:t>
            </w:r>
            <w:r w:rsidRPr="0047353E">
              <w:rPr>
                <w:rFonts w:cstheme="minorHAnsi"/>
                <w:b/>
                <w:color w:val="000000"/>
              </w:rPr>
              <w:t>Criteria</w:t>
            </w:r>
          </w:p>
        </w:tc>
        <w:tc>
          <w:tcPr>
            <w:tcW w:w="1295" w:type="dxa"/>
            <w:shd w:val="clear" w:color="auto" w:fill="F2F2F2" w:themeFill="background1" w:themeFillShade="F2"/>
          </w:tcPr>
          <w:p w14:paraId="18984BEB" w14:textId="77777777" w:rsidR="00F463AD" w:rsidRDefault="00F463AD" w:rsidP="00B27F3A">
            <w:pPr>
              <w:autoSpaceDE w:val="0"/>
              <w:autoSpaceDN w:val="0"/>
              <w:adjustRightInd w:val="0"/>
              <w:spacing w:after="0" w:line="240" w:lineRule="auto"/>
              <w:rPr>
                <w:rFonts w:cstheme="minorHAnsi"/>
                <w:b/>
                <w:color w:val="000000"/>
              </w:rPr>
            </w:pPr>
            <w:r w:rsidRPr="0047353E">
              <w:rPr>
                <w:rFonts w:cstheme="minorHAnsi"/>
                <w:b/>
                <w:color w:val="000000"/>
              </w:rPr>
              <w:t>Marks</w:t>
            </w:r>
          </w:p>
          <w:p w14:paraId="25A528E0" w14:textId="77777777" w:rsidR="00F463AD" w:rsidRPr="0047353E" w:rsidRDefault="00F463AD" w:rsidP="00B27F3A">
            <w:pPr>
              <w:autoSpaceDE w:val="0"/>
              <w:autoSpaceDN w:val="0"/>
              <w:adjustRightInd w:val="0"/>
              <w:spacing w:after="0" w:line="240" w:lineRule="auto"/>
              <w:rPr>
                <w:rFonts w:cstheme="minorHAnsi"/>
                <w:b/>
                <w:color w:val="000000"/>
              </w:rPr>
            </w:pPr>
            <w:r>
              <w:rPr>
                <w:rFonts w:cstheme="minorHAnsi"/>
                <w:b/>
                <w:color w:val="000000"/>
              </w:rPr>
              <w:t>Available</w:t>
            </w:r>
          </w:p>
        </w:tc>
        <w:tc>
          <w:tcPr>
            <w:tcW w:w="1095" w:type="dxa"/>
            <w:shd w:val="clear" w:color="auto" w:fill="F2F2F2" w:themeFill="background1" w:themeFillShade="F2"/>
          </w:tcPr>
          <w:p w14:paraId="4C1DDD2F" w14:textId="77777777" w:rsidR="00F463AD" w:rsidRPr="0047353E" w:rsidRDefault="00F463AD" w:rsidP="00B27F3A">
            <w:pPr>
              <w:autoSpaceDE w:val="0"/>
              <w:autoSpaceDN w:val="0"/>
              <w:adjustRightInd w:val="0"/>
              <w:spacing w:after="0" w:line="240" w:lineRule="auto"/>
              <w:rPr>
                <w:rFonts w:cstheme="minorHAnsi"/>
                <w:b/>
                <w:color w:val="000000"/>
              </w:rPr>
            </w:pPr>
            <w:r>
              <w:rPr>
                <w:rFonts w:cstheme="minorHAnsi"/>
                <w:b/>
                <w:color w:val="000000"/>
              </w:rPr>
              <w:t>Minimum Required</w:t>
            </w:r>
          </w:p>
        </w:tc>
      </w:tr>
      <w:tr w:rsidR="00F463AD" w:rsidRPr="0047353E" w14:paraId="7B38EC6A" w14:textId="77777777" w:rsidTr="00A74FA7">
        <w:tc>
          <w:tcPr>
            <w:tcW w:w="635" w:type="dxa"/>
          </w:tcPr>
          <w:p w14:paraId="1A138235" w14:textId="77777777" w:rsidR="00F463AD" w:rsidRPr="0047353E" w:rsidRDefault="00F463AD" w:rsidP="00B27F3A">
            <w:pPr>
              <w:autoSpaceDE w:val="0"/>
              <w:autoSpaceDN w:val="0"/>
              <w:adjustRightInd w:val="0"/>
              <w:spacing w:line="240" w:lineRule="auto"/>
              <w:rPr>
                <w:rFonts w:cstheme="minorHAnsi"/>
                <w:color w:val="000000"/>
              </w:rPr>
            </w:pPr>
            <w:r w:rsidRPr="0047353E">
              <w:rPr>
                <w:rFonts w:cstheme="minorHAnsi"/>
                <w:color w:val="000000"/>
              </w:rPr>
              <w:t>1</w:t>
            </w:r>
          </w:p>
        </w:tc>
        <w:tc>
          <w:tcPr>
            <w:tcW w:w="6036" w:type="dxa"/>
          </w:tcPr>
          <w:p w14:paraId="7976D80F" w14:textId="77777777" w:rsidR="00F463AD" w:rsidRPr="004F4135" w:rsidRDefault="00F463AD" w:rsidP="00B27F3A">
            <w:pPr>
              <w:spacing w:line="240" w:lineRule="auto"/>
              <w:jc w:val="both"/>
              <w:rPr>
                <w:b/>
              </w:rPr>
            </w:pPr>
            <w:r>
              <w:rPr>
                <w:b/>
              </w:rPr>
              <w:t>Price (Ultimate Cost)</w:t>
            </w:r>
          </w:p>
          <w:p w14:paraId="5F4BA91D" w14:textId="7E3E5224" w:rsidR="00F463AD" w:rsidRPr="0020590C" w:rsidRDefault="00F463AD" w:rsidP="00B27F3A">
            <w:pPr>
              <w:autoSpaceDE w:val="0"/>
              <w:autoSpaceDN w:val="0"/>
              <w:adjustRightInd w:val="0"/>
              <w:spacing w:line="240" w:lineRule="auto"/>
            </w:pPr>
            <w:r>
              <w:t>Please complete attached Pricing Schedule (Appendix 2).</w:t>
            </w:r>
          </w:p>
        </w:tc>
        <w:tc>
          <w:tcPr>
            <w:tcW w:w="1295" w:type="dxa"/>
          </w:tcPr>
          <w:p w14:paraId="74A3AC80" w14:textId="21F10F80" w:rsidR="00F463AD" w:rsidRPr="0047353E" w:rsidRDefault="00F463AD" w:rsidP="00B27F3A">
            <w:pPr>
              <w:autoSpaceDE w:val="0"/>
              <w:autoSpaceDN w:val="0"/>
              <w:adjustRightInd w:val="0"/>
              <w:spacing w:line="240" w:lineRule="auto"/>
              <w:rPr>
                <w:rFonts w:cstheme="minorHAnsi"/>
                <w:color w:val="000000"/>
              </w:rPr>
            </w:pPr>
            <w:r>
              <w:rPr>
                <w:rFonts w:cstheme="minorHAnsi"/>
              </w:rPr>
              <w:t>1</w:t>
            </w:r>
            <w:r w:rsidR="00A74FA7">
              <w:rPr>
                <w:rFonts w:cstheme="minorHAnsi"/>
              </w:rPr>
              <w:t>,</w:t>
            </w:r>
            <w:r>
              <w:rPr>
                <w:rFonts w:cstheme="minorHAnsi"/>
              </w:rPr>
              <w:t>0</w:t>
            </w:r>
            <w:r w:rsidR="00A74FA7">
              <w:rPr>
                <w:rFonts w:cstheme="minorHAnsi"/>
              </w:rPr>
              <w:t>0</w:t>
            </w:r>
            <w:r>
              <w:rPr>
                <w:rFonts w:cstheme="minorHAnsi"/>
              </w:rPr>
              <w:t>0</w:t>
            </w:r>
          </w:p>
        </w:tc>
        <w:tc>
          <w:tcPr>
            <w:tcW w:w="1095" w:type="dxa"/>
          </w:tcPr>
          <w:p w14:paraId="461DAB14" w14:textId="1FF74144" w:rsidR="00F463AD" w:rsidRPr="0047353E" w:rsidRDefault="00F463AD" w:rsidP="00B27F3A">
            <w:pPr>
              <w:autoSpaceDE w:val="0"/>
              <w:autoSpaceDN w:val="0"/>
              <w:adjustRightInd w:val="0"/>
              <w:spacing w:line="240" w:lineRule="auto"/>
              <w:rPr>
                <w:rFonts w:cstheme="minorHAnsi"/>
              </w:rPr>
            </w:pPr>
          </w:p>
        </w:tc>
      </w:tr>
      <w:tr w:rsidR="00F463AD" w:rsidRPr="0047353E" w14:paraId="1BA6EA59" w14:textId="77777777" w:rsidTr="00A74FA7">
        <w:tc>
          <w:tcPr>
            <w:tcW w:w="635" w:type="dxa"/>
          </w:tcPr>
          <w:p w14:paraId="51D289A8" w14:textId="77777777" w:rsidR="00F463AD" w:rsidRPr="0047353E" w:rsidRDefault="00F463AD" w:rsidP="00B27F3A">
            <w:pPr>
              <w:autoSpaceDE w:val="0"/>
              <w:autoSpaceDN w:val="0"/>
              <w:adjustRightInd w:val="0"/>
              <w:spacing w:line="240" w:lineRule="auto"/>
              <w:rPr>
                <w:rFonts w:cstheme="minorHAnsi"/>
                <w:color w:val="000000"/>
              </w:rPr>
            </w:pPr>
            <w:r w:rsidRPr="0047353E">
              <w:rPr>
                <w:rFonts w:cstheme="minorHAnsi"/>
                <w:color w:val="000000"/>
              </w:rPr>
              <w:t>2</w:t>
            </w:r>
          </w:p>
        </w:tc>
        <w:tc>
          <w:tcPr>
            <w:tcW w:w="6036" w:type="dxa"/>
          </w:tcPr>
          <w:p w14:paraId="14F7C248" w14:textId="77777777" w:rsidR="00F463AD" w:rsidRPr="004F4135" w:rsidRDefault="00F463AD" w:rsidP="00B27F3A">
            <w:pPr>
              <w:spacing w:line="240" w:lineRule="auto"/>
              <w:jc w:val="both"/>
              <w:rPr>
                <w:b/>
              </w:rPr>
            </w:pPr>
            <w:r w:rsidRPr="004F4135">
              <w:rPr>
                <w:b/>
              </w:rPr>
              <w:t xml:space="preserve">Quality of Proposed Implementation Programme </w:t>
            </w:r>
          </w:p>
          <w:p w14:paraId="7FE50C3C" w14:textId="77777777" w:rsidR="00F463AD" w:rsidRPr="004F4135" w:rsidRDefault="00F463AD" w:rsidP="00A74FA7">
            <w:pPr>
              <w:spacing w:after="0" w:line="240" w:lineRule="auto"/>
              <w:jc w:val="both"/>
            </w:pPr>
            <w:r w:rsidRPr="00C240B0">
              <w:rPr>
                <w:b/>
              </w:rPr>
              <w:t>(i)</w:t>
            </w:r>
            <w:r w:rsidRPr="004F4135">
              <w:t>Tenderers are required to describe how their proposed approach to providing the services and supports including identifying issues involved in providing the services, the tasks envisaged and the proposed methodological approach for ensuring satisfactory completion of service provision taking into account all information provided in Appendix 1</w:t>
            </w:r>
          </w:p>
          <w:p w14:paraId="11134FF6" w14:textId="77777777" w:rsidR="00F463AD" w:rsidRPr="004F4135" w:rsidRDefault="00F463AD" w:rsidP="00A74FA7">
            <w:pPr>
              <w:spacing w:after="0" w:line="240" w:lineRule="auto"/>
              <w:jc w:val="both"/>
              <w:rPr>
                <w:i/>
              </w:rPr>
            </w:pPr>
            <w:r w:rsidRPr="004F4135">
              <w:t>Requirements and specifications (400 marks)</w:t>
            </w:r>
            <w:r>
              <w:t xml:space="preserve">. </w:t>
            </w:r>
            <w:r w:rsidRPr="004F4135">
              <w:rPr>
                <w:i/>
              </w:rPr>
              <w:t>[Maximum length of submission =10 A4 pages]</w:t>
            </w:r>
          </w:p>
          <w:p w14:paraId="2CEF5514" w14:textId="562D3BBE" w:rsidR="00F463AD" w:rsidRPr="004F4135" w:rsidRDefault="00F463AD" w:rsidP="00A74FA7">
            <w:pPr>
              <w:spacing w:after="0" w:line="240" w:lineRule="auto"/>
              <w:jc w:val="both"/>
            </w:pPr>
            <w:r w:rsidRPr="00C240B0">
              <w:rPr>
                <w:b/>
              </w:rPr>
              <w:t>(ii)</w:t>
            </w:r>
            <w:r w:rsidRPr="004F4135">
              <w:t xml:space="preserve"> Proposals must include a comprehensive timetable for</w:t>
            </w:r>
            <w:r>
              <w:t xml:space="preserve"> delivery of the project </w:t>
            </w:r>
            <w:r w:rsidRPr="00C52F54">
              <w:t xml:space="preserve">by </w:t>
            </w:r>
            <w:r w:rsidR="00EC3B99" w:rsidRPr="00C52F54">
              <w:t>30</w:t>
            </w:r>
            <w:r w:rsidRPr="00C52F54">
              <w:t>/0</w:t>
            </w:r>
            <w:r w:rsidR="00EC3B99" w:rsidRPr="00C52F54">
              <w:t>9</w:t>
            </w:r>
            <w:r w:rsidRPr="00C52F54">
              <w:t>/202</w:t>
            </w:r>
            <w:r w:rsidR="00C52F54" w:rsidRPr="00C52F54">
              <w:t>7</w:t>
            </w:r>
            <w:r w:rsidRPr="00C52F54">
              <w:t xml:space="preserve"> (100 marks)</w:t>
            </w:r>
          </w:p>
          <w:p w14:paraId="749FA965" w14:textId="5332B646" w:rsidR="00F463AD" w:rsidRPr="00841E76" w:rsidRDefault="00F463AD" w:rsidP="00A74FA7">
            <w:pPr>
              <w:pStyle w:val="ListParagraph"/>
              <w:numPr>
                <w:ilvl w:val="0"/>
                <w:numId w:val="8"/>
              </w:numPr>
              <w:spacing w:after="0" w:line="240" w:lineRule="auto"/>
              <w:jc w:val="both"/>
            </w:pPr>
            <w:r w:rsidRPr="00841E76">
              <w:t xml:space="preserve">Tender submissions should also provide details of the recruitment procedure and associated timelines for the </w:t>
            </w:r>
            <w:r w:rsidR="00FB0964">
              <w:t>Project Integration</w:t>
            </w:r>
            <w:r w:rsidRPr="00841E76">
              <w:t xml:space="preserve"> Support Worker and the Intercultural Worker (100 marks)</w:t>
            </w:r>
          </w:p>
          <w:p w14:paraId="2C326C52" w14:textId="77777777" w:rsidR="00F463AD" w:rsidRPr="00841E76" w:rsidRDefault="00F463AD" w:rsidP="00B27F3A">
            <w:pPr>
              <w:spacing w:line="240" w:lineRule="auto"/>
              <w:jc w:val="both"/>
              <w:rPr>
                <w:i/>
              </w:rPr>
            </w:pPr>
            <w:r w:rsidRPr="004F4135">
              <w:rPr>
                <w:i/>
              </w:rPr>
              <w:t>[Maximum length of submission =</w:t>
            </w:r>
            <w:r>
              <w:rPr>
                <w:i/>
              </w:rPr>
              <w:t>3</w:t>
            </w:r>
            <w:r w:rsidRPr="004F4135">
              <w:rPr>
                <w:i/>
              </w:rPr>
              <w:t xml:space="preserve"> A4 pages]</w:t>
            </w:r>
          </w:p>
        </w:tc>
        <w:tc>
          <w:tcPr>
            <w:tcW w:w="1295" w:type="dxa"/>
          </w:tcPr>
          <w:p w14:paraId="25725D88" w14:textId="4C0EF2F8" w:rsidR="00F463AD" w:rsidRPr="0047353E" w:rsidRDefault="009C077E" w:rsidP="00B27F3A">
            <w:pPr>
              <w:autoSpaceDE w:val="0"/>
              <w:autoSpaceDN w:val="0"/>
              <w:adjustRightInd w:val="0"/>
              <w:spacing w:line="240" w:lineRule="auto"/>
              <w:rPr>
                <w:rFonts w:cstheme="minorHAnsi"/>
                <w:color w:val="000000"/>
              </w:rPr>
            </w:pPr>
            <w:r>
              <w:rPr>
                <w:rFonts w:cstheme="minorHAnsi"/>
                <w:color w:val="000000"/>
              </w:rPr>
              <w:t>5</w:t>
            </w:r>
            <w:r w:rsidR="00A74FA7">
              <w:rPr>
                <w:rFonts w:cstheme="minorHAnsi"/>
                <w:color w:val="000000"/>
              </w:rPr>
              <w:t>,</w:t>
            </w:r>
            <w:r w:rsidR="00F463AD">
              <w:rPr>
                <w:rFonts w:cstheme="minorHAnsi"/>
                <w:color w:val="000000"/>
              </w:rPr>
              <w:t>0</w:t>
            </w:r>
            <w:r w:rsidR="00F463AD" w:rsidRPr="0047353E">
              <w:rPr>
                <w:rFonts w:cstheme="minorHAnsi"/>
                <w:color w:val="000000"/>
              </w:rPr>
              <w:t>0</w:t>
            </w:r>
            <w:r w:rsidR="00A74FA7">
              <w:rPr>
                <w:rFonts w:cstheme="minorHAnsi"/>
                <w:color w:val="000000"/>
              </w:rPr>
              <w:t>0</w:t>
            </w:r>
          </w:p>
        </w:tc>
        <w:tc>
          <w:tcPr>
            <w:tcW w:w="1095" w:type="dxa"/>
          </w:tcPr>
          <w:p w14:paraId="2F7AF8C8" w14:textId="3FE76377" w:rsidR="00F463AD" w:rsidRPr="0047353E" w:rsidRDefault="009C077E" w:rsidP="00B27F3A">
            <w:pPr>
              <w:autoSpaceDE w:val="0"/>
              <w:autoSpaceDN w:val="0"/>
              <w:adjustRightInd w:val="0"/>
              <w:spacing w:line="240" w:lineRule="auto"/>
              <w:rPr>
                <w:rFonts w:cstheme="minorHAnsi"/>
                <w:color w:val="000000"/>
              </w:rPr>
            </w:pPr>
            <w:r>
              <w:rPr>
                <w:rFonts w:cstheme="minorHAnsi"/>
                <w:color w:val="000000"/>
              </w:rPr>
              <w:t>2,000</w:t>
            </w:r>
          </w:p>
        </w:tc>
      </w:tr>
      <w:tr w:rsidR="00F463AD" w:rsidRPr="0047353E" w14:paraId="048CEC22" w14:textId="77777777" w:rsidTr="00A74FA7">
        <w:tc>
          <w:tcPr>
            <w:tcW w:w="635" w:type="dxa"/>
          </w:tcPr>
          <w:p w14:paraId="6D791C11" w14:textId="77777777" w:rsidR="00F463AD" w:rsidRPr="0047353E" w:rsidRDefault="00F463AD" w:rsidP="00B27F3A">
            <w:pPr>
              <w:autoSpaceDE w:val="0"/>
              <w:autoSpaceDN w:val="0"/>
              <w:adjustRightInd w:val="0"/>
              <w:spacing w:line="240" w:lineRule="auto"/>
              <w:rPr>
                <w:rFonts w:cstheme="minorHAnsi"/>
                <w:color w:val="000000"/>
              </w:rPr>
            </w:pPr>
            <w:r>
              <w:rPr>
                <w:rFonts w:cstheme="minorHAnsi"/>
                <w:color w:val="000000"/>
              </w:rPr>
              <w:t>3</w:t>
            </w:r>
          </w:p>
        </w:tc>
        <w:tc>
          <w:tcPr>
            <w:tcW w:w="6036" w:type="dxa"/>
          </w:tcPr>
          <w:p w14:paraId="5A3699CE" w14:textId="77777777" w:rsidR="00F463AD" w:rsidRPr="004F4135" w:rsidRDefault="00F463AD" w:rsidP="00B27F3A">
            <w:pPr>
              <w:spacing w:line="240" w:lineRule="auto"/>
              <w:jc w:val="both"/>
              <w:rPr>
                <w:b/>
              </w:rPr>
            </w:pPr>
            <w:r w:rsidRPr="004F4135">
              <w:rPr>
                <w:b/>
              </w:rPr>
              <w:t xml:space="preserve">Quality of proposed Monitoring and Reporting </w:t>
            </w:r>
          </w:p>
          <w:p w14:paraId="7BB767BF" w14:textId="77777777" w:rsidR="00F463AD" w:rsidRPr="004F4135" w:rsidRDefault="00F463AD" w:rsidP="00A74FA7">
            <w:pPr>
              <w:spacing w:after="0" w:line="240" w:lineRule="auto"/>
              <w:jc w:val="both"/>
            </w:pPr>
            <w:r w:rsidRPr="004F4135">
              <w:t>Tenderers are required to provide a detailed methodology for recording, analysis and reporting of the activity and performance outcomes, specified in Appendix 1, to ensure compliance with the standards for this EU funded project.</w:t>
            </w:r>
          </w:p>
          <w:p w14:paraId="46140A84" w14:textId="77777777" w:rsidR="00F463AD" w:rsidRPr="00841E76" w:rsidRDefault="00F463AD" w:rsidP="00B27F3A">
            <w:pPr>
              <w:spacing w:line="240" w:lineRule="auto"/>
              <w:jc w:val="both"/>
              <w:rPr>
                <w:i/>
              </w:rPr>
            </w:pPr>
            <w:r w:rsidRPr="004F4135">
              <w:rPr>
                <w:i/>
              </w:rPr>
              <w:t>[Maximum length of submission =</w:t>
            </w:r>
            <w:r>
              <w:rPr>
                <w:i/>
              </w:rPr>
              <w:t>3</w:t>
            </w:r>
            <w:r w:rsidRPr="004F4135">
              <w:rPr>
                <w:i/>
              </w:rPr>
              <w:t xml:space="preserve"> A4 pages]</w:t>
            </w:r>
          </w:p>
        </w:tc>
        <w:tc>
          <w:tcPr>
            <w:tcW w:w="1295" w:type="dxa"/>
          </w:tcPr>
          <w:p w14:paraId="09E434CF" w14:textId="0F548693" w:rsidR="00F463AD" w:rsidRPr="0047353E" w:rsidRDefault="00F463AD" w:rsidP="00B27F3A">
            <w:pPr>
              <w:autoSpaceDE w:val="0"/>
              <w:autoSpaceDN w:val="0"/>
              <w:adjustRightInd w:val="0"/>
              <w:spacing w:line="240" w:lineRule="auto"/>
              <w:rPr>
                <w:rFonts w:cstheme="minorHAnsi"/>
                <w:color w:val="000000"/>
              </w:rPr>
            </w:pPr>
            <w:r>
              <w:rPr>
                <w:rFonts w:cstheme="minorHAnsi"/>
                <w:color w:val="000000"/>
              </w:rPr>
              <w:t>1</w:t>
            </w:r>
            <w:r w:rsidR="00A74FA7">
              <w:rPr>
                <w:rFonts w:cstheme="minorHAnsi"/>
                <w:color w:val="000000"/>
              </w:rPr>
              <w:t>,</w:t>
            </w:r>
            <w:r>
              <w:rPr>
                <w:rFonts w:cstheme="minorHAnsi"/>
                <w:color w:val="000000"/>
              </w:rPr>
              <w:t>00</w:t>
            </w:r>
            <w:r w:rsidR="00A74FA7">
              <w:rPr>
                <w:rFonts w:cstheme="minorHAnsi"/>
                <w:color w:val="000000"/>
              </w:rPr>
              <w:t>0</w:t>
            </w:r>
          </w:p>
        </w:tc>
        <w:tc>
          <w:tcPr>
            <w:tcW w:w="1095" w:type="dxa"/>
          </w:tcPr>
          <w:p w14:paraId="12CAAE49" w14:textId="0A2C22ED" w:rsidR="00F463AD" w:rsidRDefault="00F463AD" w:rsidP="00B27F3A">
            <w:pPr>
              <w:autoSpaceDE w:val="0"/>
              <w:autoSpaceDN w:val="0"/>
              <w:adjustRightInd w:val="0"/>
              <w:spacing w:line="240" w:lineRule="auto"/>
              <w:rPr>
                <w:rFonts w:cstheme="minorHAnsi"/>
                <w:color w:val="000000"/>
              </w:rPr>
            </w:pPr>
            <w:r>
              <w:rPr>
                <w:rFonts w:cstheme="minorHAnsi"/>
                <w:color w:val="000000"/>
              </w:rPr>
              <w:t>5</w:t>
            </w:r>
            <w:r w:rsidR="00604CA8">
              <w:rPr>
                <w:rFonts w:cstheme="minorHAnsi"/>
                <w:color w:val="000000"/>
              </w:rPr>
              <w:t>,</w:t>
            </w:r>
            <w:r>
              <w:rPr>
                <w:rFonts w:cstheme="minorHAnsi"/>
                <w:color w:val="000000"/>
              </w:rPr>
              <w:t>0</w:t>
            </w:r>
            <w:r w:rsidR="009C077E">
              <w:rPr>
                <w:rFonts w:cstheme="minorHAnsi"/>
                <w:color w:val="000000"/>
              </w:rPr>
              <w:t>0</w:t>
            </w:r>
            <w:r w:rsidR="00604CA8">
              <w:rPr>
                <w:rFonts w:cstheme="minorHAnsi"/>
                <w:color w:val="000000"/>
              </w:rPr>
              <w:t>0</w:t>
            </w:r>
          </w:p>
        </w:tc>
      </w:tr>
      <w:tr w:rsidR="00F463AD" w:rsidRPr="0047353E" w14:paraId="5DCC2786" w14:textId="77777777" w:rsidTr="00A74FA7">
        <w:tc>
          <w:tcPr>
            <w:tcW w:w="635" w:type="dxa"/>
          </w:tcPr>
          <w:p w14:paraId="2D4B7E03" w14:textId="77777777" w:rsidR="00F463AD" w:rsidRPr="0047353E" w:rsidRDefault="00F463AD" w:rsidP="00B27F3A">
            <w:pPr>
              <w:autoSpaceDE w:val="0"/>
              <w:autoSpaceDN w:val="0"/>
              <w:adjustRightInd w:val="0"/>
              <w:spacing w:line="240" w:lineRule="auto"/>
              <w:rPr>
                <w:rFonts w:cstheme="minorHAnsi"/>
                <w:color w:val="000000"/>
              </w:rPr>
            </w:pPr>
            <w:r>
              <w:rPr>
                <w:rFonts w:cstheme="minorHAnsi"/>
                <w:color w:val="000000"/>
              </w:rPr>
              <w:t>4</w:t>
            </w:r>
          </w:p>
        </w:tc>
        <w:tc>
          <w:tcPr>
            <w:tcW w:w="6036" w:type="dxa"/>
          </w:tcPr>
          <w:p w14:paraId="442E12A1" w14:textId="77777777" w:rsidR="00F463AD" w:rsidRPr="004F4135" w:rsidRDefault="00F463AD" w:rsidP="00A74FA7">
            <w:pPr>
              <w:spacing w:after="0" w:line="240" w:lineRule="auto"/>
              <w:jc w:val="both"/>
            </w:pPr>
            <w:r w:rsidRPr="004F4135">
              <w:t xml:space="preserve">Quality of submission with regards to assurance that specific systems, policies and procedures are in place to ensure good financial management within the lead organisation. </w:t>
            </w:r>
          </w:p>
          <w:p w14:paraId="368D86A7" w14:textId="77777777" w:rsidR="00F463AD" w:rsidRPr="001803F2" w:rsidRDefault="00F463AD" w:rsidP="00B27F3A">
            <w:pPr>
              <w:autoSpaceDE w:val="0"/>
              <w:autoSpaceDN w:val="0"/>
              <w:adjustRightInd w:val="0"/>
              <w:spacing w:line="240" w:lineRule="auto"/>
              <w:rPr>
                <w:rFonts w:cstheme="minorHAnsi"/>
                <w:color w:val="000000"/>
                <w:lang w:val="ga-IE"/>
              </w:rPr>
            </w:pPr>
            <w:r w:rsidRPr="004F4135">
              <w:rPr>
                <w:i/>
              </w:rPr>
              <w:t>[Maximum length of submission 3 A4 pages]</w:t>
            </w:r>
          </w:p>
        </w:tc>
        <w:tc>
          <w:tcPr>
            <w:tcW w:w="1295" w:type="dxa"/>
          </w:tcPr>
          <w:p w14:paraId="6E73782D" w14:textId="0FA3E6FA" w:rsidR="00F463AD" w:rsidRPr="0047353E" w:rsidRDefault="00F463AD" w:rsidP="00B27F3A">
            <w:pPr>
              <w:autoSpaceDE w:val="0"/>
              <w:autoSpaceDN w:val="0"/>
              <w:adjustRightInd w:val="0"/>
              <w:spacing w:line="240" w:lineRule="auto"/>
              <w:rPr>
                <w:rFonts w:cstheme="minorHAnsi"/>
                <w:color w:val="000000"/>
              </w:rPr>
            </w:pPr>
            <w:r>
              <w:rPr>
                <w:rFonts w:cstheme="minorHAnsi"/>
                <w:color w:val="000000"/>
              </w:rPr>
              <w:t>1</w:t>
            </w:r>
            <w:r w:rsidR="00A74FA7">
              <w:rPr>
                <w:rFonts w:cstheme="minorHAnsi"/>
                <w:color w:val="000000"/>
              </w:rPr>
              <w:t>,</w:t>
            </w:r>
            <w:r>
              <w:rPr>
                <w:rFonts w:cstheme="minorHAnsi"/>
                <w:color w:val="000000"/>
              </w:rPr>
              <w:t>00</w:t>
            </w:r>
            <w:r w:rsidR="00A74FA7">
              <w:rPr>
                <w:rFonts w:cstheme="minorHAnsi"/>
                <w:color w:val="000000"/>
              </w:rPr>
              <w:t>0</w:t>
            </w:r>
          </w:p>
        </w:tc>
        <w:tc>
          <w:tcPr>
            <w:tcW w:w="1095" w:type="dxa"/>
          </w:tcPr>
          <w:p w14:paraId="5ED64970" w14:textId="6C2761F1" w:rsidR="00F463AD" w:rsidRPr="0047353E" w:rsidRDefault="00F463AD" w:rsidP="00B27F3A">
            <w:pPr>
              <w:autoSpaceDE w:val="0"/>
              <w:autoSpaceDN w:val="0"/>
              <w:adjustRightInd w:val="0"/>
              <w:spacing w:line="240" w:lineRule="auto"/>
              <w:rPr>
                <w:rFonts w:cstheme="minorHAnsi"/>
                <w:color w:val="000000"/>
              </w:rPr>
            </w:pPr>
            <w:r>
              <w:rPr>
                <w:rFonts w:cstheme="minorHAnsi"/>
                <w:color w:val="000000"/>
              </w:rPr>
              <w:t>5</w:t>
            </w:r>
            <w:r w:rsidR="00604CA8">
              <w:rPr>
                <w:rFonts w:cstheme="minorHAnsi"/>
                <w:color w:val="000000"/>
              </w:rPr>
              <w:t>,</w:t>
            </w:r>
            <w:r>
              <w:rPr>
                <w:rFonts w:cstheme="minorHAnsi"/>
                <w:color w:val="000000"/>
              </w:rPr>
              <w:t>0</w:t>
            </w:r>
            <w:r w:rsidR="009C077E">
              <w:rPr>
                <w:rFonts w:cstheme="minorHAnsi"/>
                <w:color w:val="000000"/>
              </w:rPr>
              <w:t>0</w:t>
            </w:r>
            <w:r w:rsidR="00604CA8">
              <w:rPr>
                <w:rFonts w:cstheme="minorHAnsi"/>
                <w:color w:val="000000"/>
              </w:rPr>
              <w:t>0</w:t>
            </w:r>
          </w:p>
        </w:tc>
      </w:tr>
      <w:tr w:rsidR="00F463AD" w:rsidRPr="0047353E" w14:paraId="554FE4A2" w14:textId="77777777" w:rsidTr="00A74FA7">
        <w:tc>
          <w:tcPr>
            <w:tcW w:w="635" w:type="dxa"/>
          </w:tcPr>
          <w:p w14:paraId="7C1537B6" w14:textId="77777777" w:rsidR="00F463AD" w:rsidRPr="0047353E" w:rsidRDefault="00F463AD" w:rsidP="00B27F3A">
            <w:pPr>
              <w:autoSpaceDE w:val="0"/>
              <w:autoSpaceDN w:val="0"/>
              <w:adjustRightInd w:val="0"/>
              <w:spacing w:line="240" w:lineRule="auto"/>
              <w:rPr>
                <w:rFonts w:cstheme="minorHAnsi"/>
                <w:color w:val="000000"/>
              </w:rPr>
            </w:pPr>
            <w:r>
              <w:rPr>
                <w:rFonts w:cstheme="minorHAnsi"/>
                <w:color w:val="000000"/>
              </w:rPr>
              <w:t>5</w:t>
            </w:r>
          </w:p>
        </w:tc>
        <w:tc>
          <w:tcPr>
            <w:tcW w:w="6036" w:type="dxa"/>
          </w:tcPr>
          <w:p w14:paraId="550740DE" w14:textId="54377C6E" w:rsidR="00F463AD" w:rsidRPr="004F4135" w:rsidRDefault="00F463AD" w:rsidP="00A74FA7">
            <w:pPr>
              <w:spacing w:after="0" w:line="240" w:lineRule="auto"/>
              <w:jc w:val="both"/>
            </w:pPr>
            <w:r w:rsidRPr="004F4135">
              <w:t xml:space="preserve">Quality of submission with regards proposals which demonstrate that the organisation has the capacity to supervise, support and manage the performance of both the </w:t>
            </w:r>
            <w:r w:rsidR="00FB0964">
              <w:t xml:space="preserve">Project Integration </w:t>
            </w:r>
            <w:r w:rsidRPr="004F4135">
              <w:t>Support Worker</w:t>
            </w:r>
            <w:r>
              <w:t xml:space="preserve"> and the Intercultural Worker</w:t>
            </w:r>
            <w:r w:rsidRPr="004F4135">
              <w:t xml:space="preserve"> to ensure that the role of these critical personnel will be carried out in a manner which will deliver the project outcomes specified in Appendix 1</w:t>
            </w:r>
          </w:p>
          <w:p w14:paraId="12507951" w14:textId="77777777" w:rsidR="00F463AD" w:rsidRPr="0047353E" w:rsidRDefault="00F463AD" w:rsidP="00B27F3A">
            <w:pPr>
              <w:autoSpaceDE w:val="0"/>
              <w:autoSpaceDN w:val="0"/>
              <w:adjustRightInd w:val="0"/>
              <w:spacing w:line="240" w:lineRule="auto"/>
              <w:rPr>
                <w:rFonts w:cstheme="minorHAnsi"/>
                <w:color w:val="000000"/>
              </w:rPr>
            </w:pPr>
            <w:r w:rsidRPr="004F4135">
              <w:rPr>
                <w:i/>
              </w:rPr>
              <w:t>[ Maximum  length of submission = 4 A4 pages]</w:t>
            </w:r>
          </w:p>
        </w:tc>
        <w:tc>
          <w:tcPr>
            <w:tcW w:w="1295" w:type="dxa"/>
          </w:tcPr>
          <w:p w14:paraId="344AC4C9" w14:textId="693C6196" w:rsidR="00F463AD" w:rsidRPr="0047353E" w:rsidRDefault="00F463AD" w:rsidP="00B27F3A">
            <w:pPr>
              <w:autoSpaceDE w:val="0"/>
              <w:autoSpaceDN w:val="0"/>
              <w:adjustRightInd w:val="0"/>
              <w:spacing w:line="240" w:lineRule="auto"/>
              <w:rPr>
                <w:rFonts w:cstheme="minorHAnsi"/>
                <w:color w:val="000000"/>
              </w:rPr>
            </w:pPr>
            <w:r>
              <w:rPr>
                <w:rFonts w:cstheme="minorHAnsi"/>
                <w:color w:val="000000"/>
              </w:rPr>
              <w:t>1</w:t>
            </w:r>
            <w:r w:rsidR="00A74FA7">
              <w:rPr>
                <w:rFonts w:cstheme="minorHAnsi"/>
                <w:color w:val="000000"/>
              </w:rPr>
              <w:t>,</w:t>
            </w:r>
            <w:r>
              <w:rPr>
                <w:rFonts w:cstheme="minorHAnsi"/>
                <w:color w:val="000000"/>
              </w:rPr>
              <w:t>00</w:t>
            </w:r>
            <w:r w:rsidR="00A74FA7">
              <w:rPr>
                <w:rFonts w:cstheme="minorHAnsi"/>
                <w:color w:val="000000"/>
              </w:rPr>
              <w:t>0</w:t>
            </w:r>
          </w:p>
        </w:tc>
        <w:tc>
          <w:tcPr>
            <w:tcW w:w="1095" w:type="dxa"/>
          </w:tcPr>
          <w:p w14:paraId="336C1AE0" w14:textId="20DD86A0" w:rsidR="00F463AD" w:rsidRPr="0047353E" w:rsidRDefault="00F463AD" w:rsidP="00B27F3A">
            <w:pPr>
              <w:autoSpaceDE w:val="0"/>
              <w:autoSpaceDN w:val="0"/>
              <w:adjustRightInd w:val="0"/>
              <w:spacing w:line="240" w:lineRule="auto"/>
              <w:rPr>
                <w:rFonts w:cstheme="minorHAnsi"/>
                <w:color w:val="000000"/>
              </w:rPr>
            </w:pPr>
            <w:r>
              <w:rPr>
                <w:rFonts w:cstheme="minorHAnsi"/>
                <w:color w:val="000000"/>
              </w:rPr>
              <w:t>7</w:t>
            </w:r>
            <w:r w:rsidR="00604CA8">
              <w:rPr>
                <w:rFonts w:cstheme="minorHAnsi"/>
                <w:color w:val="000000"/>
              </w:rPr>
              <w:t>,</w:t>
            </w:r>
            <w:r>
              <w:rPr>
                <w:rFonts w:cstheme="minorHAnsi"/>
                <w:color w:val="000000"/>
              </w:rPr>
              <w:t>5</w:t>
            </w:r>
            <w:r w:rsidR="009C077E">
              <w:rPr>
                <w:rFonts w:cstheme="minorHAnsi"/>
                <w:color w:val="000000"/>
              </w:rPr>
              <w:t>0</w:t>
            </w:r>
            <w:r w:rsidR="00604CA8">
              <w:rPr>
                <w:rFonts w:cstheme="minorHAnsi"/>
                <w:color w:val="000000"/>
              </w:rPr>
              <w:t>0</w:t>
            </w:r>
          </w:p>
        </w:tc>
      </w:tr>
      <w:tr w:rsidR="009C077E" w:rsidRPr="0047353E" w14:paraId="5B7883ED" w14:textId="77777777" w:rsidTr="00A74FA7">
        <w:tc>
          <w:tcPr>
            <w:tcW w:w="635" w:type="dxa"/>
          </w:tcPr>
          <w:p w14:paraId="402CE924" w14:textId="396A0280" w:rsidR="009C077E" w:rsidRDefault="009C077E" w:rsidP="009C077E">
            <w:pPr>
              <w:autoSpaceDE w:val="0"/>
              <w:autoSpaceDN w:val="0"/>
              <w:adjustRightInd w:val="0"/>
              <w:spacing w:line="240" w:lineRule="auto"/>
              <w:rPr>
                <w:rFonts w:cstheme="minorHAnsi"/>
                <w:bCs/>
                <w:color w:val="000000"/>
              </w:rPr>
            </w:pPr>
            <w:r>
              <w:rPr>
                <w:rFonts w:cstheme="minorHAnsi"/>
                <w:bCs/>
                <w:color w:val="000000"/>
              </w:rPr>
              <w:t>6</w:t>
            </w:r>
          </w:p>
        </w:tc>
        <w:tc>
          <w:tcPr>
            <w:tcW w:w="6036" w:type="dxa"/>
          </w:tcPr>
          <w:p w14:paraId="2E737734" w14:textId="428C9522" w:rsidR="009C077E" w:rsidRDefault="009C077E" w:rsidP="009C077E">
            <w:pPr>
              <w:autoSpaceDE w:val="0"/>
              <w:autoSpaceDN w:val="0"/>
              <w:adjustRightInd w:val="0"/>
              <w:spacing w:line="240" w:lineRule="auto"/>
              <w:rPr>
                <w:rFonts w:cstheme="minorHAnsi"/>
                <w:b/>
              </w:rPr>
            </w:pPr>
            <w:r>
              <w:rPr>
                <w:rFonts w:cstheme="minorHAnsi"/>
                <w:b/>
              </w:rPr>
              <w:t>Environmentally Sustainable Practices</w:t>
            </w:r>
          </w:p>
          <w:p w14:paraId="15F8DCCD" w14:textId="189C1059" w:rsidR="009C077E" w:rsidRPr="009C077E" w:rsidRDefault="009C077E" w:rsidP="009C077E">
            <w:pPr>
              <w:spacing w:line="240" w:lineRule="auto"/>
              <w:rPr>
                <w:szCs w:val="22"/>
                <w:lang w:val="en-IE"/>
              </w:rPr>
            </w:pPr>
            <w:r>
              <w:t>Tenders are required to provide details of how your company work to reduce the environmental impact of its operations in general and will for this particular project.</w:t>
            </w:r>
          </w:p>
        </w:tc>
        <w:tc>
          <w:tcPr>
            <w:tcW w:w="1295" w:type="dxa"/>
          </w:tcPr>
          <w:p w14:paraId="073B6C55" w14:textId="7C0310B8" w:rsidR="009C077E" w:rsidRDefault="009C077E" w:rsidP="009C077E">
            <w:pPr>
              <w:autoSpaceDE w:val="0"/>
              <w:autoSpaceDN w:val="0"/>
              <w:adjustRightInd w:val="0"/>
              <w:spacing w:line="240" w:lineRule="auto"/>
              <w:rPr>
                <w:rFonts w:cstheme="minorHAnsi"/>
                <w:bCs/>
                <w:color w:val="000000"/>
                <w:lang w:val="en-US"/>
              </w:rPr>
            </w:pPr>
            <w:r>
              <w:rPr>
                <w:rFonts w:cstheme="minorHAnsi"/>
                <w:bCs/>
                <w:color w:val="000000"/>
                <w:lang w:val="en-US"/>
              </w:rPr>
              <w:t>1,000</w:t>
            </w:r>
          </w:p>
        </w:tc>
        <w:tc>
          <w:tcPr>
            <w:tcW w:w="1095" w:type="dxa"/>
          </w:tcPr>
          <w:p w14:paraId="0DB7B3C7" w14:textId="77777777" w:rsidR="009C077E" w:rsidRPr="0047353E" w:rsidRDefault="009C077E" w:rsidP="009C077E">
            <w:pPr>
              <w:autoSpaceDE w:val="0"/>
              <w:autoSpaceDN w:val="0"/>
              <w:adjustRightInd w:val="0"/>
              <w:spacing w:line="240" w:lineRule="auto"/>
              <w:rPr>
                <w:rFonts w:cstheme="minorHAnsi"/>
                <w:b/>
                <w:color w:val="000000"/>
              </w:rPr>
            </w:pPr>
          </w:p>
        </w:tc>
      </w:tr>
      <w:tr w:rsidR="009C077E" w:rsidRPr="0047353E" w14:paraId="3EF5A1E9" w14:textId="77777777" w:rsidTr="00A74FA7">
        <w:tc>
          <w:tcPr>
            <w:tcW w:w="635" w:type="dxa"/>
          </w:tcPr>
          <w:p w14:paraId="7502EBD9" w14:textId="77777777" w:rsidR="009C077E" w:rsidRPr="0047353E" w:rsidRDefault="009C077E" w:rsidP="009C077E">
            <w:pPr>
              <w:autoSpaceDE w:val="0"/>
              <w:autoSpaceDN w:val="0"/>
              <w:adjustRightInd w:val="0"/>
              <w:spacing w:line="240" w:lineRule="auto"/>
              <w:rPr>
                <w:rFonts w:cstheme="minorHAnsi"/>
                <w:b/>
                <w:color w:val="000000"/>
              </w:rPr>
            </w:pPr>
          </w:p>
        </w:tc>
        <w:tc>
          <w:tcPr>
            <w:tcW w:w="6036" w:type="dxa"/>
          </w:tcPr>
          <w:p w14:paraId="0C1ECB3D" w14:textId="77777777" w:rsidR="009C077E" w:rsidRDefault="009C077E" w:rsidP="009C077E">
            <w:pPr>
              <w:autoSpaceDE w:val="0"/>
              <w:autoSpaceDN w:val="0"/>
              <w:adjustRightInd w:val="0"/>
              <w:spacing w:line="240" w:lineRule="auto"/>
              <w:rPr>
                <w:rFonts w:cstheme="minorHAnsi"/>
                <w:b/>
              </w:rPr>
            </w:pPr>
            <w:r w:rsidRPr="0047353E">
              <w:rPr>
                <w:rFonts w:cstheme="minorHAnsi"/>
                <w:b/>
              </w:rPr>
              <w:t>Total</w:t>
            </w:r>
          </w:p>
          <w:p w14:paraId="146789C0" w14:textId="77777777" w:rsidR="009C077E" w:rsidRPr="0047353E" w:rsidRDefault="009C077E" w:rsidP="009C077E">
            <w:pPr>
              <w:autoSpaceDE w:val="0"/>
              <w:autoSpaceDN w:val="0"/>
              <w:adjustRightInd w:val="0"/>
              <w:spacing w:line="240" w:lineRule="auto"/>
              <w:rPr>
                <w:rFonts w:cstheme="minorHAnsi"/>
                <w:b/>
              </w:rPr>
            </w:pPr>
          </w:p>
        </w:tc>
        <w:tc>
          <w:tcPr>
            <w:tcW w:w="1295" w:type="dxa"/>
          </w:tcPr>
          <w:p w14:paraId="20A7019F" w14:textId="77777777" w:rsidR="009C077E" w:rsidRDefault="009C077E" w:rsidP="009C077E">
            <w:pPr>
              <w:autoSpaceDE w:val="0"/>
              <w:autoSpaceDN w:val="0"/>
              <w:adjustRightInd w:val="0"/>
              <w:spacing w:line="240" w:lineRule="auto"/>
              <w:jc w:val="center"/>
              <w:rPr>
                <w:rFonts w:cstheme="minorHAnsi"/>
                <w:b/>
                <w:color w:val="000000"/>
                <w:lang w:val="en-US"/>
              </w:rPr>
            </w:pPr>
            <w:r>
              <w:rPr>
                <w:rFonts w:cstheme="minorHAnsi"/>
                <w:b/>
                <w:color w:val="000000"/>
                <w:lang w:val="en-US"/>
              </w:rPr>
              <w:t>10,000</w:t>
            </w:r>
          </w:p>
          <w:p w14:paraId="631C5321" w14:textId="53A29E7D" w:rsidR="009C077E" w:rsidRPr="0047353E" w:rsidRDefault="009C077E" w:rsidP="009C077E">
            <w:pPr>
              <w:autoSpaceDE w:val="0"/>
              <w:autoSpaceDN w:val="0"/>
              <w:adjustRightInd w:val="0"/>
              <w:spacing w:line="240" w:lineRule="auto"/>
              <w:jc w:val="center"/>
              <w:rPr>
                <w:rFonts w:cstheme="minorHAnsi"/>
                <w:b/>
                <w:color w:val="000000"/>
              </w:rPr>
            </w:pPr>
            <w:r w:rsidRPr="0047353E">
              <w:rPr>
                <w:rFonts w:cstheme="minorHAnsi"/>
                <w:b/>
                <w:color w:val="000000"/>
              </w:rPr>
              <w:t>Marks</w:t>
            </w:r>
          </w:p>
        </w:tc>
        <w:tc>
          <w:tcPr>
            <w:tcW w:w="1095" w:type="dxa"/>
          </w:tcPr>
          <w:p w14:paraId="50AE04A9" w14:textId="77777777" w:rsidR="009C077E" w:rsidRPr="0047353E" w:rsidRDefault="009C077E" w:rsidP="009C077E">
            <w:pPr>
              <w:autoSpaceDE w:val="0"/>
              <w:autoSpaceDN w:val="0"/>
              <w:adjustRightInd w:val="0"/>
              <w:spacing w:line="240" w:lineRule="auto"/>
              <w:rPr>
                <w:rFonts w:cstheme="minorHAnsi"/>
                <w:b/>
                <w:color w:val="000000"/>
              </w:rPr>
            </w:pPr>
          </w:p>
        </w:tc>
      </w:tr>
    </w:tbl>
    <w:p w14:paraId="4A96FABD" w14:textId="1D1DFBCE" w:rsidR="00F463AD" w:rsidRDefault="00F463AD" w:rsidP="00564F8A"/>
    <w:p w14:paraId="2251CAD4" w14:textId="77777777" w:rsidR="00F463AD" w:rsidRDefault="00F463AD" w:rsidP="00564F8A"/>
    <w:p w14:paraId="262C7748"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0500339F" w14:textId="77777777" w:rsidTr="000E4872">
        <w:trPr>
          <w:trHeight w:val="2971"/>
        </w:trPr>
        <w:tc>
          <w:tcPr>
            <w:tcW w:w="428" w:type="pct"/>
          </w:tcPr>
          <w:p w14:paraId="12E8DDF3" w14:textId="77777777" w:rsidR="003C0FB1" w:rsidRPr="00810B05" w:rsidRDefault="003C0FB1" w:rsidP="00503F93">
            <w:pPr>
              <w:spacing w:line="320" w:lineRule="exact"/>
              <w:jc w:val="both"/>
              <w:rPr>
                <w:color w:val="0000FF"/>
              </w:rPr>
            </w:pPr>
            <w:r w:rsidRPr="00810B05">
              <w:rPr>
                <w:color w:val="0000FF"/>
              </w:rPr>
              <w:lastRenderedPageBreak/>
              <w:t>3.3.2</w:t>
            </w:r>
          </w:p>
        </w:tc>
        <w:tc>
          <w:tcPr>
            <w:tcW w:w="4572" w:type="pct"/>
          </w:tcPr>
          <w:p w14:paraId="0A977DC2"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0C04414" w14:textId="77777777" w:rsidR="003C0FB1" w:rsidRPr="00507FE4" w:rsidRDefault="003C0FB1">
            <w:pPr>
              <w:pStyle w:val="western"/>
              <w:numPr>
                <w:ilvl w:val="0"/>
                <w:numId w:val="10"/>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1B00B3D8" w14:textId="77777777" w:rsidR="003C0FB1" w:rsidRPr="00507FE4" w:rsidRDefault="003C0FB1">
            <w:pPr>
              <w:pStyle w:val="ListParagraph"/>
              <w:numPr>
                <w:ilvl w:val="0"/>
                <w:numId w:val="10"/>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73C91F8B" w14:textId="77777777" w:rsidR="003C0FB1" w:rsidRDefault="003C0FB1" w:rsidP="003C0FB1">
      <w:pPr>
        <w:pStyle w:val="Heading2"/>
        <w:jc w:val="both"/>
      </w:pPr>
      <w:r>
        <w:t>3.4</w:t>
      </w:r>
      <w:r w:rsidRPr="000E5DB7">
        <w:tab/>
        <w:t>Presentation of Proposals</w:t>
      </w:r>
    </w:p>
    <w:p w14:paraId="05CC0DF6"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00405097" w14:textId="77777777" w:rsidR="003C0FB1" w:rsidRDefault="003C0FB1" w:rsidP="003C0FB1">
      <w:pPr>
        <w:pStyle w:val="Heading2"/>
        <w:jc w:val="both"/>
      </w:pPr>
      <w:r w:rsidRPr="000E5DB7">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36FBAD74" w14:textId="77777777" w:rsidTr="00503F93">
        <w:tc>
          <w:tcPr>
            <w:tcW w:w="828" w:type="dxa"/>
          </w:tcPr>
          <w:p w14:paraId="3E606980" w14:textId="77777777" w:rsidR="003C0FB1" w:rsidRDefault="003C0FB1" w:rsidP="00C3103B">
            <w:pPr>
              <w:jc w:val="both"/>
              <w:rPr>
                <w:color w:val="0000FF"/>
              </w:rPr>
            </w:pPr>
            <w:r w:rsidRPr="000E5DB7">
              <w:rPr>
                <w:color w:val="0000FF"/>
              </w:rPr>
              <w:t>3.5.1</w:t>
            </w:r>
          </w:p>
        </w:tc>
        <w:tc>
          <w:tcPr>
            <w:tcW w:w="9540" w:type="dxa"/>
          </w:tcPr>
          <w:p w14:paraId="13BC39A2" w14:textId="77777777" w:rsidR="003C0FB1" w:rsidRDefault="00483B81" w:rsidP="00B35085">
            <w:pPr>
              <w:jc w:val="both"/>
            </w:pPr>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9D9732C" w14:textId="77777777" w:rsidTr="00503F93">
        <w:tc>
          <w:tcPr>
            <w:tcW w:w="828" w:type="dxa"/>
          </w:tcPr>
          <w:p w14:paraId="703A1E6B" w14:textId="77777777" w:rsidR="003C0FB1" w:rsidRDefault="003C0FB1" w:rsidP="00810B05">
            <w:pPr>
              <w:jc w:val="both"/>
              <w:rPr>
                <w:color w:val="0000FF"/>
              </w:rPr>
            </w:pPr>
            <w:r w:rsidRPr="000E5DB7">
              <w:rPr>
                <w:color w:val="0000FF"/>
              </w:rPr>
              <w:t>3.5.2</w:t>
            </w:r>
          </w:p>
        </w:tc>
        <w:tc>
          <w:tcPr>
            <w:tcW w:w="9540" w:type="dxa"/>
          </w:tcPr>
          <w:p w14:paraId="00ADE291"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1624360E" w14:textId="77777777" w:rsidR="003C0FB1" w:rsidRDefault="003C0FB1" w:rsidP="003C0FB1">
      <w:pPr>
        <w:pStyle w:val="Heading2"/>
        <w:jc w:val="both"/>
      </w:pPr>
      <w:r w:rsidRPr="000E5DB7">
        <w:lastRenderedPageBreak/>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7061166F" w14:textId="77777777" w:rsidTr="00503F93">
        <w:tc>
          <w:tcPr>
            <w:tcW w:w="828" w:type="dxa"/>
          </w:tcPr>
          <w:p w14:paraId="063A789D" w14:textId="77777777" w:rsidR="003C0FB1" w:rsidRDefault="003C0FB1" w:rsidP="00810B05">
            <w:pPr>
              <w:keepNext/>
              <w:jc w:val="both"/>
              <w:rPr>
                <w:color w:val="0000FF"/>
              </w:rPr>
            </w:pPr>
            <w:r w:rsidRPr="000E5DB7">
              <w:rPr>
                <w:color w:val="0000FF"/>
              </w:rPr>
              <w:t>3.6.1</w:t>
            </w:r>
          </w:p>
        </w:tc>
        <w:tc>
          <w:tcPr>
            <w:tcW w:w="9540" w:type="dxa"/>
          </w:tcPr>
          <w:p w14:paraId="0C31DFBD" w14:textId="77777777" w:rsidR="003C0FB1" w:rsidRDefault="003C0FB1" w:rsidP="00550821">
            <w:pPr>
              <w:jc w:val="both"/>
            </w:pPr>
            <w:r w:rsidRPr="000E5DB7">
              <w:t xml:space="preserve">The successful Tenderer must sign and return the Services Contract and the Confidentiality Agreement, both in duplicate, to the Contracting Authority no later than </w:t>
            </w:r>
            <w:bookmarkStart w:id="22" w:name="Text27"/>
            <w:r w:rsidRPr="000E5DB7">
              <w:fldChar w:fldCharType="begin">
                <w:ffData>
                  <w:name w:val="Text27"/>
                  <w:enabled/>
                  <w:calcOnExit w:val="0"/>
                  <w:textInput>
                    <w:default w:val="[insert number]"/>
                  </w:textInput>
                </w:ffData>
              </w:fldChar>
            </w:r>
            <w:r w:rsidRPr="000E5DB7">
              <w:instrText xml:space="preserve"> FORMTEXT </w:instrText>
            </w:r>
            <w:r w:rsidRPr="000E5DB7">
              <w:fldChar w:fldCharType="separate"/>
            </w:r>
            <w:r w:rsidRPr="000E5DB7">
              <w:rPr>
                <w:noProof/>
              </w:rPr>
              <w:t>[insert number]</w:t>
            </w:r>
            <w:r w:rsidRPr="000E5DB7">
              <w:fldChar w:fldCharType="end"/>
            </w:r>
            <w:bookmarkEnd w:id="22"/>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C79CD37" w14:textId="77777777" w:rsidTr="00503F93">
        <w:tc>
          <w:tcPr>
            <w:tcW w:w="828" w:type="dxa"/>
          </w:tcPr>
          <w:p w14:paraId="57A68E6E" w14:textId="77777777" w:rsidR="003C0FB1" w:rsidRDefault="003C0FB1" w:rsidP="00810B05">
            <w:pPr>
              <w:jc w:val="both"/>
              <w:rPr>
                <w:color w:val="0000FF"/>
              </w:rPr>
            </w:pPr>
            <w:r w:rsidRPr="000E5DB7">
              <w:rPr>
                <w:color w:val="0000FF"/>
              </w:rPr>
              <w:t>3.6.2</w:t>
            </w:r>
          </w:p>
        </w:tc>
        <w:tc>
          <w:tcPr>
            <w:tcW w:w="9540" w:type="dxa"/>
          </w:tcPr>
          <w:p w14:paraId="2BB2FBFC"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7A1C03C3" w14:textId="77777777" w:rsidR="003C0FB1" w:rsidRPr="00CB5B77" w:rsidRDefault="003C0FB1" w:rsidP="003C0FB1">
      <w:pPr>
        <w:pStyle w:val="Heading1"/>
        <w:rPr>
          <w:rFonts w:ascii="Calibri" w:hAnsi="Calibri"/>
        </w:rPr>
        <w:sectPr w:rsidR="003C0FB1" w:rsidRPr="00CB5B77" w:rsidSect="00926F67">
          <w:footerReference w:type="default" r:id="rId24"/>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1FC94195" w14:textId="77777777" w:rsidR="003C0FB1"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06E5C0C8" w14:textId="77777777" w:rsidR="00B1490E" w:rsidRPr="00D52608" w:rsidRDefault="00B1490E" w:rsidP="00550821">
      <w:pPr>
        <w:jc w:val="both"/>
        <w:rPr>
          <w:b/>
        </w:rPr>
      </w:pPr>
    </w:p>
    <w:p w14:paraId="37216F5B" w14:textId="77777777" w:rsidR="00B1490E" w:rsidRPr="00310EDC" w:rsidRDefault="00B1490E" w:rsidP="00550821">
      <w:pPr>
        <w:jc w:val="both"/>
        <w:sectPr w:rsidR="00B1490E" w:rsidRPr="00310EDC" w:rsidSect="00926F67">
          <w:type w:val="continuous"/>
          <w:pgSz w:w="11907" w:h="16840" w:code="9"/>
          <w:pgMar w:top="1134" w:right="1418" w:bottom="851" w:left="1418" w:header="709" w:footer="709" w:gutter="0"/>
          <w:cols w:space="708"/>
          <w:docGrid w:linePitch="360"/>
        </w:sectPr>
      </w:pPr>
    </w:p>
    <w:bookmarkStart w:id="23" w:name="_Hlk156560580" w:displacedByCustomXml="next"/>
    <w:sdt>
      <w:sdtPr>
        <w:id w:val="170828057"/>
        <w:placeholder>
          <w:docPart w:val="A00FC379BF5544BFB800084F58835F02"/>
        </w:placeholder>
      </w:sdtPr>
      <w:sdtEndPr/>
      <w:sdtContent>
        <w:p w14:paraId="73590AFF" w14:textId="77777777" w:rsidR="00E93658" w:rsidRPr="001E568B" w:rsidRDefault="00E93658" w:rsidP="00E93658">
          <w:pPr>
            <w:spacing w:after="0"/>
            <w:jc w:val="both"/>
          </w:pPr>
        </w:p>
        <w:p w14:paraId="5F924FC9" w14:textId="098FF93B" w:rsidR="00525502" w:rsidRPr="001E568B" w:rsidRDefault="00525502" w:rsidP="00E93658">
          <w:pPr>
            <w:spacing w:after="0"/>
            <w:jc w:val="both"/>
            <w:rPr>
              <w:rFonts w:cs="Calibri"/>
              <w:b/>
            </w:rPr>
          </w:pPr>
          <w:r w:rsidRPr="001E568B">
            <w:rPr>
              <w:rFonts w:cs="Calibri"/>
              <w:b/>
              <w:u w:val="single"/>
            </w:rPr>
            <w:t>INTRODUCTION</w:t>
          </w:r>
        </w:p>
        <w:p w14:paraId="0B0BC7E3" w14:textId="6AA5CAC1" w:rsidR="00525502" w:rsidRPr="001E568B" w:rsidRDefault="006921B4" w:rsidP="00E93658">
          <w:pPr>
            <w:spacing w:after="0"/>
            <w:jc w:val="both"/>
            <w:rPr>
              <w:rFonts w:cs="Calibri"/>
            </w:rPr>
          </w:pPr>
          <w:r>
            <w:rPr>
              <w:rFonts w:cs="Calibri"/>
            </w:rPr>
            <w:t>Offaly</w:t>
          </w:r>
          <w:r w:rsidR="00525502" w:rsidRPr="001E568B">
            <w:rPr>
              <w:rFonts w:cs="Calibri"/>
            </w:rPr>
            <w:t xml:space="preserve"> County Council is inviting Tenders from </w:t>
          </w:r>
          <w:r w:rsidR="00333C6B" w:rsidRPr="001E568B">
            <w:rPr>
              <w:rFonts w:cs="Calibri"/>
            </w:rPr>
            <w:t>community-based</w:t>
          </w:r>
          <w:r w:rsidR="00525502" w:rsidRPr="001E568B">
            <w:rPr>
              <w:rFonts w:cs="Calibri"/>
            </w:rPr>
            <w:t xml:space="preserve"> organisations for a Programme Implementer to support the delivery of a resettlement programme for programme refugees in County </w:t>
          </w:r>
          <w:r>
            <w:rPr>
              <w:rFonts w:cs="Calibri"/>
            </w:rPr>
            <w:t>Offaly</w:t>
          </w:r>
          <w:r w:rsidR="00525502" w:rsidRPr="001E568B">
            <w:rPr>
              <w:rFonts w:cs="Calibri"/>
            </w:rPr>
            <w:t xml:space="preserve">.  Applicant organisations must have experience in working in partnership with local service providers in the provision of services to vulnerable communities.  The successful tenderer will be appointed as Programme Implementer for the </w:t>
          </w:r>
          <w:r>
            <w:rPr>
              <w:rFonts w:cs="Calibri"/>
            </w:rPr>
            <w:t>Offaly</w:t>
          </w:r>
          <w:r w:rsidR="00525502" w:rsidRPr="001E568B">
            <w:rPr>
              <w:rFonts w:cs="Calibri"/>
            </w:rPr>
            <w:t xml:space="preserve"> Refugee Resettlement Project.</w:t>
          </w:r>
        </w:p>
        <w:p w14:paraId="5DFFF839" w14:textId="77777777" w:rsidR="00525502" w:rsidRPr="001E568B" w:rsidRDefault="00525502" w:rsidP="00E93658">
          <w:pPr>
            <w:spacing w:after="0"/>
            <w:jc w:val="both"/>
            <w:rPr>
              <w:rFonts w:cs="Calibri"/>
            </w:rPr>
          </w:pPr>
        </w:p>
        <w:p w14:paraId="3FE29BB7" w14:textId="0EDEC4F1" w:rsidR="00525502" w:rsidRPr="001E568B" w:rsidRDefault="00525502" w:rsidP="00E93658">
          <w:pPr>
            <w:spacing w:after="0"/>
            <w:jc w:val="both"/>
            <w:rPr>
              <w:rFonts w:cs="Calibri"/>
            </w:rPr>
          </w:pPr>
          <w:r w:rsidRPr="001E568B">
            <w:rPr>
              <w:rFonts w:cs="Calibri"/>
            </w:rPr>
            <w:t xml:space="preserve">The main objective of this initiative is to support recently arrived refugees </w:t>
          </w:r>
          <w:r w:rsidR="00B8741E" w:rsidRPr="001E568B">
            <w:rPr>
              <w:rFonts w:cs="Calibri"/>
            </w:rPr>
            <w:t xml:space="preserve">under Irish Refugee Protection Programme </w:t>
          </w:r>
          <w:r w:rsidR="00C909A6" w:rsidRPr="001E568B">
            <w:rPr>
              <w:rFonts w:cs="Calibri"/>
            </w:rPr>
            <w:t xml:space="preserve">(IRPP </w:t>
          </w:r>
          <w:r w:rsidR="00B8741E" w:rsidRPr="001E568B">
            <w:rPr>
              <w:rFonts w:cs="Calibri"/>
            </w:rPr>
            <w:t>II</w:t>
          </w:r>
          <w:r w:rsidR="006921B4">
            <w:rPr>
              <w:rFonts w:cs="Calibri"/>
            </w:rPr>
            <w:t>I</w:t>
          </w:r>
          <w:r w:rsidR="00C909A6" w:rsidRPr="001E568B">
            <w:rPr>
              <w:rFonts w:cs="Calibri"/>
            </w:rPr>
            <w:t>)</w:t>
          </w:r>
          <w:r w:rsidR="00B8741E" w:rsidRPr="001E568B">
            <w:rPr>
              <w:rFonts w:cs="Calibri"/>
            </w:rPr>
            <w:t xml:space="preserve"> </w:t>
          </w:r>
          <w:r w:rsidRPr="001E568B">
            <w:rPr>
              <w:rFonts w:cs="Calibri"/>
            </w:rPr>
            <w:t xml:space="preserve">who will be resettled in County </w:t>
          </w:r>
          <w:r w:rsidR="006921B4">
            <w:rPr>
              <w:rFonts w:cs="Calibri"/>
            </w:rPr>
            <w:t>Offaly</w:t>
          </w:r>
          <w:r w:rsidRPr="001E568B">
            <w:rPr>
              <w:rFonts w:cs="Calibri"/>
            </w:rPr>
            <w:t xml:space="preserve">.  The group will comprise </w:t>
          </w:r>
          <w:r w:rsidR="00755BFE">
            <w:rPr>
              <w:rFonts w:cs="Calibri"/>
            </w:rPr>
            <w:t xml:space="preserve">of </w:t>
          </w:r>
          <w:r w:rsidR="006921B4">
            <w:rPr>
              <w:rFonts w:cs="Calibri"/>
              <w:lang w:val="ga-IE"/>
            </w:rPr>
            <w:t>82</w:t>
          </w:r>
          <w:r w:rsidRPr="001E568B">
            <w:rPr>
              <w:rFonts w:cs="Calibri"/>
              <w:lang w:val="ga-IE"/>
            </w:rPr>
            <w:t xml:space="preserve"> people</w:t>
          </w:r>
          <w:r w:rsidR="0045091F" w:rsidRPr="001E568B">
            <w:rPr>
              <w:rFonts w:cs="Calibri"/>
              <w:lang w:val="ga-IE"/>
            </w:rPr>
            <w:t xml:space="preserve">, in a mixture of family sizes </w:t>
          </w:r>
          <w:r w:rsidRPr="001E568B">
            <w:rPr>
              <w:rFonts w:cs="Calibri"/>
            </w:rPr>
            <w:t>arriving in phases</w:t>
          </w:r>
          <w:r w:rsidRPr="001E568B">
            <w:rPr>
              <w:rFonts w:cs="Calibri"/>
              <w:lang w:val="ga-IE"/>
            </w:rPr>
            <w:t xml:space="preserve"> fro</w:t>
          </w:r>
          <w:r w:rsidR="006921B4">
            <w:rPr>
              <w:rFonts w:cs="Calibri"/>
              <w:lang w:val="ga-IE"/>
            </w:rPr>
            <w:t>m</w:t>
          </w:r>
          <w:r w:rsidRPr="001E568B">
            <w:rPr>
              <w:rFonts w:cs="Calibri"/>
              <w:lang w:val="ga-IE"/>
            </w:rPr>
            <w:t xml:space="preserve"> 202</w:t>
          </w:r>
          <w:r w:rsidR="006921B4">
            <w:rPr>
              <w:rFonts w:cs="Calibri"/>
              <w:lang w:val="ga-IE"/>
            </w:rPr>
            <w:t>6</w:t>
          </w:r>
          <w:r w:rsidRPr="001E568B">
            <w:rPr>
              <w:rFonts w:cs="Calibri"/>
              <w:lang w:val="ga-IE"/>
            </w:rPr>
            <w:t xml:space="preserve"> (Date of arrival and final numbers, family make-up, to be confirmed by the Resettlement Unit, </w:t>
          </w:r>
          <w:r w:rsidR="00703AC9" w:rsidRPr="001E568B">
            <w:t>Irish Refugee Protection Programme</w:t>
          </w:r>
          <w:r w:rsidR="00703AC9" w:rsidRPr="001E568B">
            <w:rPr>
              <w:rFonts w:cs="Calibri"/>
              <w:lang w:val="ga-IE"/>
            </w:rPr>
            <w:t xml:space="preserve"> (IRPP) </w:t>
          </w:r>
          <w:r w:rsidRPr="001E568B">
            <w:rPr>
              <w:rFonts w:cs="Calibri"/>
              <w:lang w:val="ga-IE"/>
            </w:rPr>
            <w:t>at the Department of</w:t>
          </w:r>
          <w:r w:rsidR="00703AC9" w:rsidRPr="001E568B">
            <w:rPr>
              <w:rFonts w:cs="Calibri"/>
              <w:lang w:val="ga-IE"/>
            </w:rPr>
            <w:t xml:space="preserve"> Children, Equality, Disability, Integration and Youth</w:t>
          </w:r>
          <w:r w:rsidRPr="001E568B">
            <w:rPr>
              <w:rFonts w:cs="Calibri"/>
            </w:rPr>
            <w:t>.  The refugees are coming from United Nations High Commission for Refugees (UNHCR)</w:t>
          </w:r>
          <w:r w:rsidR="00AA23D0" w:rsidRPr="001E568B">
            <w:rPr>
              <w:rFonts w:cs="Calibri"/>
            </w:rPr>
            <w:t>.</w:t>
          </w:r>
          <w:r w:rsidRPr="001E568B">
            <w:rPr>
              <w:rFonts w:cs="Calibri"/>
            </w:rPr>
            <w:t xml:space="preserve"> </w:t>
          </w:r>
        </w:p>
        <w:p w14:paraId="616A705F" w14:textId="77777777" w:rsidR="0045091F" w:rsidRPr="001E568B" w:rsidRDefault="0045091F" w:rsidP="00E93658">
          <w:pPr>
            <w:spacing w:after="0"/>
            <w:jc w:val="both"/>
            <w:rPr>
              <w:rFonts w:cs="Calibri"/>
              <w:b/>
              <w:u w:val="single"/>
            </w:rPr>
          </w:pPr>
        </w:p>
        <w:p w14:paraId="0F7BC551" w14:textId="4B4CEE9A" w:rsidR="00525502" w:rsidRPr="001E568B" w:rsidRDefault="00525502" w:rsidP="00E93658">
          <w:pPr>
            <w:spacing w:after="0"/>
            <w:jc w:val="both"/>
            <w:rPr>
              <w:rFonts w:cs="Calibri"/>
              <w:b/>
              <w:u w:val="single"/>
            </w:rPr>
          </w:pPr>
          <w:r w:rsidRPr="001E568B">
            <w:rPr>
              <w:rFonts w:cs="Calibri"/>
              <w:b/>
              <w:u w:val="single"/>
            </w:rPr>
            <w:t>BACKGROUND</w:t>
          </w:r>
        </w:p>
        <w:p w14:paraId="1A4D5EC3" w14:textId="426E00DE" w:rsidR="00525502" w:rsidRPr="001E568B" w:rsidRDefault="006921B4" w:rsidP="00E93658">
          <w:pPr>
            <w:spacing w:after="0"/>
            <w:jc w:val="both"/>
            <w:rPr>
              <w:rFonts w:cs="Calibri"/>
            </w:rPr>
          </w:pPr>
          <w:r>
            <w:rPr>
              <w:rFonts w:cs="Calibri"/>
            </w:rPr>
            <w:t>Offaly</w:t>
          </w:r>
          <w:r w:rsidR="00525502" w:rsidRPr="001E568B">
            <w:rPr>
              <w:rFonts w:cs="Calibri"/>
            </w:rPr>
            <w:t xml:space="preserve"> County Council has been requested by the Department of </w:t>
          </w:r>
          <w:r w:rsidR="00703AC9" w:rsidRPr="001E568B">
            <w:rPr>
              <w:rFonts w:cs="Calibri"/>
              <w:lang w:val="ga-IE"/>
            </w:rPr>
            <w:t xml:space="preserve">Children, Equality, Disability, Integration and Youth </w:t>
          </w:r>
          <w:r w:rsidR="00525502" w:rsidRPr="001E568B">
            <w:rPr>
              <w:rFonts w:cs="Calibri"/>
            </w:rPr>
            <w:t xml:space="preserve">to act as the lead agency supporting the resettlement of UNHCR Programme Refugees in </w:t>
          </w:r>
          <w:r w:rsidR="005D2D75">
            <w:rPr>
              <w:rFonts w:cs="Calibri"/>
            </w:rPr>
            <w:t>Offaly</w:t>
          </w:r>
          <w:r w:rsidR="00525502" w:rsidRPr="001E568B">
            <w:rPr>
              <w:rFonts w:cs="Calibri"/>
            </w:rPr>
            <w:t xml:space="preserve">.  The Department’s </w:t>
          </w:r>
          <w:r w:rsidR="00703AC9" w:rsidRPr="001E568B">
            <w:t>Irish Refugee Protection Programme</w:t>
          </w:r>
          <w:r w:rsidR="00703AC9" w:rsidRPr="001E568B">
            <w:rPr>
              <w:rFonts w:cs="Calibri"/>
              <w:lang w:val="ga-IE"/>
            </w:rPr>
            <w:t xml:space="preserve"> (IRPP) </w:t>
          </w:r>
          <w:r w:rsidR="00525502" w:rsidRPr="001E568B">
            <w:rPr>
              <w:rFonts w:cs="Calibri"/>
            </w:rPr>
            <w:t>is working through Local Authorities and local agencies in a number of counties to facilitate the integration and resettlement of refugees through this programme.</w:t>
          </w:r>
        </w:p>
        <w:p w14:paraId="10C25BCF" w14:textId="77777777" w:rsidR="00D32CB5" w:rsidRPr="001E568B" w:rsidRDefault="00D32CB5" w:rsidP="00E93658">
          <w:pPr>
            <w:spacing w:after="0"/>
            <w:jc w:val="both"/>
            <w:rPr>
              <w:rFonts w:cs="Calibri"/>
            </w:rPr>
          </w:pPr>
        </w:p>
        <w:p w14:paraId="298A2F5A" w14:textId="7598D2A1" w:rsidR="0045091F" w:rsidRPr="001E568B" w:rsidRDefault="00525502" w:rsidP="00E93658">
          <w:pPr>
            <w:spacing w:after="0"/>
            <w:jc w:val="both"/>
            <w:rPr>
              <w:rFonts w:cstheme="minorHAnsi"/>
            </w:rPr>
          </w:pPr>
          <w:r w:rsidRPr="001E568B">
            <w:rPr>
              <w:rFonts w:cs="Calibri"/>
            </w:rPr>
            <w:t xml:space="preserve">The resettlement will be steered and monitored by the </w:t>
          </w:r>
          <w:r w:rsidRPr="001E568B">
            <w:rPr>
              <w:rFonts w:cs="Calibri"/>
              <w:lang w:val="ga-IE"/>
            </w:rPr>
            <w:t xml:space="preserve">County </w:t>
          </w:r>
          <w:r w:rsidR="006921B4">
            <w:rPr>
              <w:rFonts w:cs="Calibri"/>
              <w:lang w:val="ga-IE"/>
            </w:rPr>
            <w:t>Offaly Community Integration Forum (CIF)/</w:t>
          </w:r>
          <w:r w:rsidRPr="001E568B">
            <w:rPr>
              <w:rFonts w:cs="Calibri"/>
            </w:rPr>
            <w:t xml:space="preserve"> Resettlement Interagency Working Group (RIAWG) that includes representatives from statutory, community and voluntary agencies.  Organisations involved to date include</w:t>
          </w:r>
          <w:r w:rsidR="006921B4">
            <w:rPr>
              <w:rFonts w:cs="Calibri"/>
            </w:rPr>
            <w:t xml:space="preserve"> Offaly</w:t>
          </w:r>
          <w:r w:rsidRPr="001E568B">
            <w:rPr>
              <w:rFonts w:cs="Calibri"/>
            </w:rPr>
            <w:t xml:space="preserve"> County Council (Community and Housing departments), </w:t>
          </w:r>
          <w:r w:rsidR="006921B4">
            <w:rPr>
              <w:rFonts w:cs="Calibri"/>
            </w:rPr>
            <w:t>Offaly Local Development</w:t>
          </w:r>
          <w:r w:rsidRPr="001E568B">
            <w:rPr>
              <w:rFonts w:cs="Calibri"/>
            </w:rPr>
            <w:t xml:space="preserve"> Company,</w:t>
          </w:r>
          <w:r w:rsidR="006921B4">
            <w:rPr>
              <w:rFonts w:cs="Calibri"/>
            </w:rPr>
            <w:t xml:space="preserve"> Offaly Volunteer Centre,</w:t>
          </w:r>
          <w:r w:rsidRPr="001E568B">
            <w:rPr>
              <w:rFonts w:cs="Calibri"/>
            </w:rPr>
            <w:t xml:space="preserve"> Laois </w:t>
          </w:r>
          <w:r w:rsidR="00966C0B">
            <w:rPr>
              <w:rFonts w:cs="Calibri"/>
            </w:rPr>
            <w:t xml:space="preserve">&amp; </w:t>
          </w:r>
          <w:r w:rsidRPr="001E568B">
            <w:rPr>
              <w:rFonts w:cs="Calibri"/>
            </w:rPr>
            <w:t xml:space="preserve">Offaly Education </w:t>
          </w:r>
          <w:r w:rsidR="00966C0B">
            <w:rPr>
              <w:rFonts w:cs="Calibri"/>
            </w:rPr>
            <w:t xml:space="preserve">and </w:t>
          </w:r>
          <w:r w:rsidRPr="001E568B">
            <w:rPr>
              <w:rFonts w:cs="Calibri"/>
            </w:rPr>
            <w:t xml:space="preserve">Training Board, HSE, An Garda Síochána, Department of Social Protection, Túsla Child and Family Agency, </w:t>
          </w:r>
          <w:r w:rsidR="00005514">
            <w:rPr>
              <w:rFonts w:cs="Calibri"/>
            </w:rPr>
            <w:t xml:space="preserve">Tuath </w:t>
          </w:r>
          <w:r w:rsidRPr="001E568B">
            <w:rPr>
              <w:rFonts w:cs="Calibri"/>
            </w:rPr>
            <w:t>Housing Association,</w:t>
          </w:r>
          <w:r w:rsidR="00005514">
            <w:rPr>
              <w:rFonts w:cs="Calibri"/>
            </w:rPr>
            <w:t xml:space="preserve"> Clara &amp; Tullamore Community &amp; Family Resource Centres, Offaly Domestic Violence Support Services, Citizens Information Service</w:t>
          </w:r>
          <w:r w:rsidRPr="001E568B">
            <w:rPr>
              <w:rFonts w:cs="Calibri"/>
            </w:rPr>
            <w:t xml:space="preserve"> </w:t>
          </w:r>
          <w:r w:rsidR="00005514">
            <w:rPr>
              <w:rFonts w:cs="Calibri"/>
            </w:rPr>
            <w:t>Local Link</w:t>
          </w:r>
          <w:r w:rsidR="00D32CB5" w:rsidRPr="001E568B">
            <w:rPr>
              <w:rFonts w:cs="Calibri"/>
            </w:rPr>
            <w:t>,</w:t>
          </w:r>
          <w:r w:rsidR="0045091F" w:rsidRPr="001E568B">
            <w:rPr>
              <w:rFonts w:cstheme="minorHAnsi"/>
            </w:rPr>
            <w:t xml:space="preserve"> </w:t>
          </w:r>
          <w:r w:rsidR="00005514">
            <w:rPr>
              <w:rFonts w:cstheme="minorHAnsi"/>
            </w:rPr>
            <w:t>Offaly</w:t>
          </w:r>
          <w:r w:rsidR="0045091F" w:rsidRPr="001E568B">
            <w:rPr>
              <w:rFonts w:cstheme="minorHAnsi"/>
            </w:rPr>
            <w:t xml:space="preserve"> County Childcare Committee</w:t>
          </w:r>
          <w:r w:rsidR="00005514">
            <w:rPr>
              <w:rFonts w:cstheme="minorHAnsi"/>
            </w:rPr>
            <w:t>, St. Vincent De Paul and Irish Red Cross</w:t>
          </w:r>
          <w:r w:rsidR="0045091F" w:rsidRPr="001E568B">
            <w:rPr>
              <w:rFonts w:cstheme="minorHAnsi"/>
            </w:rPr>
            <w:t>.</w:t>
          </w:r>
          <w:r w:rsidR="004E4D79" w:rsidRPr="001E568B">
            <w:rPr>
              <w:rFonts w:cstheme="minorHAnsi"/>
            </w:rPr>
            <w:t xml:space="preserve">  </w:t>
          </w:r>
        </w:p>
        <w:p w14:paraId="05B04087" w14:textId="77777777" w:rsidR="00D32CB5" w:rsidRPr="001E568B" w:rsidRDefault="00D32CB5" w:rsidP="00E93658">
          <w:pPr>
            <w:spacing w:after="0"/>
            <w:jc w:val="both"/>
            <w:rPr>
              <w:rFonts w:cs="Calibri"/>
            </w:rPr>
          </w:pPr>
        </w:p>
        <w:p w14:paraId="12B537D4" w14:textId="77777777" w:rsidR="001E568B" w:rsidRDefault="00525502" w:rsidP="00E93658">
          <w:pPr>
            <w:spacing w:after="0"/>
            <w:jc w:val="both"/>
            <w:rPr>
              <w:rFonts w:cs="Calibri"/>
            </w:rPr>
          </w:pPr>
          <w:r w:rsidRPr="001E568B">
            <w:rPr>
              <w:rFonts w:cs="Calibri"/>
            </w:rPr>
            <w:t xml:space="preserve">The process is facilitated by the Department of </w:t>
          </w:r>
          <w:r w:rsidR="00703AC9" w:rsidRPr="001E568B">
            <w:rPr>
              <w:rFonts w:cs="Calibri"/>
              <w:lang w:val="ga-IE"/>
            </w:rPr>
            <w:t xml:space="preserve">Children, Equality, Disability, Integration and Youth </w:t>
          </w:r>
          <w:r w:rsidRPr="001E568B">
            <w:rPr>
              <w:rFonts w:cs="Calibri"/>
            </w:rPr>
            <w:t xml:space="preserve">following a selection and screening process in UNHCR camps.  This screening includes health and </w:t>
          </w:r>
          <w:r w:rsidR="00353CAD" w:rsidRPr="001E568B">
            <w:rPr>
              <w:rFonts w:cs="Calibri"/>
            </w:rPr>
            <w:t>special</w:t>
          </w:r>
          <w:r w:rsidRPr="001E568B">
            <w:rPr>
              <w:rFonts w:cs="Calibri"/>
            </w:rPr>
            <w:t xml:space="preserve"> needs assessment with background security checks.  The families will undertake an initial language and orientation programme when they arrive in Ireland organised by the Department of </w:t>
          </w:r>
          <w:r w:rsidR="00703AC9" w:rsidRPr="001E568B">
            <w:rPr>
              <w:rFonts w:cs="Calibri"/>
              <w:lang w:val="ga-IE"/>
            </w:rPr>
            <w:t>Children, Equality, Disability, Integration and Youth</w:t>
          </w:r>
          <w:r w:rsidRPr="001E568B">
            <w:rPr>
              <w:rFonts w:cs="Calibri"/>
            </w:rPr>
            <w:t xml:space="preserve">, </w:t>
          </w:r>
          <w:r w:rsidR="00353CAD" w:rsidRPr="001E568B">
            <w:rPr>
              <w:rFonts w:cs="Calibri"/>
            </w:rPr>
            <w:t xml:space="preserve">(in conjunction with other state agencies, </w:t>
          </w:r>
        </w:p>
        <w:p w14:paraId="67C3D5C0" w14:textId="7E9DFA9C" w:rsidR="00353CAD" w:rsidRPr="001E568B" w:rsidRDefault="001E568B" w:rsidP="00E93658">
          <w:pPr>
            <w:spacing w:after="0"/>
            <w:jc w:val="both"/>
            <w:rPr>
              <w:rFonts w:cs="Calibri"/>
            </w:rPr>
          </w:pPr>
          <w:r>
            <w:rPr>
              <w:rFonts w:cs="Calibri"/>
            </w:rPr>
            <w:t>(</w:t>
          </w:r>
          <w:r w:rsidR="00353CAD" w:rsidRPr="001E568B">
            <w:rPr>
              <w:rFonts w:cs="Calibri"/>
            </w:rPr>
            <w:t>e.</w:t>
          </w:r>
          <w:r>
            <w:rPr>
              <w:rFonts w:cs="Calibri"/>
            </w:rPr>
            <w:t>g</w:t>
          </w:r>
          <w:r w:rsidR="00353CAD" w:rsidRPr="001E568B">
            <w:rPr>
              <w:rFonts w:cs="Calibri"/>
            </w:rPr>
            <w:t xml:space="preserve">. ETB), </w:t>
          </w:r>
          <w:r w:rsidR="00525502" w:rsidRPr="001E568B">
            <w:rPr>
              <w:rFonts w:cs="Calibri"/>
            </w:rPr>
            <w:t xml:space="preserve">before being resettled to County </w:t>
          </w:r>
          <w:r w:rsidR="00005514">
            <w:rPr>
              <w:rFonts w:cs="Calibri"/>
            </w:rPr>
            <w:t>Offaly</w:t>
          </w:r>
          <w:r w:rsidR="00525502" w:rsidRPr="001E568B">
            <w:rPr>
              <w:rFonts w:cs="Calibri"/>
            </w:rPr>
            <w:t xml:space="preserve">.  </w:t>
          </w:r>
        </w:p>
        <w:p w14:paraId="4979BAB2" w14:textId="77777777" w:rsidR="00353CAD" w:rsidRDefault="00353CAD">
          <w:pPr>
            <w:spacing w:after="160" w:line="259" w:lineRule="auto"/>
            <w:rPr>
              <w:rFonts w:cs="Calibri"/>
            </w:rPr>
          </w:pPr>
          <w:r>
            <w:rPr>
              <w:rFonts w:cs="Calibri"/>
            </w:rPr>
            <w:br w:type="page"/>
          </w:r>
        </w:p>
        <w:p w14:paraId="064060AE" w14:textId="77777777" w:rsidR="0071520C" w:rsidRDefault="0071520C" w:rsidP="00E93658">
          <w:pPr>
            <w:spacing w:after="0"/>
            <w:jc w:val="both"/>
            <w:rPr>
              <w:rFonts w:cs="Calibri"/>
            </w:rPr>
          </w:pPr>
        </w:p>
        <w:p w14:paraId="08ED4AF7" w14:textId="600760E6" w:rsidR="00525502" w:rsidRPr="001E568B" w:rsidRDefault="00525502" w:rsidP="00E93658">
          <w:pPr>
            <w:spacing w:after="0"/>
            <w:jc w:val="both"/>
            <w:rPr>
              <w:rFonts w:cs="Calibri"/>
              <w:lang w:val="ga-IE"/>
            </w:rPr>
          </w:pPr>
          <w:r w:rsidRPr="001E568B">
            <w:rPr>
              <w:rFonts w:cs="Calibri"/>
            </w:rPr>
            <w:t>As Programme Refugees who have been invited to Ireland, the refugees will have the same rights as Irish citizens to education, housing, health, social welfare and employment services.</w:t>
          </w:r>
          <w:r w:rsidR="00333C6B" w:rsidRPr="001E568B">
            <w:rPr>
              <w:rFonts w:cs="Calibri"/>
            </w:rPr>
            <w:t xml:space="preserve">  </w:t>
          </w:r>
          <w:r w:rsidRPr="001E568B">
            <w:rPr>
              <w:rFonts w:cs="Calibri"/>
            </w:rPr>
            <w:t xml:space="preserve">To ensure that housing, health, education, transport, and other required services are available it is envisaged that families </w:t>
          </w:r>
          <w:r w:rsidR="00333C6B" w:rsidRPr="001E568B">
            <w:rPr>
              <w:rFonts w:cs="Calibri"/>
            </w:rPr>
            <w:t>may</w:t>
          </w:r>
          <w:r w:rsidRPr="001E568B">
            <w:rPr>
              <w:rFonts w:cs="Calibri"/>
            </w:rPr>
            <w:t xml:space="preserve"> be accommodated </w:t>
          </w:r>
          <w:r w:rsidRPr="001E568B">
            <w:rPr>
              <w:rFonts w:cs="Calibri"/>
              <w:lang w:val="ga-IE"/>
            </w:rPr>
            <w:t xml:space="preserve">across </w:t>
          </w:r>
          <w:r w:rsidR="00333C6B" w:rsidRPr="001E568B">
            <w:rPr>
              <w:rFonts w:cs="Calibri"/>
              <w:lang w:val="ga-IE"/>
            </w:rPr>
            <w:t xml:space="preserve">a number of </w:t>
          </w:r>
          <w:r w:rsidRPr="001E568B">
            <w:rPr>
              <w:rFonts w:cs="Calibri"/>
              <w:lang w:val="ga-IE"/>
            </w:rPr>
            <w:t>locations in the County</w:t>
          </w:r>
          <w:r w:rsidRPr="001E568B">
            <w:rPr>
              <w:rFonts w:cs="Calibri"/>
            </w:rPr>
            <w:t xml:space="preserve">. </w:t>
          </w:r>
          <w:r w:rsidRPr="001E568B">
            <w:rPr>
              <w:rFonts w:cs="Calibri"/>
              <w:lang w:val="ga-IE"/>
            </w:rPr>
            <w:t xml:space="preserve"> </w:t>
          </w:r>
        </w:p>
        <w:p w14:paraId="0BD40E06" w14:textId="77777777" w:rsidR="00333C6B" w:rsidRPr="001E568B" w:rsidRDefault="00333C6B" w:rsidP="00E93658">
          <w:pPr>
            <w:spacing w:after="0"/>
            <w:jc w:val="both"/>
            <w:rPr>
              <w:rFonts w:cs="Calibri"/>
              <w:lang w:val="ga-IE"/>
            </w:rPr>
          </w:pPr>
        </w:p>
        <w:p w14:paraId="126193BD" w14:textId="48CB2B5E" w:rsidR="00525502" w:rsidRPr="001E568B" w:rsidRDefault="005D2D75" w:rsidP="00E93658">
          <w:pPr>
            <w:spacing w:after="0"/>
            <w:jc w:val="both"/>
            <w:rPr>
              <w:rFonts w:cs="Calibri"/>
            </w:rPr>
          </w:pPr>
          <w:bookmarkStart w:id="24" w:name="_Hlk156560445"/>
          <w:r>
            <w:rPr>
              <w:rFonts w:cs="Calibri"/>
            </w:rPr>
            <w:t>Offaly</w:t>
          </w:r>
          <w:r w:rsidR="00525502" w:rsidRPr="001E568B">
            <w:rPr>
              <w:rFonts w:cs="Calibri"/>
            </w:rPr>
            <w:t xml:space="preserve"> County Council now seek to appoint a </w:t>
          </w:r>
          <w:r w:rsidR="00333C6B" w:rsidRPr="001E568B">
            <w:rPr>
              <w:rFonts w:cs="Calibri"/>
            </w:rPr>
            <w:t>community-based</w:t>
          </w:r>
          <w:r w:rsidR="00525502" w:rsidRPr="001E568B">
            <w:rPr>
              <w:rFonts w:cs="Calibri"/>
            </w:rPr>
            <w:t xml:space="preserve"> organisation as Programme Implementer to provide Resettlement Support Services.  This will include the employment of </w:t>
          </w:r>
          <w:r w:rsidR="0076370F" w:rsidRPr="001E568B">
            <w:rPr>
              <w:rFonts w:cs="Calibri"/>
            </w:rPr>
            <w:t xml:space="preserve">a Project Integration Support Worker </w:t>
          </w:r>
          <w:r w:rsidR="00525502" w:rsidRPr="001E568B">
            <w:rPr>
              <w:rFonts w:cs="Calibri"/>
            </w:rPr>
            <w:t>an</w:t>
          </w:r>
          <w:r w:rsidR="0076370F" w:rsidRPr="001E568B">
            <w:rPr>
              <w:rFonts w:cs="Calibri"/>
            </w:rPr>
            <w:t>d</w:t>
          </w:r>
          <w:r w:rsidR="00525502" w:rsidRPr="001E568B">
            <w:rPr>
              <w:rFonts w:cs="Calibri"/>
            </w:rPr>
            <w:t xml:space="preserve"> Intercultural Worker to implement the local Resettlement Programme in </w:t>
          </w:r>
          <w:r>
            <w:rPr>
              <w:rFonts w:cs="Calibri"/>
            </w:rPr>
            <w:t>Offaly</w:t>
          </w:r>
          <w:r w:rsidR="00525502" w:rsidRPr="001E568B">
            <w:rPr>
              <w:rFonts w:cs="Calibri"/>
            </w:rPr>
            <w:t xml:space="preserve">. </w:t>
          </w:r>
          <w:r>
            <w:rPr>
              <w:rFonts w:cs="Calibri"/>
              <w:lang w:val="ga-IE"/>
            </w:rPr>
            <w:t>T</w:t>
          </w:r>
          <w:r w:rsidR="00525502" w:rsidRPr="001E568B">
            <w:rPr>
              <w:rFonts w:cs="Calibri"/>
              <w:lang w:val="ga-IE"/>
            </w:rPr>
            <w:t>he</w:t>
          </w:r>
          <w:r w:rsidR="00525502" w:rsidRPr="001E568B">
            <w:rPr>
              <w:rFonts w:cs="Calibri"/>
            </w:rPr>
            <w:t xml:space="preserve"> programme commence</w:t>
          </w:r>
          <w:r>
            <w:rPr>
              <w:rFonts w:cs="Calibri"/>
            </w:rPr>
            <w:t>d</w:t>
          </w:r>
          <w:r w:rsidR="00525502" w:rsidRPr="001E568B">
            <w:rPr>
              <w:rFonts w:cs="Calibri"/>
            </w:rPr>
            <w:t xml:space="preserve"> </w:t>
          </w:r>
          <w:r w:rsidR="0045091F" w:rsidRPr="001E568B">
            <w:rPr>
              <w:rFonts w:cs="Calibri"/>
            </w:rPr>
            <w:t xml:space="preserve">in </w:t>
          </w:r>
          <w:r>
            <w:rPr>
              <w:rFonts w:cs="Calibri"/>
              <w:lang w:val="ga-IE"/>
            </w:rPr>
            <w:t>July</w:t>
          </w:r>
          <w:r w:rsidR="0045091F" w:rsidRPr="001E568B">
            <w:rPr>
              <w:rFonts w:cs="Calibri"/>
              <w:lang w:val="ga-IE"/>
            </w:rPr>
            <w:t xml:space="preserve"> 202</w:t>
          </w:r>
          <w:r>
            <w:rPr>
              <w:rFonts w:cs="Calibri"/>
              <w:lang w:val="ga-IE"/>
            </w:rPr>
            <w:t>6</w:t>
          </w:r>
          <w:r w:rsidR="00525502" w:rsidRPr="001E568B">
            <w:rPr>
              <w:rFonts w:cs="Calibri"/>
            </w:rPr>
            <w:t xml:space="preserve"> and run for a period of approximately </w:t>
          </w:r>
          <w:r w:rsidR="0046341F">
            <w:rPr>
              <w:rFonts w:cs="Calibri"/>
            </w:rPr>
            <w:t>18</w:t>
          </w:r>
          <w:r w:rsidR="00525502" w:rsidRPr="001E568B">
            <w:rPr>
              <w:rFonts w:cs="Calibri"/>
            </w:rPr>
            <w:t xml:space="preserve"> months in total.  The project may be extended subject to the availability of further funding. </w:t>
          </w:r>
        </w:p>
        <w:p w14:paraId="648939A9" w14:textId="77777777" w:rsidR="004E4D79" w:rsidRPr="001E568B" w:rsidRDefault="00525502" w:rsidP="00E93658">
          <w:pPr>
            <w:spacing w:after="0"/>
            <w:jc w:val="both"/>
            <w:rPr>
              <w:bCs/>
              <w:lang w:val="en-US"/>
            </w:rPr>
          </w:pPr>
          <w:r w:rsidRPr="001E568B">
            <w:t xml:space="preserve">The overall objective of the programme is to ensure </w:t>
          </w:r>
          <w:r w:rsidRPr="001E568B">
            <w:rPr>
              <w:bCs/>
              <w:lang w:val="en-US"/>
            </w:rPr>
            <w:t xml:space="preserve">the refugees settle into the community, access services appropriately and build lasting relationships with the local community. </w:t>
          </w:r>
          <w:r w:rsidR="004E4D79" w:rsidRPr="001E568B">
            <w:rPr>
              <w:bCs/>
              <w:lang w:val="en-US"/>
            </w:rPr>
            <w:t xml:space="preserve"> </w:t>
          </w:r>
        </w:p>
        <w:bookmarkEnd w:id="24"/>
        <w:p w14:paraId="3808C678" w14:textId="77777777" w:rsidR="00525502" w:rsidRPr="001E568B" w:rsidRDefault="00525502" w:rsidP="00E93658">
          <w:pPr>
            <w:autoSpaceDE w:val="0"/>
            <w:autoSpaceDN w:val="0"/>
            <w:adjustRightInd w:val="0"/>
            <w:spacing w:after="0"/>
            <w:jc w:val="both"/>
            <w:rPr>
              <w:rFonts w:cs="Calibri"/>
              <w:b/>
              <w:bCs/>
              <w:u w:val="single"/>
            </w:rPr>
          </w:pPr>
        </w:p>
        <w:p w14:paraId="43B2C2D5" w14:textId="77777777" w:rsidR="00525502" w:rsidRPr="001E568B" w:rsidRDefault="00525502" w:rsidP="00E93658">
          <w:pPr>
            <w:autoSpaceDE w:val="0"/>
            <w:autoSpaceDN w:val="0"/>
            <w:adjustRightInd w:val="0"/>
            <w:spacing w:after="0"/>
            <w:jc w:val="both"/>
            <w:rPr>
              <w:rFonts w:cs="Calibri"/>
              <w:b/>
              <w:bCs/>
              <w:u w:val="single"/>
            </w:rPr>
          </w:pPr>
          <w:r w:rsidRPr="001E568B">
            <w:rPr>
              <w:rFonts w:cs="Calibri"/>
              <w:b/>
              <w:bCs/>
              <w:u w:val="single"/>
            </w:rPr>
            <w:t>PROJECT MANAGEMENT</w:t>
          </w:r>
        </w:p>
        <w:p w14:paraId="17FF0E8B" w14:textId="354B8300" w:rsidR="00576DC8" w:rsidRPr="0046341F" w:rsidRDefault="00092499" w:rsidP="0046341F">
          <w:pPr>
            <w:autoSpaceDE w:val="0"/>
            <w:autoSpaceDN w:val="0"/>
            <w:adjustRightInd w:val="0"/>
            <w:spacing w:after="0"/>
            <w:jc w:val="both"/>
            <w:rPr>
              <w:rFonts w:cs="Calibri"/>
            </w:rPr>
          </w:pPr>
          <w:r>
            <w:rPr>
              <w:rFonts w:cs="Calibri"/>
            </w:rPr>
            <w:t>Offaly</w:t>
          </w:r>
          <w:r w:rsidR="00525502" w:rsidRPr="001E568B">
            <w:rPr>
              <w:rFonts w:cs="Calibri"/>
            </w:rPr>
            <w:t xml:space="preserve"> County Council will manage the delivery of the project by way of financial control, ensuring that payments are subject to the achievement of specific outcomes and objectives set out in the agreed work programme.  The appointed Programme Implementer</w:t>
          </w:r>
          <w:r w:rsidR="00576DC8" w:rsidRPr="001E568B">
            <w:rPr>
              <w:rFonts w:cs="Calibri"/>
            </w:rPr>
            <w:t xml:space="preserve"> (PI)</w:t>
          </w:r>
          <w:r w:rsidR="00525502" w:rsidRPr="001E568B">
            <w:rPr>
              <w:rFonts w:cs="Calibri"/>
            </w:rPr>
            <w:t xml:space="preserve"> will manage the implementation of the resettlement support services including </w:t>
          </w:r>
          <w:r w:rsidR="004607CE" w:rsidRPr="001E568B">
            <w:rPr>
              <w:rFonts w:cs="Calibri"/>
            </w:rPr>
            <w:t>the Project Integration Support Worker</w:t>
          </w:r>
          <w:r w:rsidR="00525502" w:rsidRPr="001E568B">
            <w:rPr>
              <w:rFonts w:cs="Calibri"/>
            </w:rPr>
            <w:t xml:space="preserve"> and Intercultural Worker and the associated programme on behalf of </w:t>
          </w:r>
          <w:r>
            <w:rPr>
              <w:rFonts w:cs="Calibri"/>
            </w:rPr>
            <w:t>Offaly</w:t>
          </w:r>
          <w:r w:rsidR="00525502" w:rsidRPr="001E568B">
            <w:rPr>
              <w:rFonts w:cs="Calibri"/>
            </w:rPr>
            <w:t xml:space="preserve"> County Council and in liaison with the </w:t>
          </w:r>
          <w:r w:rsidR="004607CE" w:rsidRPr="001E568B">
            <w:rPr>
              <w:rFonts w:cs="Calibri"/>
            </w:rPr>
            <w:t>C</w:t>
          </w:r>
          <w:r w:rsidR="0071520C" w:rsidRPr="001E568B">
            <w:rPr>
              <w:rFonts w:cs="Calibri"/>
            </w:rPr>
            <w:t>ounty</w:t>
          </w:r>
          <w:r w:rsidR="004607CE" w:rsidRPr="001E568B">
            <w:rPr>
              <w:rFonts w:cs="Calibri"/>
            </w:rPr>
            <w:t xml:space="preserve"> </w:t>
          </w:r>
          <w:r>
            <w:rPr>
              <w:rFonts w:cs="Calibri"/>
            </w:rPr>
            <w:t>Offaly Community Integration Forum (CIF)/</w:t>
          </w:r>
          <w:r w:rsidR="00525502" w:rsidRPr="001E568B">
            <w:rPr>
              <w:rFonts w:cs="Calibri"/>
            </w:rPr>
            <w:t>Resettlement Interagency Working Group (RIAWG).  The PI will bring on board service providers to provide activities as appropriate</w:t>
          </w:r>
          <w:r w:rsidR="00576DC8" w:rsidRPr="001E568B">
            <w:rPr>
              <w:rFonts w:cs="Calibri"/>
            </w:rPr>
            <w:t xml:space="preserve">.  </w:t>
          </w:r>
          <w:r w:rsidR="00576DC8" w:rsidRPr="001E568B">
            <w:rPr>
              <w:rFonts w:cstheme="minorHAnsi"/>
            </w:rPr>
            <w:t xml:space="preserve">The PI will arrange training/Community actions and a whole suite of initiatives for which </w:t>
          </w:r>
          <w:r w:rsidR="004607CE" w:rsidRPr="001E568B">
            <w:rPr>
              <w:rFonts w:cstheme="minorHAnsi"/>
            </w:rPr>
            <w:t>designated</w:t>
          </w:r>
          <w:r w:rsidR="00576DC8" w:rsidRPr="001E568B">
            <w:rPr>
              <w:rFonts w:cstheme="minorHAnsi"/>
            </w:rPr>
            <w:t xml:space="preserve"> funding will be available.</w:t>
          </w:r>
        </w:p>
        <w:p w14:paraId="7F744324" w14:textId="77777777" w:rsidR="00525502" w:rsidRPr="001E568B" w:rsidRDefault="00525502" w:rsidP="00E93658">
          <w:pPr>
            <w:spacing w:after="0"/>
            <w:jc w:val="both"/>
            <w:rPr>
              <w:bCs/>
              <w:lang w:val="en-US"/>
            </w:rPr>
          </w:pPr>
        </w:p>
        <w:p w14:paraId="2A40CA5F" w14:textId="77777777" w:rsidR="00525502" w:rsidRDefault="00525502" w:rsidP="00E93658">
          <w:pPr>
            <w:spacing w:after="0"/>
            <w:jc w:val="both"/>
            <w:rPr>
              <w:bCs/>
              <w:lang w:val="en-US"/>
            </w:rPr>
          </w:pPr>
          <w:bookmarkStart w:id="25" w:name="_Hlk156920651"/>
          <w:r w:rsidRPr="006E0970">
            <w:rPr>
              <w:rFonts w:cs="Calibri"/>
              <w:b/>
              <w:u w:val="single"/>
            </w:rPr>
            <w:t>PROPOSED RESETTLEMENT PROGRAMME</w:t>
          </w:r>
        </w:p>
        <w:p w14:paraId="3250B92F" w14:textId="77777777" w:rsidR="00926F50" w:rsidRPr="00D41AB8" w:rsidRDefault="00926F50" w:rsidP="00E93658">
          <w:pPr>
            <w:spacing w:after="0"/>
            <w:jc w:val="both"/>
            <w:rPr>
              <w:rFonts w:asciiTheme="minorHAnsi" w:hAnsiTheme="minorHAnsi" w:cstheme="minorHAnsi"/>
              <w:szCs w:val="22"/>
            </w:rPr>
          </w:pPr>
          <w:r w:rsidRPr="00D41AB8">
            <w:rPr>
              <w:rFonts w:asciiTheme="minorHAnsi" w:hAnsiTheme="minorHAnsi" w:cstheme="minorHAnsi"/>
              <w:bCs/>
              <w:szCs w:val="22"/>
              <w:lang w:val="en-US"/>
            </w:rPr>
            <w:t xml:space="preserve">The tenderer shall submit a </w:t>
          </w:r>
          <w:r w:rsidRPr="00D41AB8">
            <w:rPr>
              <w:rFonts w:asciiTheme="minorHAnsi" w:hAnsiTheme="minorHAnsi" w:cstheme="minorHAnsi"/>
              <w:b/>
              <w:bCs/>
              <w:szCs w:val="22"/>
              <w:u w:val="single"/>
              <w:lang w:val="en-US"/>
            </w:rPr>
            <w:t>resettlement programme</w:t>
          </w:r>
          <w:r w:rsidRPr="00D41AB8">
            <w:rPr>
              <w:rFonts w:asciiTheme="minorHAnsi" w:hAnsiTheme="minorHAnsi" w:cstheme="minorHAnsi"/>
              <w:bCs/>
              <w:szCs w:val="22"/>
              <w:lang w:val="en-US"/>
            </w:rPr>
            <w:t xml:space="preserve"> outlining the proposed resettlement support services.  This programme shall demonstrate that the </w:t>
          </w:r>
          <w:r w:rsidRPr="00D41AB8">
            <w:rPr>
              <w:rFonts w:asciiTheme="minorHAnsi" w:hAnsiTheme="minorHAnsi" w:cstheme="minorHAnsi"/>
              <w:szCs w:val="22"/>
            </w:rPr>
            <w:t>organisation has the capacity to work within the available budget and deliver the following services:</w:t>
          </w:r>
        </w:p>
        <w:p w14:paraId="55D477E1" w14:textId="3A2718FA" w:rsidR="00926F50" w:rsidRPr="00D41AB8" w:rsidRDefault="00926F50" w:rsidP="00E93658">
          <w:pPr>
            <w:pStyle w:val="ListParagraph"/>
            <w:numPr>
              <w:ilvl w:val="0"/>
              <w:numId w:val="22"/>
            </w:numPr>
            <w:spacing w:after="0"/>
            <w:jc w:val="both"/>
            <w:rPr>
              <w:rFonts w:asciiTheme="minorHAnsi" w:hAnsiTheme="minorHAnsi" w:cstheme="minorHAnsi"/>
              <w:szCs w:val="22"/>
            </w:rPr>
          </w:pPr>
          <w:r w:rsidRPr="00D41AB8">
            <w:rPr>
              <w:rFonts w:asciiTheme="minorHAnsi" w:hAnsiTheme="minorHAnsi" w:cstheme="minorHAnsi"/>
              <w:szCs w:val="22"/>
            </w:rPr>
            <w:t>Work in partnership with local service providers and the</w:t>
          </w:r>
          <w:r w:rsidR="00092499">
            <w:rPr>
              <w:rFonts w:asciiTheme="minorHAnsi" w:hAnsiTheme="minorHAnsi" w:cstheme="minorHAnsi"/>
              <w:szCs w:val="22"/>
            </w:rPr>
            <w:t xml:space="preserve"> </w:t>
          </w:r>
          <w:r w:rsidR="00092499" w:rsidRPr="001E568B">
            <w:rPr>
              <w:rFonts w:cs="Calibri"/>
            </w:rPr>
            <w:t xml:space="preserve">County </w:t>
          </w:r>
          <w:r w:rsidR="00092499">
            <w:rPr>
              <w:rFonts w:cs="Calibri"/>
            </w:rPr>
            <w:t>Offaly Community</w:t>
          </w:r>
          <w:r w:rsidRPr="00D41AB8">
            <w:rPr>
              <w:rFonts w:asciiTheme="minorHAnsi" w:hAnsiTheme="minorHAnsi" w:cstheme="minorHAnsi"/>
              <w:szCs w:val="22"/>
            </w:rPr>
            <w:t xml:space="preserve"> </w:t>
          </w:r>
          <w:r w:rsidR="00092499">
            <w:rPr>
              <w:rFonts w:cs="Calibri"/>
            </w:rPr>
            <w:t>(CIF)/</w:t>
          </w:r>
          <w:r w:rsidR="00092499" w:rsidRPr="001E568B">
            <w:rPr>
              <w:rFonts w:cs="Calibri"/>
            </w:rPr>
            <w:t>Resettlement Interagency Working Group (RIAWG)</w:t>
          </w:r>
          <w:r w:rsidR="00092499">
            <w:rPr>
              <w:rFonts w:cs="Calibri"/>
            </w:rPr>
            <w:t xml:space="preserve"> </w:t>
          </w:r>
          <w:r w:rsidRPr="00D41AB8">
            <w:rPr>
              <w:rFonts w:asciiTheme="minorHAnsi" w:hAnsiTheme="minorHAnsi" w:cstheme="minorHAnsi"/>
              <w:szCs w:val="22"/>
            </w:rPr>
            <w:t>to support the inclusion of the refugees in mainstream service provision.</w:t>
          </w:r>
        </w:p>
        <w:p w14:paraId="5307E84D" w14:textId="5A4F904C" w:rsidR="00926F50" w:rsidRPr="00D41AB8" w:rsidRDefault="00926F50" w:rsidP="00E93658">
          <w:pPr>
            <w:pStyle w:val="ListParagraph"/>
            <w:numPr>
              <w:ilvl w:val="0"/>
              <w:numId w:val="22"/>
            </w:numPr>
            <w:spacing w:after="0"/>
            <w:jc w:val="both"/>
            <w:rPr>
              <w:rFonts w:asciiTheme="minorHAnsi" w:hAnsiTheme="minorHAnsi" w:cstheme="minorHAnsi"/>
              <w:szCs w:val="22"/>
            </w:rPr>
          </w:pPr>
          <w:r w:rsidRPr="00D41AB8">
            <w:rPr>
              <w:rFonts w:asciiTheme="minorHAnsi" w:hAnsiTheme="minorHAnsi" w:cstheme="minorHAnsi"/>
              <w:szCs w:val="22"/>
            </w:rPr>
            <w:t xml:space="preserve">Provide supervision, support and </w:t>
          </w:r>
          <w:r w:rsidR="0071520C">
            <w:rPr>
              <w:rFonts w:asciiTheme="minorHAnsi" w:hAnsiTheme="minorHAnsi" w:cstheme="minorHAnsi"/>
              <w:szCs w:val="22"/>
            </w:rPr>
            <w:t>administrative</w:t>
          </w:r>
          <w:r w:rsidRPr="00D41AB8">
            <w:rPr>
              <w:rFonts w:asciiTheme="minorHAnsi" w:hAnsiTheme="minorHAnsi" w:cstheme="minorHAnsi"/>
              <w:szCs w:val="22"/>
            </w:rPr>
            <w:t xml:space="preserve"> back-up to deliver the proposed resettlement programme</w:t>
          </w:r>
          <w:r w:rsidR="00342887">
            <w:rPr>
              <w:rFonts w:asciiTheme="minorHAnsi" w:hAnsiTheme="minorHAnsi" w:cstheme="minorHAnsi"/>
              <w:szCs w:val="22"/>
            </w:rPr>
            <w:t xml:space="preserve"> </w:t>
          </w:r>
          <w:r w:rsidR="00342887" w:rsidRPr="00342887">
            <w:rPr>
              <w:rFonts w:asciiTheme="minorHAnsi" w:hAnsiTheme="minorHAnsi" w:cstheme="minorHAnsi"/>
              <w:color w:val="EE0000"/>
              <w:szCs w:val="22"/>
            </w:rPr>
            <w:t>and be based within the Midlands Counties for the duration of the contract.</w:t>
          </w:r>
        </w:p>
        <w:p w14:paraId="7167AB96" w14:textId="629A22D9" w:rsidR="00926F50" w:rsidRPr="00D41AB8" w:rsidRDefault="00926F50" w:rsidP="00E93658">
          <w:pPr>
            <w:pStyle w:val="ListParagraph"/>
            <w:numPr>
              <w:ilvl w:val="0"/>
              <w:numId w:val="22"/>
            </w:numPr>
            <w:spacing w:after="0"/>
            <w:jc w:val="both"/>
            <w:rPr>
              <w:rFonts w:asciiTheme="minorHAnsi" w:hAnsiTheme="minorHAnsi" w:cstheme="minorHAnsi"/>
              <w:szCs w:val="22"/>
            </w:rPr>
          </w:pPr>
          <w:bookmarkStart w:id="26" w:name="_Hlk156999776"/>
          <w:r w:rsidRPr="00D41AB8">
            <w:rPr>
              <w:rFonts w:asciiTheme="minorHAnsi" w:hAnsiTheme="minorHAnsi" w:cstheme="minorHAnsi"/>
              <w:szCs w:val="22"/>
            </w:rPr>
            <w:t>Retain all records until 31</w:t>
          </w:r>
          <w:r w:rsidRPr="00D41AB8">
            <w:rPr>
              <w:rFonts w:asciiTheme="minorHAnsi" w:hAnsiTheme="minorHAnsi" w:cstheme="minorHAnsi"/>
              <w:szCs w:val="22"/>
              <w:vertAlign w:val="superscript"/>
            </w:rPr>
            <w:t>st</w:t>
          </w:r>
          <w:r w:rsidRPr="00D41AB8">
            <w:rPr>
              <w:rFonts w:asciiTheme="minorHAnsi" w:hAnsiTheme="minorHAnsi" w:cstheme="minorHAnsi"/>
              <w:szCs w:val="22"/>
            </w:rPr>
            <w:t xml:space="preserve"> Dec 203</w:t>
          </w:r>
          <w:r w:rsidR="00092499">
            <w:rPr>
              <w:rFonts w:asciiTheme="minorHAnsi" w:hAnsiTheme="minorHAnsi" w:cstheme="minorHAnsi"/>
              <w:szCs w:val="22"/>
            </w:rPr>
            <w:t>4</w:t>
          </w:r>
          <w:r w:rsidRPr="00D41AB8">
            <w:rPr>
              <w:rFonts w:asciiTheme="minorHAnsi" w:hAnsiTheme="minorHAnsi" w:cstheme="minorHAnsi"/>
              <w:szCs w:val="22"/>
            </w:rPr>
            <w:t xml:space="preserve"> and provide access to facilitate verification and audit.</w:t>
          </w:r>
        </w:p>
        <w:bookmarkEnd w:id="25"/>
        <w:bookmarkEnd w:id="26"/>
        <w:p w14:paraId="312E7CA0" w14:textId="6B334CA7" w:rsidR="00926F50" w:rsidRPr="00D41AB8" w:rsidRDefault="00926F50" w:rsidP="00E93658">
          <w:pPr>
            <w:pStyle w:val="ListParagraph"/>
            <w:numPr>
              <w:ilvl w:val="0"/>
              <w:numId w:val="22"/>
            </w:numPr>
            <w:spacing w:after="0"/>
            <w:jc w:val="both"/>
            <w:rPr>
              <w:rFonts w:asciiTheme="minorHAnsi" w:hAnsiTheme="minorHAnsi" w:cstheme="minorHAnsi"/>
              <w:szCs w:val="22"/>
            </w:rPr>
          </w:pPr>
          <w:r w:rsidRPr="00D41AB8">
            <w:rPr>
              <w:rFonts w:asciiTheme="minorHAnsi" w:hAnsiTheme="minorHAnsi" w:cstheme="minorHAnsi"/>
              <w:szCs w:val="22"/>
            </w:rPr>
            <w:t xml:space="preserve">Provide bi-monthly financial and progress reports to the </w:t>
          </w:r>
          <w:r w:rsidR="00092499" w:rsidRPr="001E568B">
            <w:rPr>
              <w:rFonts w:cs="Calibri"/>
            </w:rPr>
            <w:t xml:space="preserve">County </w:t>
          </w:r>
          <w:r w:rsidR="00092499">
            <w:rPr>
              <w:rFonts w:cs="Calibri"/>
            </w:rPr>
            <w:t>Offaly Community</w:t>
          </w:r>
          <w:r w:rsidR="00092499" w:rsidRPr="00D41AB8">
            <w:rPr>
              <w:rFonts w:asciiTheme="minorHAnsi" w:hAnsiTheme="minorHAnsi" w:cstheme="minorHAnsi"/>
              <w:szCs w:val="22"/>
            </w:rPr>
            <w:t xml:space="preserve"> </w:t>
          </w:r>
          <w:r w:rsidR="00092499">
            <w:rPr>
              <w:rFonts w:cs="Calibri"/>
            </w:rPr>
            <w:t>(CIF)/</w:t>
          </w:r>
          <w:r w:rsidR="00092499" w:rsidRPr="001E568B">
            <w:rPr>
              <w:rFonts w:cs="Calibri"/>
            </w:rPr>
            <w:t>Resettlement Interagency Working Group (RIAWG)</w:t>
          </w:r>
          <w:r w:rsidRPr="00D41AB8">
            <w:rPr>
              <w:rFonts w:asciiTheme="minorHAnsi" w:hAnsiTheme="minorHAnsi" w:cstheme="minorHAnsi"/>
              <w:szCs w:val="22"/>
            </w:rPr>
            <w:t>/</w:t>
          </w:r>
          <w:r w:rsidR="00092499">
            <w:rPr>
              <w:rFonts w:asciiTheme="minorHAnsi" w:hAnsiTheme="minorHAnsi" w:cstheme="minorHAnsi"/>
              <w:szCs w:val="22"/>
            </w:rPr>
            <w:t>Offaly</w:t>
          </w:r>
          <w:r w:rsidR="0071520C">
            <w:rPr>
              <w:rFonts w:asciiTheme="minorHAnsi" w:hAnsiTheme="minorHAnsi" w:cstheme="minorHAnsi"/>
              <w:szCs w:val="22"/>
            </w:rPr>
            <w:t xml:space="preserve"> </w:t>
          </w:r>
          <w:r w:rsidRPr="00D41AB8">
            <w:rPr>
              <w:rFonts w:asciiTheme="minorHAnsi" w:hAnsiTheme="minorHAnsi" w:cstheme="minorHAnsi"/>
              <w:szCs w:val="22"/>
            </w:rPr>
            <w:t>County Council in a prescribed format and a final report on completion of the programme.</w:t>
          </w:r>
        </w:p>
        <w:p w14:paraId="5F6FC596" w14:textId="2CED6647" w:rsidR="00926F50" w:rsidRPr="00D41AB8" w:rsidRDefault="00926F50" w:rsidP="00E93658">
          <w:pPr>
            <w:pStyle w:val="ListParagraph"/>
            <w:numPr>
              <w:ilvl w:val="0"/>
              <w:numId w:val="22"/>
            </w:numPr>
            <w:spacing w:after="0"/>
            <w:jc w:val="both"/>
            <w:rPr>
              <w:rFonts w:asciiTheme="minorHAnsi" w:hAnsiTheme="minorHAnsi" w:cstheme="minorHAnsi"/>
              <w:szCs w:val="22"/>
            </w:rPr>
          </w:pPr>
          <w:r w:rsidRPr="00D41AB8">
            <w:rPr>
              <w:rFonts w:asciiTheme="minorHAnsi" w:hAnsiTheme="minorHAnsi" w:cstheme="minorHAnsi"/>
              <w:szCs w:val="22"/>
            </w:rPr>
            <w:t xml:space="preserve">Appoint one </w:t>
          </w:r>
          <w:r w:rsidR="0071520C">
            <w:rPr>
              <w:rFonts w:asciiTheme="minorHAnsi" w:hAnsiTheme="minorHAnsi" w:cstheme="minorHAnsi"/>
              <w:szCs w:val="22"/>
            </w:rPr>
            <w:t xml:space="preserve">Project </w:t>
          </w:r>
          <w:r w:rsidRPr="00D41AB8">
            <w:rPr>
              <w:rFonts w:asciiTheme="minorHAnsi" w:hAnsiTheme="minorHAnsi" w:cstheme="minorHAnsi"/>
              <w:szCs w:val="22"/>
            </w:rPr>
            <w:t xml:space="preserve">Integration Support Worker and one Intercultural Worker in the </w:t>
          </w:r>
          <w:r w:rsidR="0071520C">
            <w:rPr>
              <w:rFonts w:asciiTheme="minorHAnsi" w:hAnsiTheme="minorHAnsi" w:cstheme="minorHAnsi"/>
              <w:szCs w:val="22"/>
            </w:rPr>
            <w:t>c</w:t>
          </w:r>
          <w:r w:rsidRPr="00D41AB8">
            <w:rPr>
              <w:rFonts w:asciiTheme="minorHAnsi" w:hAnsiTheme="minorHAnsi" w:cstheme="minorHAnsi"/>
              <w:szCs w:val="22"/>
            </w:rPr>
            <w:t xml:space="preserve">ommunity who will implement the project and will be the point of contact for Programme Refugees in </w:t>
          </w:r>
          <w:r w:rsidR="00092499">
            <w:rPr>
              <w:rFonts w:asciiTheme="minorHAnsi" w:hAnsiTheme="minorHAnsi" w:cstheme="minorHAnsi"/>
              <w:szCs w:val="22"/>
            </w:rPr>
            <w:t>Offaly</w:t>
          </w:r>
          <w:r w:rsidRPr="00D41AB8">
            <w:rPr>
              <w:rFonts w:asciiTheme="minorHAnsi" w:hAnsiTheme="minorHAnsi" w:cstheme="minorHAnsi"/>
              <w:szCs w:val="22"/>
            </w:rPr>
            <w:t>.  The Integration Support Worker and Intercultural Worker must be in place a couple of weeks in advance of the arrival of the group and each Support Worker should be retained for a duration of 18 months.</w:t>
          </w:r>
          <w:r w:rsidR="00342887">
            <w:rPr>
              <w:rFonts w:asciiTheme="minorHAnsi" w:hAnsiTheme="minorHAnsi" w:cstheme="minorHAnsi"/>
              <w:szCs w:val="22"/>
            </w:rPr>
            <w:t xml:space="preserve"> </w:t>
          </w:r>
          <w:r w:rsidR="00342887" w:rsidRPr="00342887">
            <w:rPr>
              <w:rFonts w:asciiTheme="minorHAnsi" w:hAnsiTheme="minorHAnsi" w:cstheme="minorHAnsi"/>
              <w:color w:val="EE0000"/>
              <w:szCs w:val="22"/>
            </w:rPr>
            <w:t>Both workers must be based in or near the County where the families are being resettled for the duration of the contract.</w:t>
          </w:r>
        </w:p>
        <w:p w14:paraId="3637587C" w14:textId="77777777" w:rsidR="0071520C" w:rsidRPr="00D41AB8" w:rsidRDefault="0071520C" w:rsidP="00E93658">
          <w:pPr>
            <w:pStyle w:val="ListParagraph"/>
            <w:numPr>
              <w:ilvl w:val="0"/>
              <w:numId w:val="22"/>
            </w:numPr>
            <w:spacing w:after="0"/>
            <w:ind w:hanging="357"/>
            <w:jc w:val="both"/>
            <w:rPr>
              <w:rFonts w:asciiTheme="minorHAnsi" w:hAnsiTheme="minorHAnsi" w:cstheme="minorHAnsi"/>
              <w:szCs w:val="22"/>
            </w:rPr>
          </w:pPr>
          <w:r w:rsidRPr="00D41AB8">
            <w:rPr>
              <w:rFonts w:asciiTheme="minorHAnsi" w:hAnsiTheme="minorHAnsi" w:cstheme="minorHAnsi"/>
              <w:szCs w:val="22"/>
            </w:rPr>
            <w:t>Provide ongoing support and supervision to the Integration Support Worker and Intercultural Support Worker in the Community in the implementation of his/her duties which shall include the following:</w:t>
          </w:r>
        </w:p>
        <w:p w14:paraId="044A69D0" w14:textId="77777777" w:rsidR="0071520C"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szCs w:val="22"/>
            </w:rPr>
            <w:lastRenderedPageBreak/>
            <w:t>Assisting the refugees to negotiate the early month’s post resettlement.</w:t>
          </w:r>
        </w:p>
        <w:p w14:paraId="3E282BB0" w14:textId="45DB069E" w:rsidR="00C045A8" w:rsidRPr="00C045A8" w:rsidRDefault="00C045A8" w:rsidP="00E93658">
          <w:pPr>
            <w:pStyle w:val="ListParagraph"/>
            <w:numPr>
              <w:ilvl w:val="1"/>
              <w:numId w:val="22"/>
            </w:numPr>
            <w:spacing w:after="0"/>
            <w:ind w:hanging="357"/>
            <w:jc w:val="both"/>
            <w:rPr>
              <w:rFonts w:asciiTheme="minorHAnsi" w:hAnsiTheme="minorHAnsi" w:cstheme="minorHAnsi"/>
              <w:color w:val="EE0000"/>
              <w:szCs w:val="22"/>
            </w:rPr>
          </w:pPr>
          <w:r w:rsidRPr="00C045A8">
            <w:rPr>
              <w:rFonts w:asciiTheme="minorHAnsi" w:hAnsiTheme="minorHAnsi" w:cstheme="minorHAnsi"/>
              <w:color w:val="EE0000"/>
              <w:szCs w:val="22"/>
            </w:rPr>
            <w:t>Confirm that all support staff will be physically present across the county for the duration of the contract.</w:t>
          </w:r>
        </w:p>
        <w:p w14:paraId="35C9FF18" w14:textId="77777777" w:rsidR="0071520C" w:rsidRPr="00D41AB8"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szCs w:val="22"/>
            </w:rPr>
            <w:t>Provide information on local services and identify and seek to address any gaps particularly for non-english speaking clients.</w:t>
          </w:r>
        </w:p>
        <w:p w14:paraId="214C0DD8" w14:textId="77777777" w:rsidR="0071520C" w:rsidRPr="00D41AB8"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szCs w:val="22"/>
            </w:rPr>
            <w:t>Assisting the refugees to access statutory services at a local level and other services required to facilitate normal day-to-day living.</w:t>
          </w:r>
        </w:p>
        <w:p w14:paraId="7DBBCDF0" w14:textId="7C81A2DE" w:rsidR="0071520C" w:rsidRPr="00D41AB8" w:rsidRDefault="0071520C" w:rsidP="00E93658">
          <w:pPr>
            <w:pStyle w:val="ListParagraph"/>
            <w:numPr>
              <w:ilvl w:val="1"/>
              <w:numId w:val="22"/>
            </w:numPr>
            <w:spacing w:after="0"/>
            <w:ind w:hanging="357"/>
            <w:rPr>
              <w:rFonts w:asciiTheme="minorHAnsi" w:hAnsiTheme="minorHAnsi" w:cstheme="minorHAnsi"/>
              <w:szCs w:val="22"/>
            </w:rPr>
          </w:pPr>
          <w:r w:rsidRPr="00D41AB8">
            <w:rPr>
              <w:rFonts w:asciiTheme="minorHAnsi" w:hAnsiTheme="minorHAnsi" w:cstheme="minorHAnsi"/>
              <w:szCs w:val="22"/>
            </w:rPr>
            <w:t xml:space="preserve">Work in partnership with local service providers </w:t>
          </w:r>
          <w:r>
            <w:rPr>
              <w:rFonts w:asciiTheme="minorHAnsi" w:hAnsiTheme="minorHAnsi" w:cstheme="minorHAnsi"/>
              <w:szCs w:val="22"/>
            </w:rPr>
            <w:t xml:space="preserve">and </w:t>
          </w:r>
          <w:r w:rsidR="00092499" w:rsidRPr="001E568B">
            <w:rPr>
              <w:rFonts w:cs="Calibri"/>
            </w:rPr>
            <w:t xml:space="preserve">County </w:t>
          </w:r>
          <w:r w:rsidR="00092499">
            <w:rPr>
              <w:rFonts w:cs="Calibri"/>
            </w:rPr>
            <w:t>Offaly Community</w:t>
          </w:r>
          <w:r w:rsidR="00092499" w:rsidRPr="00D41AB8">
            <w:rPr>
              <w:rFonts w:asciiTheme="minorHAnsi" w:hAnsiTheme="minorHAnsi" w:cstheme="minorHAnsi"/>
              <w:szCs w:val="22"/>
            </w:rPr>
            <w:t xml:space="preserve"> </w:t>
          </w:r>
          <w:r w:rsidR="00092499">
            <w:rPr>
              <w:rFonts w:cs="Calibri"/>
            </w:rPr>
            <w:t>(CIF)/</w:t>
          </w:r>
          <w:r w:rsidR="00092499" w:rsidRPr="001E568B">
            <w:rPr>
              <w:rFonts w:cs="Calibri"/>
            </w:rPr>
            <w:t>Resettlement Interagency Working Group (RIAWG)</w:t>
          </w:r>
          <w:r w:rsidRPr="00D41AB8">
            <w:rPr>
              <w:rFonts w:asciiTheme="minorHAnsi" w:hAnsiTheme="minorHAnsi" w:cstheme="minorHAnsi"/>
              <w:szCs w:val="22"/>
            </w:rPr>
            <w:t xml:space="preserve"> to support the inclusion of the programme refugees in mainstream service provision.</w:t>
          </w:r>
        </w:p>
        <w:p w14:paraId="12AA1AA9" w14:textId="795EB713" w:rsidR="0071520C" w:rsidRPr="00D41AB8"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szCs w:val="22"/>
            </w:rPr>
            <w:t xml:space="preserve">Establishing </w:t>
          </w:r>
          <w:r w:rsidR="00C03210" w:rsidRPr="00D41AB8">
            <w:rPr>
              <w:rFonts w:asciiTheme="minorHAnsi" w:hAnsiTheme="minorHAnsi" w:cstheme="minorHAnsi"/>
              <w:szCs w:val="22"/>
            </w:rPr>
            <w:t>community-based</w:t>
          </w:r>
          <w:r w:rsidRPr="00D41AB8">
            <w:rPr>
              <w:rFonts w:asciiTheme="minorHAnsi" w:hAnsiTheme="minorHAnsi" w:cstheme="minorHAnsi"/>
              <w:szCs w:val="22"/>
            </w:rPr>
            <w:t xml:space="preserve"> support networks in the areas where refugees are to be located</w:t>
          </w:r>
          <w:r w:rsidR="00C03210">
            <w:rPr>
              <w:rFonts w:asciiTheme="minorHAnsi" w:hAnsiTheme="minorHAnsi" w:cstheme="minorHAnsi"/>
              <w:szCs w:val="22"/>
            </w:rPr>
            <w:t>.</w:t>
          </w:r>
        </w:p>
        <w:p w14:paraId="22CD8A2E" w14:textId="77777777" w:rsidR="0071520C" w:rsidRPr="00D41AB8" w:rsidRDefault="0071520C" w:rsidP="00E93658">
          <w:pPr>
            <w:pStyle w:val="ListParagraph"/>
            <w:numPr>
              <w:ilvl w:val="1"/>
              <w:numId w:val="22"/>
            </w:numPr>
            <w:spacing w:after="0"/>
            <w:ind w:hanging="357"/>
            <w:rPr>
              <w:rFonts w:asciiTheme="minorHAnsi" w:hAnsiTheme="minorHAnsi" w:cstheme="minorHAnsi"/>
              <w:szCs w:val="22"/>
            </w:rPr>
          </w:pPr>
          <w:r w:rsidRPr="00D41AB8">
            <w:rPr>
              <w:rFonts w:asciiTheme="minorHAnsi" w:hAnsiTheme="minorHAnsi" w:cstheme="minorHAnsi"/>
              <w:szCs w:val="22"/>
            </w:rPr>
            <w:t>Develop a range of initiatives to promote the resettlement and integration of programme refugees at a local level.</w:t>
          </w:r>
        </w:p>
        <w:p w14:paraId="423AD6CF" w14:textId="77777777" w:rsidR="0071520C" w:rsidRPr="00D41AB8"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szCs w:val="22"/>
            </w:rPr>
            <w:t xml:space="preserve">Recruiting and training a group of local volunteers who will support and befriend the refugees in the long term. </w:t>
          </w:r>
        </w:p>
        <w:p w14:paraId="664FA3B4" w14:textId="77777777" w:rsidR="0071520C" w:rsidRPr="00D41AB8"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szCs w:val="22"/>
            </w:rPr>
            <w:t>Support the refugees to adjust to a new community and culture.</w:t>
          </w:r>
        </w:p>
        <w:p w14:paraId="18482ECC" w14:textId="714D9B28" w:rsidR="0071520C" w:rsidRPr="00D41AB8"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szCs w:val="22"/>
            </w:rPr>
            <w:t>Setting up a range of targeted initiatives to assist the refugee adults and children to adapt to living in</w:t>
          </w:r>
          <w:r w:rsidR="00092499">
            <w:rPr>
              <w:rFonts w:asciiTheme="minorHAnsi" w:hAnsiTheme="minorHAnsi" w:cstheme="minorHAnsi"/>
              <w:szCs w:val="22"/>
            </w:rPr>
            <w:t xml:space="preserve"> Offaly</w:t>
          </w:r>
          <w:r w:rsidRPr="00D41AB8">
            <w:rPr>
              <w:rFonts w:asciiTheme="minorHAnsi" w:hAnsiTheme="minorHAnsi" w:cstheme="minorHAnsi"/>
              <w:szCs w:val="22"/>
            </w:rPr>
            <w:t xml:space="preserve">.  </w:t>
          </w:r>
        </w:p>
        <w:p w14:paraId="24380BFF" w14:textId="77777777" w:rsidR="0071520C" w:rsidRPr="00D41AB8"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bCs/>
              <w:szCs w:val="22"/>
              <w:lang w:val="en-US"/>
            </w:rPr>
            <w:t>Organising after-schools club for teenagers and older primary school children.</w:t>
          </w:r>
        </w:p>
        <w:p w14:paraId="1530FED8" w14:textId="77777777" w:rsidR="0071520C" w:rsidRPr="00D41AB8"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szCs w:val="22"/>
            </w:rPr>
            <w:t>Guiding the refugees as they negotiate life in a new environment.</w:t>
          </w:r>
        </w:p>
        <w:p w14:paraId="13AD69B5" w14:textId="18000470" w:rsidR="0071520C" w:rsidRPr="00D41AB8"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szCs w:val="22"/>
            </w:rPr>
            <w:t xml:space="preserve">Monitoring and recording issues arising, responses, </w:t>
          </w:r>
          <w:r w:rsidR="00C03210" w:rsidRPr="00D41AB8">
            <w:rPr>
              <w:rFonts w:asciiTheme="minorHAnsi" w:hAnsiTheme="minorHAnsi" w:cstheme="minorHAnsi"/>
              <w:szCs w:val="22"/>
            </w:rPr>
            <w:t>gaps,</w:t>
          </w:r>
          <w:r w:rsidRPr="00D41AB8">
            <w:rPr>
              <w:rFonts w:asciiTheme="minorHAnsi" w:hAnsiTheme="minorHAnsi" w:cstheme="minorHAnsi"/>
              <w:szCs w:val="22"/>
            </w:rPr>
            <w:t xml:space="preserve"> and challenges for both the service providers and the refugees and developing solutions for future learning. </w:t>
          </w:r>
        </w:p>
        <w:p w14:paraId="7EBCF1EF" w14:textId="1CBEE37B" w:rsidR="0071520C" w:rsidRPr="00D41AB8"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bCs/>
              <w:szCs w:val="22"/>
              <w:lang w:val="en-US"/>
            </w:rPr>
            <w:t xml:space="preserve">Ensuring that children can participate in local sporting activities with other children living in the </w:t>
          </w:r>
          <w:r w:rsidR="00C03210" w:rsidRPr="00D41AB8">
            <w:rPr>
              <w:rFonts w:asciiTheme="minorHAnsi" w:hAnsiTheme="minorHAnsi" w:cstheme="minorHAnsi"/>
              <w:bCs/>
              <w:szCs w:val="22"/>
              <w:lang w:val="en-US"/>
            </w:rPr>
            <w:t>locality.</w:t>
          </w:r>
          <w:r w:rsidRPr="00D41AB8">
            <w:rPr>
              <w:rFonts w:asciiTheme="minorHAnsi" w:hAnsiTheme="minorHAnsi" w:cstheme="minorHAnsi"/>
              <w:szCs w:val="22"/>
            </w:rPr>
            <w:t xml:space="preserve"> </w:t>
          </w:r>
        </w:p>
        <w:p w14:paraId="319A4BF8" w14:textId="77777777" w:rsidR="0071520C" w:rsidRPr="00D41AB8"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bCs/>
              <w:szCs w:val="22"/>
              <w:lang w:val="en-US"/>
            </w:rPr>
            <w:t>Arranging for interpretation services to ensure that service providers and refugees can have proper communication.</w:t>
          </w:r>
        </w:p>
        <w:p w14:paraId="07614389" w14:textId="77777777" w:rsidR="0071520C" w:rsidRPr="00D41AB8"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bCs/>
              <w:szCs w:val="22"/>
              <w:lang w:val="en-US"/>
            </w:rPr>
            <w:t>Arranging for childcare to facilitate parent’s participation in English language and orientation training to enable them to better integrate with the local community.</w:t>
          </w:r>
        </w:p>
        <w:p w14:paraId="39689B76" w14:textId="701583EC" w:rsidR="0071520C" w:rsidRPr="00D41AB8"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szCs w:val="22"/>
            </w:rPr>
            <w:t xml:space="preserve">Link refugees into local programmes, </w:t>
          </w:r>
          <w:r w:rsidR="00C03210" w:rsidRPr="00D41AB8">
            <w:rPr>
              <w:rFonts w:asciiTheme="minorHAnsi" w:hAnsiTheme="minorHAnsi" w:cstheme="minorHAnsi"/>
              <w:szCs w:val="22"/>
            </w:rPr>
            <w:t>activities,</w:t>
          </w:r>
          <w:r w:rsidRPr="00D41AB8">
            <w:rPr>
              <w:rFonts w:asciiTheme="minorHAnsi" w:hAnsiTheme="minorHAnsi" w:cstheme="minorHAnsi"/>
              <w:szCs w:val="22"/>
            </w:rPr>
            <w:t xml:space="preserve"> and community organisations such as football clubs, youth clubs etc.</w:t>
          </w:r>
        </w:p>
        <w:p w14:paraId="7D20DCA6" w14:textId="13259C00" w:rsidR="0071520C" w:rsidRDefault="0071520C"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bCs/>
              <w:szCs w:val="22"/>
              <w:lang w:val="en-US"/>
            </w:rPr>
            <w:t xml:space="preserve">Mentoring </w:t>
          </w:r>
          <w:r w:rsidRPr="00D41AB8">
            <w:rPr>
              <w:rFonts w:asciiTheme="minorHAnsi" w:hAnsiTheme="minorHAnsi" w:cstheme="minorHAnsi"/>
              <w:szCs w:val="22"/>
            </w:rPr>
            <w:t xml:space="preserve">the refugees so that they can manage their own lives by the end of the </w:t>
          </w:r>
          <w:r w:rsidR="00C03210" w:rsidRPr="00D41AB8">
            <w:rPr>
              <w:rFonts w:asciiTheme="minorHAnsi" w:hAnsiTheme="minorHAnsi" w:cstheme="minorHAnsi"/>
              <w:szCs w:val="22"/>
            </w:rPr>
            <w:t>project.</w:t>
          </w:r>
        </w:p>
        <w:p w14:paraId="017D62F2" w14:textId="77777777" w:rsidR="00E93658" w:rsidRPr="00D41AB8" w:rsidRDefault="00E93658" w:rsidP="00E93658">
          <w:pPr>
            <w:pStyle w:val="ListParagraph"/>
            <w:numPr>
              <w:ilvl w:val="0"/>
              <w:numId w:val="22"/>
            </w:numPr>
            <w:spacing w:after="0"/>
            <w:ind w:hanging="357"/>
            <w:jc w:val="both"/>
            <w:rPr>
              <w:rFonts w:asciiTheme="minorHAnsi" w:hAnsiTheme="minorHAnsi" w:cstheme="minorHAnsi"/>
              <w:szCs w:val="22"/>
            </w:rPr>
          </w:pPr>
          <w:r w:rsidRPr="00D41AB8">
            <w:rPr>
              <w:rFonts w:asciiTheme="minorHAnsi" w:hAnsiTheme="minorHAnsi" w:cstheme="minorHAnsi"/>
              <w:szCs w:val="22"/>
            </w:rPr>
            <w:t>In addition to employment and support of the Integration Support Worker and Intercultural Worker, the successful tenderer will be required to procure and fund some external support services from the available budget.  The proposed programme submitted should provide a full breakdown of the available budget which shall include funding provision for:</w:t>
          </w:r>
        </w:p>
        <w:p w14:paraId="42498EB1" w14:textId="77777777" w:rsidR="00E93658" w:rsidRPr="0071520C" w:rsidRDefault="00E93658"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bCs/>
              <w:szCs w:val="22"/>
              <w:lang w:val="en-US"/>
            </w:rPr>
            <w:t xml:space="preserve">Provide funding for Interpretation services for refugees attending emergency meetings with medical, teaching, service provider personnel to ensure effective communication </w:t>
          </w:r>
        </w:p>
        <w:p w14:paraId="1AF3FFA9" w14:textId="77777777" w:rsidR="00E93658" w:rsidRPr="00D41AB8" w:rsidRDefault="00E93658"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bCs/>
              <w:szCs w:val="22"/>
              <w:lang w:val="en-US"/>
            </w:rPr>
            <w:t>Advertising and Public Relations associated with the programme.</w:t>
          </w:r>
        </w:p>
        <w:p w14:paraId="1DA3AFCB" w14:textId="77777777" w:rsidR="00E93658" w:rsidRPr="00D41AB8" w:rsidRDefault="00E93658"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bCs/>
              <w:szCs w:val="22"/>
              <w:lang w:val="en-US"/>
            </w:rPr>
            <w:t>Provide anti-racism and diversity training for the host community, volunteers, and the refugees.</w:t>
          </w:r>
        </w:p>
        <w:p w14:paraId="2B9BB778" w14:textId="77777777" w:rsidR="00E93658" w:rsidRPr="00D41AB8" w:rsidRDefault="00E93658" w:rsidP="00E93658">
          <w:pPr>
            <w:pStyle w:val="ListParagraph"/>
            <w:numPr>
              <w:ilvl w:val="1"/>
              <w:numId w:val="22"/>
            </w:numPr>
            <w:spacing w:after="0"/>
            <w:ind w:hanging="357"/>
            <w:jc w:val="both"/>
            <w:rPr>
              <w:rFonts w:asciiTheme="minorHAnsi" w:hAnsiTheme="minorHAnsi" w:cstheme="minorHAnsi"/>
              <w:szCs w:val="22"/>
            </w:rPr>
          </w:pPr>
          <w:r w:rsidRPr="00D41AB8">
            <w:rPr>
              <w:rFonts w:asciiTheme="minorHAnsi" w:hAnsiTheme="minorHAnsi" w:cstheme="minorHAnsi"/>
              <w:bCs/>
              <w:szCs w:val="22"/>
              <w:lang w:val="en-US"/>
            </w:rPr>
            <w:t>Provide resources and training to enable volunteer organisations to engage effectively with the refugee population to promote participation and integration.</w:t>
          </w:r>
        </w:p>
        <w:p w14:paraId="0FDA3D54" w14:textId="77777777" w:rsidR="00E93658" w:rsidRPr="00D41AB8" w:rsidRDefault="00E93658" w:rsidP="00E93658">
          <w:pPr>
            <w:pStyle w:val="ListParagraph"/>
            <w:numPr>
              <w:ilvl w:val="1"/>
              <w:numId w:val="22"/>
            </w:numPr>
            <w:spacing w:after="0"/>
            <w:jc w:val="both"/>
            <w:rPr>
              <w:rFonts w:asciiTheme="minorHAnsi" w:hAnsiTheme="minorHAnsi" w:cstheme="minorHAnsi"/>
              <w:szCs w:val="22"/>
            </w:rPr>
          </w:pPr>
          <w:r w:rsidRPr="00D41AB8">
            <w:rPr>
              <w:rFonts w:asciiTheme="minorHAnsi" w:hAnsiTheme="minorHAnsi" w:cstheme="minorHAnsi"/>
              <w:szCs w:val="22"/>
            </w:rPr>
            <w:t>Provide resources including trainers and materials for activities with youths.</w:t>
          </w:r>
        </w:p>
        <w:p w14:paraId="5143EF12" w14:textId="6932B6A6" w:rsidR="00C03210" w:rsidRPr="00092499" w:rsidRDefault="00E93658" w:rsidP="00092499">
          <w:pPr>
            <w:pStyle w:val="ListParagraph"/>
            <w:numPr>
              <w:ilvl w:val="1"/>
              <w:numId w:val="22"/>
            </w:numPr>
            <w:spacing w:after="0"/>
            <w:jc w:val="both"/>
            <w:rPr>
              <w:rFonts w:asciiTheme="minorHAnsi" w:hAnsiTheme="minorHAnsi" w:cstheme="minorHAnsi"/>
              <w:szCs w:val="22"/>
            </w:rPr>
          </w:pPr>
          <w:r w:rsidRPr="00D41AB8">
            <w:rPr>
              <w:rFonts w:asciiTheme="minorHAnsi" w:hAnsiTheme="minorHAnsi" w:cstheme="minorHAnsi"/>
              <w:bCs/>
              <w:szCs w:val="22"/>
              <w:lang w:val="en-US"/>
            </w:rPr>
            <w:lastRenderedPageBreak/>
            <w:t xml:space="preserve">Provide funding to facilitate participation by the children to participate in local after-school clubs or if </w:t>
          </w:r>
          <w:r w:rsidR="00092499" w:rsidRPr="00D41AB8">
            <w:rPr>
              <w:rFonts w:asciiTheme="minorHAnsi" w:hAnsiTheme="minorHAnsi" w:cstheme="minorHAnsi"/>
              <w:bCs/>
              <w:szCs w:val="22"/>
              <w:lang w:val="en-US"/>
            </w:rPr>
            <w:t>necessary,</w:t>
          </w:r>
          <w:r w:rsidRPr="00D41AB8">
            <w:rPr>
              <w:rFonts w:asciiTheme="minorHAnsi" w:hAnsiTheme="minorHAnsi" w:cstheme="minorHAnsi"/>
              <w:bCs/>
              <w:szCs w:val="22"/>
              <w:lang w:val="en-US"/>
            </w:rPr>
            <w:t xml:space="preserve"> set up a special afterschool club specifically for the children</w:t>
          </w:r>
          <w:r w:rsidR="00092499">
            <w:rPr>
              <w:rFonts w:asciiTheme="minorHAnsi" w:hAnsiTheme="minorHAnsi" w:cstheme="minorHAnsi"/>
              <w:bCs/>
              <w:szCs w:val="22"/>
              <w:lang w:val="en-US"/>
            </w:rPr>
            <w:t>.</w:t>
          </w:r>
        </w:p>
        <w:p w14:paraId="3749CEA6" w14:textId="77777777" w:rsidR="0071520C" w:rsidRDefault="0071520C" w:rsidP="0071520C">
          <w:pPr>
            <w:pStyle w:val="ListParagraph"/>
            <w:spacing w:after="0" w:line="300" w:lineRule="auto"/>
            <w:ind w:left="0"/>
            <w:jc w:val="both"/>
            <w:rPr>
              <w:color w:val="BFBFBF"/>
            </w:rPr>
          </w:pPr>
        </w:p>
        <w:p w14:paraId="3F427463" w14:textId="77777777" w:rsidR="00353CAD" w:rsidRPr="00E93658" w:rsidRDefault="00353CAD" w:rsidP="00353CAD">
          <w:pPr>
            <w:pStyle w:val="ListParagraph"/>
            <w:numPr>
              <w:ilvl w:val="1"/>
              <w:numId w:val="22"/>
            </w:numPr>
            <w:spacing w:after="0"/>
            <w:jc w:val="both"/>
            <w:rPr>
              <w:rFonts w:asciiTheme="minorHAnsi" w:hAnsiTheme="minorHAnsi" w:cstheme="minorHAnsi"/>
              <w:szCs w:val="22"/>
            </w:rPr>
          </w:pPr>
          <w:r w:rsidRPr="00D41AB8">
            <w:rPr>
              <w:rFonts w:asciiTheme="minorHAnsi" w:hAnsiTheme="minorHAnsi" w:cstheme="minorHAnsi"/>
              <w:bCs/>
              <w:szCs w:val="22"/>
              <w:lang w:val="en-US"/>
            </w:rPr>
            <w:t>Provide funding to facilitate participation by the children and youths in local summer and Easter projects and sporting activities.</w:t>
          </w:r>
        </w:p>
        <w:p w14:paraId="2ABAE4BF" w14:textId="77777777" w:rsidR="00353CAD" w:rsidRPr="00D41AB8" w:rsidRDefault="00353CAD" w:rsidP="00353CAD">
          <w:pPr>
            <w:pStyle w:val="ListParagraph"/>
            <w:numPr>
              <w:ilvl w:val="1"/>
              <w:numId w:val="22"/>
            </w:numPr>
            <w:spacing w:after="0"/>
            <w:jc w:val="both"/>
            <w:rPr>
              <w:rFonts w:asciiTheme="minorHAnsi" w:hAnsiTheme="minorHAnsi" w:cstheme="minorHAnsi"/>
              <w:szCs w:val="22"/>
            </w:rPr>
          </w:pPr>
          <w:r w:rsidRPr="00D41AB8">
            <w:rPr>
              <w:rFonts w:asciiTheme="minorHAnsi" w:hAnsiTheme="minorHAnsi" w:cstheme="minorHAnsi"/>
              <w:bCs/>
              <w:szCs w:val="22"/>
              <w:lang w:val="en-US"/>
            </w:rPr>
            <w:t>Provide funding for childcare to facilitate participation by the adults in language training programmes.</w:t>
          </w:r>
        </w:p>
        <w:p w14:paraId="09B1EF29" w14:textId="4A763ABE" w:rsidR="00C03210" w:rsidRPr="00D41AB8" w:rsidRDefault="00C03210" w:rsidP="00E93658">
          <w:pPr>
            <w:pStyle w:val="ListParagraph"/>
            <w:numPr>
              <w:ilvl w:val="1"/>
              <w:numId w:val="22"/>
            </w:numPr>
            <w:spacing w:after="0"/>
            <w:jc w:val="both"/>
            <w:rPr>
              <w:rFonts w:asciiTheme="minorHAnsi" w:hAnsiTheme="minorHAnsi" w:cstheme="minorHAnsi"/>
              <w:szCs w:val="22"/>
            </w:rPr>
          </w:pPr>
          <w:r w:rsidRPr="00D41AB8">
            <w:rPr>
              <w:rFonts w:asciiTheme="minorHAnsi" w:hAnsiTheme="minorHAnsi" w:cstheme="minorHAnsi"/>
              <w:bCs/>
              <w:szCs w:val="22"/>
              <w:lang w:val="en-US"/>
            </w:rPr>
            <w:t xml:space="preserve">Provide resources for exceptional emergency medical or dental treatment, </w:t>
          </w:r>
          <w:r>
            <w:rPr>
              <w:rFonts w:asciiTheme="minorHAnsi" w:hAnsiTheme="minorHAnsi" w:cstheme="minorHAnsi"/>
              <w:bCs/>
              <w:szCs w:val="22"/>
              <w:lang w:val="en-US"/>
            </w:rPr>
            <w:t xml:space="preserve">access to counselling, </w:t>
          </w:r>
          <w:r w:rsidRPr="00D41AB8">
            <w:rPr>
              <w:rFonts w:asciiTheme="minorHAnsi" w:hAnsiTheme="minorHAnsi" w:cstheme="minorHAnsi"/>
              <w:bCs/>
              <w:szCs w:val="22"/>
              <w:lang w:val="en-US"/>
            </w:rPr>
            <w:t>medical aids or equipment for refugees where provision of such aid or treatment not readily available from mainstream providers and which improves the quality of life of the refugee.</w:t>
          </w:r>
        </w:p>
        <w:p w14:paraId="0A30AD3F" w14:textId="798909C6" w:rsidR="00C03210" w:rsidRPr="00C03210" w:rsidRDefault="00C03210" w:rsidP="00E93658">
          <w:pPr>
            <w:pStyle w:val="ListParagraph"/>
            <w:numPr>
              <w:ilvl w:val="1"/>
              <w:numId w:val="22"/>
            </w:numPr>
            <w:spacing w:after="0"/>
            <w:jc w:val="both"/>
            <w:rPr>
              <w:rFonts w:asciiTheme="minorHAnsi" w:hAnsiTheme="minorHAnsi" w:cstheme="minorHAnsi"/>
              <w:szCs w:val="22"/>
            </w:rPr>
          </w:pPr>
          <w:r w:rsidRPr="00D41AB8">
            <w:rPr>
              <w:rFonts w:asciiTheme="minorHAnsi" w:hAnsiTheme="minorHAnsi" w:cstheme="minorHAnsi"/>
              <w:bCs/>
              <w:szCs w:val="22"/>
              <w:lang w:val="en-US"/>
            </w:rPr>
            <w:t>Provide for transport needs of the refugees to access services and familiarise them with their new surroundings.</w:t>
          </w:r>
        </w:p>
        <w:p w14:paraId="087309F4" w14:textId="3F229AF6" w:rsidR="00C03210" w:rsidRPr="00526B00" w:rsidRDefault="00C03210" w:rsidP="00526B00">
          <w:pPr>
            <w:pStyle w:val="ListParagraph"/>
            <w:numPr>
              <w:ilvl w:val="1"/>
              <w:numId w:val="22"/>
            </w:numPr>
            <w:spacing w:after="0"/>
            <w:rPr>
              <w:rFonts w:asciiTheme="minorHAnsi" w:hAnsiTheme="minorHAnsi" w:cstheme="minorHAnsi"/>
              <w:szCs w:val="22"/>
            </w:rPr>
          </w:pPr>
          <w:r w:rsidRPr="00C03210">
            <w:rPr>
              <w:rFonts w:asciiTheme="minorHAnsi" w:hAnsiTheme="minorHAnsi" w:cstheme="minorHAnsi"/>
              <w:szCs w:val="22"/>
            </w:rPr>
            <w:t>Support for housing resettlement to cover needs in relation to household furnishings, fittings and for garden maintenance and up-keep, which cannot be met through mainstream budgets or which are needed for adequate participation in community life.</w:t>
          </w:r>
          <w:bookmarkStart w:id="27" w:name="_Hlk156555509"/>
        </w:p>
        <w:bookmarkEnd w:id="27"/>
        <w:p w14:paraId="405194BB" w14:textId="22F38766" w:rsidR="00C03210" w:rsidRDefault="00C03210" w:rsidP="00E93658">
          <w:pPr>
            <w:spacing w:after="0"/>
            <w:jc w:val="both"/>
            <w:rPr>
              <w:rFonts w:asciiTheme="minorHAnsi" w:hAnsiTheme="minorHAnsi" w:cstheme="minorHAnsi"/>
              <w:szCs w:val="22"/>
            </w:rPr>
          </w:pPr>
          <w:r w:rsidRPr="00D41AB8">
            <w:rPr>
              <w:rFonts w:asciiTheme="minorHAnsi" w:hAnsiTheme="minorHAnsi" w:cstheme="minorHAnsi"/>
              <w:szCs w:val="22"/>
            </w:rPr>
            <w:t xml:space="preserve">The above list of programme requirements is not </w:t>
          </w:r>
          <w:r w:rsidR="00E93658" w:rsidRPr="00D41AB8">
            <w:rPr>
              <w:rFonts w:asciiTheme="minorHAnsi" w:hAnsiTheme="minorHAnsi" w:cstheme="minorHAnsi"/>
              <w:szCs w:val="22"/>
            </w:rPr>
            <w:t>exhaustive,</w:t>
          </w:r>
          <w:r w:rsidRPr="00D41AB8">
            <w:rPr>
              <w:rFonts w:asciiTheme="minorHAnsi" w:hAnsiTheme="minorHAnsi" w:cstheme="minorHAnsi"/>
              <w:szCs w:val="22"/>
            </w:rPr>
            <w:t xml:space="preserve"> and the tenderer may submit alternative proposals, which ensure the overall objective of the programme is achieved.</w:t>
          </w:r>
        </w:p>
        <w:p w14:paraId="739E2BCB" w14:textId="1602FF7D" w:rsidR="00E93658" w:rsidRPr="001E568B" w:rsidRDefault="00E93658" w:rsidP="00E93658">
          <w:pPr>
            <w:spacing w:after="0"/>
            <w:jc w:val="both"/>
            <w:rPr>
              <w:rFonts w:asciiTheme="minorHAnsi" w:hAnsiTheme="minorHAnsi" w:cstheme="minorHAnsi"/>
              <w:szCs w:val="22"/>
            </w:rPr>
          </w:pPr>
        </w:p>
        <w:p w14:paraId="573ED4EC" w14:textId="77777777" w:rsidR="00353CAD" w:rsidRPr="001E568B" w:rsidRDefault="00E93658" w:rsidP="00E93658">
          <w:pPr>
            <w:autoSpaceDE w:val="0"/>
            <w:autoSpaceDN w:val="0"/>
            <w:adjustRightInd w:val="0"/>
            <w:spacing w:after="0"/>
            <w:jc w:val="both"/>
            <w:rPr>
              <w:rFonts w:cs="Calibri"/>
              <w:b/>
              <w:bCs/>
            </w:rPr>
          </w:pPr>
          <w:bookmarkStart w:id="28" w:name="_Hlk156560512"/>
          <w:r w:rsidRPr="001E568B">
            <w:rPr>
              <w:rFonts w:cs="Calibri"/>
              <w:b/>
              <w:bCs/>
            </w:rPr>
            <w:t>CONTRACT PAYMENTS</w:t>
          </w:r>
        </w:p>
        <w:p w14:paraId="1810CD26" w14:textId="2E027946" w:rsidR="00525502" w:rsidRPr="001E568B" w:rsidRDefault="00E93658" w:rsidP="00E93658">
          <w:pPr>
            <w:autoSpaceDE w:val="0"/>
            <w:autoSpaceDN w:val="0"/>
            <w:adjustRightInd w:val="0"/>
            <w:spacing w:after="0"/>
            <w:jc w:val="both"/>
            <w:rPr>
              <w:rFonts w:cs="Calibri"/>
            </w:rPr>
          </w:pPr>
          <w:r w:rsidRPr="001E568B">
            <w:rPr>
              <w:rFonts w:cs="Calibri"/>
              <w:b/>
              <w:bCs/>
            </w:rPr>
            <w:t xml:space="preserve"> </w:t>
          </w:r>
          <w:bookmarkStart w:id="29" w:name="_Hlk156560604"/>
          <w:bookmarkEnd w:id="28"/>
          <w:r w:rsidR="00525502" w:rsidRPr="001E568B">
            <w:rPr>
              <w:rFonts w:cs="Calibri"/>
              <w:lang w:val="ga-IE"/>
            </w:rPr>
            <w:t xml:space="preserve">The value of the funding available from the Department of </w:t>
          </w:r>
          <w:r w:rsidR="00703AC9" w:rsidRPr="001E568B">
            <w:rPr>
              <w:rFonts w:cs="Calibri"/>
              <w:lang w:val="ga-IE"/>
            </w:rPr>
            <w:t xml:space="preserve">Children, Equality, Disability, Integration and Youth </w:t>
          </w:r>
          <w:r w:rsidR="00525502" w:rsidRPr="001E568B">
            <w:rPr>
              <w:rFonts w:cs="Calibri"/>
              <w:lang w:val="ga-IE"/>
            </w:rPr>
            <w:t>will be a maximum of €</w:t>
          </w:r>
          <w:r w:rsidR="00F165BA">
            <w:rPr>
              <w:rFonts w:cs="Calibri"/>
              <w:lang w:val="ga-IE"/>
            </w:rPr>
            <w:t>3</w:t>
          </w:r>
          <w:r w:rsidR="00526B00">
            <w:rPr>
              <w:rFonts w:cs="Calibri"/>
              <w:lang w:val="ga-IE"/>
            </w:rPr>
            <w:t>20,000</w:t>
          </w:r>
          <w:r w:rsidR="00525502" w:rsidRPr="001E568B">
            <w:rPr>
              <w:rFonts w:cs="Calibri"/>
              <w:lang w:val="ga-IE"/>
            </w:rPr>
            <w:t xml:space="preserve"> inclusive of VAT.</w:t>
          </w:r>
          <w:r w:rsidRPr="001E568B">
            <w:rPr>
              <w:rFonts w:cs="Calibri"/>
              <w:lang w:val="ga-IE"/>
            </w:rPr>
            <w:t xml:space="preserve"> </w:t>
          </w:r>
          <w:r w:rsidR="00525502" w:rsidRPr="001E568B">
            <w:rPr>
              <w:rFonts w:cs="Calibri"/>
            </w:rPr>
            <w:t xml:space="preserve">Progress reports will be submitted </w:t>
          </w:r>
          <w:r w:rsidR="00525502" w:rsidRPr="001E568B">
            <w:rPr>
              <w:rFonts w:cs="Calibri"/>
              <w:lang w:val="ga-IE"/>
            </w:rPr>
            <w:t xml:space="preserve">to </w:t>
          </w:r>
          <w:r w:rsidR="00F165BA">
            <w:rPr>
              <w:rFonts w:cs="Calibri"/>
              <w:lang w:val="ga-IE"/>
            </w:rPr>
            <w:t>Offaly</w:t>
          </w:r>
          <w:r w:rsidR="00525502" w:rsidRPr="001E568B">
            <w:rPr>
              <w:rFonts w:cs="Calibri"/>
              <w:lang w:val="ga-IE"/>
            </w:rPr>
            <w:t xml:space="preserve"> County Council by the Programme Implementer </w:t>
          </w:r>
          <w:r w:rsidR="00525502" w:rsidRPr="001E568B">
            <w:rPr>
              <w:rFonts w:cs="Calibri"/>
            </w:rPr>
            <w:t xml:space="preserve">on a </w:t>
          </w:r>
          <w:r w:rsidR="00353CAD" w:rsidRPr="001E568B">
            <w:rPr>
              <w:rFonts w:asciiTheme="minorHAnsi" w:hAnsiTheme="minorHAnsi" w:cstheme="minorHAnsi"/>
              <w:szCs w:val="22"/>
            </w:rPr>
            <w:t xml:space="preserve">bi-monthly </w:t>
          </w:r>
          <w:r w:rsidR="00525502" w:rsidRPr="001E568B">
            <w:rPr>
              <w:rFonts w:cs="Calibri"/>
            </w:rPr>
            <w:t xml:space="preserve">monthly basis along with itemised expenditure and invoices for payment for work completed in the relevant period.  </w:t>
          </w:r>
        </w:p>
        <w:p w14:paraId="579AE758" w14:textId="77777777" w:rsidR="00525502" w:rsidRPr="001E568B" w:rsidRDefault="00525502" w:rsidP="00E93658">
          <w:pPr>
            <w:autoSpaceDE w:val="0"/>
            <w:autoSpaceDN w:val="0"/>
            <w:adjustRightInd w:val="0"/>
            <w:spacing w:after="0" w:line="300" w:lineRule="auto"/>
            <w:jc w:val="both"/>
            <w:rPr>
              <w:rFonts w:cs="Calibr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122"/>
            <w:gridCol w:w="6939"/>
          </w:tblGrid>
          <w:tr w:rsidR="001E568B" w:rsidRPr="001E568B" w14:paraId="2E45BBB1" w14:textId="77777777" w:rsidTr="004312F2">
            <w:tc>
              <w:tcPr>
                <w:tcW w:w="2122" w:type="dxa"/>
                <w:shd w:val="clear" w:color="auto" w:fill="DDD9C3"/>
              </w:tcPr>
              <w:p w14:paraId="6CAA122D" w14:textId="77777777" w:rsidR="00525502" w:rsidRPr="001E568B" w:rsidRDefault="00525502" w:rsidP="004312F2">
                <w:pPr>
                  <w:autoSpaceDE w:val="0"/>
                  <w:autoSpaceDN w:val="0"/>
                  <w:adjustRightInd w:val="0"/>
                  <w:jc w:val="both"/>
                  <w:rPr>
                    <w:rFonts w:cs="Calibri"/>
                    <w:b/>
                    <w:lang w:val="ga-IE"/>
                  </w:rPr>
                </w:pPr>
                <w:r w:rsidRPr="001E568B">
                  <w:rPr>
                    <w:rFonts w:cs="Calibri"/>
                    <w:b/>
                    <w:lang w:val="ga-IE"/>
                  </w:rPr>
                  <w:t>% Payable</w:t>
                </w:r>
              </w:p>
            </w:tc>
            <w:tc>
              <w:tcPr>
                <w:tcW w:w="6939" w:type="dxa"/>
                <w:shd w:val="clear" w:color="auto" w:fill="DDD9C3"/>
              </w:tcPr>
              <w:p w14:paraId="5388482D" w14:textId="77777777" w:rsidR="00525502" w:rsidRPr="001E568B" w:rsidRDefault="00525502" w:rsidP="004312F2">
                <w:pPr>
                  <w:autoSpaceDE w:val="0"/>
                  <w:autoSpaceDN w:val="0"/>
                  <w:adjustRightInd w:val="0"/>
                  <w:jc w:val="both"/>
                  <w:rPr>
                    <w:rFonts w:cs="Calibri"/>
                    <w:b/>
                    <w:lang w:val="ga-IE"/>
                  </w:rPr>
                </w:pPr>
                <w:r w:rsidRPr="001E568B">
                  <w:rPr>
                    <w:rFonts w:cs="Calibri"/>
                    <w:b/>
                    <w:lang w:val="ga-IE"/>
                  </w:rPr>
                  <w:t>Stage</w:t>
                </w:r>
              </w:p>
            </w:tc>
          </w:tr>
          <w:tr w:rsidR="001E568B" w:rsidRPr="001E568B" w14:paraId="1D5CB060" w14:textId="77777777" w:rsidTr="004312F2">
            <w:tc>
              <w:tcPr>
                <w:tcW w:w="2122" w:type="dxa"/>
              </w:tcPr>
              <w:p w14:paraId="443E4ADE" w14:textId="77777777" w:rsidR="00525502" w:rsidRPr="001E568B" w:rsidRDefault="00525502" w:rsidP="004312F2">
                <w:pPr>
                  <w:autoSpaceDE w:val="0"/>
                  <w:autoSpaceDN w:val="0"/>
                  <w:adjustRightInd w:val="0"/>
                  <w:jc w:val="center"/>
                  <w:rPr>
                    <w:rFonts w:cs="Calibri"/>
                    <w:lang w:val="ga-IE"/>
                  </w:rPr>
                </w:pPr>
                <w:r w:rsidRPr="001E568B">
                  <w:rPr>
                    <w:rFonts w:cs="Calibri"/>
                    <w:lang w:val="ga-IE"/>
                  </w:rPr>
                  <w:t>50%</w:t>
                </w:r>
              </w:p>
            </w:tc>
            <w:tc>
              <w:tcPr>
                <w:tcW w:w="6939" w:type="dxa"/>
              </w:tcPr>
              <w:p w14:paraId="24CB1120" w14:textId="77777777" w:rsidR="00525502" w:rsidRPr="001E568B" w:rsidRDefault="00525502" w:rsidP="004312F2">
                <w:pPr>
                  <w:autoSpaceDE w:val="0"/>
                  <w:autoSpaceDN w:val="0"/>
                  <w:adjustRightInd w:val="0"/>
                  <w:jc w:val="both"/>
                  <w:rPr>
                    <w:rFonts w:cs="Calibri"/>
                    <w:lang w:val="ga-IE"/>
                  </w:rPr>
                </w:pPr>
                <w:r w:rsidRPr="001E568B">
                  <w:rPr>
                    <w:rFonts w:cs="Calibri"/>
                    <w:lang w:val="ga-IE"/>
                  </w:rPr>
                  <w:t>At the start of the Project</w:t>
                </w:r>
              </w:p>
            </w:tc>
          </w:tr>
          <w:tr w:rsidR="001E568B" w:rsidRPr="001E568B" w14:paraId="1CDCC3AB" w14:textId="77777777" w:rsidTr="004312F2">
            <w:tc>
              <w:tcPr>
                <w:tcW w:w="2122" w:type="dxa"/>
              </w:tcPr>
              <w:p w14:paraId="07E70BC0" w14:textId="77777777" w:rsidR="00525502" w:rsidRPr="001E568B" w:rsidRDefault="00525502" w:rsidP="004312F2">
                <w:pPr>
                  <w:autoSpaceDE w:val="0"/>
                  <w:autoSpaceDN w:val="0"/>
                  <w:adjustRightInd w:val="0"/>
                  <w:jc w:val="center"/>
                  <w:rPr>
                    <w:rFonts w:cs="Calibri"/>
                    <w:lang w:val="ga-IE"/>
                  </w:rPr>
                </w:pPr>
                <w:r w:rsidRPr="001E568B">
                  <w:rPr>
                    <w:rFonts w:cs="Calibri"/>
                    <w:lang w:val="ga-IE"/>
                  </w:rPr>
                  <w:t>40%</w:t>
                </w:r>
              </w:p>
            </w:tc>
            <w:tc>
              <w:tcPr>
                <w:tcW w:w="6939" w:type="dxa"/>
              </w:tcPr>
              <w:p w14:paraId="45BA730E" w14:textId="555713F0" w:rsidR="00525502" w:rsidRPr="001E568B" w:rsidRDefault="00525502" w:rsidP="004312F2">
                <w:pPr>
                  <w:autoSpaceDE w:val="0"/>
                  <w:autoSpaceDN w:val="0"/>
                  <w:adjustRightInd w:val="0"/>
                  <w:jc w:val="both"/>
                  <w:rPr>
                    <w:rFonts w:cs="Calibri"/>
                    <w:lang w:val="ga-IE"/>
                  </w:rPr>
                </w:pPr>
                <w:r w:rsidRPr="001E568B">
                  <w:rPr>
                    <w:rFonts w:cs="Calibri"/>
                    <w:lang w:val="ga-IE"/>
                  </w:rPr>
                  <w:t xml:space="preserve">After </w:t>
                </w:r>
                <w:r w:rsidR="00353CAD" w:rsidRPr="001E568B">
                  <w:rPr>
                    <w:rFonts w:cs="Calibri"/>
                    <w:lang w:val="ga-IE"/>
                  </w:rPr>
                  <w:t>10</w:t>
                </w:r>
                <w:r w:rsidRPr="001E568B">
                  <w:rPr>
                    <w:rFonts w:cs="Calibri"/>
                    <w:lang w:val="ga-IE"/>
                  </w:rPr>
                  <w:t xml:space="preserve"> months subject to satisfactory financial and project implementation implementation reports</w:t>
                </w:r>
              </w:p>
            </w:tc>
          </w:tr>
          <w:tr w:rsidR="00525502" w:rsidRPr="001E568B" w14:paraId="5ED5BF96" w14:textId="77777777" w:rsidTr="004312F2">
            <w:tc>
              <w:tcPr>
                <w:tcW w:w="2122" w:type="dxa"/>
              </w:tcPr>
              <w:p w14:paraId="5C4B39F5" w14:textId="77777777" w:rsidR="00525502" w:rsidRPr="001E568B" w:rsidRDefault="00525502" w:rsidP="004312F2">
                <w:pPr>
                  <w:autoSpaceDE w:val="0"/>
                  <w:autoSpaceDN w:val="0"/>
                  <w:adjustRightInd w:val="0"/>
                  <w:jc w:val="center"/>
                  <w:rPr>
                    <w:rFonts w:cs="Calibri"/>
                    <w:lang w:val="ga-IE"/>
                  </w:rPr>
                </w:pPr>
                <w:r w:rsidRPr="001E568B">
                  <w:rPr>
                    <w:rFonts w:cs="Calibri"/>
                    <w:lang w:val="ga-IE"/>
                  </w:rPr>
                  <w:t>10%</w:t>
                </w:r>
              </w:p>
            </w:tc>
            <w:tc>
              <w:tcPr>
                <w:tcW w:w="6939" w:type="dxa"/>
              </w:tcPr>
              <w:p w14:paraId="4CFB46BE" w14:textId="77777777" w:rsidR="00525502" w:rsidRPr="001E568B" w:rsidRDefault="00525502" w:rsidP="004312F2">
                <w:pPr>
                  <w:autoSpaceDE w:val="0"/>
                  <w:autoSpaceDN w:val="0"/>
                  <w:adjustRightInd w:val="0"/>
                  <w:jc w:val="both"/>
                  <w:rPr>
                    <w:rFonts w:cs="Calibri"/>
                    <w:lang w:val="ga-IE"/>
                  </w:rPr>
                </w:pPr>
                <w:r w:rsidRPr="001E568B">
                  <w:rPr>
                    <w:rFonts w:cs="Calibri"/>
                    <w:lang w:val="ga-IE"/>
                  </w:rPr>
                  <w:t>The final 10% will be retained until the final financial and project implementation reports are submitted</w:t>
                </w:r>
              </w:p>
            </w:tc>
          </w:tr>
        </w:tbl>
        <w:p w14:paraId="4923D228" w14:textId="77777777" w:rsidR="00525502" w:rsidRPr="001E568B" w:rsidRDefault="00525502" w:rsidP="00E93658">
          <w:pPr>
            <w:autoSpaceDE w:val="0"/>
            <w:autoSpaceDN w:val="0"/>
            <w:adjustRightInd w:val="0"/>
            <w:spacing w:after="0"/>
            <w:jc w:val="both"/>
            <w:rPr>
              <w:rFonts w:cs="Calibri"/>
            </w:rPr>
          </w:pPr>
        </w:p>
        <w:p w14:paraId="2C1D1518" w14:textId="0A3771E7" w:rsidR="00525502" w:rsidRPr="001E568B" w:rsidRDefault="00525502" w:rsidP="00E93658">
          <w:pPr>
            <w:autoSpaceDE w:val="0"/>
            <w:autoSpaceDN w:val="0"/>
            <w:adjustRightInd w:val="0"/>
            <w:spacing w:after="0"/>
            <w:jc w:val="both"/>
            <w:rPr>
              <w:rFonts w:cs="Calibri"/>
              <w:lang w:val="ga-IE"/>
            </w:rPr>
          </w:pPr>
          <w:r w:rsidRPr="001E568B">
            <w:rPr>
              <w:rFonts w:cs="Calibri"/>
            </w:rPr>
            <w:t xml:space="preserve">The reports will set out targets which have been achieved, ongoing targets and consequently which outputs are due for payment. </w:t>
          </w:r>
          <w:r w:rsidR="00EC3CBF" w:rsidRPr="001E568B">
            <w:rPr>
              <w:rFonts w:cs="Calibri"/>
            </w:rPr>
            <w:t xml:space="preserve"> </w:t>
          </w:r>
          <w:r w:rsidRPr="001E568B">
            <w:rPr>
              <w:rFonts w:cs="Calibri"/>
            </w:rPr>
            <w:t xml:space="preserve">Payments will be made by </w:t>
          </w:r>
          <w:r w:rsidR="00A57900">
            <w:rPr>
              <w:rFonts w:cs="Calibri"/>
            </w:rPr>
            <w:t>Offaly</w:t>
          </w:r>
          <w:r w:rsidRPr="001E568B">
            <w:rPr>
              <w:rFonts w:cs="Calibri"/>
            </w:rPr>
            <w:t xml:space="preserve"> County Council based on an assessment of the progress reports and targets achieved and vouched expenditure by the Programme Implementer.  The payment will be made by means of electronic transfer.</w:t>
          </w:r>
          <w:r w:rsidR="00EC3CBF" w:rsidRPr="001E568B">
            <w:rPr>
              <w:rFonts w:cs="Calibri"/>
            </w:rPr>
            <w:t xml:space="preserve">  </w:t>
          </w:r>
          <w:r w:rsidR="00A57900">
            <w:rPr>
              <w:rFonts w:cs="Calibri"/>
            </w:rPr>
            <w:t>Offaly</w:t>
          </w:r>
          <w:r w:rsidRPr="001E568B">
            <w:rPr>
              <w:rFonts w:cs="Calibri"/>
            </w:rPr>
            <w:t xml:space="preserve"> County Council reserves the right to validate any of the claims made in relation to targets.  Should the successful applicant fail to competently complete the required work to schedule, as per the programme, </w:t>
          </w:r>
          <w:r w:rsidR="00A57900">
            <w:rPr>
              <w:rFonts w:cs="Calibri"/>
            </w:rPr>
            <w:t>Offaly</w:t>
          </w:r>
          <w:r w:rsidRPr="001E568B">
            <w:rPr>
              <w:rFonts w:cs="Calibri"/>
            </w:rPr>
            <w:t xml:space="preserve"> County Council reserves the right to refuse or withhold part or </w:t>
          </w:r>
          <w:r w:rsidR="00E93658" w:rsidRPr="001E568B">
            <w:rPr>
              <w:rFonts w:cs="Calibri"/>
            </w:rPr>
            <w:t>all</w:t>
          </w:r>
          <w:r w:rsidRPr="001E568B">
            <w:rPr>
              <w:rFonts w:cs="Calibri"/>
            </w:rPr>
            <w:t xml:space="preserve"> the payment</w:t>
          </w:r>
          <w:r w:rsidRPr="001E568B">
            <w:rPr>
              <w:rFonts w:cs="Calibri"/>
              <w:lang w:val="ga-IE"/>
            </w:rPr>
            <w:t>.</w:t>
          </w:r>
        </w:p>
        <w:p w14:paraId="72BF070B" w14:textId="77777777" w:rsidR="00525502" w:rsidRPr="001E568B" w:rsidRDefault="00525502" w:rsidP="00E93658">
          <w:pPr>
            <w:spacing w:after="0"/>
            <w:jc w:val="both"/>
            <w:rPr>
              <w:rFonts w:cs="Calibri"/>
              <w:lang w:val="ga-IE"/>
            </w:rPr>
          </w:pPr>
          <w:bookmarkStart w:id="30" w:name="_Hlk156560799"/>
        </w:p>
        <w:p w14:paraId="257E1C38" w14:textId="48076AA9" w:rsidR="00525502" w:rsidRPr="001E568B" w:rsidRDefault="00525502" w:rsidP="00E93658">
          <w:pPr>
            <w:spacing w:after="0"/>
            <w:jc w:val="both"/>
            <w:rPr>
              <w:rFonts w:cs="Calibri"/>
              <w:lang w:val="ga-IE"/>
            </w:rPr>
          </w:pPr>
          <w:r w:rsidRPr="001E568B">
            <w:rPr>
              <w:rFonts w:cs="Calibri"/>
              <w:lang w:val="ga-IE"/>
            </w:rPr>
            <w:t xml:space="preserve">The availability of funds will be subject to the resources made available to </w:t>
          </w:r>
          <w:r w:rsidR="00F165BA">
            <w:rPr>
              <w:rFonts w:cs="Calibri"/>
              <w:lang w:val="ga-IE"/>
            </w:rPr>
            <w:t>Offaly</w:t>
          </w:r>
          <w:r w:rsidRPr="001E568B">
            <w:rPr>
              <w:rFonts w:cs="Calibri"/>
              <w:lang w:val="ga-IE"/>
            </w:rPr>
            <w:t xml:space="preserve"> County Council by the Minister for </w:t>
          </w:r>
          <w:r w:rsidR="00305C0B" w:rsidRPr="001E568B">
            <w:rPr>
              <w:rFonts w:cs="Calibri"/>
            </w:rPr>
            <w:t>Children, Equality, Disability, Integration and Youth</w:t>
          </w:r>
          <w:r w:rsidR="00305C0B" w:rsidRPr="001E568B">
            <w:rPr>
              <w:rFonts w:cs="Calibri"/>
              <w:lang w:val="ga-IE"/>
            </w:rPr>
            <w:t xml:space="preserve"> </w:t>
          </w:r>
          <w:r w:rsidRPr="001E568B">
            <w:rPr>
              <w:rFonts w:cs="Calibri"/>
              <w:lang w:val="ga-IE"/>
            </w:rPr>
            <w:t>in the relevant budgetary year.</w:t>
          </w:r>
        </w:p>
        <w:p w14:paraId="6BEBBADC" w14:textId="77777777" w:rsidR="00525502" w:rsidRPr="001E568B" w:rsidRDefault="00525502" w:rsidP="00E93658">
          <w:pPr>
            <w:spacing w:after="0"/>
            <w:jc w:val="both"/>
            <w:rPr>
              <w:lang w:eastAsia="en-IE"/>
            </w:rPr>
          </w:pPr>
        </w:p>
        <w:bookmarkEnd w:id="30"/>
        <w:p w14:paraId="4D6C7EF6" w14:textId="614938C0" w:rsidR="00525502" w:rsidRPr="001E568B" w:rsidRDefault="00525502" w:rsidP="00E93658">
          <w:pPr>
            <w:spacing w:after="0"/>
            <w:jc w:val="both"/>
            <w:rPr>
              <w:lang w:eastAsia="en-IE"/>
            </w:rPr>
          </w:pPr>
          <w:r w:rsidRPr="001E568B">
            <w:rPr>
              <w:lang w:eastAsia="en-IE"/>
            </w:rPr>
            <w:lastRenderedPageBreak/>
            <w:t xml:space="preserve">In addition, any changes to the budget costs and breakdown listed below will require the prior approval of the </w:t>
          </w:r>
          <w:r w:rsidR="00F165BA" w:rsidRPr="001E568B">
            <w:rPr>
              <w:rFonts w:cs="Calibri"/>
            </w:rPr>
            <w:t xml:space="preserve">County </w:t>
          </w:r>
          <w:r w:rsidR="00F165BA">
            <w:rPr>
              <w:rFonts w:cs="Calibri"/>
            </w:rPr>
            <w:t>Offaly Community</w:t>
          </w:r>
          <w:r w:rsidR="00F165BA" w:rsidRPr="00D41AB8">
            <w:rPr>
              <w:rFonts w:asciiTheme="minorHAnsi" w:hAnsiTheme="minorHAnsi" w:cstheme="minorHAnsi"/>
              <w:szCs w:val="22"/>
            </w:rPr>
            <w:t xml:space="preserve"> </w:t>
          </w:r>
          <w:r w:rsidR="00F165BA">
            <w:rPr>
              <w:rFonts w:cs="Calibri"/>
            </w:rPr>
            <w:t>(CIF)/</w:t>
          </w:r>
          <w:r w:rsidR="00F165BA" w:rsidRPr="001E568B">
            <w:rPr>
              <w:rFonts w:cs="Calibri"/>
            </w:rPr>
            <w:t>Resettlement Interagency Working Group (RIAWG)</w:t>
          </w:r>
          <w:r w:rsidR="00F165BA">
            <w:rPr>
              <w:rFonts w:cs="Calibri"/>
            </w:rPr>
            <w:t xml:space="preserve"> </w:t>
          </w:r>
          <w:r w:rsidRPr="001E568B">
            <w:rPr>
              <w:lang w:eastAsia="en-IE"/>
            </w:rPr>
            <w:t xml:space="preserve">and </w:t>
          </w:r>
          <w:r w:rsidR="00F165BA">
            <w:rPr>
              <w:lang w:val="ga-IE" w:eastAsia="en-IE"/>
            </w:rPr>
            <w:t>Offaly</w:t>
          </w:r>
          <w:r w:rsidRPr="001E568B">
            <w:rPr>
              <w:lang w:eastAsia="en-IE"/>
            </w:rPr>
            <w:t xml:space="preserve"> County Council. </w:t>
          </w:r>
        </w:p>
        <w:p w14:paraId="291956DF" w14:textId="564F72B7" w:rsidR="00B1490E" w:rsidRDefault="009A4ECC" w:rsidP="00CC7906">
          <w:pPr>
            <w:sectPr w:rsidR="00B1490E" w:rsidSect="00926F67">
              <w:type w:val="continuous"/>
              <w:pgSz w:w="11907" w:h="16840" w:code="9"/>
              <w:pgMar w:top="1134" w:right="1418" w:bottom="851" w:left="1418" w:header="709" w:footer="709" w:gutter="0"/>
              <w:cols w:space="708"/>
              <w:formProt w:val="0"/>
              <w:docGrid w:linePitch="360"/>
            </w:sectPr>
          </w:pPr>
        </w:p>
      </w:sdtContent>
    </w:sdt>
    <w:bookmarkEnd w:id="29" w:displacedByCustomXml="prev"/>
    <w:bookmarkEnd w:id="23" w:displacedByCustomXml="prev"/>
    <w:p w14:paraId="4C2660FC" w14:textId="77777777" w:rsidR="003C0FB1" w:rsidRDefault="003C0FB1" w:rsidP="00CC7906"/>
    <w:p w14:paraId="77637152"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sdt>
      <w:sdtPr>
        <w:rPr>
          <w:color w:val="FF0000"/>
          <w:highlight w:val="lightGray"/>
        </w:rPr>
        <w:id w:val="170828060"/>
        <w:placeholder>
          <w:docPart w:val="E5B87B3FD9CB4E93885F5503286AB1BB"/>
        </w:placeholder>
      </w:sdtPr>
      <w:sdtEndPr>
        <w:rPr>
          <w:color w:val="auto"/>
        </w:rPr>
      </w:sdtEndPr>
      <w:sdtContent>
        <w:sdt>
          <w:sdtPr>
            <w:id w:val="1406293"/>
            <w:placeholder>
              <w:docPart w:val="2242A3F4E0F24EC1AA874628DB11E43F"/>
            </w:placeholder>
          </w:sdtPr>
          <w:sdtEndPr/>
          <w:sdtContent>
            <w:p w14:paraId="55E868C3" w14:textId="77777777" w:rsidR="00380231" w:rsidRPr="00DA73BE" w:rsidRDefault="00380231" w:rsidP="00380231">
              <w:pPr>
                <w:autoSpaceDE w:val="0"/>
                <w:autoSpaceDN w:val="0"/>
                <w:adjustRightInd w:val="0"/>
                <w:jc w:val="both"/>
                <w:rPr>
                  <w:rFonts w:cs="Calibri"/>
                  <w:b/>
                </w:rPr>
              </w:pPr>
              <w:r w:rsidRPr="00DA73BE">
                <w:rPr>
                  <w:rFonts w:cs="Calibri"/>
                  <w:b/>
                </w:rPr>
                <w:t>BUDGET AVAILABLE</w:t>
              </w:r>
            </w:p>
            <w:p w14:paraId="5007D7E8" w14:textId="349D4B55" w:rsidR="00380231" w:rsidRPr="00802337" w:rsidRDefault="00380231" w:rsidP="00380231">
              <w:pPr>
                <w:autoSpaceDE w:val="0"/>
                <w:autoSpaceDN w:val="0"/>
                <w:adjustRightInd w:val="0"/>
                <w:jc w:val="both"/>
                <w:rPr>
                  <w:rFonts w:cs="Calibri"/>
                </w:rPr>
              </w:pPr>
              <w:r>
                <w:rPr>
                  <w:rFonts w:cs="Calibri"/>
                </w:rPr>
                <w:t xml:space="preserve">The overall </w:t>
              </w:r>
              <w:r>
                <w:rPr>
                  <w:rFonts w:cs="Calibri"/>
                  <w:lang w:val="ga-IE"/>
                </w:rPr>
                <w:t xml:space="preserve">maximum </w:t>
              </w:r>
              <w:r>
                <w:rPr>
                  <w:rFonts w:cs="Calibri"/>
                </w:rPr>
                <w:t xml:space="preserve">budget available to the successful tenderer to deliver the programme will be </w:t>
              </w:r>
              <w:r w:rsidRPr="00D63441">
                <w:rPr>
                  <w:rFonts w:cs="Calibri"/>
                </w:rPr>
                <w:t>€</w:t>
              </w:r>
              <w:r w:rsidR="00F165BA">
                <w:rPr>
                  <w:rFonts w:cs="Calibri"/>
                </w:rPr>
                <w:t>3</w:t>
              </w:r>
              <w:r w:rsidR="00526B00">
                <w:rPr>
                  <w:rFonts w:cs="Calibri"/>
                </w:rPr>
                <w:t>20,000</w:t>
              </w:r>
              <w:r w:rsidRPr="00D63441">
                <w:rPr>
                  <w:rFonts w:cs="Calibri"/>
                </w:rPr>
                <w:t xml:space="preserve"> </w:t>
              </w:r>
              <w:r w:rsidRPr="00C97284">
                <w:rPr>
                  <w:rFonts w:cs="Calibri"/>
                </w:rPr>
                <w:t>incl</w:t>
              </w:r>
              <w:r w:rsidRPr="00C97284">
                <w:rPr>
                  <w:rFonts w:cs="Calibri"/>
                  <w:lang w:val="ga-IE"/>
                </w:rPr>
                <w:t>usive of</w:t>
              </w:r>
              <w:r w:rsidRPr="00C97284">
                <w:rPr>
                  <w:rFonts w:cs="Calibri"/>
                </w:rPr>
                <w:t xml:space="preserve"> VAT</w:t>
              </w:r>
              <w:r w:rsidRPr="005705B7">
                <w:rPr>
                  <w:rFonts w:cs="Calibri"/>
                  <w:color w:val="FF0000"/>
                </w:rPr>
                <w:t>.</w:t>
              </w:r>
              <w:r>
                <w:rPr>
                  <w:rFonts w:cs="Calibri"/>
                  <w:color w:val="FF0000"/>
                </w:rPr>
                <w:t xml:space="preserve"> </w:t>
              </w:r>
              <w:r w:rsidRPr="00802337">
                <w:rPr>
                  <w:rFonts w:cs="Calibri"/>
                </w:rPr>
                <w:t>Submissions received in excess of this figure will not be considered.</w:t>
              </w:r>
            </w:p>
            <w:p w14:paraId="57F2BBAB" w14:textId="77777777" w:rsidR="00380231" w:rsidRPr="006075CE" w:rsidRDefault="00380231" w:rsidP="00380231">
              <w:pPr>
                <w:autoSpaceDE w:val="0"/>
                <w:autoSpaceDN w:val="0"/>
                <w:adjustRightInd w:val="0"/>
                <w:jc w:val="both"/>
                <w:rPr>
                  <w:rFonts w:cs="Calibri"/>
                  <w:b/>
                </w:rPr>
              </w:pPr>
              <w:r w:rsidRPr="006075CE">
                <w:rPr>
                  <w:rFonts w:cs="Calibri"/>
                  <w:b/>
                </w:rPr>
                <w:t>PRICING SCHEDULE</w:t>
              </w:r>
            </w:p>
            <w:p w14:paraId="3CFF4575" w14:textId="34BA8CE1" w:rsidR="003C0FB1" w:rsidRPr="00380231" w:rsidRDefault="00380231" w:rsidP="00380231">
              <w:pPr>
                <w:autoSpaceDE w:val="0"/>
                <w:autoSpaceDN w:val="0"/>
                <w:adjustRightInd w:val="0"/>
                <w:jc w:val="both"/>
                <w:rPr>
                  <w:rFonts w:cs="Calibri"/>
                </w:rPr>
              </w:pPr>
              <w:r>
                <w:rPr>
                  <w:rFonts w:cs="Calibri"/>
                </w:rPr>
                <w:t xml:space="preserve">The Tender should set out a pricing schedule spreadsheet setting out how it is proposed to utilise the available budget to fund the proposed Resettlement Programme including employment of a </w:t>
              </w:r>
              <w:r w:rsidR="00FB0964">
                <w:rPr>
                  <w:rFonts w:cs="Calibri"/>
                </w:rPr>
                <w:t>Project Integration</w:t>
              </w:r>
              <w:r>
                <w:rPr>
                  <w:rFonts w:cs="Calibri"/>
                </w:rPr>
                <w:t xml:space="preserve"> Support Worker and an Intercultural Worker, overheads, and external support services as outlined in </w:t>
              </w:r>
              <w:r w:rsidRPr="008561D4">
                <w:rPr>
                  <w:rFonts w:cs="Calibri"/>
                  <w:highlight w:val="lightGray"/>
                </w:rPr>
                <w:t>Appendix 2</w:t>
              </w:r>
              <w:r>
                <w:rPr>
                  <w:rFonts w:cs="Calibri"/>
                </w:rPr>
                <w:t>.  This pricing schedule shall be submitted in the form of a financial plan in the format outlined below.</w:t>
              </w:r>
            </w:p>
          </w:sdtContent>
        </w:sdt>
      </w:sdtContent>
    </w:sdt>
    <w:p w14:paraId="72F998D1" w14:textId="77777777" w:rsidR="007651B2" w:rsidRDefault="007651B2" w:rsidP="00CC7906"/>
    <w:tbl>
      <w:tblPr>
        <w:tblpPr w:leftFromText="180" w:rightFromText="180" w:vertAnchor="text" w:tblpXSpec="center" w:tblpY="1"/>
        <w:tblOverlap w:val="never"/>
        <w:tblW w:w="8124" w:type="dxa"/>
        <w:jc w:val="center"/>
        <w:tblBorders>
          <w:top w:val="single" w:sz="4" w:space="0" w:color="5B9BD5" w:themeColor="accent1"/>
          <w:left w:val="single" w:sz="4" w:space="0" w:color="5B9BD5" w:themeColor="accent1"/>
          <w:bottom w:val="single" w:sz="4" w:space="0" w:color="5B9BD5" w:themeColor="accent1"/>
          <w:right w:val="single" w:sz="4" w:space="0" w:color="5B9BD5" w:themeColor="accent1"/>
          <w:insideH w:val="single" w:sz="4" w:space="0" w:color="5B9BD5" w:themeColor="accent1"/>
          <w:insideV w:val="single" w:sz="4" w:space="0" w:color="5B9BD5" w:themeColor="accent1"/>
        </w:tblBorders>
        <w:tblLayout w:type="fixed"/>
        <w:tblLook w:val="04A0" w:firstRow="1" w:lastRow="0" w:firstColumn="1" w:lastColumn="0" w:noHBand="0" w:noVBand="1"/>
      </w:tblPr>
      <w:tblGrid>
        <w:gridCol w:w="495"/>
        <w:gridCol w:w="2335"/>
        <w:gridCol w:w="4018"/>
        <w:gridCol w:w="1276"/>
      </w:tblGrid>
      <w:tr w:rsidR="00526B00" w:rsidRPr="00AF289A" w14:paraId="6939267B" w14:textId="77777777" w:rsidTr="00526B00">
        <w:trPr>
          <w:trHeight w:val="580"/>
          <w:jc w:val="center"/>
        </w:trPr>
        <w:tc>
          <w:tcPr>
            <w:tcW w:w="495" w:type="dxa"/>
          </w:tcPr>
          <w:p w14:paraId="13FF8F0C" w14:textId="77777777" w:rsidR="00526B00" w:rsidRPr="00AF289A" w:rsidRDefault="00526B00" w:rsidP="007A73E2">
            <w:pPr>
              <w:jc w:val="center"/>
              <w:rPr>
                <w:rFonts w:asciiTheme="minorHAnsi" w:hAnsiTheme="minorHAnsi" w:cstheme="minorHAnsi"/>
                <w:b/>
                <w:bCs/>
              </w:rPr>
            </w:pPr>
          </w:p>
        </w:tc>
        <w:tc>
          <w:tcPr>
            <w:tcW w:w="2335" w:type="dxa"/>
            <w:vAlign w:val="center"/>
            <w:hideMark/>
          </w:tcPr>
          <w:p w14:paraId="4E1F8724" w14:textId="77777777" w:rsidR="00526B00" w:rsidRPr="00AF289A" w:rsidRDefault="00526B00" w:rsidP="007A73E2">
            <w:pPr>
              <w:ind w:left="720"/>
              <w:jc w:val="center"/>
              <w:rPr>
                <w:rFonts w:asciiTheme="minorHAnsi" w:hAnsiTheme="minorHAnsi" w:cstheme="minorHAnsi"/>
                <w:b/>
                <w:bCs/>
              </w:rPr>
            </w:pPr>
            <w:r w:rsidRPr="00AF289A">
              <w:rPr>
                <w:rFonts w:asciiTheme="minorHAnsi" w:hAnsiTheme="minorHAnsi" w:cstheme="minorHAnsi"/>
                <w:b/>
                <w:bCs/>
              </w:rPr>
              <w:t>Activity</w:t>
            </w:r>
          </w:p>
        </w:tc>
        <w:tc>
          <w:tcPr>
            <w:tcW w:w="4018" w:type="dxa"/>
            <w:shd w:val="clear" w:color="auto" w:fill="FFFFD5"/>
            <w:vAlign w:val="center"/>
            <w:hideMark/>
          </w:tcPr>
          <w:p w14:paraId="2A904A5E" w14:textId="77777777" w:rsidR="00526B00" w:rsidRPr="00AF289A" w:rsidRDefault="00526B00" w:rsidP="007A73E2">
            <w:pPr>
              <w:jc w:val="center"/>
              <w:rPr>
                <w:rFonts w:asciiTheme="minorHAnsi" w:hAnsiTheme="minorHAnsi" w:cstheme="minorHAnsi"/>
                <w:b/>
                <w:bCs/>
              </w:rPr>
            </w:pPr>
            <w:r w:rsidRPr="00AF289A">
              <w:rPr>
                <w:rFonts w:asciiTheme="minorHAnsi" w:hAnsiTheme="minorHAnsi" w:cstheme="minorHAnsi"/>
                <w:b/>
                <w:bCs/>
              </w:rPr>
              <w:t xml:space="preserve">Description of item </w:t>
            </w:r>
            <w:r w:rsidRPr="00AF289A">
              <w:rPr>
                <w:rFonts w:asciiTheme="minorHAnsi" w:hAnsiTheme="minorHAnsi" w:cstheme="minorHAnsi"/>
                <w:b/>
                <w:bCs/>
              </w:rPr>
              <w:br/>
            </w:r>
          </w:p>
        </w:tc>
        <w:tc>
          <w:tcPr>
            <w:tcW w:w="1276" w:type="dxa"/>
            <w:shd w:val="clear" w:color="auto" w:fill="FFD5D5"/>
            <w:vAlign w:val="center"/>
            <w:hideMark/>
          </w:tcPr>
          <w:p w14:paraId="1AAC90BB" w14:textId="4D30C481" w:rsidR="00526B00" w:rsidRPr="00AF289A" w:rsidRDefault="00526B00" w:rsidP="007A73E2">
            <w:pPr>
              <w:jc w:val="center"/>
              <w:rPr>
                <w:rFonts w:asciiTheme="minorHAnsi" w:hAnsiTheme="minorHAnsi" w:cstheme="minorHAnsi"/>
                <w:b/>
                <w:bCs/>
              </w:rPr>
            </w:pPr>
            <w:r w:rsidRPr="007651B2">
              <w:rPr>
                <w:rFonts w:cs="Calibri"/>
                <w:b/>
                <w:bCs/>
                <w:color w:val="000000"/>
                <w:szCs w:val="22"/>
                <w:lang w:val="en-IE" w:eastAsia="en-IE"/>
              </w:rPr>
              <w:t>Tender price</w:t>
            </w:r>
          </w:p>
        </w:tc>
      </w:tr>
      <w:tr w:rsidR="00526B00" w:rsidRPr="00526B00" w14:paraId="650A7F6D" w14:textId="77777777" w:rsidTr="00526B00">
        <w:trPr>
          <w:trHeight w:val="1334"/>
          <w:jc w:val="center"/>
        </w:trPr>
        <w:tc>
          <w:tcPr>
            <w:tcW w:w="495" w:type="dxa"/>
          </w:tcPr>
          <w:p w14:paraId="508620A3" w14:textId="77777777" w:rsidR="00526B00" w:rsidRPr="003C10E8" w:rsidRDefault="00526B00" w:rsidP="007A73E2">
            <w:pPr>
              <w:jc w:val="center"/>
              <w:rPr>
                <w:rFonts w:asciiTheme="minorHAnsi" w:hAnsiTheme="minorHAnsi" w:cstheme="minorHAnsi"/>
                <w:b/>
                <w:bCs/>
              </w:rPr>
            </w:pPr>
            <w:r w:rsidRPr="003C10E8">
              <w:rPr>
                <w:rFonts w:asciiTheme="minorHAnsi" w:hAnsiTheme="minorHAnsi" w:cstheme="minorHAnsi"/>
                <w:b/>
                <w:bCs/>
              </w:rPr>
              <w:t>1A</w:t>
            </w:r>
          </w:p>
        </w:tc>
        <w:tc>
          <w:tcPr>
            <w:tcW w:w="2335" w:type="dxa"/>
            <w:vAlign w:val="center"/>
          </w:tcPr>
          <w:p w14:paraId="449EF2E5" w14:textId="77777777" w:rsidR="00526B00" w:rsidRPr="003C10E8" w:rsidRDefault="00526B00" w:rsidP="007A73E2">
            <w:pPr>
              <w:rPr>
                <w:rFonts w:asciiTheme="minorHAnsi" w:hAnsiTheme="minorHAnsi" w:cstheme="minorHAnsi"/>
                <w:b/>
                <w:bCs/>
              </w:rPr>
            </w:pPr>
            <w:r w:rsidRPr="003C10E8">
              <w:rPr>
                <w:rFonts w:asciiTheme="minorHAnsi" w:hAnsiTheme="minorHAnsi" w:cstheme="minorHAnsi"/>
                <w:b/>
                <w:bCs/>
              </w:rPr>
              <w:t>Support Worker in the community</w:t>
            </w:r>
          </w:p>
        </w:tc>
        <w:tc>
          <w:tcPr>
            <w:tcW w:w="4018" w:type="dxa"/>
            <w:shd w:val="clear" w:color="auto" w:fill="FFFFD5"/>
            <w:vAlign w:val="center"/>
          </w:tcPr>
          <w:p w14:paraId="20D90154" w14:textId="2899EC5B" w:rsidR="00526B00" w:rsidRPr="003C10E8" w:rsidRDefault="00526B00" w:rsidP="007A73E2">
            <w:pPr>
              <w:rPr>
                <w:rFonts w:asciiTheme="minorHAnsi" w:hAnsiTheme="minorHAnsi" w:cstheme="minorHAnsi"/>
              </w:rPr>
            </w:pPr>
            <w:r w:rsidRPr="003C10E8">
              <w:rPr>
                <w:rFonts w:asciiTheme="minorHAnsi" w:hAnsiTheme="minorHAnsi" w:cstheme="minorHAnsi"/>
              </w:rPr>
              <w:t>Resettlement Support Worker annual salary (€63,491) on the Grade 6 Local Authority pay scale - €95,237 for 18 months. The budgeted amount should be include ER PRSI @ 11.25% - €10,714</w:t>
            </w:r>
          </w:p>
        </w:tc>
        <w:tc>
          <w:tcPr>
            <w:tcW w:w="1276" w:type="dxa"/>
            <w:shd w:val="clear" w:color="auto" w:fill="FFD5D5"/>
          </w:tcPr>
          <w:p w14:paraId="736E2EE8" w14:textId="0D8E1686" w:rsidR="00526B00" w:rsidRPr="00526B00" w:rsidRDefault="00526B00" w:rsidP="007A73E2">
            <w:pPr>
              <w:jc w:val="center"/>
              <w:rPr>
                <w:rFonts w:asciiTheme="minorHAnsi" w:hAnsiTheme="minorHAnsi" w:cstheme="minorHAnsi"/>
                <w:b/>
                <w:color w:val="EE0000"/>
              </w:rPr>
            </w:pPr>
          </w:p>
        </w:tc>
      </w:tr>
      <w:tr w:rsidR="00526B00" w:rsidRPr="00526B00" w14:paraId="459C10AF" w14:textId="77777777" w:rsidTr="00526B00">
        <w:trPr>
          <w:trHeight w:val="1334"/>
          <w:jc w:val="center"/>
        </w:trPr>
        <w:tc>
          <w:tcPr>
            <w:tcW w:w="495" w:type="dxa"/>
          </w:tcPr>
          <w:p w14:paraId="5EC77042" w14:textId="77777777" w:rsidR="00526B00" w:rsidRPr="003C10E8" w:rsidRDefault="00526B00" w:rsidP="007A73E2">
            <w:pPr>
              <w:jc w:val="center"/>
              <w:rPr>
                <w:rFonts w:asciiTheme="minorHAnsi" w:hAnsiTheme="minorHAnsi" w:cstheme="minorHAnsi"/>
                <w:b/>
                <w:bCs/>
              </w:rPr>
            </w:pPr>
            <w:r w:rsidRPr="003C10E8">
              <w:rPr>
                <w:rFonts w:asciiTheme="minorHAnsi" w:hAnsiTheme="minorHAnsi" w:cstheme="minorHAnsi"/>
                <w:b/>
                <w:bCs/>
              </w:rPr>
              <w:t>1B</w:t>
            </w:r>
          </w:p>
        </w:tc>
        <w:tc>
          <w:tcPr>
            <w:tcW w:w="2335" w:type="dxa"/>
            <w:vAlign w:val="center"/>
          </w:tcPr>
          <w:p w14:paraId="242A70E4" w14:textId="77777777" w:rsidR="00526B00" w:rsidRPr="003C10E8" w:rsidRDefault="00526B00" w:rsidP="007A73E2">
            <w:pPr>
              <w:rPr>
                <w:rFonts w:asciiTheme="minorHAnsi" w:hAnsiTheme="minorHAnsi" w:cstheme="minorHAnsi"/>
                <w:b/>
                <w:bCs/>
              </w:rPr>
            </w:pPr>
            <w:r w:rsidRPr="003C10E8">
              <w:rPr>
                <w:rFonts w:asciiTheme="minorHAnsi" w:hAnsiTheme="minorHAnsi" w:cstheme="minorHAnsi"/>
                <w:b/>
                <w:bCs/>
              </w:rPr>
              <w:t>Expenses for Support Worker</w:t>
            </w:r>
          </w:p>
        </w:tc>
        <w:tc>
          <w:tcPr>
            <w:tcW w:w="4018" w:type="dxa"/>
            <w:shd w:val="clear" w:color="auto" w:fill="FFFFD5"/>
            <w:vAlign w:val="center"/>
          </w:tcPr>
          <w:p w14:paraId="0B39974C" w14:textId="77777777" w:rsidR="00526B00" w:rsidRPr="003C10E8" w:rsidRDefault="00526B00" w:rsidP="007A73E2">
            <w:pPr>
              <w:rPr>
                <w:rFonts w:asciiTheme="minorHAnsi" w:hAnsiTheme="minorHAnsi" w:cstheme="minorHAnsi"/>
              </w:rPr>
            </w:pPr>
            <w:r w:rsidRPr="003C10E8">
              <w:rPr>
                <w:rFonts w:asciiTheme="minorHAnsi" w:hAnsiTheme="minorHAnsi" w:cstheme="minorHAnsi"/>
              </w:rPr>
              <w:t>Travel &amp; Subsistence for Resettlement Support Worker</w:t>
            </w:r>
          </w:p>
          <w:p w14:paraId="3B6E087D" w14:textId="77777777" w:rsidR="00526B00" w:rsidRPr="003C10E8" w:rsidRDefault="00526B00" w:rsidP="007A73E2">
            <w:pPr>
              <w:rPr>
                <w:rFonts w:asciiTheme="minorHAnsi" w:hAnsiTheme="minorHAnsi" w:cstheme="minorHAnsi"/>
              </w:rPr>
            </w:pPr>
            <w:r w:rsidRPr="003C10E8">
              <w:rPr>
                <w:rFonts w:asciiTheme="minorHAnsi" w:hAnsiTheme="minorHAnsi" w:cstheme="minorHAnsi"/>
              </w:rPr>
              <w:t>1*18 mths = €7,500</w:t>
            </w:r>
          </w:p>
          <w:p w14:paraId="07488100" w14:textId="77777777" w:rsidR="00526B00" w:rsidRPr="003C10E8" w:rsidRDefault="00526B00" w:rsidP="007A73E2">
            <w:pPr>
              <w:rPr>
                <w:rFonts w:asciiTheme="minorHAnsi" w:hAnsiTheme="minorHAnsi" w:cstheme="minorHAnsi"/>
              </w:rPr>
            </w:pPr>
            <w:commentRangeStart w:id="31"/>
            <w:commentRangeStart w:id="32"/>
            <w:r w:rsidRPr="003C10E8">
              <w:rPr>
                <w:rFonts w:asciiTheme="minorHAnsi" w:hAnsiTheme="minorHAnsi" w:cstheme="minorHAnsi"/>
              </w:rPr>
              <w:t xml:space="preserve">Tech / Comms equipment /Mobile charges per/month: </w:t>
            </w:r>
            <w:commentRangeEnd w:id="31"/>
            <w:r w:rsidRPr="003C10E8">
              <w:rPr>
                <w:rStyle w:val="CommentReference"/>
                <w:rFonts w:asciiTheme="minorHAnsi" w:hAnsiTheme="minorHAnsi" w:cstheme="minorHAnsi"/>
                <w:sz w:val="22"/>
                <w:szCs w:val="24"/>
              </w:rPr>
              <w:commentReference w:id="31"/>
            </w:r>
            <w:commentRangeEnd w:id="32"/>
            <w:r w:rsidR="001F6D02" w:rsidRPr="003C10E8">
              <w:rPr>
                <w:rStyle w:val="CommentReference"/>
                <w:rFonts w:asciiTheme="minorHAnsi" w:hAnsiTheme="minorHAnsi" w:cstheme="minorHAnsi"/>
                <w:sz w:val="22"/>
                <w:szCs w:val="24"/>
              </w:rPr>
              <w:commentReference w:id="32"/>
            </w:r>
          </w:p>
          <w:p w14:paraId="03898B76" w14:textId="77777777" w:rsidR="00526B00" w:rsidRPr="003C10E8" w:rsidRDefault="00526B00" w:rsidP="007A73E2">
            <w:pPr>
              <w:rPr>
                <w:rFonts w:asciiTheme="minorHAnsi" w:hAnsiTheme="minorHAnsi" w:cstheme="minorHAnsi"/>
              </w:rPr>
            </w:pPr>
            <w:commentRangeStart w:id="33"/>
            <w:commentRangeStart w:id="34"/>
            <w:r w:rsidRPr="003C10E8">
              <w:rPr>
                <w:rFonts w:asciiTheme="minorHAnsi" w:hAnsiTheme="minorHAnsi" w:cstheme="minorHAnsi"/>
              </w:rPr>
              <w:t>1*18 mths = €2,500</w:t>
            </w:r>
            <w:commentRangeEnd w:id="33"/>
            <w:r w:rsidRPr="003C10E8">
              <w:rPr>
                <w:rStyle w:val="CommentReference"/>
                <w:rFonts w:asciiTheme="minorHAnsi" w:hAnsiTheme="minorHAnsi" w:cstheme="minorHAnsi"/>
                <w:sz w:val="22"/>
                <w:szCs w:val="24"/>
              </w:rPr>
              <w:commentReference w:id="33"/>
            </w:r>
            <w:commentRangeEnd w:id="34"/>
            <w:r w:rsidR="001F6D02" w:rsidRPr="003C10E8">
              <w:rPr>
                <w:rStyle w:val="CommentReference"/>
                <w:rFonts w:asciiTheme="minorHAnsi" w:hAnsiTheme="minorHAnsi" w:cstheme="minorHAnsi"/>
                <w:sz w:val="22"/>
                <w:szCs w:val="24"/>
              </w:rPr>
              <w:commentReference w:id="34"/>
            </w:r>
          </w:p>
          <w:p w14:paraId="4EB7D2A8" w14:textId="77777777" w:rsidR="00526B00" w:rsidRPr="003C10E8" w:rsidRDefault="00526B00" w:rsidP="007A73E2">
            <w:pPr>
              <w:rPr>
                <w:rFonts w:asciiTheme="minorHAnsi" w:hAnsiTheme="minorHAnsi" w:cstheme="minorHAnsi"/>
              </w:rPr>
            </w:pPr>
          </w:p>
        </w:tc>
        <w:tc>
          <w:tcPr>
            <w:tcW w:w="1276" w:type="dxa"/>
            <w:shd w:val="clear" w:color="auto" w:fill="FFD5D5"/>
          </w:tcPr>
          <w:p w14:paraId="2CF4C7A7" w14:textId="1F02D704" w:rsidR="00526B00" w:rsidRPr="00526B00" w:rsidRDefault="00526B00" w:rsidP="007A73E2">
            <w:pPr>
              <w:rPr>
                <w:rFonts w:asciiTheme="minorHAnsi" w:hAnsiTheme="minorHAnsi" w:cstheme="minorHAnsi"/>
                <w:b/>
                <w:color w:val="EE0000"/>
              </w:rPr>
            </w:pPr>
          </w:p>
        </w:tc>
      </w:tr>
      <w:tr w:rsidR="00526B00" w:rsidRPr="00526B00" w14:paraId="31F090B3" w14:textId="77777777" w:rsidTr="00526B00">
        <w:trPr>
          <w:trHeight w:val="592"/>
          <w:jc w:val="center"/>
        </w:trPr>
        <w:tc>
          <w:tcPr>
            <w:tcW w:w="495" w:type="dxa"/>
          </w:tcPr>
          <w:p w14:paraId="0F38DA33" w14:textId="77777777" w:rsidR="00526B00" w:rsidRPr="003C10E8" w:rsidRDefault="00526B00" w:rsidP="007A73E2">
            <w:pPr>
              <w:jc w:val="center"/>
              <w:rPr>
                <w:rFonts w:asciiTheme="minorHAnsi" w:hAnsiTheme="minorHAnsi" w:cstheme="minorHAnsi"/>
                <w:b/>
                <w:bCs/>
              </w:rPr>
            </w:pPr>
            <w:r w:rsidRPr="003C10E8">
              <w:rPr>
                <w:rFonts w:asciiTheme="minorHAnsi" w:hAnsiTheme="minorHAnsi" w:cstheme="minorHAnsi"/>
                <w:b/>
                <w:bCs/>
              </w:rPr>
              <w:t>1C</w:t>
            </w:r>
          </w:p>
        </w:tc>
        <w:tc>
          <w:tcPr>
            <w:tcW w:w="2335" w:type="dxa"/>
            <w:vAlign w:val="center"/>
          </w:tcPr>
          <w:p w14:paraId="13179B17" w14:textId="77777777" w:rsidR="00526B00" w:rsidRPr="003C10E8" w:rsidRDefault="00526B00" w:rsidP="007A73E2">
            <w:pPr>
              <w:rPr>
                <w:rFonts w:asciiTheme="minorHAnsi" w:hAnsiTheme="minorHAnsi" w:cstheme="minorHAnsi"/>
                <w:b/>
                <w:bCs/>
              </w:rPr>
            </w:pPr>
            <w:r w:rsidRPr="003C10E8">
              <w:rPr>
                <w:rFonts w:asciiTheme="minorHAnsi" w:hAnsiTheme="minorHAnsi" w:cstheme="minorHAnsi"/>
                <w:b/>
                <w:bCs/>
              </w:rPr>
              <w:t xml:space="preserve">Intercultural Worker </w:t>
            </w:r>
          </w:p>
        </w:tc>
        <w:tc>
          <w:tcPr>
            <w:tcW w:w="4018" w:type="dxa"/>
            <w:shd w:val="clear" w:color="auto" w:fill="FFFFD5"/>
            <w:vAlign w:val="center"/>
          </w:tcPr>
          <w:p w14:paraId="0BA57C8D" w14:textId="39A5B4D1" w:rsidR="00526B00" w:rsidRPr="003C10E8" w:rsidRDefault="00526B00" w:rsidP="007A73E2">
            <w:pPr>
              <w:rPr>
                <w:rFonts w:asciiTheme="minorHAnsi" w:hAnsiTheme="minorHAnsi" w:cstheme="minorHAnsi"/>
              </w:rPr>
            </w:pPr>
            <w:r w:rsidRPr="003C10E8">
              <w:rPr>
                <w:rFonts w:asciiTheme="minorHAnsi" w:hAnsiTheme="minorHAnsi" w:cstheme="minorHAnsi"/>
              </w:rPr>
              <w:t xml:space="preserve">Intercultural Support Worker annual salary  </w:t>
            </w:r>
            <w:r w:rsidR="00C25026" w:rsidRPr="003C10E8">
              <w:rPr>
                <w:rFonts w:asciiTheme="minorHAnsi" w:hAnsiTheme="minorHAnsi" w:cstheme="minorHAnsi"/>
              </w:rPr>
              <w:t>(</w:t>
            </w:r>
            <w:r w:rsidRPr="003C10E8">
              <w:rPr>
                <w:rFonts w:asciiTheme="minorHAnsi" w:hAnsiTheme="minorHAnsi" w:cstheme="minorHAnsi"/>
              </w:rPr>
              <w:t>56,454) on the Grade 5 Local Authority pay scale- €84,681</w:t>
            </w:r>
            <w:r w:rsidR="00C25026" w:rsidRPr="003C10E8">
              <w:rPr>
                <w:rFonts w:asciiTheme="minorHAnsi" w:hAnsiTheme="minorHAnsi" w:cstheme="minorHAnsi"/>
              </w:rPr>
              <w:t xml:space="preserve"> </w:t>
            </w:r>
            <w:r w:rsidR="003C10E8" w:rsidRPr="003C10E8">
              <w:rPr>
                <w:rFonts w:asciiTheme="minorHAnsi" w:hAnsiTheme="minorHAnsi" w:cstheme="minorHAnsi"/>
              </w:rPr>
              <w:t>for 18 months</w:t>
            </w:r>
            <w:r w:rsidRPr="003C10E8">
              <w:rPr>
                <w:rFonts w:asciiTheme="minorHAnsi" w:hAnsiTheme="minorHAnsi" w:cstheme="minorHAnsi"/>
              </w:rPr>
              <w:t>. The budgeted amount should include ER PRSI. @ 11.25%  - €9,527</w:t>
            </w:r>
          </w:p>
        </w:tc>
        <w:tc>
          <w:tcPr>
            <w:tcW w:w="1276" w:type="dxa"/>
            <w:shd w:val="clear" w:color="auto" w:fill="FFD5D5"/>
            <w:vAlign w:val="bottom"/>
          </w:tcPr>
          <w:p w14:paraId="464075B6" w14:textId="4AFF811B" w:rsidR="00526B00" w:rsidRPr="00526B00" w:rsidRDefault="00526B00" w:rsidP="007A73E2">
            <w:pPr>
              <w:rPr>
                <w:rFonts w:asciiTheme="minorHAnsi" w:hAnsiTheme="minorHAnsi" w:cstheme="minorHAnsi"/>
                <w:b/>
                <w:color w:val="EE0000"/>
              </w:rPr>
            </w:pPr>
          </w:p>
        </w:tc>
      </w:tr>
      <w:tr w:rsidR="00526B00" w:rsidRPr="00526B00" w14:paraId="3F3CBEA2" w14:textId="77777777" w:rsidTr="00526B00">
        <w:trPr>
          <w:trHeight w:val="592"/>
          <w:jc w:val="center"/>
        </w:trPr>
        <w:tc>
          <w:tcPr>
            <w:tcW w:w="495" w:type="dxa"/>
          </w:tcPr>
          <w:p w14:paraId="74EBE4BD" w14:textId="77777777" w:rsidR="00526B00" w:rsidRPr="003C10E8" w:rsidRDefault="00526B00" w:rsidP="007A73E2">
            <w:pPr>
              <w:jc w:val="center"/>
              <w:rPr>
                <w:rFonts w:asciiTheme="minorHAnsi" w:hAnsiTheme="minorHAnsi" w:cstheme="minorHAnsi"/>
                <w:b/>
                <w:bCs/>
              </w:rPr>
            </w:pPr>
            <w:r w:rsidRPr="003C10E8">
              <w:rPr>
                <w:rFonts w:asciiTheme="minorHAnsi" w:hAnsiTheme="minorHAnsi" w:cstheme="minorHAnsi"/>
                <w:b/>
                <w:bCs/>
              </w:rPr>
              <w:t>1D</w:t>
            </w:r>
          </w:p>
        </w:tc>
        <w:tc>
          <w:tcPr>
            <w:tcW w:w="2335" w:type="dxa"/>
            <w:vAlign w:val="center"/>
          </w:tcPr>
          <w:p w14:paraId="18B30BF7" w14:textId="77777777" w:rsidR="00526B00" w:rsidRPr="003C10E8" w:rsidRDefault="00526B00" w:rsidP="007A73E2">
            <w:pPr>
              <w:rPr>
                <w:rFonts w:asciiTheme="minorHAnsi" w:hAnsiTheme="minorHAnsi" w:cstheme="minorHAnsi"/>
                <w:b/>
                <w:bCs/>
              </w:rPr>
            </w:pPr>
            <w:r w:rsidRPr="003C10E8">
              <w:rPr>
                <w:rFonts w:asciiTheme="minorHAnsi" w:hAnsiTheme="minorHAnsi" w:cstheme="minorHAnsi"/>
                <w:b/>
                <w:bCs/>
              </w:rPr>
              <w:t>Expenses for  Intercultural Worker</w:t>
            </w:r>
          </w:p>
        </w:tc>
        <w:tc>
          <w:tcPr>
            <w:tcW w:w="4018" w:type="dxa"/>
            <w:shd w:val="clear" w:color="auto" w:fill="FFFFD5"/>
            <w:vAlign w:val="center"/>
          </w:tcPr>
          <w:p w14:paraId="27DECC63" w14:textId="77777777" w:rsidR="00526B00" w:rsidRPr="003C10E8" w:rsidRDefault="00526B00" w:rsidP="007A73E2">
            <w:pPr>
              <w:rPr>
                <w:rFonts w:asciiTheme="minorHAnsi" w:hAnsiTheme="minorHAnsi" w:cstheme="minorHAnsi"/>
              </w:rPr>
            </w:pPr>
            <w:r w:rsidRPr="003C10E8">
              <w:rPr>
                <w:rFonts w:asciiTheme="minorHAnsi" w:hAnsiTheme="minorHAnsi" w:cstheme="minorHAnsi"/>
              </w:rPr>
              <w:t>Travel &amp; Subsistence for Intercultural Worker</w:t>
            </w:r>
          </w:p>
          <w:p w14:paraId="2953BAA6" w14:textId="77777777" w:rsidR="00526B00" w:rsidRPr="003C10E8" w:rsidRDefault="00526B00" w:rsidP="007A73E2">
            <w:pPr>
              <w:rPr>
                <w:rFonts w:asciiTheme="minorHAnsi" w:hAnsiTheme="minorHAnsi" w:cstheme="minorHAnsi"/>
              </w:rPr>
            </w:pPr>
            <w:r w:rsidRPr="003C10E8">
              <w:rPr>
                <w:rFonts w:asciiTheme="minorHAnsi" w:hAnsiTheme="minorHAnsi" w:cstheme="minorHAnsi"/>
              </w:rPr>
              <w:t>1*18 mths = €7,500</w:t>
            </w:r>
          </w:p>
          <w:p w14:paraId="0C2C2D20" w14:textId="77777777" w:rsidR="00526B00" w:rsidRPr="003C10E8" w:rsidRDefault="00526B00" w:rsidP="007A73E2">
            <w:pPr>
              <w:rPr>
                <w:rFonts w:asciiTheme="minorHAnsi" w:hAnsiTheme="minorHAnsi" w:cstheme="minorHAnsi"/>
              </w:rPr>
            </w:pPr>
            <w:r w:rsidRPr="003C10E8">
              <w:rPr>
                <w:rFonts w:asciiTheme="minorHAnsi" w:hAnsiTheme="minorHAnsi" w:cstheme="minorHAnsi"/>
              </w:rPr>
              <w:t xml:space="preserve">Tech/ Comms equipment/Mobile charges </w:t>
            </w:r>
            <w:commentRangeStart w:id="35"/>
            <w:commentRangeStart w:id="36"/>
            <w:r w:rsidRPr="003C10E8">
              <w:rPr>
                <w:rFonts w:asciiTheme="minorHAnsi" w:hAnsiTheme="minorHAnsi" w:cstheme="minorHAnsi"/>
              </w:rPr>
              <w:t>per/month:</w:t>
            </w:r>
            <w:commentRangeEnd w:id="35"/>
            <w:r w:rsidRPr="003C10E8">
              <w:rPr>
                <w:rStyle w:val="CommentReference"/>
                <w:rFonts w:asciiTheme="minorHAnsi" w:hAnsiTheme="minorHAnsi" w:cstheme="minorHAnsi"/>
                <w:sz w:val="22"/>
                <w:szCs w:val="24"/>
              </w:rPr>
              <w:commentReference w:id="35"/>
            </w:r>
            <w:commentRangeEnd w:id="36"/>
            <w:r w:rsidR="001F6D02" w:rsidRPr="003C10E8">
              <w:rPr>
                <w:rStyle w:val="CommentReference"/>
                <w:rFonts w:asciiTheme="minorHAnsi" w:hAnsiTheme="minorHAnsi" w:cstheme="minorHAnsi"/>
                <w:sz w:val="22"/>
                <w:szCs w:val="24"/>
              </w:rPr>
              <w:commentReference w:id="36"/>
            </w:r>
          </w:p>
          <w:p w14:paraId="4B8F6831" w14:textId="13A8C17D" w:rsidR="00526B00" w:rsidRPr="003C10E8" w:rsidRDefault="00526B00" w:rsidP="007A73E2">
            <w:pPr>
              <w:rPr>
                <w:rFonts w:asciiTheme="minorHAnsi" w:hAnsiTheme="minorHAnsi" w:cstheme="minorHAnsi"/>
              </w:rPr>
            </w:pPr>
            <w:commentRangeStart w:id="37"/>
            <w:commentRangeStart w:id="38"/>
            <w:r w:rsidRPr="003C10E8">
              <w:rPr>
                <w:rFonts w:asciiTheme="minorHAnsi" w:hAnsiTheme="minorHAnsi" w:cstheme="minorHAnsi"/>
              </w:rPr>
              <w:t>1*18 mths = €2,500</w:t>
            </w:r>
            <w:commentRangeEnd w:id="37"/>
            <w:r w:rsidRPr="003C10E8">
              <w:rPr>
                <w:rStyle w:val="CommentReference"/>
                <w:rFonts w:asciiTheme="minorHAnsi" w:hAnsiTheme="minorHAnsi" w:cstheme="minorHAnsi"/>
                <w:sz w:val="22"/>
                <w:szCs w:val="24"/>
              </w:rPr>
              <w:commentReference w:id="37"/>
            </w:r>
            <w:commentRangeEnd w:id="38"/>
            <w:r w:rsidR="001F6D02" w:rsidRPr="003C10E8">
              <w:rPr>
                <w:rStyle w:val="CommentReference"/>
                <w:rFonts w:asciiTheme="minorHAnsi" w:hAnsiTheme="minorHAnsi" w:cstheme="minorHAnsi"/>
                <w:sz w:val="22"/>
                <w:szCs w:val="24"/>
              </w:rPr>
              <w:commentReference w:id="38"/>
            </w:r>
          </w:p>
        </w:tc>
        <w:tc>
          <w:tcPr>
            <w:tcW w:w="1276" w:type="dxa"/>
            <w:shd w:val="clear" w:color="auto" w:fill="FFD5D5"/>
          </w:tcPr>
          <w:p w14:paraId="7121F83A" w14:textId="77777777" w:rsidR="00526B00" w:rsidRPr="00526B00" w:rsidRDefault="00526B00" w:rsidP="007A73E2">
            <w:pPr>
              <w:jc w:val="center"/>
              <w:rPr>
                <w:rFonts w:asciiTheme="minorHAnsi" w:hAnsiTheme="minorHAnsi" w:cstheme="minorHAnsi"/>
                <w:b/>
                <w:color w:val="EE0000"/>
              </w:rPr>
            </w:pPr>
          </w:p>
        </w:tc>
      </w:tr>
      <w:tr w:rsidR="00526B00" w:rsidRPr="00AF289A" w14:paraId="37F69F14" w14:textId="77777777" w:rsidTr="00526B00">
        <w:trPr>
          <w:trHeight w:val="471"/>
          <w:jc w:val="center"/>
        </w:trPr>
        <w:tc>
          <w:tcPr>
            <w:tcW w:w="495" w:type="dxa"/>
          </w:tcPr>
          <w:p w14:paraId="186A268B" w14:textId="77777777" w:rsidR="00526B00" w:rsidRPr="00AF289A" w:rsidRDefault="00526B00" w:rsidP="007A73E2">
            <w:pPr>
              <w:jc w:val="center"/>
              <w:rPr>
                <w:rFonts w:asciiTheme="minorHAnsi" w:hAnsiTheme="minorHAnsi" w:cstheme="minorHAnsi"/>
                <w:b/>
                <w:bCs/>
              </w:rPr>
            </w:pPr>
            <w:r w:rsidRPr="00AF289A">
              <w:rPr>
                <w:rFonts w:asciiTheme="minorHAnsi" w:hAnsiTheme="minorHAnsi" w:cstheme="minorHAnsi"/>
                <w:b/>
                <w:bCs/>
              </w:rPr>
              <w:t>1E</w:t>
            </w:r>
          </w:p>
        </w:tc>
        <w:tc>
          <w:tcPr>
            <w:tcW w:w="2335" w:type="dxa"/>
            <w:vAlign w:val="center"/>
            <w:hideMark/>
          </w:tcPr>
          <w:p w14:paraId="3B55663B" w14:textId="77777777" w:rsidR="00526B00" w:rsidRPr="00AF289A" w:rsidRDefault="00526B00" w:rsidP="007A73E2">
            <w:pPr>
              <w:rPr>
                <w:rFonts w:asciiTheme="minorHAnsi" w:hAnsiTheme="minorHAnsi" w:cstheme="minorHAnsi"/>
                <w:b/>
                <w:bCs/>
              </w:rPr>
            </w:pPr>
            <w:r w:rsidRPr="00AF289A">
              <w:rPr>
                <w:rFonts w:asciiTheme="minorHAnsi" w:hAnsiTheme="minorHAnsi" w:cstheme="minorHAnsi"/>
                <w:b/>
                <w:bCs/>
              </w:rPr>
              <w:t>Administration</w:t>
            </w:r>
          </w:p>
        </w:tc>
        <w:tc>
          <w:tcPr>
            <w:tcW w:w="4018" w:type="dxa"/>
            <w:shd w:val="clear" w:color="auto" w:fill="FFFFD5"/>
            <w:vAlign w:val="center"/>
            <w:hideMark/>
          </w:tcPr>
          <w:p w14:paraId="563FC710" w14:textId="77777777" w:rsidR="00526B00" w:rsidRPr="00AF289A" w:rsidRDefault="00526B00" w:rsidP="007A73E2">
            <w:pPr>
              <w:rPr>
                <w:rFonts w:asciiTheme="minorHAnsi" w:hAnsiTheme="minorHAnsi" w:cstheme="minorHAnsi"/>
              </w:rPr>
            </w:pPr>
            <w:r w:rsidRPr="00AF289A">
              <w:rPr>
                <w:rFonts w:asciiTheme="minorHAnsi" w:hAnsiTheme="minorHAnsi" w:cstheme="minorHAnsi"/>
              </w:rPr>
              <w:t xml:space="preserve">This includes project management, financial management and administrative </w:t>
            </w:r>
            <w:r w:rsidRPr="00AF289A">
              <w:rPr>
                <w:rFonts w:asciiTheme="minorHAnsi" w:hAnsiTheme="minorHAnsi" w:cstheme="minorHAnsi"/>
              </w:rPr>
              <w:lastRenderedPageBreak/>
              <w:t xml:space="preserve">support for </w:t>
            </w:r>
            <w:r>
              <w:rPr>
                <w:rFonts w:asciiTheme="minorHAnsi" w:hAnsiTheme="minorHAnsi" w:cstheme="minorHAnsi"/>
              </w:rPr>
              <w:t xml:space="preserve">Integration </w:t>
            </w:r>
            <w:r w:rsidRPr="00AF289A">
              <w:rPr>
                <w:rFonts w:asciiTheme="minorHAnsi" w:hAnsiTheme="minorHAnsi" w:cstheme="minorHAnsi"/>
              </w:rPr>
              <w:t>/Intercultural workers.</w:t>
            </w:r>
          </w:p>
          <w:p w14:paraId="67C4A4A6" w14:textId="77777777" w:rsidR="00526B00" w:rsidRPr="00AF289A" w:rsidRDefault="00526B00" w:rsidP="007A73E2">
            <w:pPr>
              <w:rPr>
                <w:rFonts w:asciiTheme="minorHAnsi" w:hAnsiTheme="minorHAnsi" w:cstheme="minorHAnsi"/>
              </w:rPr>
            </w:pPr>
            <w:r w:rsidRPr="00AF289A">
              <w:rPr>
                <w:rFonts w:asciiTheme="minorHAnsi" w:hAnsiTheme="minorHAnsi" w:cstheme="minorHAnsi"/>
              </w:rPr>
              <w:t>(</w:t>
            </w:r>
            <w:r>
              <w:rPr>
                <w:rFonts w:asciiTheme="minorHAnsi" w:hAnsiTheme="minorHAnsi" w:cstheme="minorHAnsi"/>
              </w:rPr>
              <w:t>15% of direct salary costs</w:t>
            </w:r>
            <w:r w:rsidRPr="00AF289A">
              <w:rPr>
                <w:rFonts w:asciiTheme="minorHAnsi" w:hAnsiTheme="minorHAnsi" w:cstheme="minorHAnsi"/>
              </w:rPr>
              <w:t>, excluding 1E)</w:t>
            </w:r>
          </w:p>
        </w:tc>
        <w:tc>
          <w:tcPr>
            <w:tcW w:w="1276" w:type="dxa"/>
            <w:shd w:val="clear" w:color="auto" w:fill="FFD5D5"/>
            <w:vAlign w:val="bottom"/>
          </w:tcPr>
          <w:p w14:paraId="7D6C1F38" w14:textId="4708BBAE" w:rsidR="00526B00" w:rsidRPr="00AF289A" w:rsidRDefault="00526B00" w:rsidP="007A73E2">
            <w:pPr>
              <w:rPr>
                <w:rFonts w:asciiTheme="minorHAnsi" w:hAnsiTheme="minorHAnsi" w:cstheme="minorHAnsi"/>
                <w:b/>
              </w:rPr>
            </w:pPr>
          </w:p>
        </w:tc>
      </w:tr>
      <w:tr w:rsidR="00526B00" w:rsidRPr="00AF289A" w14:paraId="51B1432B" w14:textId="77777777" w:rsidTr="00526B00">
        <w:trPr>
          <w:trHeight w:val="2825"/>
          <w:jc w:val="center"/>
        </w:trPr>
        <w:tc>
          <w:tcPr>
            <w:tcW w:w="495" w:type="dxa"/>
          </w:tcPr>
          <w:p w14:paraId="0B41A64C" w14:textId="77777777" w:rsidR="00526B00" w:rsidRPr="00AF289A" w:rsidRDefault="00526B00" w:rsidP="007A73E2">
            <w:pPr>
              <w:jc w:val="center"/>
              <w:rPr>
                <w:rFonts w:asciiTheme="minorHAnsi" w:hAnsiTheme="minorHAnsi" w:cstheme="minorHAnsi"/>
                <w:b/>
                <w:bCs/>
              </w:rPr>
            </w:pPr>
            <w:r w:rsidRPr="00AF289A">
              <w:rPr>
                <w:rFonts w:asciiTheme="minorHAnsi" w:hAnsiTheme="minorHAnsi" w:cstheme="minorHAnsi"/>
                <w:b/>
                <w:bCs/>
              </w:rPr>
              <w:t>2</w:t>
            </w:r>
          </w:p>
        </w:tc>
        <w:tc>
          <w:tcPr>
            <w:tcW w:w="2335" w:type="dxa"/>
            <w:vAlign w:val="center"/>
            <w:hideMark/>
          </w:tcPr>
          <w:p w14:paraId="709577E4" w14:textId="77777777" w:rsidR="00526B00" w:rsidRPr="00AF289A" w:rsidRDefault="00526B00" w:rsidP="007A73E2">
            <w:pPr>
              <w:rPr>
                <w:rFonts w:asciiTheme="minorHAnsi" w:hAnsiTheme="minorHAnsi" w:cstheme="minorHAnsi"/>
                <w:b/>
                <w:bCs/>
              </w:rPr>
            </w:pPr>
            <w:r w:rsidRPr="00AF289A">
              <w:rPr>
                <w:rFonts w:asciiTheme="minorHAnsi" w:hAnsiTheme="minorHAnsi" w:cstheme="minorHAnsi"/>
                <w:b/>
                <w:bCs/>
              </w:rPr>
              <w:t>Intercultural Mediation &amp; anti-racism training</w:t>
            </w:r>
          </w:p>
        </w:tc>
        <w:tc>
          <w:tcPr>
            <w:tcW w:w="4018" w:type="dxa"/>
            <w:shd w:val="clear" w:color="auto" w:fill="FFFFD5"/>
            <w:vAlign w:val="center"/>
            <w:hideMark/>
          </w:tcPr>
          <w:p w14:paraId="31254E34" w14:textId="77777777" w:rsidR="00526B00" w:rsidRPr="00AF289A" w:rsidRDefault="00526B00" w:rsidP="007A73E2">
            <w:pPr>
              <w:rPr>
                <w:rFonts w:asciiTheme="minorHAnsi" w:hAnsiTheme="minorHAnsi" w:cstheme="minorHAnsi"/>
              </w:rPr>
            </w:pPr>
            <w:r w:rsidRPr="00AF289A">
              <w:rPr>
                <w:rFonts w:asciiTheme="minorHAnsi" w:hAnsiTheme="minorHAnsi" w:cstheme="minorHAnsi"/>
              </w:rPr>
              <w:t>To provide training for service providers, community representatives and volunteers working with Syrian refugees. To cover background on culture / ethnic and religious issues/ customs etc. To cover principles of intercultural mediation- how to put protocols in practice in individual service areas.</w:t>
            </w:r>
          </w:p>
        </w:tc>
        <w:tc>
          <w:tcPr>
            <w:tcW w:w="1276" w:type="dxa"/>
            <w:shd w:val="clear" w:color="auto" w:fill="FFD5D5"/>
            <w:vAlign w:val="center"/>
          </w:tcPr>
          <w:p w14:paraId="5508E7CB" w14:textId="3514D801" w:rsidR="00526B00" w:rsidRPr="00AF289A" w:rsidRDefault="00526B00" w:rsidP="007A73E2">
            <w:pPr>
              <w:jc w:val="center"/>
              <w:rPr>
                <w:rFonts w:asciiTheme="minorHAnsi" w:hAnsiTheme="minorHAnsi" w:cstheme="minorHAnsi"/>
                <w:b/>
              </w:rPr>
            </w:pPr>
          </w:p>
        </w:tc>
      </w:tr>
      <w:tr w:rsidR="00526B00" w:rsidRPr="00AF289A" w14:paraId="76F4D439" w14:textId="77777777" w:rsidTr="00526B00">
        <w:trPr>
          <w:trHeight w:val="770"/>
          <w:jc w:val="center"/>
        </w:trPr>
        <w:tc>
          <w:tcPr>
            <w:tcW w:w="495" w:type="dxa"/>
          </w:tcPr>
          <w:p w14:paraId="186A9C18" w14:textId="77777777" w:rsidR="00526B00" w:rsidRPr="00AF289A" w:rsidRDefault="00526B00" w:rsidP="007A73E2">
            <w:pPr>
              <w:jc w:val="center"/>
              <w:rPr>
                <w:rFonts w:asciiTheme="minorHAnsi" w:hAnsiTheme="minorHAnsi" w:cstheme="minorHAnsi"/>
                <w:b/>
                <w:bCs/>
              </w:rPr>
            </w:pPr>
            <w:r w:rsidRPr="00AF289A">
              <w:rPr>
                <w:rFonts w:asciiTheme="minorHAnsi" w:hAnsiTheme="minorHAnsi" w:cstheme="minorHAnsi"/>
                <w:b/>
                <w:bCs/>
              </w:rPr>
              <w:t>3</w:t>
            </w:r>
          </w:p>
        </w:tc>
        <w:tc>
          <w:tcPr>
            <w:tcW w:w="2335" w:type="dxa"/>
            <w:vAlign w:val="center"/>
            <w:hideMark/>
          </w:tcPr>
          <w:p w14:paraId="4CF30588" w14:textId="77777777" w:rsidR="00526B00" w:rsidRPr="00AF289A" w:rsidRDefault="00526B00" w:rsidP="007A73E2">
            <w:pPr>
              <w:rPr>
                <w:rFonts w:asciiTheme="minorHAnsi" w:hAnsiTheme="minorHAnsi" w:cstheme="minorHAnsi"/>
                <w:b/>
                <w:bCs/>
              </w:rPr>
            </w:pPr>
            <w:r w:rsidRPr="00AF289A">
              <w:rPr>
                <w:rFonts w:asciiTheme="minorHAnsi" w:hAnsiTheme="minorHAnsi" w:cstheme="minorHAnsi"/>
                <w:b/>
                <w:bCs/>
              </w:rPr>
              <w:t>Community action and supports for volunteer led Programmes and projects</w:t>
            </w:r>
          </w:p>
        </w:tc>
        <w:tc>
          <w:tcPr>
            <w:tcW w:w="4018" w:type="dxa"/>
            <w:shd w:val="clear" w:color="auto" w:fill="FFFFD5"/>
            <w:vAlign w:val="center"/>
            <w:hideMark/>
          </w:tcPr>
          <w:p w14:paraId="222810D1" w14:textId="77777777" w:rsidR="00526B00" w:rsidRPr="00AF289A" w:rsidRDefault="00526B00" w:rsidP="007A73E2">
            <w:pPr>
              <w:rPr>
                <w:rFonts w:asciiTheme="minorHAnsi" w:hAnsiTheme="minorHAnsi" w:cstheme="minorHAnsi"/>
              </w:rPr>
            </w:pPr>
          </w:p>
          <w:p w14:paraId="7619F6AB" w14:textId="77777777" w:rsidR="00526B00" w:rsidRPr="00AF289A" w:rsidRDefault="00526B00" w:rsidP="007A73E2">
            <w:pPr>
              <w:rPr>
                <w:rFonts w:asciiTheme="minorHAnsi" w:hAnsiTheme="minorHAnsi" w:cstheme="minorHAnsi"/>
              </w:rPr>
            </w:pPr>
            <w:r w:rsidRPr="00AF289A">
              <w:rPr>
                <w:rFonts w:asciiTheme="minorHAnsi" w:hAnsiTheme="minorHAnsi" w:cstheme="minorHAnsi"/>
              </w:rPr>
              <w:t>Identification of volunteer opportunities.</w:t>
            </w:r>
          </w:p>
          <w:p w14:paraId="5D18E8AB" w14:textId="77777777" w:rsidR="00526B00" w:rsidRPr="00AF289A" w:rsidRDefault="00526B00" w:rsidP="007A73E2">
            <w:pPr>
              <w:rPr>
                <w:rFonts w:asciiTheme="minorHAnsi" w:hAnsiTheme="minorHAnsi" w:cstheme="minorHAnsi"/>
              </w:rPr>
            </w:pPr>
            <w:r w:rsidRPr="00AF289A">
              <w:rPr>
                <w:rFonts w:asciiTheme="minorHAnsi" w:hAnsiTheme="minorHAnsi" w:cstheme="minorHAnsi"/>
              </w:rPr>
              <w:t xml:space="preserve">Establishment of pilot projects in approximately </w:t>
            </w:r>
            <w:r>
              <w:rPr>
                <w:rFonts w:asciiTheme="minorHAnsi" w:hAnsiTheme="minorHAnsi" w:cstheme="minorHAnsi"/>
                <w:b/>
              </w:rPr>
              <w:t>3</w:t>
            </w:r>
            <w:r w:rsidRPr="00AF289A">
              <w:rPr>
                <w:rFonts w:asciiTheme="minorHAnsi" w:hAnsiTheme="minorHAnsi" w:cstheme="minorHAnsi"/>
              </w:rPr>
              <w:t xml:space="preserve"> towns / volunteer recruitment to work with adults and programme supports to establish a befriending programme.</w:t>
            </w:r>
          </w:p>
          <w:p w14:paraId="1FA2CD5A" w14:textId="77777777" w:rsidR="00526B00" w:rsidRPr="00AF289A" w:rsidRDefault="00526B00" w:rsidP="007A73E2">
            <w:pPr>
              <w:rPr>
                <w:rFonts w:asciiTheme="minorHAnsi" w:hAnsiTheme="minorHAnsi" w:cstheme="minorHAnsi"/>
              </w:rPr>
            </w:pPr>
          </w:p>
        </w:tc>
        <w:tc>
          <w:tcPr>
            <w:tcW w:w="1276" w:type="dxa"/>
            <w:shd w:val="clear" w:color="auto" w:fill="FFD5D5"/>
            <w:vAlign w:val="center"/>
          </w:tcPr>
          <w:p w14:paraId="542A5467" w14:textId="7BAF7760" w:rsidR="00526B00" w:rsidRPr="00AF289A" w:rsidRDefault="00526B00" w:rsidP="007A73E2">
            <w:pPr>
              <w:jc w:val="center"/>
              <w:rPr>
                <w:rFonts w:asciiTheme="minorHAnsi" w:hAnsiTheme="minorHAnsi" w:cstheme="minorHAnsi"/>
                <w:b/>
              </w:rPr>
            </w:pPr>
          </w:p>
        </w:tc>
      </w:tr>
      <w:tr w:rsidR="00526B00" w:rsidRPr="00AF289A" w14:paraId="5274F8E2" w14:textId="77777777" w:rsidTr="00526B00">
        <w:trPr>
          <w:trHeight w:val="594"/>
          <w:jc w:val="center"/>
        </w:trPr>
        <w:tc>
          <w:tcPr>
            <w:tcW w:w="495" w:type="dxa"/>
          </w:tcPr>
          <w:p w14:paraId="297E829F" w14:textId="77777777" w:rsidR="00526B00" w:rsidRPr="00AF289A" w:rsidRDefault="00526B00" w:rsidP="007A73E2">
            <w:pPr>
              <w:jc w:val="center"/>
              <w:rPr>
                <w:rFonts w:asciiTheme="minorHAnsi" w:hAnsiTheme="minorHAnsi" w:cstheme="minorHAnsi"/>
                <w:b/>
                <w:bCs/>
              </w:rPr>
            </w:pPr>
            <w:r w:rsidRPr="00AF289A">
              <w:rPr>
                <w:rFonts w:asciiTheme="minorHAnsi" w:hAnsiTheme="minorHAnsi" w:cstheme="minorHAnsi"/>
                <w:b/>
                <w:bCs/>
              </w:rPr>
              <w:t>4</w:t>
            </w:r>
          </w:p>
        </w:tc>
        <w:tc>
          <w:tcPr>
            <w:tcW w:w="2335" w:type="dxa"/>
            <w:vAlign w:val="center"/>
            <w:hideMark/>
          </w:tcPr>
          <w:p w14:paraId="7565E799" w14:textId="77777777" w:rsidR="00526B00" w:rsidRPr="00AF289A" w:rsidRDefault="00526B00" w:rsidP="007A73E2">
            <w:pPr>
              <w:rPr>
                <w:rFonts w:asciiTheme="minorHAnsi" w:hAnsiTheme="minorHAnsi" w:cstheme="minorHAnsi"/>
                <w:b/>
                <w:bCs/>
              </w:rPr>
            </w:pPr>
            <w:r w:rsidRPr="00AF289A">
              <w:rPr>
                <w:rFonts w:asciiTheme="minorHAnsi" w:hAnsiTheme="minorHAnsi" w:cstheme="minorHAnsi"/>
                <w:b/>
                <w:bCs/>
              </w:rPr>
              <w:t>Youth Programmes for teenagers</w:t>
            </w:r>
          </w:p>
        </w:tc>
        <w:tc>
          <w:tcPr>
            <w:tcW w:w="4018" w:type="dxa"/>
            <w:shd w:val="clear" w:color="auto" w:fill="FFFFD5"/>
            <w:vAlign w:val="center"/>
            <w:hideMark/>
          </w:tcPr>
          <w:p w14:paraId="6172D09E" w14:textId="77777777" w:rsidR="00526B00" w:rsidRPr="00AF289A" w:rsidRDefault="00526B00" w:rsidP="007A73E2">
            <w:pPr>
              <w:rPr>
                <w:rFonts w:asciiTheme="minorHAnsi" w:hAnsiTheme="minorHAnsi" w:cstheme="minorHAnsi"/>
              </w:rPr>
            </w:pPr>
          </w:p>
          <w:p w14:paraId="0CBA16F1" w14:textId="77777777" w:rsidR="00526B00" w:rsidRPr="00AF289A" w:rsidRDefault="00526B00" w:rsidP="007A73E2">
            <w:pPr>
              <w:rPr>
                <w:rFonts w:asciiTheme="minorHAnsi" w:hAnsiTheme="minorHAnsi" w:cstheme="minorHAnsi"/>
              </w:rPr>
            </w:pPr>
            <w:r w:rsidRPr="00AF289A">
              <w:rPr>
                <w:rFonts w:asciiTheme="minorHAnsi" w:hAnsiTheme="minorHAnsi" w:cstheme="minorHAnsi"/>
              </w:rPr>
              <w:t>Youth programme - for teenagers to progress in to senior cycle school or in to Further Education - complementary education programme.</w:t>
            </w:r>
          </w:p>
          <w:p w14:paraId="5A0ED159" w14:textId="77777777" w:rsidR="00526B00" w:rsidRPr="00AF289A" w:rsidRDefault="00526B00" w:rsidP="007A73E2">
            <w:pPr>
              <w:rPr>
                <w:rFonts w:asciiTheme="minorHAnsi" w:hAnsiTheme="minorHAnsi" w:cstheme="minorHAnsi"/>
              </w:rPr>
            </w:pPr>
            <w:r w:rsidRPr="00AF289A">
              <w:rPr>
                <w:rFonts w:asciiTheme="minorHAnsi" w:hAnsiTheme="minorHAnsi" w:cstheme="minorHAnsi"/>
              </w:rPr>
              <w:t>Teenage counselling and activities supports, sports equipment etc.</w:t>
            </w:r>
          </w:p>
          <w:p w14:paraId="05822D36" w14:textId="77777777" w:rsidR="00526B00" w:rsidRPr="00AF289A" w:rsidRDefault="00526B00" w:rsidP="007A73E2">
            <w:pPr>
              <w:rPr>
                <w:rFonts w:asciiTheme="minorHAnsi" w:hAnsiTheme="minorHAnsi" w:cstheme="minorHAnsi"/>
              </w:rPr>
            </w:pPr>
          </w:p>
        </w:tc>
        <w:tc>
          <w:tcPr>
            <w:tcW w:w="1276" w:type="dxa"/>
            <w:shd w:val="clear" w:color="auto" w:fill="FFD5D5"/>
            <w:vAlign w:val="bottom"/>
          </w:tcPr>
          <w:p w14:paraId="38E55EDC" w14:textId="158395FD" w:rsidR="00526B00" w:rsidRPr="00AF289A" w:rsidRDefault="00526B00" w:rsidP="007A73E2">
            <w:pPr>
              <w:rPr>
                <w:rFonts w:asciiTheme="minorHAnsi" w:hAnsiTheme="minorHAnsi" w:cstheme="minorHAnsi"/>
                <w:b/>
              </w:rPr>
            </w:pPr>
          </w:p>
        </w:tc>
      </w:tr>
      <w:tr w:rsidR="00526B00" w:rsidRPr="00AF289A" w14:paraId="31DB6F4B" w14:textId="77777777" w:rsidTr="00526B00">
        <w:trPr>
          <w:trHeight w:val="815"/>
          <w:jc w:val="center"/>
        </w:trPr>
        <w:tc>
          <w:tcPr>
            <w:tcW w:w="495" w:type="dxa"/>
          </w:tcPr>
          <w:p w14:paraId="6C7CE392" w14:textId="77777777" w:rsidR="00526B00" w:rsidRPr="00AF289A" w:rsidRDefault="00526B00" w:rsidP="007A73E2">
            <w:pPr>
              <w:jc w:val="center"/>
              <w:rPr>
                <w:rFonts w:asciiTheme="minorHAnsi" w:hAnsiTheme="minorHAnsi" w:cstheme="minorHAnsi"/>
                <w:b/>
                <w:bCs/>
              </w:rPr>
            </w:pPr>
            <w:r w:rsidRPr="00AF289A">
              <w:rPr>
                <w:rFonts w:asciiTheme="minorHAnsi" w:hAnsiTheme="minorHAnsi" w:cstheme="minorHAnsi"/>
                <w:b/>
                <w:bCs/>
              </w:rPr>
              <w:t>5</w:t>
            </w:r>
          </w:p>
        </w:tc>
        <w:tc>
          <w:tcPr>
            <w:tcW w:w="2335" w:type="dxa"/>
            <w:vAlign w:val="center"/>
            <w:hideMark/>
          </w:tcPr>
          <w:p w14:paraId="0E334058" w14:textId="77777777" w:rsidR="00526B00" w:rsidRPr="00AF289A" w:rsidRDefault="00526B00" w:rsidP="007A73E2">
            <w:pPr>
              <w:rPr>
                <w:rFonts w:asciiTheme="minorHAnsi" w:hAnsiTheme="minorHAnsi" w:cstheme="minorHAnsi"/>
                <w:b/>
                <w:bCs/>
              </w:rPr>
            </w:pPr>
            <w:r w:rsidRPr="00AF289A">
              <w:rPr>
                <w:rFonts w:asciiTheme="minorHAnsi" w:hAnsiTheme="minorHAnsi" w:cstheme="minorHAnsi"/>
                <w:b/>
                <w:bCs/>
              </w:rPr>
              <w:t>After Schools programme</w:t>
            </w:r>
          </w:p>
        </w:tc>
        <w:tc>
          <w:tcPr>
            <w:tcW w:w="4018" w:type="dxa"/>
            <w:shd w:val="clear" w:color="auto" w:fill="FFFFD5"/>
            <w:vAlign w:val="center"/>
            <w:hideMark/>
          </w:tcPr>
          <w:p w14:paraId="5F381D73" w14:textId="77777777" w:rsidR="00526B00" w:rsidRPr="00AF289A" w:rsidRDefault="00526B00" w:rsidP="007A73E2">
            <w:pPr>
              <w:rPr>
                <w:rFonts w:asciiTheme="minorHAnsi" w:hAnsiTheme="minorHAnsi" w:cstheme="minorHAnsi"/>
              </w:rPr>
            </w:pPr>
          </w:p>
          <w:p w14:paraId="06CEA870" w14:textId="5B0ECE19" w:rsidR="00526B00" w:rsidRPr="00AF289A" w:rsidRDefault="00526B00" w:rsidP="007A73E2">
            <w:pPr>
              <w:rPr>
                <w:rFonts w:asciiTheme="minorHAnsi" w:hAnsiTheme="minorHAnsi" w:cstheme="minorHAnsi"/>
              </w:rPr>
            </w:pPr>
            <w:r w:rsidRPr="00AF289A">
              <w:rPr>
                <w:rFonts w:asciiTheme="minorHAnsi" w:hAnsiTheme="minorHAnsi" w:cstheme="minorHAnsi"/>
              </w:rPr>
              <w:t>After school clubs for primary and post primary school at €40 per person (</w:t>
            </w:r>
            <w:r>
              <w:rPr>
                <w:rFonts w:asciiTheme="minorHAnsi" w:hAnsiTheme="minorHAnsi" w:cstheme="minorHAnsi"/>
              </w:rPr>
              <w:t>11</w:t>
            </w:r>
            <w:r w:rsidRPr="00AF289A">
              <w:rPr>
                <w:rFonts w:asciiTheme="minorHAnsi" w:hAnsiTheme="minorHAnsi" w:cstheme="minorHAnsi"/>
              </w:rPr>
              <w:t xml:space="preserve">) per week for </w:t>
            </w:r>
            <w:r>
              <w:rPr>
                <w:rFonts w:asciiTheme="minorHAnsi" w:hAnsiTheme="minorHAnsi" w:cstheme="minorHAnsi"/>
              </w:rPr>
              <w:t>54</w:t>
            </w:r>
            <w:r w:rsidRPr="00AF289A">
              <w:rPr>
                <w:rFonts w:asciiTheme="minorHAnsi" w:hAnsiTheme="minorHAnsi" w:cstheme="minorHAnsi"/>
              </w:rPr>
              <w:t xml:space="preserve"> weeks, inc. venue and material costs.</w:t>
            </w:r>
            <w:r>
              <w:rPr>
                <w:rFonts w:asciiTheme="minorHAnsi" w:hAnsiTheme="minorHAnsi" w:cstheme="minorHAnsi"/>
              </w:rPr>
              <w:t xml:space="preserve"> </w:t>
            </w:r>
          </w:p>
          <w:p w14:paraId="41207421" w14:textId="77777777" w:rsidR="00526B00" w:rsidRPr="00AF289A" w:rsidRDefault="00526B00" w:rsidP="007A73E2">
            <w:pPr>
              <w:rPr>
                <w:rFonts w:asciiTheme="minorHAnsi" w:hAnsiTheme="minorHAnsi" w:cstheme="minorHAnsi"/>
              </w:rPr>
            </w:pPr>
          </w:p>
        </w:tc>
        <w:tc>
          <w:tcPr>
            <w:tcW w:w="1276" w:type="dxa"/>
            <w:shd w:val="clear" w:color="auto" w:fill="FFD5D5"/>
            <w:vAlign w:val="bottom"/>
          </w:tcPr>
          <w:p w14:paraId="029539EA" w14:textId="741DC4FA" w:rsidR="00526B00" w:rsidRPr="00AF289A" w:rsidRDefault="00526B00" w:rsidP="007A73E2">
            <w:pPr>
              <w:jc w:val="center"/>
              <w:rPr>
                <w:rFonts w:asciiTheme="minorHAnsi" w:hAnsiTheme="minorHAnsi" w:cstheme="minorHAnsi"/>
                <w:b/>
              </w:rPr>
            </w:pPr>
          </w:p>
        </w:tc>
      </w:tr>
      <w:tr w:rsidR="00526B00" w:rsidRPr="00AF289A" w14:paraId="369B7666" w14:textId="77777777" w:rsidTr="00526B00">
        <w:trPr>
          <w:trHeight w:val="2272"/>
          <w:jc w:val="center"/>
        </w:trPr>
        <w:tc>
          <w:tcPr>
            <w:tcW w:w="495" w:type="dxa"/>
          </w:tcPr>
          <w:p w14:paraId="4A496D4F" w14:textId="77777777" w:rsidR="00526B00" w:rsidRPr="00AF289A" w:rsidRDefault="00526B00" w:rsidP="007A73E2">
            <w:pPr>
              <w:jc w:val="center"/>
              <w:rPr>
                <w:rFonts w:asciiTheme="minorHAnsi" w:hAnsiTheme="minorHAnsi" w:cstheme="minorHAnsi"/>
                <w:b/>
                <w:bCs/>
              </w:rPr>
            </w:pPr>
            <w:r w:rsidRPr="00AF289A">
              <w:rPr>
                <w:rFonts w:asciiTheme="minorHAnsi" w:hAnsiTheme="minorHAnsi" w:cstheme="minorHAnsi"/>
                <w:b/>
                <w:bCs/>
              </w:rPr>
              <w:t>6</w:t>
            </w:r>
          </w:p>
        </w:tc>
        <w:tc>
          <w:tcPr>
            <w:tcW w:w="2335" w:type="dxa"/>
            <w:vAlign w:val="center"/>
            <w:hideMark/>
          </w:tcPr>
          <w:p w14:paraId="7DF3511A" w14:textId="77777777" w:rsidR="00526B00" w:rsidRPr="00AF289A" w:rsidRDefault="00526B00" w:rsidP="007A73E2">
            <w:pPr>
              <w:rPr>
                <w:rFonts w:asciiTheme="minorHAnsi" w:hAnsiTheme="minorHAnsi" w:cstheme="minorHAnsi"/>
                <w:b/>
                <w:bCs/>
              </w:rPr>
            </w:pPr>
            <w:r w:rsidRPr="00AF289A">
              <w:rPr>
                <w:rFonts w:asciiTheme="minorHAnsi" w:hAnsiTheme="minorHAnsi" w:cstheme="minorHAnsi"/>
                <w:b/>
                <w:bCs/>
              </w:rPr>
              <w:t>Summer and Easter projects, participation in local sporting and other activities by children and youths</w:t>
            </w:r>
          </w:p>
        </w:tc>
        <w:tc>
          <w:tcPr>
            <w:tcW w:w="4018" w:type="dxa"/>
            <w:shd w:val="clear" w:color="auto" w:fill="FFFFD5"/>
            <w:vAlign w:val="center"/>
            <w:hideMark/>
          </w:tcPr>
          <w:p w14:paraId="7A7B57BD" w14:textId="77777777" w:rsidR="00526B00" w:rsidRPr="00AF289A" w:rsidRDefault="00526B00" w:rsidP="007A73E2">
            <w:pPr>
              <w:rPr>
                <w:rFonts w:asciiTheme="minorHAnsi" w:hAnsiTheme="minorHAnsi" w:cstheme="minorHAnsi"/>
              </w:rPr>
            </w:pPr>
          </w:p>
          <w:p w14:paraId="68E1F341" w14:textId="7097308E" w:rsidR="00526B00" w:rsidRPr="00AF289A" w:rsidRDefault="00526B00" w:rsidP="007A73E2">
            <w:pPr>
              <w:rPr>
                <w:rFonts w:asciiTheme="minorHAnsi" w:hAnsiTheme="minorHAnsi" w:cstheme="minorHAnsi"/>
              </w:rPr>
            </w:pPr>
            <w:r w:rsidRPr="00AF289A">
              <w:rPr>
                <w:rFonts w:asciiTheme="minorHAnsi" w:hAnsiTheme="minorHAnsi" w:cstheme="minorHAnsi"/>
              </w:rPr>
              <w:t xml:space="preserve">Participation by refugee children in Summer, Easter &amp; Half term projects over </w:t>
            </w:r>
            <w:r>
              <w:rPr>
                <w:rFonts w:asciiTheme="minorHAnsi" w:hAnsiTheme="minorHAnsi" w:cstheme="minorHAnsi"/>
              </w:rPr>
              <w:t>18</w:t>
            </w:r>
            <w:r w:rsidRPr="00AF289A">
              <w:rPr>
                <w:rFonts w:asciiTheme="minorHAnsi" w:hAnsiTheme="minorHAnsi" w:cstheme="minorHAnsi"/>
              </w:rPr>
              <w:t xml:space="preserve"> months in approximately</w:t>
            </w:r>
            <w:r w:rsidRPr="00AF289A">
              <w:rPr>
                <w:rFonts w:asciiTheme="minorHAnsi" w:hAnsiTheme="minorHAnsi" w:cstheme="minorHAnsi"/>
                <w:b/>
              </w:rPr>
              <w:t xml:space="preserve"> </w:t>
            </w:r>
            <w:r>
              <w:rPr>
                <w:rFonts w:asciiTheme="minorHAnsi" w:hAnsiTheme="minorHAnsi" w:cstheme="minorHAnsi"/>
                <w:b/>
              </w:rPr>
              <w:t>3</w:t>
            </w:r>
            <w:r w:rsidRPr="00AF289A">
              <w:rPr>
                <w:rFonts w:asciiTheme="minorHAnsi" w:hAnsiTheme="minorHAnsi" w:cstheme="minorHAnsi"/>
              </w:rPr>
              <w:t xml:space="preserve"> locations</w:t>
            </w:r>
          </w:p>
          <w:p w14:paraId="3F3DFFB9" w14:textId="77777777" w:rsidR="00526B00" w:rsidRPr="00AF289A" w:rsidRDefault="00526B00" w:rsidP="007A73E2">
            <w:pPr>
              <w:rPr>
                <w:rFonts w:asciiTheme="minorHAnsi" w:hAnsiTheme="minorHAnsi" w:cstheme="minorHAnsi"/>
              </w:rPr>
            </w:pPr>
          </w:p>
          <w:p w14:paraId="48882064" w14:textId="77777777" w:rsidR="00526B00" w:rsidRPr="00AF289A" w:rsidRDefault="00526B00" w:rsidP="007A73E2">
            <w:pPr>
              <w:rPr>
                <w:rFonts w:asciiTheme="minorHAnsi" w:hAnsiTheme="minorHAnsi" w:cstheme="minorHAnsi"/>
              </w:rPr>
            </w:pPr>
          </w:p>
        </w:tc>
        <w:tc>
          <w:tcPr>
            <w:tcW w:w="1276" w:type="dxa"/>
            <w:shd w:val="clear" w:color="auto" w:fill="FFD5D5"/>
            <w:vAlign w:val="bottom"/>
          </w:tcPr>
          <w:p w14:paraId="0B18199E" w14:textId="351AA242" w:rsidR="00526B00" w:rsidRPr="00AF289A" w:rsidRDefault="00526B00" w:rsidP="007A73E2">
            <w:pPr>
              <w:jc w:val="center"/>
              <w:rPr>
                <w:rFonts w:asciiTheme="minorHAnsi" w:hAnsiTheme="minorHAnsi" w:cstheme="minorHAnsi"/>
                <w:b/>
              </w:rPr>
            </w:pPr>
          </w:p>
        </w:tc>
      </w:tr>
      <w:tr w:rsidR="00526B00" w:rsidRPr="00AF289A" w14:paraId="36AF2EF6" w14:textId="77777777" w:rsidTr="00526B00">
        <w:trPr>
          <w:trHeight w:val="1162"/>
          <w:jc w:val="center"/>
        </w:trPr>
        <w:tc>
          <w:tcPr>
            <w:tcW w:w="495" w:type="dxa"/>
          </w:tcPr>
          <w:p w14:paraId="051A0325" w14:textId="77777777" w:rsidR="00526B00" w:rsidRPr="00AF289A" w:rsidRDefault="00526B00" w:rsidP="007A73E2">
            <w:pPr>
              <w:jc w:val="center"/>
              <w:rPr>
                <w:rFonts w:asciiTheme="minorHAnsi" w:hAnsiTheme="minorHAnsi" w:cstheme="minorHAnsi"/>
                <w:b/>
                <w:bCs/>
              </w:rPr>
            </w:pPr>
            <w:r w:rsidRPr="00AF289A">
              <w:rPr>
                <w:rFonts w:asciiTheme="minorHAnsi" w:hAnsiTheme="minorHAnsi" w:cstheme="minorHAnsi"/>
                <w:b/>
                <w:bCs/>
              </w:rPr>
              <w:t>7</w:t>
            </w:r>
          </w:p>
        </w:tc>
        <w:tc>
          <w:tcPr>
            <w:tcW w:w="2335" w:type="dxa"/>
            <w:vAlign w:val="center"/>
            <w:hideMark/>
          </w:tcPr>
          <w:p w14:paraId="51F75EFC" w14:textId="77777777" w:rsidR="00526B00" w:rsidRPr="00AF289A" w:rsidRDefault="00526B00" w:rsidP="007A73E2">
            <w:pPr>
              <w:rPr>
                <w:rFonts w:asciiTheme="minorHAnsi" w:hAnsiTheme="minorHAnsi" w:cstheme="minorHAnsi"/>
                <w:b/>
                <w:bCs/>
              </w:rPr>
            </w:pPr>
            <w:r w:rsidRPr="00AF289A">
              <w:rPr>
                <w:rFonts w:asciiTheme="minorHAnsi" w:hAnsiTheme="minorHAnsi" w:cstheme="minorHAnsi"/>
                <w:b/>
                <w:bCs/>
              </w:rPr>
              <w:t>Emergency childcare</w:t>
            </w:r>
          </w:p>
        </w:tc>
        <w:tc>
          <w:tcPr>
            <w:tcW w:w="4018" w:type="dxa"/>
            <w:shd w:val="clear" w:color="auto" w:fill="FFFFD5"/>
            <w:vAlign w:val="center"/>
            <w:hideMark/>
          </w:tcPr>
          <w:p w14:paraId="1A03BA66" w14:textId="77777777" w:rsidR="00526B00" w:rsidRPr="00AF289A" w:rsidRDefault="00526B00" w:rsidP="007A73E2">
            <w:pPr>
              <w:rPr>
                <w:rFonts w:asciiTheme="minorHAnsi" w:hAnsiTheme="minorHAnsi" w:cstheme="minorHAnsi"/>
              </w:rPr>
            </w:pPr>
            <w:r w:rsidRPr="00AF289A">
              <w:rPr>
                <w:rFonts w:asciiTheme="minorHAnsi" w:hAnsiTheme="minorHAnsi" w:cstheme="minorHAnsi"/>
              </w:rPr>
              <w:t xml:space="preserve">To pay for emergency childcare in exceptional circumstances </w:t>
            </w:r>
          </w:p>
        </w:tc>
        <w:tc>
          <w:tcPr>
            <w:tcW w:w="1276" w:type="dxa"/>
            <w:shd w:val="clear" w:color="auto" w:fill="FFD5D5"/>
            <w:vAlign w:val="bottom"/>
          </w:tcPr>
          <w:p w14:paraId="2B7EB33F" w14:textId="59CF8622" w:rsidR="00526B00" w:rsidRPr="00AF289A" w:rsidRDefault="00526B00" w:rsidP="007A73E2">
            <w:pPr>
              <w:jc w:val="center"/>
              <w:rPr>
                <w:rFonts w:asciiTheme="minorHAnsi" w:hAnsiTheme="minorHAnsi" w:cstheme="minorHAnsi"/>
                <w:b/>
              </w:rPr>
            </w:pPr>
          </w:p>
        </w:tc>
      </w:tr>
      <w:tr w:rsidR="00526B00" w:rsidRPr="00AF289A" w14:paraId="7E79CA35" w14:textId="77777777" w:rsidTr="00526B00">
        <w:trPr>
          <w:trHeight w:val="1162"/>
          <w:jc w:val="center"/>
        </w:trPr>
        <w:tc>
          <w:tcPr>
            <w:tcW w:w="495" w:type="dxa"/>
          </w:tcPr>
          <w:p w14:paraId="79A95A3F" w14:textId="77777777" w:rsidR="00526B00" w:rsidRPr="00AF289A" w:rsidRDefault="00526B00" w:rsidP="007A73E2">
            <w:pPr>
              <w:jc w:val="center"/>
              <w:rPr>
                <w:rFonts w:asciiTheme="minorHAnsi" w:hAnsiTheme="minorHAnsi" w:cstheme="minorHAnsi"/>
                <w:b/>
                <w:bCs/>
              </w:rPr>
            </w:pPr>
            <w:r>
              <w:rPr>
                <w:rFonts w:asciiTheme="minorHAnsi" w:hAnsiTheme="minorHAnsi" w:cstheme="minorHAnsi"/>
                <w:b/>
                <w:bCs/>
              </w:rPr>
              <w:lastRenderedPageBreak/>
              <w:t>8</w:t>
            </w:r>
          </w:p>
        </w:tc>
        <w:tc>
          <w:tcPr>
            <w:tcW w:w="2335" w:type="dxa"/>
            <w:vAlign w:val="center"/>
          </w:tcPr>
          <w:p w14:paraId="70F81CA4" w14:textId="77777777" w:rsidR="00526B00" w:rsidRPr="00A05048" w:rsidRDefault="00526B00" w:rsidP="007A73E2">
            <w:pPr>
              <w:rPr>
                <w:rFonts w:asciiTheme="minorHAnsi" w:hAnsiTheme="minorHAnsi" w:cstheme="minorHAnsi"/>
                <w:b/>
                <w:bCs/>
              </w:rPr>
            </w:pPr>
            <w:r w:rsidRPr="00A05048">
              <w:rPr>
                <w:rFonts w:asciiTheme="minorHAnsi" w:hAnsiTheme="minorHAnsi" w:cs="Arial"/>
                <w:b/>
                <w:bCs/>
                <w:lang w:val="en-US"/>
              </w:rPr>
              <w:t xml:space="preserve">Provision of Interpretation and Translation Services </w:t>
            </w:r>
          </w:p>
        </w:tc>
        <w:tc>
          <w:tcPr>
            <w:tcW w:w="4018" w:type="dxa"/>
            <w:shd w:val="clear" w:color="auto" w:fill="FFFFD5"/>
            <w:vAlign w:val="center"/>
          </w:tcPr>
          <w:p w14:paraId="796FC639" w14:textId="77777777" w:rsidR="00526B00" w:rsidRDefault="00526B00" w:rsidP="007A73E2">
            <w:pPr>
              <w:rPr>
                <w:rFonts w:asciiTheme="minorHAnsi" w:hAnsiTheme="minorHAnsi" w:cs="Arial"/>
                <w:lang w:val="en-US"/>
              </w:rPr>
            </w:pPr>
            <w:r>
              <w:rPr>
                <w:rFonts w:asciiTheme="minorHAnsi" w:hAnsiTheme="minorHAnsi" w:cs="Arial"/>
                <w:lang w:val="en-US"/>
              </w:rPr>
              <w:t xml:space="preserve">As required, both verbal and written.  </w:t>
            </w:r>
          </w:p>
          <w:p w14:paraId="50146248" w14:textId="4BA71055" w:rsidR="00526B00" w:rsidRPr="00AF289A" w:rsidRDefault="00526B00" w:rsidP="007A73E2">
            <w:pPr>
              <w:rPr>
                <w:rFonts w:asciiTheme="minorHAnsi" w:hAnsiTheme="minorHAnsi" w:cstheme="minorHAnsi"/>
              </w:rPr>
            </w:pPr>
          </w:p>
        </w:tc>
        <w:tc>
          <w:tcPr>
            <w:tcW w:w="1276" w:type="dxa"/>
            <w:shd w:val="clear" w:color="auto" w:fill="FFD5D5"/>
            <w:vAlign w:val="bottom"/>
          </w:tcPr>
          <w:p w14:paraId="58DF02C3" w14:textId="09599D1F" w:rsidR="00526B00" w:rsidRDefault="00526B00" w:rsidP="007A73E2">
            <w:pPr>
              <w:rPr>
                <w:rFonts w:asciiTheme="minorHAnsi" w:hAnsiTheme="minorHAnsi" w:cstheme="minorHAnsi"/>
                <w:b/>
              </w:rPr>
            </w:pPr>
          </w:p>
        </w:tc>
      </w:tr>
      <w:tr w:rsidR="00526B00" w:rsidRPr="00AF289A" w14:paraId="4156D435" w14:textId="77777777" w:rsidTr="00526B00">
        <w:trPr>
          <w:trHeight w:val="985"/>
          <w:jc w:val="center"/>
        </w:trPr>
        <w:tc>
          <w:tcPr>
            <w:tcW w:w="495" w:type="dxa"/>
          </w:tcPr>
          <w:p w14:paraId="214F3C28" w14:textId="77777777" w:rsidR="00526B00" w:rsidRPr="00AF289A" w:rsidRDefault="00526B00" w:rsidP="007A73E2">
            <w:pPr>
              <w:jc w:val="center"/>
              <w:rPr>
                <w:rFonts w:asciiTheme="minorHAnsi" w:hAnsiTheme="minorHAnsi" w:cstheme="minorHAnsi"/>
                <w:b/>
                <w:bCs/>
              </w:rPr>
            </w:pPr>
            <w:r>
              <w:rPr>
                <w:rFonts w:asciiTheme="minorHAnsi" w:hAnsiTheme="minorHAnsi" w:cstheme="minorHAnsi"/>
                <w:b/>
                <w:bCs/>
              </w:rPr>
              <w:t>9</w:t>
            </w:r>
          </w:p>
        </w:tc>
        <w:tc>
          <w:tcPr>
            <w:tcW w:w="2335" w:type="dxa"/>
            <w:vAlign w:val="center"/>
            <w:hideMark/>
          </w:tcPr>
          <w:p w14:paraId="77C38965" w14:textId="77777777" w:rsidR="00526B00" w:rsidRPr="00AF289A" w:rsidRDefault="00526B00" w:rsidP="007A73E2">
            <w:pPr>
              <w:rPr>
                <w:rFonts w:asciiTheme="minorHAnsi" w:hAnsiTheme="minorHAnsi" w:cstheme="minorHAnsi"/>
                <w:b/>
                <w:bCs/>
              </w:rPr>
            </w:pPr>
          </w:p>
          <w:p w14:paraId="237AD0BE" w14:textId="77777777" w:rsidR="00526B00" w:rsidRPr="00AF289A" w:rsidRDefault="00526B00" w:rsidP="007A73E2">
            <w:pPr>
              <w:rPr>
                <w:rFonts w:asciiTheme="minorHAnsi" w:hAnsiTheme="minorHAnsi" w:cstheme="minorHAnsi"/>
                <w:b/>
                <w:bCs/>
              </w:rPr>
            </w:pPr>
            <w:r w:rsidRPr="00AF289A">
              <w:rPr>
                <w:rFonts w:asciiTheme="minorHAnsi" w:hAnsiTheme="minorHAnsi" w:cstheme="minorHAnsi"/>
                <w:b/>
                <w:bCs/>
              </w:rPr>
              <w:t>Medical aids, assessments and treatment fund (including counselling)</w:t>
            </w:r>
          </w:p>
        </w:tc>
        <w:tc>
          <w:tcPr>
            <w:tcW w:w="4018" w:type="dxa"/>
            <w:shd w:val="clear" w:color="auto" w:fill="FFFFD5"/>
            <w:vAlign w:val="center"/>
            <w:hideMark/>
          </w:tcPr>
          <w:p w14:paraId="39A6D5FA" w14:textId="77777777" w:rsidR="00526B00" w:rsidRPr="00AF289A" w:rsidRDefault="00526B00" w:rsidP="007A73E2">
            <w:pPr>
              <w:rPr>
                <w:rFonts w:asciiTheme="minorHAnsi" w:hAnsiTheme="minorHAnsi" w:cstheme="minorHAnsi"/>
              </w:rPr>
            </w:pPr>
          </w:p>
          <w:p w14:paraId="506BA033" w14:textId="4FDDCF1D" w:rsidR="00526B00" w:rsidRPr="00AF289A" w:rsidRDefault="00526B00" w:rsidP="007A73E2">
            <w:pPr>
              <w:rPr>
                <w:rFonts w:asciiTheme="minorHAnsi" w:hAnsiTheme="minorHAnsi" w:cstheme="minorHAnsi"/>
              </w:rPr>
            </w:pPr>
            <w:r w:rsidRPr="00AF289A">
              <w:rPr>
                <w:rFonts w:asciiTheme="minorHAnsi" w:hAnsiTheme="minorHAnsi" w:cstheme="minorHAnsi"/>
              </w:rPr>
              <w:t>Health related expenditure (estimate only) Provision of supports for adults not covered by the DTSS</w:t>
            </w:r>
          </w:p>
          <w:p w14:paraId="4BEDB033" w14:textId="77777777" w:rsidR="00526B00" w:rsidRPr="00AF289A" w:rsidRDefault="00526B00" w:rsidP="007A73E2">
            <w:pPr>
              <w:rPr>
                <w:rFonts w:asciiTheme="minorHAnsi" w:hAnsiTheme="minorHAnsi" w:cstheme="minorHAnsi"/>
              </w:rPr>
            </w:pPr>
            <w:r w:rsidRPr="00AF289A">
              <w:rPr>
                <w:rFonts w:asciiTheme="minorHAnsi" w:hAnsiTheme="minorHAnsi" w:cstheme="minorHAnsi"/>
              </w:rPr>
              <w:t>Other health costs including;</w:t>
            </w:r>
          </w:p>
          <w:p w14:paraId="788D6F0A" w14:textId="77777777" w:rsidR="00526B00" w:rsidRPr="00AF289A" w:rsidRDefault="00526B00" w:rsidP="007A73E2">
            <w:pPr>
              <w:rPr>
                <w:rFonts w:asciiTheme="minorHAnsi" w:hAnsiTheme="minorHAnsi" w:cstheme="minorHAnsi"/>
              </w:rPr>
            </w:pPr>
            <w:r w:rsidRPr="00AF289A">
              <w:rPr>
                <w:rFonts w:asciiTheme="minorHAnsi" w:hAnsiTheme="minorHAnsi" w:cstheme="minorHAnsi"/>
              </w:rPr>
              <w:t xml:space="preserve">Ophthalmic/hearing / skin related assessments  </w:t>
            </w:r>
          </w:p>
          <w:p w14:paraId="64E9BCA8" w14:textId="055A0BA5" w:rsidR="00526B00" w:rsidRPr="00AF289A" w:rsidRDefault="00526B00" w:rsidP="007A73E2">
            <w:pPr>
              <w:rPr>
                <w:rFonts w:asciiTheme="minorHAnsi" w:hAnsiTheme="minorHAnsi" w:cstheme="minorHAnsi"/>
              </w:rPr>
            </w:pPr>
            <w:r w:rsidRPr="00AF289A">
              <w:rPr>
                <w:rFonts w:asciiTheme="minorHAnsi" w:hAnsiTheme="minorHAnsi" w:cstheme="minorHAnsi"/>
              </w:rPr>
              <w:t xml:space="preserve">Family support and counselling services (some not available in </w:t>
            </w:r>
            <w:r w:rsidR="009D531D">
              <w:rPr>
                <w:rFonts w:asciiTheme="minorHAnsi" w:hAnsiTheme="minorHAnsi" w:cstheme="minorHAnsi"/>
              </w:rPr>
              <w:t>the</w:t>
            </w:r>
            <w:r w:rsidRPr="00AF289A">
              <w:rPr>
                <w:rFonts w:asciiTheme="minorHAnsi" w:hAnsiTheme="minorHAnsi" w:cstheme="minorHAnsi"/>
              </w:rPr>
              <w:t xml:space="preserve"> area, may</w:t>
            </w:r>
            <w:r w:rsidR="009D531D">
              <w:rPr>
                <w:rFonts w:asciiTheme="minorHAnsi" w:hAnsiTheme="minorHAnsi" w:cstheme="minorHAnsi"/>
              </w:rPr>
              <w:t xml:space="preserve"> need to</w:t>
            </w:r>
            <w:r w:rsidRPr="00AF289A">
              <w:rPr>
                <w:rFonts w:asciiTheme="minorHAnsi" w:hAnsiTheme="minorHAnsi" w:cstheme="minorHAnsi"/>
              </w:rPr>
              <w:t xml:space="preserve"> be sought further afield)</w:t>
            </w:r>
          </w:p>
          <w:p w14:paraId="75F753C4" w14:textId="77777777" w:rsidR="00526B00" w:rsidRPr="00AF289A" w:rsidRDefault="00526B00" w:rsidP="007A73E2">
            <w:pPr>
              <w:rPr>
                <w:rFonts w:asciiTheme="minorHAnsi" w:hAnsiTheme="minorHAnsi" w:cstheme="minorHAnsi"/>
              </w:rPr>
            </w:pPr>
            <w:r w:rsidRPr="00AF289A">
              <w:rPr>
                <w:rFonts w:asciiTheme="minorHAnsi" w:hAnsiTheme="minorHAnsi" w:cstheme="minorHAnsi"/>
              </w:rPr>
              <w:t>Customised service may be required.</w:t>
            </w:r>
          </w:p>
          <w:p w14:paraId="2C558522" w14:textId="77777777" w:rsidR="00526B00" w:rsidRPr="00AF289A" w:rsidRDefault="00526B00" w:rsidP="007A73E2">
            <w:pPr>
              <w:rPr>
                <w:rFonts w:asciiTheme="minorHAnsi" w:hAnsiTheme="minorHAnsi" w:cstheme="minorHAnsi"/>
              </w:rPr>
            </w:pPr>
          </w:p>
        </w:tc>
        <w:tc>
          <w:tcPr>
            <w:tcW w:w="1276" w:type="dxa"/>
            <w:shd w:val="clear" w:color="auto" w:fill="FFD5D5"/>
            <w:vAlign w:val="bottom"/>
          </w:tcPr>
          <w:p w14:paraId="706A83FF" w14:textId="4DED6EC6" w:rsidR="00526B00" w:rsidRPr="00AF289A" w:rsidRDefault="00526B00" w:rsidP="007A73E2">
            <w:pPr>
              <w:rPr>
                <w:rFonts w:asciiTheme="minorHAnsi" w:hAnsiTheme="minorHAnsi" w:cstheme="minorHAnsi"/>
                <w:b/>
              </w:rPr>
            </w:pPr>
          </w:p>
        </w:tc>
      </w:tr>
      <w:tr w:rsidR="00526B00" w:rsidRPr="00AF289A" w14:paraId="723A451B" w14:textId="77777777" w:rsidTr="00526B00">
        <w:trPr>
          <w:trHeight w:val="985"/>
          <w:jc w:val="center"/>
        </w:trPr>
        <w:tc>
          <w:tcPr>
            <w:tcW w:w="495" w:type="dxa"/>
          </w:tcPr>
          <w:p w14:paraId="3B17D7C9" w14:textId="77777777" w:rsidR="00526B00" w:rsidRPr="00AF289A" w:rsidRDefault="00526B00" w:rsidP="007A73E2">
            <w:pPr>
              <w:jc w:val="center"/>
              <w:rPr>
                <w:rFonts w:asciiTheme="minorHAnsi" w:hAnsiTheme="minorHAnsi" w:cstheme="minorHAnsi"/>
                <w:b/>
                <w:bCs/>
              </w:rPr>
            </w:pPr>
            <w:r>
              <w:rPr>
                <w:rFonts w:asciiTheme="minorHAnsi" w:hAnsiTheme="minorHAnsi" w:cstheme="minorHAnsi"/>
                <w:b/>
                <w:bCs/>
              </w:rPr>
              <w:t>10</w:t>
            </w:r>
          </w:p>
        </w:tc>
        <w:tc>
          <w:tcPr>
            <w:tcW w:w="2335" w:type="dxa"/>
            <w:vAlign w:val="center"/>
          </w:tcPr>
          <w:p w14:paraId="1CBE0E64" w14:textId="77777777" w:rsidR="00526B00" w:rsidRPr="00AF289A" w:rsidRDefault="00526B00" w:rsidP="007A73E2">
            <w:pPr>
              <w:rPr>
                <w:rFonts w:asciiTheme="minorHAnsi" w:hAnsiTheme="minorHAnsi" w:cstheme="minorHAnsi"/>
                <w:b/>
                <w:bCs/>
              </w:rPr>
            </w:pPr>
            <w:r w:rsidRPr="00AF289A">
              <w:rPr>
                <w:rFonts w:asciiTheme="minorHAnsi" w:hAnsiTheme="minorHAnsi" w:cstheme="minorHAnsi"/>
                <w:b/>
                <w:bCs/>
              </w:rPr>
              <w:t>Transport and Housing support costs</w:t>
            </w:r>
          </w:p>
        </w:tc>
        <w:tc>
          <w:tcPr>
            <w:tcW w:w="4018" w:type="dxa"/>
            <w:shd w:val="clear" w:color="auto" w:fill="FFFFD5"/>
            <w:vAlign w:val="center"/>
          </w:tcPr>
          <w:p w14:paraId="423ADA09" w14:textId="77777777" w:rsidR="00526B00" w:rsidRPr="00AF289A" w:rsidRDefault="00526B00" w:rsidP="007A73E2">
            <w:pPr>
              <w:rPr>
                <w:rFonts w:asciiTheme="minorHAnsi" w:hAnsiTheme="minorHAnsi" w:cstheme="minorHAnsi"/>
                <w:bCs/>
                <w:lang w:val="en-US"/>
              </w:rPr>
            </w:pPr>
          </w:p>
          <w:p w14:paraId="22F8A019" w14:textId="370B8443" w:rsidR="00526B00" w:rsidRPr="00AF289A" w:rsidRDefault="00526B00" w:rsidP="007A73E2">
            <w:pPr>
              <w:rPr>
                <w:rFonts w:asciiTheme="minorHAnsi" w:hAnsiTheme="minorHAnsi" w:cstheme="minorHAnsi"/>
              </w:rPr>
            </w:pPr>
            <w:r w:rsidRPr="00AF289A">
              <w:rPr>
                <w:rFonts w:asciiTheme="minorHAnsi" w:hAnsiTheme="minorHAnsi" w:cstheme="minorHAnsi"/>
                <w:bCs/>
                <w:lang w:val="en-US"/>
              </w:rPr>
              <w:t xml:space="preserve">Provision of support for transport initiatives to facilitate access of refugees to essential services during their initial integration and education period. </w:t>
            </w:r>
            <w:r w:rsidRPr="00AF289A">
              <w:rPr>
                <w:rFonts w:asciiTheme="minorHAnsi" w:hAnsiTheme="minorHAnsi" w:cstheme="minorHAnsi"/>
              </w:rPr>
              <w:t>Transport costs to include provision of accessible transport for wheelchair user to access English language classes, health appointments etc.</w:t>
            </w:r>
          </w:p>
          <w:p w14:paraId="4648D382" w14:textId="4ACD0A28" w:rsidR="00526B00" w:rsidRPr="00AF289A" w:rsidRDefault="00526B00" w:rsidP="007A73E2">
            <w:pPr>
              <w:rPr>
                <w:rFonts w:asciiTheme="minorHAnsi" w:hAnsiTheme="minorHAnsi" w:cstheme="minorHAnsi"/>
              </w:rPr>
            </w:pPr>
            <w:r w:rsidRPr="00AF289A">
              <w:rPr>
                <w:rFonts w:asciiTheme="minorHAnsi" w:hAnsiTheme="minorHAnsi" w:cstheme="minorHAnsi"/>
              </w:rPr>
              <w:t>Transport to Hospital as required.</w:t>
            </w:r>
          </w:p>
          <w:p w14:paraId="20306312" w14:textId="7150FB7E" w:rsidR="00526B00" w:rsidRDefault="00526B00" w:rsidP="007A73E2">
            <w:pPr>
              <w:rPr>
                <w:rFonts w:asciiTheme="minorHAnsi" w:hAnsiTheme="minorHAnsi" w:cstheme="minorHAnsi"/>
              </w:rPr>
            </w:pPr>
            <w:r w:rsidRPr="00AF289A">
              <w:rPr>
                <w:rFonts w:asciiTheme="minorHAnsi" w:hAnsiTheme="minorHAnsi" w:cstheme="minorHAnsi"/>
              </w:rPr>
              <w:t>Provision of additional housing / garden support needs.</w:t>
            </w:r>
          </w:p>
          <w:p w14:paraId="7B555A9D" w14:textId="77777777" w:rsidR="00526B00" w:rsidRDefault="00526B00" w:rsidP="007A73E2">
            <w:pPr>
              <w:rPr>
                <w:rFonts w:asciiTheme="minorHAnsi" w:hAnsiTheme="minorHAnsi" w:cstheme="minorHAnsi"/>
              </w:rPr>
            </w:pPr>
            <w:r>
              <w:rPr>
                <w:rFonts w:asciiTheme="minorHAnsi" w:hAnsiTheme="minorHAnsi" w:cstheme="minorHAnsi"/>
              </w:rPr>
              <w:t>Unforeseen Costs i.e. electricity and rent costs the LA may be liable for in advance of the signing of the tenancy</w:t>
            </w:r>
          </w:p>
          <w:p w14:paraId="62B54CA9" w14:textId="62056AF3" w:rsidR="00526B00" w:rsidRPr="00AF289A" w:rsidRDefault="00526B00" w:rsidP="007A73E2">
            <w:pPr>
              <w:rPr>
                <w:rFonts w:asciiTheme="minorHAnsi" w:hAnsiTheme="minorHAnsi" w:cstheme="minorHAnsi"/>
              </w:rPr>
            </w:pPr>
          </w:p>
        </w:tc>
        <w:tc>
          <w:tcPr>
            <w:tcW w:w="1276" w:type="dxa"/>
            <w:shd w:val="clear" w:color="auto" w:fill="FFD5D5"/>
          </w:tcPr>
          <w:p w14:paraId="3463C2F0" w14:textId="28BF8AD5" w:rsidR="00526B00" w:rsidRPr="00AF289A" w:rsidRDefault="00526B00" w:rsidP="007A73E2">
            <w:pPr>
              <w:jc w:val="center"/>
              <w:rPr>
                <w:rFonts w:asciiTheme="minorHAnsi" w:hAnsiTheme="minorHAnsi" w:cstheme="minorHAnsi"/>
                <w:b/>
              </w:rPr>
            </w:pPr>
          </w:p>
        </w:tc>
      </w:tr>
      <w:tr w:rsidR="00526B00" w:rsidRPr="00AF289A" w14:paraId="58DAB1F4" w14:textId="77777777" w:rsidTr="00526B00">
        <w:trPr>
          <w:trHeight w:val="985"/>
          <w:jc w:val="center"/>
        </w:trPr>
        <w:tc>
          <w:tcPr>
            <w:tcW w:w="495" w:type="dxa"/>
          </w:tcPr>
          <w:p w14:paraId="407A076F" w14:textId="77777777" w:rsidR="00526B00" w:rsidRPr="00300B60" w:rsidRDefault="00526B00" w:rsidP="007A73E2">
            <w:pPr>
              <w:jc w:val="center"/>
              <w:rPr>
                <w:rFonts w:asciiTheme="minorHAnsi" w:hAnsiTheme="minorHAnsi" w:cstheme="minorHAnsi"/>
                <w:b/>
                <w:bCs/>
              </w:rPr>
            </w:pPr>
          </w:p>
        </w:tc>
        <w:tc>
          <w:tcPr>
            <w:tcW w:w="2335" w:type="dxa"/>
            <w:vAlign w:val="center"/>
          </w:tcPr>
          <w:p w14:paraId="01067A87" w14:textId="77777777" w:rsidR="00300B60" w:rsidRDefault="00300B60" w:rsidP="007A73E2">
            <w:pPr>
              <w:rPr>
                <w:rFonts w:asciiTheme="minorHAnsi" w:hAnsiTheme="minorHAnsi" w:cstheme="minorHAnsi"/>
                <w:b/>
                <w:bCs/>
              </w:rPr>
            </w:pPr>
          </w:p>
          <w:p w14:paraId="247BF316" w14:textId="4562F965" w:rsidR="00526B00" w:rsidRPr="00300B60" w:rsidRDefault="00526B00" w:rsidP="007A73E2">
            <w:pPr>
              <w:rPr>
                <w:rFonts w:asciiTheme="minorHAnsi" w:hAnsiTheme="minorHAnsi" w:cstheme="minorHAnsi"/>
                <w:b/>
                <w:bCs/>
              </w:rPr>
            </w:pPr>
            <w:r w:rsidRPr="00300B60">
              <w:rPr>
                <w:rFonts w:asciiTheme="minorHAnsi" w:hAnsiTheme="minorHAnsi" w:cstheme="minorHAnsi"/>
                <w:b/>
                <w:bCs/>
              </w:rPr>
              <w:t>Total</w:t>
            </w:r>
          </w:p>
        </w:tc>
        <w:tc>
          <w:tcPr>
            <w:tcW w:w="4018" w:type="dxa"/>
            <w:shd w:val="clear" w:color="auto" w:fill="FFFFD5"/>
            <w:vAlign w:val="center"/>
          </w:tcPr>
          <w:p w14:paraId="42294A97" w14:textId="77777777" w:rsidR="00526B00" w:rsidRPr="00AF289A" w:rsidRDefault="00526B00" w:rsidP="007A73E2">
            <w:pPr>
              <w:rPr>
                <w:rFonts w:asciiTheme="minorHAnsi" w:hAnsiTheme="minorHAnsi" w:cstheme="minorHAnsi"/>
                <w:bCs/>
                <w:lang w:val="en-US"/>
              </w:rPr>
            </w:pPr>
          </w:p>
        </w:tc>
        <w:tc>
          <w:tcPr>
            <w:tcW w:w="1276" w:type="dxa"/>
            <w:shd w:val="clear" w:color="auto" w:fill="FFD5D5"/>
            <w:vAlign w:val="bottom"/>
          </w:tcPr>
          <w:p w14:paraId="76EF63F5" w14:textId="49B8572F" w:rsidR="00526B00" w:rsidRPr="00AF289A" w:rsidRDefault="00300B60" w:rsidP="008561D4">
            <w:pPr>
              <w:rPr>
                <w:rFonts w:asciiTheme="minorHAnsi" w:hAnsiTheme="minorHAnsi" w:cstheme="minorHAnsi"/>
                <w:b/>
              </w:rPr>
            </w:pPr>
            <w:r>
              <w:rPr>
                <w:rFonts w:asciiTheme="minorHAnsi" w:hAnsiTheme="minorHAnsi" w:cstheme="minorHAnsi"/>
                <w:b/>
              </w:rPr>
              <w:t>€320,000</w:t>
            </w:r>
          </w:p>
        </w:tc>
      </w:tr>
    </w:tbl>
    <w:p w14:paraId="4EB175C2" w14:textId="77777777" w:rsidR="003C0FB1" w:rsidRDefault="003C0FB1" w:rsidP="00CC7906"/>
    <w:p w14:paraId="08FF7902"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4BD1F9EC" w14:textId="77777777" w:rsidR="003C0FB1" w:rsidRDefault="003C0FB1" w:rsidP="00CC7906"/>
    <w:p w14:paraId="516DB56A"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78D585D0"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327B6264" w14:textId="77777777" w:rsidR="003C0FB1" w:rsidRDefault="003C0FB1" w:rsidP="00D3359A">
      <w:pPr>
        <w:keepLines/>
        <w:jc w:val="both"/>
      </w:pPr>
    </w:p>
    <w:p w14:paraId="427A6A79" w14:textId="77777777" w:rsidR="003C0FB1" w:rsidRDefault="003C0FB1" w:rsidP="00D3359A">
      <w:pPr>
        <w:keepLines/>
        <w:jc w:val="center"/>
        <w:rPr>
          <w:b/>
        </w:rPr>
      </w:pPr>
      <w:r w:rsidRPr="000E5DB7">
        <w:rPr>
          <w:b/>
        </w:rPr>
        <w:t>TENDERERS’ STATEMENT</w:t>
      </w:r>
    </w:p>
    <w:p w14:paraId="6D537D1F" w14:textId="77777777" w:rsidR="003C0FB1" w:rsidRDefault="003C0FB1" w:rsidP="00D3359A">
      <w:pPr>
        <w:keepLines/>
        <w:jc w:val="both"/>
        <w:rPr>
          <w:b/>
        </w:rPr>
      </w:pPr>
    </w:p>
    <w:p w14:paraId="36F3EDF2" w14:textId="2B31C575"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EndPr/>
        <w:sdtContent>
          <w:r w:rsidR="00145CAA">
            <w:rPr>
              <w:highlight w:val="lightGray"/>
            </w:rPr>
            <w:t>Offaly County Council</w:t>
          </w:r>
        </w:sdtContent>
      </w:sdt>
      <w:r w:rsidR="003F3EE7">
        <w:t xml:space="preserve"> </w:t>
      </w:r>
      <w:r w:rsidR="003F3EE7" w:rsidRPr="00CC568F">
        <w:t>(the “Contracting Authority”)</w:t>
      </w:r>
    </w:p>
    <w:p w14:paraId="46FC351B" w14:textId="708AF482"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EndPr/>
        <w:sdtContent>
          <w:r w:rsidR="000C1BE6">
            <w:rPr>
              <w:szCs w:val="22"/>
              <w:highlight w:val="lightGray"/>
            </w:rPr>
            <w:t>an Implementing Partner to deliver Offaly Refugee Resettlement Project</w:t>
          </w:r>
        </w:sdtContent>
      </w:sdt>
    </w:p>
    <w:p w14:paraId="548E1EA1" w14:textId="77777777" w:rsidR="003C0FB1" w:rsidRDefault="003C0FB1" w:rsidP="00D3359A">
      <w:pPr>
        <w:keepLines/>
        <w:jc w:val="both"/>
      </w:pPr>
    </w:p>
    <w:p w14:paraId="6B39EDD0" w14:textId="7790218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64"/>
      </w:tblGrid>
      <w:tr w:rsidR="003C0FB1" w:rsidRPr="00507FE4" w14:paraId="4C7A617B" w14:textId="77777777" w:rsidTr="00D3359A">
        <w:trPr>
          <w:trHeight w:val="636"/>
        </w:trPr>
        <w:tc>
          <w:tcPr>
            <w:tcW w:w="807" w:type="dxa"/>
          </w:tcPr>
          <w:p w14:paraId="286530E9" w14:textId="77777777" w:rsidR="003C0FB1" w:rsidRPr="00C22B2F" w:rsidRDefault="003C0FB1" w:rsidP="004A7D33">
            <w:pPr>
              <w:jc w:val="both"/>
              <w:rPr>
                <w:color w:val="0000FF"/>
              </w:rPr>
            </w:pPr>
            <w:r w:rsidRPr="00C22B2F">
              <w:rPr>
                <w:color w:val="0000FF"/>
              </w:rPr>
              <w:t>1.</w:t>
            </w:r>
          </w:p>
        </w:tc>
        <w:tc>
          <w:tcPr>
            <w:tcW w:w="8264" w:type="dxa"/>
          </w:tcPr>
          <w:p w14:paraId="4D12274C"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3E3AFAFD" w14:textId="77777777" w:rsidTr="00D3359A">
        <w:trPr>
          <w:trHeight w:val="1186"/>
        </w:trPr>
        <w:tc>
          <w:tcPr>
            <w:tcW w:w="807" w:type="dxa"/>
          </w:tcPr>
          <w:p w14:paraId="0DFA817B" w14:textId="77777777" w:rsidR="003C0FB1" w:rsidRPr="00C22B2F" w:rsidRDefault="003C0FB1" w:rsidP="004A7D33">
            <w:pPr>
              <w:jc w:val="both"/>
              <w:rPr>
                <w:color w:val="0000FF"/>
              </w:rPr>
            </w:pPr>
            <w:r w:rsidRPr="00C22B2F">
              <w:rPr>
                <w:color w:val="0000FF"/>
              </w:rPr>
              <w:t>2.</w:t>
            </w:r>
          </w:p>
        </w:tc>
        <w:tc>
          <w:tcPr>
            <w:tcW w:w="8264" w:type="dxa"/>
          </w:tcPr>
          <w:p w14:paraId="5E45FE55" w14:textId="77777777" w:rsidR="003C0FB1" w:rsidRPr="00507FE4" w:rsidRDefault="003C0FB1">
            <w:pPr>
              <w:jc w:val="both"/>
            </w:pPr>
            <w:r w:rsidRPr="00507FE4">
              <w:t xml:space="preserve">We accept all of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49D9DD30" w14:textId="77777777" w:rsidTr="002418DA">
        <w:tc>
          <w:tcPr>
            <w:tcW w:w="807" w:type="dxa"/>
          </w:tcPr>
          <w:p w14:paraId="77BB9C44" w14:textId="77777777" w:rsidR="003C0FB1" w:rsidRPr="00C22B2F" w:rsidRDefault="003C0FB1" w:rsidP="004A7D33">
            <w:pPr>
              <w:jc w:val="both"/>
              <w:rPr>
                <w:color w:val="0000FF"/>
              </w:rPr>
            </w:pPr>
            <w:r w:rsidRPr="00C22B2F">
              <w:rPr>
                <w:color w:val="0000FF"/>
              </w:rPr>
              <w:t>3.</w:t>
            </w:r>
          </w:p>
        </w:tc>
        <w:tc>
          <w:tcPr>
            <w:tcW w:w="8264" w:type="dxa"/>
          </w:tcPr>
          <w:p w14:paraId="7366CD2B"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0CD20EB6" w14:textId="77777777" w:rsidTr="002418DA">
        <w:tc>
          <w:tcPr>
            <w:tcW w:w="807" w:type="dxa"/>
          </w:tcPr>
          <w:p w14:paraId="460749F0" w14:textId="77777777" w:rsidR="003C0FB1" w:rsidRPr="00C22B2F" w:rsidRDefault="003C0FB1" w:rsidP="004A7D33">
            <w:pPr>
              <w:jc w:val="both"/>
              <w:rPr>
                <w:color w:val="0000FF"/>
              </w:rPr>
            </w:pPr>
            <w:r w:rsidRPr="00C22B2F">
              <w:rPr>
                <w:color w:val="0000FF"/>
              </w:rPr>
              <w:t>4.</w:t>
            </w:r>
          </w:p>
        </w:tc>
        <w:tc>
          <w:tcPr>
            <w:tcW w:w="8264" w:type="dxa"/>
          </w:tcPr>
          <w:p w14:paraId="20AC4B50"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C2B0DB8" w14:textId="77777777" w:rsidTr="002418DA">
        <w:tc>
          <w:tcPr>
            <w:tcW w:w="807" w:type="dxa"/>
          </w:tcPr>
          <w:p w14:paraId="718B1D01" w14:textId="77777777" w:rsidR="003C0FB1" w:rsidRPr="00C22B2F" w:rsidRDefault="003C0FB1" w:rsidP="004A7D33">
            <w:pPr>
              <w:jc w:val="both"/>
              <w:rPr>
                <w:color w:val="0000FF"/>
              </w:rPr>
            </w:pPr>
            <w:r w:rsidRPr="00C22B2F">
              <w:rPr>
                <w:color w:val="0000FF"/>
              </w:rPr>
              <w:t>5.</w:t>
            </w:r>
          </w:p>
        </w:tc>
        <w:tc>
          <w:tcPr>
            <w:tcW w:w="8264" w:type="dxa"/>
          </w:tcPr>
          <w:p w14:paraId="00E494B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7061E964" w14:textId="77777777" w:rsidTr="002418DA">
        <w:tc>
          <w:tcPr>
            <w:tcW w:w="807" w:type="dxa"/>
          </w:tcPr>
          <w:p w14:paraId="7ABA3DBC" w14:textId="77777777" w:rsidR="003C0FB1" w:rsidRPr="00C22B2F" w:rsidRDefault="003C0FB1" w:rsidP="004A7D33">
            <w:pPr>
              <w:jc w:val="both"/>
              <w:rPr>
                <w:color w:val="0000FF"/>
              </w:rPr>
            </w:pPr>
            <w:r w:rsidRPr="00C22B2F">
              <w:rPr>
                <w:color w:val="0000FF"/>
              </w:rPr>
              <w:t>6.</w:t>
            </w:r>
          </w:p>
        </w:tc>
        <w:tc>
          <w:tcPr>
            <w:tcW w:w="8264" w:type="dxa"/>
          </w:tcPr>
          <w:p w14:paraId="55DF3E32" w14:textId="77777777" w:rsidR="003C0FB1" w:rsidRDefault="003C0FB1" w:rsidP="00FD38B8">
            <w:pPr>
              <w:jc w:val="both"/>
            </w:pPr>
            <w:r w:rsidRPr="000E5DB7">
              <w:t>We confirm that we have complied with all requirements as set out at Part 2 of the RFT.</w:t>
            </w:r>
          </w:p>
        </w:tc>
      </w:tr>
      <w:tr w:rsidR="003C0FB1" w:rsidRPr="00CB5B77" w14:paraId="79AFB841" w14:textId="77777777" w:rsidTr="002418DA">
        <w:tc>
          <w:tcPr>
            <w:tcW w:w="807" w:type="dxa"/>
          </w:tcPr>
          <w:p w14:paraId="77438A60" w14:textId="77777777" w:rsidR="003C0FB1" w:rsidRDefault="003C0FB1" w:rsidP="004A7D33">
            <w:pPr>
              <w:jc w:val="both"/>
              <w:rPr>
                <w:color w:val="000080"/>
              </w:rPr>
            </w:pPr>
            <w:r w:rsidRPr="00C22B2F">
              <w:rPr>
                <w:color w:val="0000FF"/>
              </w:rPr>
              <w:t>7.</w:t>
            </w:r>
          </w:p>
        </w:tc>
        <w:tc>
          <w:tcPr>
            <w:tcW w:w="8264" w:type="dxa"/>
          </w:tcPr>
          <w:p w14:paraId="75207830" w14:textId="77777777" w:rsidR="003C0FB1" w:rsidRDefault="003C0FB1" w:rsidP="00FD38B8">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RFT. </w:t>
            </w:r>
          </w:p>
        </w:tc>
      </w:tr>
      <w:tr w:rsidR="003C0FB1" w:rsidRPr="00CB5B77" w14:paraId="5F70E685" w14:textId="77777777" w:rsidTr="002418DA">
        <w:tc>
          <w:tcPr>
            <w:tcW w:w="807" w:type="dxa"/>
          </w:tcPr>
          <w:p w14:paraId="653C8854" w14:textId="77777777" w:rsidR="003C0FB1" w:rsidRPr="00C22B2F" w:rsidRDefault="003C0FB1" w:rsidP="004A7D33">
            <w:pPr>
              <w:jc w:val="both"/>
              <w:rPr>
                <w:color w:val="0000FF"/>
              </w:rPr>
            </w:pPr>
            <w:r w:rsidRPr="00C22B2F">
              <w:rPr>
                <w:color w:val="0000FF"/>
              </w:rPr>
              <w:t>8.</w:t>
            </w:r>
          </w:p>
        </w:tc>
        <w:tc>
          <w:tcPr>
            <w:tcW w:w="8264" w:type="dxa"/>
          </w:tcPr>
          <w:p w14:paraId="5E46DBF3"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183FEFB5" w14:textId="77777777" w:rsidTr="00904FCA">
        <w:tc>
          <w:tcPr>
            <w:tcW w:w="807" w:type="dxa"/>
          </w:tcPr>
          <w:p w14:paraId="09487614" w14:textId="77777777" w:rsidR="00904FCA" w:rsidRPr="00904FCA" w:rsidRDefault="00904FCA" w:rsidP="00904FCA">
            <w:pPr>
              <w:jc w:val="both"/>
              <w:rPr>
                <w:color w:val="0000FF"/>
              </w:rPr>
            </w:pPr>
            <w:r w:rsidRPr="00904FCA">
              <w:rPr>
                <w:color w:val="0000FF"/>
              </w:rPr>
              <w:t>9.</w:t>
            </w:r>
          </w:p>
        </w:tc>
        <w:tc>
          <w:tcPr>
            <w:tcW w:w="8264" w:type="dxa"/>
          </w:tcPr>
          <w:p w14:paraId="3BE6971C"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5B2A6D" w:rsidRPr="00514373" w14:paraId="758D15F4" w14:textId="77777777" w:rsidTr="00904FCA">
        <w:tc>
          <w:tcPr>
            <w:tcW w:w="807" w:type="dxa"/>
          </w:tcPr>
          <w:p w14:paraId="1F80FD6B" w14:textId="2065E604" w:rsidR="005B2A6D" w:rsidRPr="00904FCA" w:rsidRDefault="005B2A6D" w:rsidP="005B2A6D">
            <w:pPr>
              <w:jc w:val="both"/>
              <w:rPr>
                <w:color w:val="0000FF"/>
              </w:rPr>
            </w:pPr>
            <w:r>
              <w:rPr>
                <w:color w:val="0000FF"/>
              </w:rPr>
              <w:lastRenderedPageBreak/>
              <w:t>10.</w:t>
            </w:r>
          </w:p>
        </w:tc>
        <w:tc>
          <w:tcPr>
            <w:tcW w:w="8264" w:type="dxa"/>
          </w:tcPr>
          <w:p w14:paraId="3286B9A7" w14:textId="700F9221" w:rsidR="005B2A6D" w:rsidRPr="00904FCA" w:rsidRDefault="005B2A6D" w:rsidP="005B2A6D">
            <w:pPr>
              <w:jc w:val="both"/>
            </w:pPr>
            <w:r>
              <w:t>We do not come within the category of prohibited economic operators identified in Regulation (EU) No 833/2014 of 31 July 2014 (as amended by EU Regulation 2022/576 or any subsequent amendments to same).</w:t>
            </w:r>
          </w:p>
        </w:tc>
      </w:tr>
      <w:tr w:rsidR="005B2A6D" w:rsidRPr="00514373" w14:paraId="40AC185B" w14:textId="77777777" w:rsidTr="00904FCA">
        <w:tc>
          <w:tcPr>
            <w:tcW w:w="807" w:type="dxa"/>
          </w:tcPr>
          <w:p w14:paraId="40902D1F" w14:textId="4FFB2036" w:rsidR="005B2A6D" w:rsidRPr="00904FCA" w:rsidRDefault="005B2A6D" w:rsidP="005B2A6D">
            <w:pPr>
              <w:jc w:val="both"/>
              <w:rPr>
                <w:color w:val="0000FF"/>
              </w:rPr>
            </w:pPr>
            <w:r>
              <w:rPr>
                <w:color w:val="0000FF"/>
              </w:rPr>
              <w:t>11.</w:t>
            </w:r>
          </w:p>
        </w:tc>
        <w:tc>
          <w:tcPr>
            <w:tcW w:w="8264" w:type="dxa"/>
          </w:tcPr>
          <w:p w14:paraId="761FE549" w14:textId="369D6A13" w:rsidR="005B2A6D" w:rsidRPr="00904FCA" w:rsidRDefault="005B2A6D" w:rsidP="005B2A6D">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5B2A6D" w:rsidRPr="00514373" w14:paraId="4BA716A6" w14:textId="77777777" w:rsidTr="00904FCA">
        <w:tc>
          <w:tcPr>
            <w:tcW w:w="807" w:type="dxa"/>
          </w:tcPr>
          <w:p w14:paraId="252F3832" w14:textId="3C918B65" w:rsidR="005B2A6D" w:rsidRPr="00904FCA" w:rsidRDefault="005B2A6D" w:rsidP="005B2A6D">
            <w:pPr>
              <w:jc w:val="both"/>
              <w:rPr>
                <w:color w:val="0000FF"/>
              </w:rPr>
            </w:pPr>
            <w:r>
              <w:rPr>
                <w:color w:val="0000FF"/>
              </w:rPr>
              <w:t>12.</w:t>
            </w:r>
          </w:p>
        </w:tc>
        <w:tc>
          <w:tcPr>
            <w:tcW w:w="8264" w:type="dxa"/>
          </w:tcPr>
          <w:p w14:paraId="1F8BA78A" w14:textId="30C2CF25" w:rsidR="005B2A6D" w:rsidRPr="00904FCA" w:rsidRDefault="005B2A6D" w:rsidP="005B2A6D">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7DBA0C2" w14:textId="77777777" w:rsidR="003C0FB1" w:rsidRDefault="003C0FB1"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E81897" w14:textId="77777777" w:rsidTr="00503F93">
        <w:trPr>
          <w:trHeight w:val="940"/>
        </w:trPr>
        <w:tc>
          <w:tcPr>
            <w:tcW w:w="4208" w:type="dxa"/>
          </w:tcPr>
          <w:p w14:paraId="4D33B3F3" w14:textId="4E6E3903" w:rsidR="003C0FB1" w:rsidRDefault="00FD38B8" w:rsidP="00503F93">
            <w:pPr>
              <w:jc w:val="both"/>
              <w:rPr>
                <w:b/>
                <w:color w:val="333399"/>
                <w:szCs w:val="22"/>
              </w:rPr>
            </w:pPr>
            <w:r>
              <w:br w:type="page"/>
            </w:r>
            <w:r w:rsidR="003C0FB1" w:rsidRPr="00830A49">
              <w:rPr>
                <w:b/>
                <w:color w:val="333399"/>
                <w:szCs w:val="22"/>
              </w:rPr>
              <w:t>SIGNED</w:t>
            </w:r>
          </w:p>
          <w:p w14:paraId="538B57EE" w14:textId="77777777" w:rsidR="003C0FB1" w:rsidRDefault="003C0FB1" w:rsidP="00503F93">
            <w:pPr>
              <w:jc w:val="both"/>
              <w:rPr>
                <w:b/>
                <w:color w:val="333399"/>
                <w:szCs w:val="22"/>
              </w:rPr>
            </w:pPr>
          </w:p>
          <w:p w14:paraId="23B91975" w14:textId="77777777" w:rsidR="003C0FB1" w:rsidRDefault="003C0FB1" w:rsidP="00503F93">
            <w:pPr>
              <w:jc w:val="both"/>
              <w:rPr>
                <w:b/>
                <w:color w:val="333399"/>
                <w:szCs w:val="22"/>
              </w:rPr>
            </w:pPr>
          </w:p>
          <w:p w14:paraId="0F1268BC" w14:textId="77777777" w:rsidR="003C0FB1" w:rsidRDefault="003C0FB1" w:rsidP="00503F93">
            <w:pPr>
              <w:jc w:val="both"/>
              <w:rPr>
                <w:b/>
                <w:color w:val="333399"/>
                <w:szCs w:val="22"/>
              </w:rPr>
            </w:pPr>
          </w:p>
          <w:p w14:paraId="5048B5DC"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1075904B" w14:textId="77777777" w:rsidR="003C0FB1" w:rsidRDefault="003C0FB1" w:rsidP="00503F93">
            <w:pPr>
              <w:jc w:val="both"/>
              <w:rPr>
                <w:b/>
                <w:color w:val="333399"/>
                <w:szCs w:val="22"/>
              </w:rPr>
            </w:pPr>
            <w:r w:rsidRPr="00830A49">
              <w:rPr>
                <w:b/>
                <w:color w:val="333399"/>
                <w:szCs w:val="22"/>
              </w:rPr>
              <w:t>Company</w:t>
            </w:r>
          </w:p>
          <w:p w14:paraId="092D38C8" w14:textId="77777777" w:rsidR="003C0FB1" w:rsidRDefault="003C0FB1" w:rsidP="00503F93">
            <w:pPr>
              <w:jc w:val="both"/>
              <w:rPr>
                <w:b/>
                <w:color w:val="333399"/>
                <w:szCs w:val="22"/>
              </w:rPr>
            </w:pPr>
          </w:p>
        </w:tc>
      </w:tr>
      <w:tr w:rsidR="003C0FB1" w:rsidRPr="00830A49" w14:paraId="6057679E" w14:textId="77777777" w:rsidTr="00503F93">
        <w:trPr>
          <w:cantSplit/>
          <w:trHeight w:val="940"/>
        </w:trPr>
        <w:tc>
          <w:tcPr>
            <w:tcW w:w="4208" w:type="dxa"/>
          </w:tcPr>
          <w:p w14:paraId="31041AB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0581D1B9" w14:textId="77777777" w:rsidR="003C0FB1" w:rsidRDefault="003C0FB1" w:rsidP="00503F93">
            <w:pPr>
              <w:jc w:val="both"/>
              <w:rPr>
                <w:b/>
                <w:color w:val="333399"/>
                <w:szCs w:val="22"/>
              </w:rPr>
            </w:pPr>
            <w:r w:rsidRPr="00830A49">
              <w:rPr>
                <w:b/>
                <w:color w:val="333399"/>
                <w:szCs w:val="22"/>
              </w:rPr>
              <w:t>Address</w:t>
            </w:r>
          </w:p>
        </w:tc>
      </w:tr>
      <w:tr w:rsidR="003C0FB1" w:rsidRPr="00830A49" w14:paraId="7AA1F9BB" w14:textId="77777777" w:rsidTr="00503F93">
        <w:trPr>
          <w:cantSplit/>
          <w:trHeight w:val="940"/>
        </w:trPr>
        <w:tc>
          <w:tcPr>
            <w:tcW w:w="4208" w:type="dxa"/>
          </w:tcPr>
          <w:p w14:paraId="142F0832"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6B5A19F0" w14:textId="77777777" w:rsidR="003C0FB1" w:rsidRPr="00830A49" w:rsidRDefault="003C0FB1" w:rsidP="00503F93">
            <w:pPr>
              <w:jc w:val="both"/>
              <w:rPr>
                <w:b/>
                <w:color w:val="333399"/>
                <w:szCs w:val="22"/>
              </w:rPr>
            </w:pPr>
          </w:p>
        </w:tc>
      </w:tr>
    </w:tbl>
    <w:p w14:paraId="32F66A5A" w14:textId="77777777" w:rsidR="003C0FB1" w:rsidRDefault="003C0FB1" w:rsidP="003C0FB1">
      <w:pPr>
        <w:jc w:val="both"/>
      </w:pPr>
    </w:p>
    <w:p w14:paraId="325ADC6F" w14:textId="77777777" w:rsidR="007B120C" w:rsidRDefault="007B120C" w:rsidP="00292437"/>
    <w:p w14:paraId="62C74AB7" w14:textId="77777777" w:rsidR="007B120C" w:rsidRPr="0096779D" w:rsidRDefault="007B120C" w:rsidP="007B120C">
      <w:pPr>
        <w:spacing w:after="160" w:line="259" w:lineRule="auto"/>
        <w:rPr>
          <w:szCs w:val="22"/>
          <w:highlight w:val="magenta"/>
        </w:rPr>
      </w:pPr>
    </w:p>
    <w:p w14:paraId="128A37C2"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89C8D2" w14:textId="1ADE53D7"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EndPr/>
        <w:sdtContent>
          <w:r w:rsidR="000C1BE6">
            <w:rPr>
              <w:szCs w:val="22"/>
              <w:highlight w:val="lightGray"/>
            </w:rPr>
            <w:t>an Implementing Partner to deliver Offaly Refugee Resettlement Project</w:t>
          </w:r>
        </w:sdtContent>
      </w:sdt>
      <w:r w:rsidRPr="00527368">
        <w:t xml:space="preserve"> </w:t>
      </w:r>
    </w:p>
    <w:p w14:paraId="4FE9F4BC" w14:textId="77777777" w:rsidR="003C0FB1" w:rsidRPr="00830A49" w:rsidRDefault="003C0FB1" w:rsidP="0058336E">
      <w:pPr>
        <w:tabs>
          <w:tab w:val="left" w:pos="1701"/>
        </w:tabs>
        <w:jc w:val="both"/>
        <w:rPr>
          <w:szCs w:val="22"/>
        </w:rPr>
      </w:pPr>
      <w:r w:rsidRPr="00830A49">
        <w:rPr>
          <w:b/>
          <w:szCs w:val="22"/>
        </w:rPr>
        <w:t>NAME:</w:t>
      </w:r>
      <w:r w:rsidRPr="00830A49">
        <w:rPr>
          <w:szCs w:val="22"/>
        </w:rPr>
        <w:t xml:space="preserve"> </w:t>
      </w:r>
      <w:r>
        <w:rPr>
          <w:szCs w:val="22"/>
        </w:rPr>
        <w:t xml:space="preserve">  </w:t>
      </w:r>
      <w:r>
        <w:rPr>
          <w:szCs w:val="22"/>
        </w:rPr>
        <w:tab/>
      </w:r>
      <w:r>
        <w:rPr>
          <w:rFonts w:cs="Calibri"/>
          <w:szCs w:val="22"/>
          <w:u w:val="single"/>
        </w:rPr>
        <w:fldChar w:fldCharType="begin">
          <w:ffData>
            <w:name w:val=""/>
            <w:enabled/>
            <w:calcOnExit w:val="0"/>
            <w:textInput>
              <w:default w:val="[Click here and insert name]"/>
            </w:textInput>
          </w:ffData>
        </w:fldChar>
      </w:r>
      <w:r>
        <w:rPr>
          <w:rFonts w:cs="Calibri"/>
          <w:szCs w:val="22"/>
          <w:u w:val="single"/>
        </w:rPr>
        <w:instrText xml:space="preserve"> FORMTEXT </w:instrText>
      </w:r>
      <w:r>
        <w:rPr>
          <w:rFonts w:cs="Calibri"/>
          <w:szCs w:val="22"/>
          <w:u w:val="single"/>
        </w:rPr>
      </w:r>
      <w:r>
        <w:rPr>
          <w:rFonts w:cs="Calibri"/>
          <w:szCs w:val="22"/>
          <w:u w:val="single"/>
        </w:rPr>
        <w:fldChar w:fldCharType="separate"/>
      </w:r>
      <w:r>
        <w:rPr>
          <w:rFonts w:cs="Calibri"/>
          <w:noProof/>
          <w:szCs w:val="22"/>
          <w:u w:val="single"/>
        </w:rPr>
        <w:t>[Click here and insert name]</w:t>
      </w:r>
      <w:r>
        <w:rPr>
          <w:rFonts w:cs="Calibri"/>
          <w:szCs w:val="22"/>
          <w:u w:val="single"/>
        </w:rPr>
        <w:fldChar w:fldCharType="end"/>
      </w:r>
    </w:p>
    <w:p w14:paraId="5D5E9EF8" w14:textId="77777777" w:rsidR="003C0FB1" w:rsidRPr="00830A49" w:rsidRDefault="003C0FB1" w:rsidP="0058336E">
      <w:pPr>
        <w:tabs>
          <w:tab w:val="left" w:pos="1701"/>
        </w:tabs>
        <w:jc w:val="both"/>
        <w:rPr>
          <w:szCs w:val="22"/>
        </w:rPr>
      </w:pPr>
      <w:r w:rsidRPr="00830A49">
        <w:rPr>
          <w:b/>
          <w:szCs w:val="22"/>
        </w:rPr>
        <w:t>ADDRESS:</w:t>
      </w:r>
      <w:r w:rsidRPr="00830A49">
        <w:rPr>
          <w:szCs w:val="22"/>
        </w:rPr>
        <w:t xml:space="preserve"> </w:t>
      </w:r>
      <w:r>
        <w:rPr>
          <w:szCs w:val="22"/>
        </w:rPr>
        <w:tab/>
      </w:r>
      <w:r>
        <w:rPr>
          <w:rFonts w:cs="Calibri"/>
          <w:szCs w:val="22"/>
          <w:u w:val="single"/>
        </w:rPr>
        <w:fldChar w:fldCharType="begin">
          <w:ffData>
            <w:name w:val=""/>
            <w:enabled/>
            <w:calcOnExit w:val="0"/>
            <w:textInput>
              <w:default w:val="[Click here and insert address]"/>
            </w:textInput>
          </w:ffData>
        </w:fldChar>
      </w:r>
      <w:r>
        <w:rPr>
          <w:rFonts w:cs="Calibri"/>
          <w:szCs w:val="22"/>
          <w:u w:val="single"/>
        </w:rPr>
        <w:instrText xml:space="preserve"> FORMTEXT </w:instrText>
      </w:r>
      <w:r>
        <w:rPr>
          <w:rFonts w:cs="Calibri"/>
          <w:szCs w:val="22"/>
          <w:u w:val="single"/>
        </w:rPr>
      </w:r>
      <w:r>
        <w:rPr>
          <w:rFonts w:cs="Calibri"/>
          <w:szCs w:val="22"/>
          <w:u w:val="single"/>
        </w:rPr>
        <w:fldChar w:fldCharType="separate"/>
      </w:r>
      <w:r>
        <w:rPr>
          <w:rFonts w:cs="Calibri"/>
          <w:noProof/>
          <w:szCs w:val="22"/>
          <w:u w:val="single"/>
        </w:rPr>
        <w:t>[Click here and insert address]</w:t>
      </w:r>
      <w:r>
        <w:rPr>
          <w:rFonts w:cs="Calibri"/>
          <w:szCs w:val="22"/>
          <w:u w:val="single"/>
        </w:rPr>
        <w:fldChar w:fldCharType="end"/>
      </w:r>
    </w:p>
    <w:p w14:paraId="120585A9" w14:textId="77777777" w:rsidR="003C0FB1" w:rsidRPr="00ED4449" w:rsidRDefault="003C0FB1" w:rsidP="0058336E">
      <w:pPr>
        <w:jc w:val="both"/>
        <w:rPr>
          <w:szCs w:val="22"/>
        </w:rPr>
      </w:pPr>
      <w:r w:rsidRPr="00ED4449">
        <w:rPr>
          <w:szCs w:val="22"/>
        </w:rPr>
        <w:t xml:space="preserve">I, </w:t>
      </w:r>
      <w:r w:rsidRPr="00ED4449">
        <w:rPr>
          <w:rFonts w:cs="Calibri"/>
          <w:szCs w:val="22"/>
        </w:rPr>
        <w:fldChar w:fldCharType="begin">
          <w:ffData>
            <w:name w:val=""/>
            <w:enabled/>
            <w:calcOnExit w:val="0"/>
            <w:textInput>
              <w:default w:val="[Click here and insert name of Declarant]"/>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Declarant]</w:t>
      </w:r>
      <w:r w:rsidRPr="00ED4449">
        <w:rPr>
          <w:rFonts w:cs="Calibri"/>
          <w:szCs w:val="22"/>
        </w:rPr>
        <w:fldChar w:fldCharType="end"/>
      </w:r>
      <w:r w:rsidRPr="00ED4449">
        <w:rPr>
          <w:rFonts w:cs="Calibri"/>
          <w:szCs w:val="22"/>
        </w:rPr>
        <w:t>,</w:t>
      </w:r>
      <w:r w:rsidRPr="00ED4449">
        <w:rPr>
          <w:i/>
          <w:szCs w:val="22"/>
        </w:rPr>
        <w:t xml:space="preserve"> </w:t>
      </w:r>
      <w:r w:rsidRPr="00ED4449">
        <w:rPr>
          <w:szCs w:val="22"/>
        </w:rPr>
        <w:t xml:space="preserve">having been duly authorised by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szCs w:val="22"/>
        </w:rPr>
        <w:t xml:space="preserve"> sincerely declare that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rFonts w:cs="Calibri"/>
          <w:szCs w:val="22"/>
        </w:rPr>
        <w:t xml:space="preserve"> </w:t>
      </w:r>
      <w:r w:rsidRPr="00ED4449">
        <w:rPr>
          <w:szCs w:val="22"/>
        </w:rPr>
        <w:t xml:space="preserve">itself or any person who has is a member of the administrative, management or supervisory body of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rFonts w:cs="Calibri"/>
          <w:szCs w:val="22"/>
        </w:rPr>
        <w:t xml:space="preserve"> </w:t>
      </w:r>
      <w:r w:rsidRPr="00ED4449">
        <w:rPr>
          <w:szCs w:val="22"/>
        </w:rPr>
        <w:t xml:space="preserve">or has powers of representation, decision or control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i/>
          <w:szCs w:val="22"/>
        </w:rPr>
        <w:t>:</w:t>
      </w:r>
      <w:r w:rsidRPr="00ED4449">
        <w:rPr>
          <w:szCs w:val="22"/>
        </w:rPr>
        <w:t xml:space="preserve"> </w:t>
      </w:r>
    </w:p>
    <w:p w14:paraId="78E557A4"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participation in a criminal organisation, as defined in Article 2 of Council Framework Decision 2008/841/JHA.</w:t>
      </w:r>
    </w:p>
    <w:p w14:paraId="11603813"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 xml:space="preserve">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3215FF">
        <w:rPr>
          <w:szCs w:val="22"/>
          <w:lang w:eastAsia="en-IE"/>
        </w:rPr>
        <w:t>.</w:t>
      </w:r>
    </w:p>
    <w:p w14:paraId="3353F05E"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fraud within the meaning of Article 1 of the Convention on the protection of the European Communities’ financial interests.</w:t>
      </w:r>
    </w:p>
    <w:p w14:paraId="36391A38"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terrorist offences or offences linked to terrorist activities, as defined in Articles 1 and 3 of Council Framework Decision 2002/475/JHA</w:t>
      </w:r>
      <w:r w:rsidRPr="00960030">
        <w:rPr>
          <w:szCs w:val="22"/>
          <w:lang w:eastAsia="en-IE"/>
        </w:rPr>
        <w:t xml:space="preserve"> </w:t>
      </w:r>
      <w:r w:rsidRPr="003215FF">
        <w:rPr>
          <w:szCs w:val="22"/>
          <w:lang w:eastAsia="en-IE"/>
        </w:rPr>
        <w:t>respectively, or for inciting or aiding or abetting or attempting to commit an offence, as referred to in Article 4 of that Framework Decision.</w:t>
      </w:r>
    </w:p>
    <w:p w14:paraId="47AFA88A"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rPr>
        <w:t>m</w:t>
      </w:r>
      <w:r w:rsidRPr="003215FF">
        <w:rPr>
          <w:szCs w:val="22"/>
          <w:lang w:eastAsia="en-IE"/>
        </w:rPr>
        <w:t>oney laundering or terrorist financing, as defined in Article 1 of Directive 2005/60/EC of the European Parliament and of the Council</w:t>
      </w:r>
      <w:r w:rsidRPr="003215FF">
        <w:rPr>
          <w:szCs w:val="22"/>
          <w:u w:val="single"/>
          <w:lang w:eastAsia="en-IE"/>
        </w:rPr>
        <w:t>.</w:t>
      </w:r>
    </w:p>
    <w:p w14:paraId="38E199F0"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child labour and other forms of trafficking in human beings as defined in Article 2 of Directive 2011/36/EU of the European Parliament and of the Council</w:t>
      </w:r>
      <w:r w:rsidRPr="00EB5466">
        <w:rPr>
          <w:szCs w:val="22"/>
          <w:lang w:eastAsia="en-IE"/>
        </w:rPr>
        <w:t>.</w:t>
      </w:r>
    </w:p>
    <w:p w14:paraId="41DB63EE" w14:textId="77777777" w:rsidR="003C0FB1" w:rsidRDefault="003C0FB1" w:rsidP="0058336E">
      <w:pPr>
        <w:numPr>
          <w:ilvl w:val="0"/>
          <w:numId w:val="6"/>
        </w:numPr>
        <w:ind w:left="792" w:right="47" w:hanging="396"/>
        <w:jc w:val="both"/>
        <w:rPr>
          <w:szCs w:val="22"/>
        </w:rPr>
      </w:pPr>
      <w:r w:rsidRPr="003215FF">
        <w:rPr>
          <w:szCs w:val="22"/>
        </w:rPr>
        <w:t xml:space="preserve">Is not in breach </w:t>
      </w:r>
      <w:r w:rsidR="00904FCA">
        <w:rPr>
          <w:szCs w:val="22"/>
        </w:rPr>
        <w:t>and has not breached</w:t>
      </w:r>
      <w:r w:rsidRPr="003215FF">
        <w:rPr>
          <w:szCs w:val="22"/>
        </w:rPr>
        <w:t xml:space="preserve"> its obligations relating to the payment of taxes or social security contributions.</w:t>
      </w:r>
    </w:p>
    <w:p w14:paraId="18956FD7" w14:textId="77777777" w:rsidR="005635BE" w:rsidRDefault="005635BE" w:rsidP="0058336E">
      <w:pPr>
        <w:numPr>
          <w:ilvl w:val="0"/>
          <w:numId w:val="6"/>
        </w:numPr>
        <w:ind w:left="792" w:right="47" w:hanging="396"/>
        <w:jc w:val="both"/>
        <w:rPr>
          <w:szCs w:val="22"/>
        </w:rPr>
      </w:pPr>
      <w:r w:rsidRPr="005635BE">
        <w:rPr>
          <w:szCs w:val="22"/>
        </w:rPr>
        <w:t>That the preparation of the Tender was carried out independently</w:t>
      </w:r>
      <w:r>
        <w:rPr>
          <w:color w:val="A6A6A6" w:themeColor="background1" w:themeShade="A6"/>
          <w:szCs w:val="22"/>
        </w:rPr>
        <w:t>.</w:t>
      </w:r>
    </w:p>
    <w:sdt>
      <w:sdtPr>
        <w:id w:val="438117843"/>
        <w:placeholder>
          <w:docPart w:val="D0248BDBD1F6430BBD6F5481D293B6D6"/>
        </w:placeholder>
      </w:sdtPr>
      <w:sdtEndPr/>
      <w:sdtContent>
        <w:p w14:paraId="37F03E6F" w14:textId="77777777" w:rsidR="007E093F" w:rsidRPr="00BF6187" w:rsidRDefault="007E093F" w:rsidP="007E093F">
          <w:pPr>
            <w:pStyle w:val="ListParagraph"/>
            <w:ind w:left="1116" w:right="47"/>
            <w:rPr>
              <w:i/>
              <w:color w:val="A6A6A6" w:themeColor="background1" w:themeShade="A6"/>
              <w:szCs w:val="22"/>
            </w:rPr>
          </w:pPr>
          <w:r w:rsidRPr="00BF6187">
            <w:rPr>
              <w:i/>
              <w:color w:val="A6A6A6" w:themeColor="background1" w:themeShade="A6"/>
              <w:szCs w:val="22"/>
            </w:rPr>
            <w:t>[Any of the following discretionary exclusion grounds not selected for inclusion in the eESPD generated for this competition should be deleted and replaced with “Not Used” if not applicable</w:t>
          </w:r>
        </w:p>
        <w:p w14:paraId="1697EC10" w14:textId="77777777" w:rsidR="007E093F" w:rsidRDefault="007E093F" w:rsidP="007E093F">
          <w:pPr>
            <w:pStyle w:val="ListParagraph"/>
            <w:ind w:left="1116" w:right="47"/>
            <w:rPr>
              <w:i/>
              <w:color w:val="A6A6A6" w:themeColor="background1" w:themeShade="A6"/>
              <w:szCs w:val="22"/>
            </w:rPr>
          </w:pPr>
          <w:r w:rsidRPr="00BF6187">
            <w:rPr>
              <w:i/>
              <w:color w:val="A6A6A6" w:themeColor="background1" w:themeShade="A6"/>
              <w:szCs w:val="22"/>
            </w:rPr>
            <w:t>When finished, delete these instructions and click in Appendix 5 to continue.]</w:t>
          </w:r>
        </w:p>
        <w:p w14:paraId="5D47DD14" w14:textId="77777777" w:rsidR="007E093F" w:rsidRPr="00BF6187" w:rsidRDefault="007E093F" w:rsidP="007E093F">
          <w:pPr>
            <w:pStyle w:val="ListParagraph"/>
            <w:ind w:left="1116" w:right="47"/>
            <w:rPr>
              <w:i/>
              <w:color w:val="A6A6A6" w:themeColor="background1" w:themeShade="A6"/>
              <w:szCs w:val="22"/>
            </w:rPr>
          </w:pPr>
        </w:p>
        <w:p w14:paraId="28F93C1B" w14:textId="77777777"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i/>
              <w:color w:val="A6A6A6" w:themeColor="background1" w:themeShade="A6"/>
              <w:szCs w:val="22"/>
            </w:rPr>
            <w:t xml:space="preserve"> Delete and replace with “Not Used” if not applicable: </w:t>
          </w:r>
          <w:r w:rsidRPr="00BF6187">
            <w:rPr>
              <w:szCs w:val="22"/>
            </w:rPr>
            <w:t xml:space="preserve">Has, in the performance of all public contracts, complied with applicable obligations in the field of environmental, social and labour law that apply at the place where the works are carried out or the services provided, that have been established by EU law, national law, collective agreements or by international, environmental, social and labour law listed in Schedule 7 of the </w:t>
          </w:r>
          <w:r w:rsidRPr="00BF6187">
            <w:rPr>
              <w:szCs w:val="22"/>
            </w:rPr>
            <w:lastRenderedPageBreak/>
            <w:t xml:space="preserve">European Union (Award of Public Authority Contracts) Regulations 2016 (Statutory Instrument 284 of 2016).         </w:t>
          </w:r>
        </w:p>
        <w:p w14:paraId="7C83AA9A" w14:textId="77777777" w:rsidR="007E093F" w:rsidRPr="00BF6187" w:rsidRDefault="007E093F" w:rsidP="007E093F">
          <w:pPr>
            <w:pStyle w:val="ListParagraph"/>
            <w:ind w:left="1116" w:right="47"/>
            <w:rPr>
              <w:i/>
              <w:color w:val="A6A6A6" w:themeColor="background1" w:themeShade="A6"/>
              <w:szCs w:val="22"/>
            </w:rPr>
          </w:pPr>
          <w:r w:rsidRPr="00BF6187">
            <w:rPr>
              <w:szCs w:val="22"/>
            </w:rPr>
            <w:t xml:space="preserve">                                                                                                                                                                                                                                                 </w:t>
          </w:r>
        </w:p>
        <w:p w14:paraId="6234CB22" w14:textId="77777777"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i/>
              <w:color w:val="A6A6A6" w:themeColor="background1" w:themeShade="A6"/>
              <w:szCs w:val="22"/>
            </w:rPr>
            <w:tab/>
            <w:t>Delete and replace with “Not Used” if not applicable:</w:t>
          </w:r>
          <w:r w:rsidRPr="00BF6187">
            <w:rPr>
              <w:szCs w:val="22"/>
            </w:rPr>
            <w:t xml:space="preserve"> 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1E61B47D" w14:textId="77777777" w:rsidR="007E093F" w:rsidRPr="00BF6187" w:rsidRDefault="007E093F" w:rsidP="007E093F">
          <w:pPr>
            <w:pStyle w:val="ListParagraph"/>
            <w:ind w:left="1116" w:right="47"/>
            <w:rPr>
              <w:i/>
              <w:color w:val="A6A6A6" w:themeColor="background1" w:themeShade="A6"/>
              <w:szCs w:val="22"/>
            </w:rPr>
          </w:pPr>
        </w:p>
        <w:p w14:paraId="2555F0C9" w14:textId="77777777"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i/>
              <w:color w:val="A6A6A6" w:themeColor="background1" w:themeShade="A6"/>
              <w:szCs w:val="22"/>
            </w:rPr>
            <w:tab/>
            <w:t>Delete and replace with “Not Used” if not applicable:</w:t>
          </w:r>
          <w:r w:rsidRPr="00BF6187">
            <w:rPr>
              <w:szCs w:val="22"/>
            </w:rPr>
            <w:t xml:space="preserve"> Is not guilty of grave professional misconduct.</w:t>
          </w:r>
        </w:p>
        <w:p w14:paraId="6D030C89" w14:textId="77777777" w:rsidR="007E093F" w:rsidRPr="00BF6187" w:rsidRDefault="007E093F" w:rsidP="007E093F">
          <w:pPr>
            <w:pStyle w:val="ListParagraph"/>
            <w:ind w:left="1116" w:right="47"/>
            <w:rPr>
              <w:i/>
              <w:color w:val="A6A6A6" w:themeColor="background1" w:themeShade="A6"/>
              <w:szCs w:val="22"/>
            </w:rPr>
          </w:pPr>
        </w:p>
        <w:p w14:paraId="2904C27B" w14:textId="77777777"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i/>
              <w:color w:val="A6A6A6" w:themeColor="background1" w:themeShade="A6"/>
              <w:szCs w:val="22"/>
            </w:rPr>
            <w:tab/>
            <w:t xml:space="preserve">Delete and replace with “Not Used” if not applicable: </w:t>
          </w:r>
          <w:r w:rsidRPr="00BF6187">
            <w:rPr>
              <w:szCs w:val="22"/>
            </w:rPr>
            <w:t>Has not entered into agreements with other economic operators aimed at distorting competition.</w:t>
          </w:r>
        </w:p>
        <w:p w14:paraId="36A5B2F0" w14:textId="77777777" w:rsidR="007E093F" w:rsidRPr="00BF6187" w:rsidRDefault="007E093F" w:rsidP="007E093F">
          <w:pPr>
            <w:pStyle w:val="ListParagraph"/>
            <w:ind w:left="1116" w:right="47"/>
            <w:rPr>
              <w:i/>
              <w:color w:val="A6A6A6" w:themeColor="background1" w:themeShade="A6"/>
              <w:szCs w:val="22"/>
            </w:rPr>
          </w:pPr>
        </w:p>
        <w:p w14:paraId="0DCE7B41" w14:textId="77777777" w:rsidR="007E093F" w:rsidRPr="00292437" w:rsidRDefault="007E093F" w:rsidP="007E093F">
          <w:pPr>
            <w:pStyle w:val="ListParagraph"/>
            <w:numPr>
              <w:ilvl w:val="0"/>
              <w:numId w:val="6"/>
            </w:numPr>
            <w:ind w:left="1116" w:right="47"/>
            <w:jc w:val="both"/>
            <w:rPr>
              <w:i/>
              <w:color w:val="A6A6A6" w:themeColor="background1" w:themeShade="A6"/>
              <w:szCs w:val="22"/>
            </w:rPr>
          </w:pPr>
          <w:r w:rsidRPr="00BF6187">
            <w:rPr>
              <w:i/>
              <w:color w:val="A6A6A6" w:themeColor="background1" w:themeShade="A6"/>
              <w:szCs w:val="22"/>
            </w:rPr>
            <w:tab/>
            <w:t xml:space="preserve">Delete and replace with “Not Used” if not applicable: </w:t>
          </w:r>
          <w:r w:rsidRPr="00BF6187">
            <w:rPr>
              <w:szCs w:val="22"/>
            </w:rPr>
            <w:t>Is not aware of any conflict of interest due to its participation in the Competition;</w:t>
          </w:r>
        </w:p>
        <w:p w14:paraId="455B2CD4" w14:textId="77777777" w:rsidR="0051673A" w:rsidRPr="00292437" w:rsidRDefault="0051673A" w:rsidP="00292437">
          <w:pPr>
            <w:pStyle w:val="ListParagraph"/>
            <w:rPr>
              <w:i/>
              <w:color w:val="A6A6A6" w:themeColor="background1" w:themeShade="A6"/>
              <w:szCs w:val="22"/>
            </w:rPr>
          </w:pPr>
        </w:p>
        <w:p w14:paraId="55D38E0A" w14:textId="77777777" w:rsidR="007E093F" w:rsidRDefault="007E093F" w:rsidP="007E093F">
          <w:pPr>
            <w:pStyle w:val="ListParagraph"/>
            <w:numPr>
              <w:ilvl w:val="0"/>
              <w:numId w:val="6"/>
            </w:numPr>
            <w:ind w:left="1116" w:right="47"/>
            <w:jc w:val="both"/>
            <w:rPr>
              <w:szCs w:val="22"/>
            </w:rPr>
          </w:pPr>
          <w:r w:rsidRPr="00BF6187">
            <w:rPr>
              <w:i/>
              <w:color w:val="A6A6A6" w:themeColor="background1" w:themeShade="A6"/>
              <w:szCs w:val="22"/>
            </w:rPr>
            <w:tab/>
            <w:t xml:space="preserve">Delete and replace with “Not Used” if not applicable: </w:t>
          </w:r>
          <w:r w:rsidRPr="00BF6187">
            <w:rPr>
              <w:szCs w:val="22"/>
            </w:rPr>
            <w:t>Has not had any prior involvement in the preparation of the Competition;</w:t>
          </w:r>
        </w:p>
        <w:p w14:paraId="2FFD0B59" w14:textId="77777777" w:rsidR="007E093F" w:rsidRPr="00BF6187" w:rsidRDefault="007E093F" w:rsidP="007E093F">
          <w:pPr>
            <w:pStyle w:val="ListParagraph"/>
            <w:ind w:left="1116" w:right="47"/>
            <w:rPr>
              <w:szCs w:val="22"/>
            </w:rPr>
          </w:pPr>
        </w:p>
        <w:p w14:paraId="19A91686" w14:textId="77777777"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i/>
              <w:color w:val="A6A6A6" w:themeColor="background1" w:themeShade="A6"/>
              <w:szCs w:val="22"/>
            </w:rPr>
            <w:tab/>
            <w:t xml:space="preserve"> Delete and replace with “Not Used” if not applicable: </w:t>
          </w:r>
          <w:r w:rsidRPr="00BF6187">
            <w:rPr>
              <w:szCs w:val="22"/>
            </w:rPr>
            <w:t>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06D1C735" w14:textId="77777777" w:rsidR="007E093F" w:rsidRDefault="007E093F" w:rsidP="007E093F">
          <w:pPr>
            <w:pStyle w:val="ListParagraph"/>
            <w:ind w:left="1116" w:right="47"/>
            <w:rPr>
              <w:i/>
              <w:color w:val="A6A6A6" w:themeColor="background1" w:themeShade="A6"/>
              <w:szCs w:val="22"/>
            </w:rPr>
          </w:pPr>
        </w:p>
        <w:p w14:paraId="38D3FC65" w14:textId="77777777"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i/>
              <w:color w:val="A6A6A6" w:themeColor="background1" w:themeShade="A6"/>
              <w:szCs w:val="22"/>
            </w:rPr>
            <w:tab/>
            <w:t xml:space="preserve">Delete and replace with “Not Used” if not applicable: </w:t>
          </w:r>
          <w:r w:rsidRPr="00BF6187">
            <w:rPr>
              <w:szCs w:val="22"/>
            </w:rPr>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378674C0" w14:textId="77777777" w:rsidR="007E093F" w:rsidRPr="00E916B6" w:rsidRDefault="007E093F" w:rsidP="007E093F">
          <w:pPr>
            <w:pStyle w:val="ListParagraph"/>
            <w:rPr>
              <w:i/>
              <w:color w:val="A6A6A6" w:themeColor="background1" w:themeShade="A6"/>
              <w:szCs w:val="22"/>
            </w:rPr>
          </w:pPr>
        </w:p>
        <w:p w14:paraId="3C39BD38" w14:textId="77777777" w:rsidR="007E093F" w:rsidRPr="00BF6187" w:rsidRDefault="007E093F" w:rsidP="007E093F">
          <w:pPr>
            <w:pStyle w:val="ListParagraph"/>
            <w:ind w:left="1116" w:right="47"/>
            <w:rPr>
              <w:i/>
              <w:color w:val="A6A6A6" w:themeColor="background1" w:themeShade="A6"/>
              <w:szCs w:val="22"/>
            </w:rPr>
          </w:pPr>
        </w:p>
        <w:p w14:paraId="0E1CF486" w14:textId="77777777" w:rsidR="007E093F" w:rsidRDefault="007E093F" w:rsidP="007E093F">
          <w:pPr>
            <w:pStyle w:val="ListParagraph"/>
            <w:numPr>
              <w:ilvl w:val="0"/>
              <w:numId w:val="6"/>
            </w:numPr>
            <w:ind w:left="1116" w:right="47"/>
            <w:jc w:val="both"/>
          </w:pPr>
          <w:r w:rsidRPr="00BF6187">
            <w:rPr>
              <w:i/>
              <w:color w:val="A6A6A6" w:themeColor="background1" w:themeShade="A6"/>
              <w:szCs w:val="22"/>
            </w:rPr>
            <w:tab/>
            <w:t xml:space="preserve">Delete and replace with “Not Used” if not applicable: </w:t>
          </w:r>
          <w:r w:rsidRPr="00BF6187">
            <w:rPr>
              <w:szCs w:val="22"/>
            </w:rPr>
            <w:t>Has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sdtContent>
    </w:sdt>
    <w:p w14:paraId="07DD70BB" w14:textId="77777777" w:rsidR="007E093F" w:rsidRPr="003215FF" w:rsidRDefault="007E093F" w:rsidP="00292437">
      <w:pPr>
        <w:ind w:left="396" w:right="47"/>
        <w:jc w:val="both"/>
        <w:rPr>
          <w:szCs w:val="22"/>
        </w:rPr>
      </w:pPr>
    </w:p>
    <w:p w14:paraId="553A6450" w14:textId="77777777" w:rsidR="003C0FB1" w:rsidRDefault="003C0FB1" w:rsidP="0058336E">
      <w:pPr>
        <w:jc w:val="both"/>
        <w:rPr>
          <w:szCs w:val="22"/>
        </w:rPr>
      </w:pPr>
      <w:r w:rsidRPr="00A67331">
        <w:rPr>
          <w:szCs w:val="22"/>
        </w:rPr>
        <w:t xml:space="preserve">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w:t>
      </w:r>
      <w:r w:rsidRPr="00A67331">
        <w:rPr>
          <w:szCs w:val="22"/>
        </w:rPr>
        <w:lastRenderedPageBreak/>
        <w:t xml:space="preserve">true and by virtue of the Statutory Declarations Act, 1938. This declaration is made for the benefit of the Contracting Authority. </w:t>
      </w:r>
    </w:p>
    <w:p w14:paraId="3C273B9C" w14:textId="77777777" w:rsidR="00C93669" w:rsidRPr="00A67331" w:rsidRDefault="00C93669" w:rsidP="0058336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91"/>
        <w:gridCol w:w="4650"/>
      </w:tblGrid>
      <w:tr w:rsidR="003C0FB1" w:rsidRPr="00A67331" w14:paraId="348B9D35" w14:textId="77777777" w:rsidTr="00AB3391">
        <w:trPr>
          <w:trHeight w:val="707"/>
        </w:trPr>
        <w:tc>
          <w:tcPr>
            <w:tcW w:w="4391" w:type="dxa"/>
          </w:tcPr>
          <w:p w14:paraId="4826B4C0" w14:textId="77777777" w:rsidR="003C0FB1" w:rsidRPr="00A67331" w:rsidRDefault="003C0FB1" w:rsidP="00503F93">
            <w:pPr>
              <w:spacing w:after="200"/>
              <w:jc w:val="both"/>
              <w:rPr>
                <w:b/>
                <w:color w:val="333399"/>
                <w:szCs w:val="22"/>
              </w:rPr>
            </w:pPr>
            <w:r w:rsidRPr="00A67331">
              <w:rPr>
                <w:b/>
                <w:color w:val="333399"/>
                <w:szCs w:val="22"/>
              </w:rPr>
              <w:br w:type="page"/>
            </w:r>
          </w:p>
          <w:p w14:paraId="0FF104DE" w14:textId="77777777" w:rsidR="003C0FB1" w:rsidRPr="00A67331" w:rsidRDefault="003C0FB1" w:rsidP="00503F93">
            <w:pPr>
              <w:spacing w:after="200"/>
              <w:jc w:val="both"/>
              <w:rPr>
                <w:b/>
                <w:color w:val="333399"/>
                <w:szCs w:val="22"/>
              </w:rPr>
            </w:pPr>
            <w:r w:rsidRPr="00A67331">
              <w:rPr>
                <w:b/>
                <w:color w:val="333399"/>
                <w:szCs w:val="22"/>
              </w:rPr>
              <w:t>________________________</w:t>
            </w:r>
          </w:p>
          <w:p w14:paraId="2C546755" w14:textId="77777777" w:rsidR="003C0FB1" w:rsidRPr="00A67331" w:rsidRDefault="003C0FB1" w:rsidP="00503F93">
            <w:pPr>
              <w:spacing w:after="200"/>
              <w:jc w:val="both"/>
              <w:rPr>
                <w:b/>
                <w:color w:val="333399"/>
                <w:szCs w:val="22"/>
              </w:rPr>
            </w:pPr>
            <w:r w:rsidRPr="00A67331">
              <w:rPr>
                <w:b/>
                <w:color w:val="333399"/>
                <w:szCs w:val="22"/>
              </w:rPr>
              <w:t>Signature of Declarant</w:t>
            </w:r>
          </w:p>
        </w:tc>
        <w:tc>
          <w:tcPr>
            <w:tcW w:w="4650" w:type="dxa"/>
          </w:tcPr>
          <w:p w14:paraId="3D0CE193" w14:textId="77777777" w:rsidR="003C0FB1" w:rsidRPr="00A67331" w:rsidRDefault="003C0FB1" w:rsidP="00503F93">
            <w:pPr>
              <w:spacing w:after="200"/>
              <w:jc w:val="both"/>
              <w:rPr>
                <w:b/>
                <w:color w:val="333399"/>
                <w:szCs w:val="22"/>
              </w:rPr>
            </w:pPr>
          </w:p>
          <w:p w14:paraId="323698FF" w14:textId="77777777" w:rsidR="003C0FB1" w:rsidRPr="00A67331" w:rsidRDefault="003C0FB1" w:rsidP="00503F93">
            <w:pPr>
              <w:spacing w:after="200"/>
              <w:jc w:val="both"/>
              <w:rPr>
                <w:b/>
                <w:color w:val="333399"/>
                <w:szCs w:val="22"/>
              </w:rPr>
            </w:pPr>
            <w:r w:rsidRPr="00A67331">
              <w:rPr>
                <w:b/>
                <w:color w:val="333399"/>
                <w:szCs w:val="22"/>
              </w:rPr>
              <w:t>________________________</w:t>
            </w:r>
          </w:p>
          <w:p w14:paraId="73984B3F" w14:textId="77777777" w:rsidR="003C0FB1" w:rsidRPr="00A67331" w:rsidRDefault="003C0FB1" w:rsidP="00503F93">
            <w:pPr>
              <w:spacing w:after="200"/>
              <w:jc w:val="both"/>
              <w:rPr>
                <w:b/>
                <w:color w:val="333399"/>
                <w:szCs w:val="22"/>
              </w:rPr>
            </w:pPr>
            <w:r w:rsidRPr="00A67331">
              <w:rPr>
                <w:b/>
                <w:color w:val="333399"/>
                <w:szCs w:val="22"/>
              </w:rPr>
              <w:t>Name of Declarant in print or block capitals</w:t>
            </w:r>
          </w:p>
        </w:tc>
      </w:tr>
      <w:tr w:rsidR="003C0FB1" w:rsidRPr="00A67331" w14:paraId="2776FE82" w14:textId="77777777" w:rsidTr="00AB3391">
        <w:trPr>
          <w:trHeight w:val="158"/>
        </w:trPr>
        <w:tc>
          <w:tcPr>
            <w:tcW w:w="9041" w:type="dxa"/>
            <w:gridSpan w:val="2"/>
          </w:tcPr>
          <w:p w14:paraId="6B1AD4B1" w14:textId="77777777" w:rsidR="003C0FB1" w:rsidRPr="00A67331" w:rsidRDefault="003C0FB1" w:rsidP="00503F93">
            <w:pPr>
              <w:spacing w:after="200" w:line="280" w:lineRule="exact"/>
              <w:jc w:val="both"/>
              <w:rPr>
                <w:b/>
                <w:color w:val="333399"/>
                <w:szCs w:val="22"/>
              </w:rPr>
            </w:pPr>
            <w:r w:rsidRPr="00A67331">
              <w:rPr>
                <w:b/>
                <w:color w:val="333399"/>
                <w:szCs w:val="22"/>
              </w:rPr>
              <w:t>Declared before me by ___________________________________ who is personally known to me</w:t>
            </w:r>
          </w:p>
          <w:p w14:paraId="7F5E6D5A" w14:textId="77777777" w:rsidR="003C0FB1" w:rsidRPr="00A67331" w:rsidRDefault="003C0FB1" w:rsidP="00503F93">
            <w:pPr>
              <w:spacing w:after="200" w:line="280" w:lineRule="exact"/>
              <w:jc w:val="both"/>
              <w:rPr>
                <w:b/>
                <w:color w:val="333399"/>
                <w:szCs w:val="22"/>
              </w:rPr>
            </w:pPr>
            <w:r w:rsidRPr="00A67331">
              <w:rPr>
                <w:b/>
                <w:color w:val="333399"/>
                <w:szCs w:val="22"/>
              </w:rPr>
              <w:t>(or who is identified to me by ______________________________who is personally known to me)</w:t>
            </w:r>
          </w:p>
          <w:p w14:paraId="64961AFE" w14:textId="77777777" w:rsidR="003C0FB1" w:rsidRPr="00A67331" w:rsidRDefault="003C0FB1" w:rsidP="00503F93">
            <w:pPr>
              <w:spacing w:after="200" w:line="280" w:lineRule="exact"/>
              <w:jc w:val="both"/>
              <w:rPr>
                <w:b/>
                <w:color w:val="333399"/>
                <w:szCs w:val="22"/>
              </w:rPr>
            </w:pPr>
            <w:r w:rsidRPr="00A67331">
              <w:rPr>
                <w:b/>
                <w:color w:val="333399"/>
                <w:szCs w:val="22"/>
              </w:rPr>
              <w:t>at ____________________________  this ___________ day of _______________ 20__</w:t>
            </w:r>
          </w:p>
          <w:p w14:paraId="6D966181" w14:textId="77777777" w:rsidR="003C0FB1" w:rsidRPr="00A67331" w:rsidRDefault="003C0FB1" w:rsidP="00503F93">
            <w:pPr>
              <w:spacing w:after="200" w:line="280" w:lineRule="exact"/>
              <w:jc w:val="both"/>
              <w:rPr>
                <w:b/>
                <w:color w:val="333399"/>
                <w:szCs w:val="22"/>
              </w:rPr>
            </w:pPr>
          </w:p>
          <w:p w14:paraId="3D278CE5" w14:textId="77777777" w:rsidR="003C0FB1" w:rsidRPr="00A67331" w:rsidRDefault="003C0FB1" w:rsidP="00503F93">
            <w:pPr>
              <w:spacing w:after="200" w:line="280" w:lineRule="exact"/>
              <w:jc w:val="both"/>
              <w:rPr>
                <w:b/>
                <w:color w:val="333399"/>
                <w:szCs w:val="22"/>
              </w:rPr>
            </w:pPr>
            <w:r w:rsidRPr="00A67331">
              <w:rPr>
                <w:b/>
                <w:color w:val="333399"/>
                <w:szCs w:val="22"/>
              </w:rPr>
              <w:t>________________________________</w:t>
            </w:r>
          </w:p>
          <w:p w14:paraId="315510EC" w14:textId="77777777" w:rsidR="003C0FB1" w:rsidRPr="00A67331" w:rsidRDefault="003C0FB1" w:rsidP="00503F93">
            <w:pPr>
              <w:spacing w:after="200" w:line="280" w:lineRule="exact"/>
              <w:jc w:val="both"/>
              <w:rPr>
                <w:b/>
                <w:color w:val="333399"/>
                <w:szCs w:val="22"/>
              </w:rPr>
            </w:pPr>
            <w:r w:rsidRPr="00A67331">
              <w:rPr>
                <w:b/>
                <w:color w:val="333399"/>
                <w:szCs w:val="22"/>
              </w:rPr>
              <w:t>(signed)</w:t>
            </w:r>
            <w:r w:rsidRPr="00A67331">
              <w:rPr>
                <w:b/>
                <w:color w:val="333399"/>
                <w:szCs w:val="22"/>
              </w:rPr>
              <w:br/>
              <w:t>Practising Solicitor/Commissioner for Oaths</w:t>
            </w:r>
          </w:p>
        </w:tc>
      </w:tr>
    </w:tbl>
    <w:p w14:paraId="1B0E93BA"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1945F986" w14:textId="77777777" w:rsidR="003C0FB1" w:rsidRDefault="003C0FB1" w:rsidP="003C0FB1">
      <w:pPr>
        <w:jc w:val="both"/>
      </w:pPr>
    </w:p>
    <w:p w14:paraId="2C8250F0" w14:textId="77777777" w:rsidR="003C0FB1" w:rsidRDefault="003C0FB1" w:rsidP="003C0FB1">
      <w:pPr>
        <w:jc w:val="both"/>
      </w:pPr>
    </w:p>
    <w:p w14:paraId="1E67D710" w14:textId="77777777" w:rsidR="000E2CF8" w:rsidRDefault="000E2CF8" w:rsidP="003C0FB1">
      <w:pPr>
        <w:jc w:val="both"/>
      </w:pPr>
    </w:p>
    <w:p w14:paraId="10B24C6B" w14:textId="77777777" w:rsidR="003C0FB1" w:rsidRDefault="003C0FB1" w:rsidP="003C0FB1">
      <w:pPr>
        <w:jc w:val="both"/>
      </w:pPr>
    </w:p>
    <w:p w14:paraId="232A62EA" w14:textId="43F960A8" w:rsidR="003C0FB1" w:rsidRPr="00CB5B77" w:rsidRDefault="009A4ECC"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EndPr/>
        <w:sdtContent>
          <w:r w:rsidR="00145CAA">
            <w:rPr>
              <w:highlight w:val="lightGray"/>
            </w:rPr>
            <w:t>Offaly County Council</w:t>
          </w:r>
        </w:sdtContent>
      </w:sdt>
    </w:p>
    <w:p w14:paraId="2C216DC5" w14:textId="77777777" w:rsidR="003C0FB1" w:rsidRDefault="003C0FB1" w:rsidP="003C0FB1">
      <w:pPr>
        <w:jc w:val="center"/>
      </w:pPr>
    </w:p>
    <w:p w14:paraId="197CF257" w14:textId="77777777" w:rsidR="003C0FB1" w:rsidRDefault="003C0FB1" w:rsidP="003C0FB1">
      <w:pPr>
        <w:jc w:val="center"/>
      </w:pPr>
      <w:r w:rsidRPr="000E5DB7">
        <w:t>and</w:t>
      </w:r>
    </w:p>
    <w:p w14:paraId="6969A9ED" w14:textId="77777777" w:rsidR="003C0FB1" w:rsidRDefault="003C0FB1" w:rsidP="003C0FB1">
      <w:pPr>
        <w:jc w:val="center"/>
      </w:pPr>
    </w:p>
    <w:p w14:paraId="15A8DD64" w14:textId="77777777" w:rsidR="003C0FB1" w:rsidRDefault="003C0FB1" w:rsidP="003C0FB1">
      <w:pPr>
        <w:jc w:val="center"/>
      </w:pPr>
      <w:r w:rsidRPr="000E5DB7">
        <w:rPr>
          <w:highlight w:val="lightGray"/>
        </w:rPr>
        <w:t>[</w:t>
      </w:r>
      <w:sdt>
        <w:sdtPr>
          <w:rPr>
            <w:highlight w:val="lightGray"/>
          </w:rPr>
          <w:id w:val="2082604"/>
          <w:placeholder>
            <w:docPart w:val="E5B87B3FD9CB4E93885F5503286AB1BB"/>
          </w:placeholder>
        </w:sdtPr>
        <w:sdtEndPr/>
        <w:sdtContent>
          <w:r w:rsidRPr="000E5DB7">
            <w:rPr>
              <w:highlight w:val="lightGray"/>
            </w:rPr>
            <w:t>Insert successful Tenderer’s full legal name]</w:t>
          </w:r>
        </w:sdtContent>
      </w:sdt>
    </w:p>
    <w:p w14:paraId="0A41F536" w14:textId="77777777" w:rsidR="003C0FB1" w:rsidRDefault="003C0FB1" w:rsidP="003C0FB1">
      <w:pPr>
        <w:jc w:val="center"/>
      </w:pPr>
    </w:p>
    <w:p w14:paraId="1F68CEB8" w14:textId="77777777" w:rsidR="003C0FB1" w:rsidRDefault="003C0FB1" w:rsidP="003C0FB1">
      <w:pPr>
        <w:jc w:val="center"/>
      </w:pPr>
    </w:p>
    <w:p w14:paraId="12CF21DE" w14:textId="77777777" w:rsidR="003C0FB1" w:rsidRDefault="003C0FB1" w:rsidP="003C0FB1">
      <w:pPr>
        <w:jc w:val="center"/>
        <w:rPr>
          <w:b/>
        </w:rPr>
      </w:pPr>
      <w:r w:rsidRPr="000E5DB7">
        <w:rPr>
          <w:b/>
        </w:rPr>
        <w:t>AGREEMENT</w:t>
      </w:r>
    </w:p>
    <w:p w14:paraId="2F52FDE4" w14:textId="77777777" w:rsidR="003C0FB1" w:rsidRDefault="003C0FB1" w:rsidP="003C0FB1">
      <w:pPr>
        <w:jc w:val="center"/>
      </w:pPr>
    </w:p>
    <w:p w14:paraId="1DE2EF2B" w14:textId="77777777" w:rsidR="003C0FB1" w:rsidRDefault="003C0FB1" w:rsidP="003C0FB1">
      <w:pPr>
        <w:jc w:val="center"/>
      </w:pPr>
      <w:r w:rsidRPr="000E5DB7">
        <w:t>Relating to the provision of Services pursuant to</w:t>
      </w:r>
    </w:p>
    <w:p w14:paraId="25FE0835" w14:textId="77777777" w:rsidR="003C0FB1" w:rsidRDefault="003C0FB1" w:rsidP="003C0FB1">
      <w:pPr>
        <w:jc w:val="center"/>
      </w:pPr>
    </w:p>
    <w:p w14:paraId="1D8DACF4" w14:textId="588959F9"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EndPr/>
        <w:sdtContent>
          <w:r w:rsidR="000C1BE6">
            <w:rPr>
              <w:szCs w:val="22"/>
              <w:highlight w:val="lightGray"/>
            </w:rPr>
            <w:t>an Implementing Partner to deliver Offaly Refugee Resettlement Project</w:t>
          </w:r>
        </w:sdtContent>
      </w:sdt>
    </w:p>
    <w:p w14:paraId="5F30BBFE" w14:textId="77777777" w:rsidR="00C43DF2" w:rsidRDefault="00C43DF2">
      <w:pPr>
        <w:spacing w:after="160" w:line="259" w:lineRule="auto"/>
      </w:pPr>
      <w:r>
        <w:br w:type="page"/>
      </w:r>
    </w:p>
    <w:p w14:paraId="6BA8F7AE" w14:textId="77777777" w:rsidR="00C43DF2" w:rsidRDefault="00C43DF2" w:rsidP="003C0FB1">
      <w:pPr>
        <w:jc w:val="center"/>
      </w:pPr>
    </w:p>
    <w:p w14:paraId="4C32CA71" w14:textId="77777777" w:rsidR="00C43DF2" w:rsidRPr="00830A49" w:rsidRDefault="00C43DF2" w:rsidP="00C43DF2">
      <w:pPr>
        <w:pStyle w:val="Heading2"/>
        <w:spacing w:before="0"/>
        <w:jc w:val="both"/>
      </w:pPr>
      <w:r w:rsidRPr="00830A49">
        <w:t xml:space="preserve">THIS AGREEMENT is made on the </w:t>
      </w:r>
      <w:sdt>
        <w:sdtPr>
          <w:id w:val="1406408"/>
          <w:placeholder>
            <w:docPart w:val="8901D191F8114F88B2426FBE50455036"/>
          </w:placeholder>
        </w:sdtPr>
        <w:sdtEndPr/>
        <w:sdtContent>
          <w:r w:rsidRPr="00830A49">
            <w:rPr>
              <w:highlight w:val="lightGray"/>
            </w:rPr>
            <w:t>[date e.g. 2nd]</w:t>
          </w:r>
        </w:sdtContent>
      </w:sdt>
      <w:r w:rsidRPr="00830A49">
        <w:t xml:space="preserve"> day of </w:t>
      </w:r>
      <w:sdt>
        <w:sdtPr>
          <w:id w:val="1406406"/>
          <w:placeholder>
            <w:docPart w:val="8901D191F8114F88B2426FBE50455036"/>
          </w:placeholder>
        </w:sdtPr>
        <w:sdtEndPr/>
        <w:sdtContent>
          <w:r w:rsidRPr="00830A49">
            <w:rPr>
              <w:highlight w:val="lightGray"/>
            </w:rPr>
            <w:t>[</w:t>
          </w:r>
          <w:sdt>
            <w:sdtPr>
              <w:rPr>
                <w:highlight w:val="lightGray"/>
              </w:rPr>
              <w:id w:val="1406403"/>
              <w:placeholder>
                <w:docPart w:val="8901D191F8114F88B2426FBE50455036"/>
              </w:placeholder>
            </w:sdtPr>
            <w:sdtEndPr/>
            <w:sdtContent>
              <w:r w:rsidRPr="00830A49">
                <w:rPr>
                  <w:highlight w:val="lightGray"/>
                </w:rPr>
                <w:t>month]</w:t>
              </w:r>
            </w:sdtContent>
          </w:sdt>
        </w:sdtContent>
      </w:sdt>
      <w:r w:rsidRPr="00830A49">
        <w:t xml:space="preserve"> 20</w:t>
      </w:r>
      <w:sdt>
        <w:sdtPr>
          <w:id w:val="1406404"/>
          <w:placeholder>
            <w:docPart w:val="8901D191F8114F88B2426FBE50455036"/>
          </w:placeholder>
        </w:sdtPr>
        <w:sdtEndPr/>
        <w:sdtContent>
          <w:r w:rsidRPr="00830A49">
            <w:rPr>
              <w:highlight w:val="lightGray"/>
            </w:rPr>
            <w:t>[year]</w:t>
          </w:r>
        </w:sdtContent>
      </w:sdt>
      <w:r w:rsidRPr="00830A49">
        <w:t xml:space="preserve"> BETWEEN:</w:t>
      </w:r>
    </w:p>
    <w:p w14:paraId="538D312F" w14:textId="38A20A64" w:rsidR="003C0FB1" w:rsidRDefault="009A4ECC"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EndPr/>
        <w:sdtContent>
          <w:r w:rsidR="00145CAA">
            <w:rPr>
              <w:highlight w:val="lightGray"/>
            </w:rPr>
            <w:t>Offaly County Council</w:t>
          </w:r>
        </w:sdtContent>
      </w:sdt>
      <w:r w:rsidR="003C0FB1" w:rsidRPr="000E5DB7">
        <w:t xml:space="preserve">, of </w:t>
      </w:r>
      <w:bookmarkStart w:id="39" w:name="Text34"/>
      <w:r w:rsidR="003C0FB1" w:rsidRPr="000E5DB7">
        <w:fldChar w:fldCharType="begin">
          <w:ffData>
            <w:name w:val="Text34"/>
            <w:enabled/>
            <w:calcOnExit w:val="0"/>
            <w:textInput>
              <w:default w:val="[Address]"/>
            </w:textInput>
          </w:ffData>
        </w:fldChar>
      </w:r>
      <w:r w:rsidR="003C0FB1" w:rsidRPr="000E5DB7">
        <w:instrText xml:space="preserve"> FORMTEXT </w:instrText>
      </w:r>
      <w:r w:rsidR="003C0FB1" w:rsidRPr="000E5DB7">
        <w:fldChar w:fldCharType="separate"/>
      </w:r>
      <w:r w:rsidR="003C0FB1" w:rsidRPr="000E5DB7">
        <w:rPr>
          <w:noProof/>
        </w:rPr>
        <w:t>[address]</w:t>
      </w:r>
      <w:r w:rsidR="003C0FB1" w:rsidRPr="000E5DB7">
        <w:fldChar w:fldCharType="end"/>
      </w:r>
      <w:bookmarkEnd w:id="39"/>
      <w:r w:rsidR="003C0FB1" w:rsidRPr="000E5DB7">
        <w:t xml:space="preserve"> (“the Client”); </w:t>
      </w:r>
    </w:p>
    <w:p w14:paraId="6AA4B3A2" w14:textId="77777777" w:rsidR="003C0FB1" w:rsidRDefault="003C0FB1" w:rsidP="003C0FB1">
      <w:pPr>
        <w:spacing w:after="200"/>
        <w:jc w:val="both"/>
      </w:pPr>
      <w:r w:rsidRPr="000E5DB7">
        <w:t>and</w:t>
      </w:r>
    </w:p>
    <w:p w14:paraId="4B8C4CB4" w14:textId="77777777" w:rsidR="003C0FB1" w:rsidRDefault="009A4ECC" w:rsidP="003C0FB1">
      <w:pPr>
        <w:spacing w:after="200"/>
        <w:jc w:val="both"/>
      </w:pPr>
      <w:sdt>
        <w:sdtPr>
          <w:rPr>
            <w:highlight w:val="lightGray"/>
          </w:rPr>
          <w:id w:val="2082614"/>
          <w:placeholder>
            <w:docPart w:val="E5B87B3FD9CB4E93885F5503286AB1BB"/>
          </w:placeholder>
        </w:sdtPr>
        <w:sdtEnd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60678316" w14:textId="77777777" w:rsidR="003C0FB1" w:rsidRDefault="003C0FB1" w:rsidP="003C0FB1">
      <w:pPr>
        <w:spacing w:after="200"/>
        <w:jc w:val="both"/>
      </w:pPr>
      <w:r w:rsidRPr="000E5DB7">
        <w:t>(each a “Party” and together “the Parties”).</w:t>
      </w:r>
    </w:p>
    <w:p w14:paraId="7E1CB9D5"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5BEB8B64" w14:textId="77777777" w:rsidTr="00503F93">
        <w:tc>
          <w:tcPr>
            <w:tcW w:w="828" w:type="dxa"/>
          </w:tcPr>
          <w:p w14:paraId="2F120E3A" w14:textId="77777777" w:rsidR="003C0FB1" w:rsidRDefault="003C0FB1" w:rsidP="00C43DF2">
            <w:pPr>
              <w:spacing w:after="200"/>
              <w:jc w:val="both"/>
              <w:rPr>
                <w:color w:val="0000FF"/>
              </w:rPr>
            </w:pPr>
            <w:r w:rsidRPr="000E5DB7">
              <w:rPr>
                <w:color w:val="0000FF"/>
              </w:rPr>
              <w:t>A.</w:t>
            </w:r>
          </w:p>
        </w:tc>
        <w:tc>
          <w:tcPr>
            <w:tcW w:w="9540" w:type="dxa"/>
          </w:tcPr>
          <w:p w14:paraId="62B885A2" w14:textId="77777777" w:rsidR="003C0FB1" w:rsidRDefault="003C0FB1" w:rsidP="009340FB">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“Insert title of RFT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End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End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End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29"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22"/>
                <w:placeholder>
                  <w:docPart w:val="E5B87B3FD9CB4E93885F5503286AB1BB"/>
                </w:placeholder>
              </w:sdtPr>
              <w:sdtEndPr/>
              <w:sdtContent>
                <w:r w:rsidRPr="00C93669">
                  <w:rPr>
                    <w:highlight w:val="lightGray"/>
                    <w:lang w:val="en-US"/>
                  </w:rPr>
                  <w:t>[insert date]</w:t>
                </w:r>
              </w:sdtContent>
            </w:sdt>
            <w:r w:rsidRPr="000E5DB7">
              <w:rPr>
                <w:lang w:val="en-US"/>
              </w:rPr>
              <w:t xml:space="preserve"> (the “RFT Clarifications”). The RFT (including the RFT Clarifications) is hereby incorporated by reference into this Agreement.</w:t>
            </w:r>
          </w:p>
        </w:tc>
      </w:tr>
      <w:tr w:rsidR="003C0FB1" w:rsidRPr="00CB5B77" w14:paraId="7EBB319A" w14:textId="77777777" w:rsidTr="00503F93">
        <w:tc>
          <w:tcPr>
            <w:tcW w:w="828" w:type="dxa"/>
          </w:tcPr>
          <w:p w14:paraId="764F589C" w14:textId="77777777" w:rsidR="003C0FB1" w:rsidRDefault="003C0FB1" w:rsidP="00C43DF2">
            <w:pPr>
              <w:spacing w:after="200"/>
              <w:jc w:val="both"/>
              <w:rPr>
                <w:color w:val="0000FF"/>
              </w:rPr>
            </w:pPr>
            <w:r w:rsidRPr="000E5DB7">
              <w:rPr>
                <w:color w:val="0000FF"/>
              </w:rPr>
              <w:t>B.</w:t>
            </w:r>
          </w:p>
        </w:tc>
        <w:tc>
          <w:tcPr>
            <w:tcW w:w="9540" w:type="dxa"/>
          </w:tcPr>
          <w:p w14:paraId="5D075E58" w14:textId="77777777" w:rsidR="003C0FB1" w:rsidRDefault="003C0FB1" w:rsidP="009340FB">
            <w:pPr>
              <w:jc w:val="both"/>
            </w:pPr>
            <w:r w:rsidRPr="000E5DB7">
              <w:t xml:space="preserve">The Contractor submitted a response to the RFT dated </w:t>
            </w:r>
            <w:sdt>
              <w:sdtPr>
                <w:rPr>
                  <w:highlight w:val="lightGray"/>
                </w:rPr>
                <w:id w:val="2082623"/>
                <w:placeholder>
                  <w:docPart w:val="E5B87B3FD9CB4E93885F5503286AB1BB"/>
                </w:placeholder>
              </w:sdtPr>
              <w:sdtEnd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End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6E6AE6C4"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2C668434" w14:textId="77777777" w:rsidTr="000E2CF8">
        <w:tc>
          <w:tcPr>
            <w:tcW w:w="394" w:type="pct"/>
          </w:tcPr>
          <w:p w14:paraId="1623D6EE" w14:textId="77777777" w:rsidR="003C0FB1" w:rsidRDefault="003C0FB1" w:rsidP="00C43DF2">
            <w:pPr>
              <w:spacing w:after="200"/>
              <w:jc w:val="both"/>
              <w:rPr>
                <w:color w:val="0000FF"/>
              </w:rPr>
            </w:pPr>
            <w:r>
              <w:rPr>
                <w:color w:val="0000FF"/>
              </w:rPr>
              <w:t>1.</w:t>
            </w:r>
          </w:p>
        </w:tc>
        <w:tc>
          <w:tcPr>
            <w:tcW w:w="4606" w:type="pct"/>
            <w:gridSpan w:val="2"/>
          </w:tcPr>
          <w:p w14:paraId="77F92753"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4FF52C1E" w14:textId="77777777" w:rsidTr="009340FB">
        <w:tc>
          <w:tcPr>
            <w:tcW w:w="394" w:type="pct"/>
          </w:tcPr>
          <w:p w14:paraId="73EA8BD7" w14:textId="77777777" w:rsidR="003C0FB1" w:rsidRDefault="003C0FB1" w:rsidP="00C43DF2">
            <w:pPr>
              <w:spacing w:after="200"/>
              <w:jc w:val="both"/>
              <w:rPr>
                <w:color w:val="0000FF"/>
              </w:rPr>
            </w:pPr>
          </w:p>
        </w:tc>
        <w:tc>
          <w:tcPr>
            <w:tcW w:w="265" w:type="pct"/>
          </w:tcPr>
          <w:p w14:paraId="0803A5DA" w14:textId="77777777" w:rsidR="003C0FB1" w:rsidRDefault="003C0FB1" w:rsidP="00C93669">
            <w:pPr>
              <w:jc w:val="both"/>
            </w:pPr>
            <w:r w:rsidRPr="000E5DB7">
              <w:t>i.</w:t>
            </w:r>
          </w:p>
        </w:tc>
        <w:tc>
          <w:tcPr>
            <w:tcW w:w="4341" w:type="pct"/>
          </w:tcPr>
          <w:p w14:paraId="0EFE61A8" w14:textId="77777777" w:rsidR="003C0FB1" w:rsidRDefault="003C0FB1" w:rsidP="00EC7568">
            <w:pPr>
              <w:jc w:val="both"/>
            </w:pPr>
            <w:r w:rsidRPr="000E5DB7">
              <w:t xml:space="preserve">This Agreement and Schedules A to </w:t>
            </w:r>
            <w:r w:rsidR="00EC7568">
              <w:t>E</w:t>
            </w:r>
            <w:r w:rsidRPr="000E5DB7">
              <w:t xml:space="preserve"> attached hereto;</w:t>
            </w:r>
          </w:p>
        </w:tc>
      </w:tr>
      <w:tr w:rsidR="003C0FB1" w:rsidRPr="00CB5B77" w14:paraId="3414C0C9" w14:textId="77777777" w:rsidTr="009340FB">
        <w:tc>
          <w:tcPr>
            <w:tcW w:w="394" w:type="pct"/>
          </w:tcPr>
          <w:p w14:paraId="0BAA5CAF" w14:textId="77777777" w:rsidR="003C0FB1" w:rsidRDefault="003C0FB1" w:rsidP="00C43DF2">
            <w:pPr>
              <w:spacing w:after="200"/>
              <w:jc w:val="both"/>
              <w:rPr>
                <w:color w:val="0000FF"/>
              </w:rPr>
            </w:pPr>
          </w:p>
        </w:tc>
        <w:tc>
          <w:tcPr>
            <w:tcW w:w="265" w:type="pct"/>
          </w:tcPr>
          <w:p w14:paraId="21B25AA0" w14:textId="77777777" w:rsidR="003C0FB1" w:rsidRDefault="003C0FB1" w:rsidP="00C93669">
            <w:pPr>
              <w:jc w:val="both"/>
            </w:pPr>
            <w:r w:rsidRPr="000E5DB7">
              <w:t>ii.</w:t>
            </w:r>
          </w:p>
        </w:tc>
        <w:tc>
          <w:tcPr>
            <w:tcW w:w="4341" w:type="pct"/>
          </w:tcPr>
          <w:p w14:paraId="524B76AE" w14:textId="77777777" w:rsidR="003C0FB1" w:rsidRDefault="003C0FB1" w:rsidP="00C93669">
            <w:pPr>
              <w:jc w:val="both"/>
            </w:pPr>
            <w:r w:rsidRPr="000E5DB7">
              <w:t xml:space="preserve">The RFT; </w:t>
            </w:r>
          </w:p>
        </w:tc>
      </w:tr>
      <w:tr w:rsidR="003C0FB1" w:rsidRPr="00CB5B77" w14:paraId="170D0DC3" w14:textId="77777777" w:rsidTr="009340FB">
        <w:tc>
          <w:tcPr>
            <w:tcW w:w="394" w:type="pct"/>
          </w:tcPr>
          <w:p w14:paraId="1B34B51D" w14:textId="77777777" w:rsidR="003C0FB1" w:rsidRDefault="003C0FB1" w:rsidP="00C43DF2">
            <w:pPr>
              <w:spacing w:after="200"/>
              <w:jc w:val="both"/>
              <w:rPr>
                <w:color w:val="0000FF"/>
              </w:rPr>
            </w:pPr>
          </w:p>
        </w:tc>
        <w:tc>
          <w:tcPr>
            <w:tcW w:w="265" w:type="pct"/>
          </w:tcPr>
          <w:p w14:paraId="5014E80F" w14:textId="77777777" w:rsidR="003C0FB1" w:rsidRDefault="003C0FB1" w:rsidP="00C93669">
            <w:pPr>
              <w:jc w:val="both"/>
            </w:pPr>
            <w:r w:rsidRPr="000E5DB7">
              <w:t>iii.</w:t>
            </w:r>
          </w:p>
        </w:tc>
        <w:tc>
          <w:tcPr>
            <w:tcW w:w="4341" w:type="pct"/>
          </w:tcPr>
          <w:p w14:paraId="4D176F13" w14:textId="77777777" w:rsidR="003C0FB1" w:rsidRDefault="003C0FB1" w:rsidP="00C93669">
            <w:pPr>
              <w:jc w:val="both"/>
            </w:pPr>
            <w:r w:rsidRPr="000E5DB7">
              <w:t>The Submission.</w:t>
            </w:r>
          </w:p>
        </w:tc>
      </w:tr>
      <w:tr w:rsidR="003C0FB1" w:rsidRPr="00CB5B77" w14:paraId="7A6A4E01" w14:textId="77777777" w:rsidTr="000E2CF8">
        <w:tc>
          <w:tcPr>
            <w:tcW w:w="394" w:type="pct"/>
          </w:tcPr>
          <w:p w14:paraId="6AD5ADDB" w14:textId="77777777" w:rsidR="003C0FB1" w:rsidRPr="000E5DB7" w:rsidRDefault="003C0FB1" w:rsidP="00C43DF2">
            <w:pPr>
              <w:spacing w:after="200"/>
              <w:jc w:val="both"/>
              <w:rPr>
                <w:color w:val="0000FF"/>
              </w:rPr>
            </w:pPr>
            <w:r>
              <w:rPr>
                <w:color w:val="0000FF"/>
              </w:rPr>
              <w:t>2.</w:t>
            </w:r>
          </w:p>
        </w:tc>
        <w:tc>
          <w:tcPr>
            <w:tcW w:w="4606" w:type="pct"/>
            <w:gridSpan w:val="2"/>
          </w:tcPr>
          <w:p w14:paraId="227B975B"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562B0811" w14:textId="77777777" w:rsidTr="000E2CF8">
        <w:tc>
          <w:tcPr>
            <w:tcW w:w="394" w:type="pct"/>
          </w:tcPr>
          <w:p w14:paraId="5B3F754C" w14:textId="77777777" w:rsidR="003C0FB1" w:rsidRPr="000E5DB7" w:rsidRDefault="003C0FB1" w:rsidP="00C43DF2">
            <w:pPr>
              <w:spacing w:after="200"/>
              <w:jc w:val="both"/>
              <w:rPr>
                <w:color w:val="0000FF"/>
              </w:rPr>
            </w:pPr>
            <w:r>
              <w:rPr>
                <w:color w:val="0000FF"/>
              </w:rPr>
              <w:t>3.</w:t>
            </w:r>
          </w:p>
        </w:tc>
        <w:tc>
          <w:tcPr>
            <w:tcW w:w="4606" w:type="pct"/>
            <w:gridSpan w:val="2"/>
          </w:tcPr>
          <w:p w14:paraId="2C83C50B"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10AD180F" w14:textId="77777777" w:rsidTr="000E2CF8">
        <w:tc>
          <w:tcPr>
            <w:tcW w:w="394" w:type="pct"/>
          </w:tcPr>
          <w:p w14:paraId="4BE1628B" w14:textId="77777777" w:rsidR="003C0FB1" w:rsidRPr="000E5DB7" w:rsidRDefault="003C0FB1" w:rsidP="00C43DF2">
            <w:pPr>
              <w:spacing w:after="200"/>
              <w:jc w:val="both"/>
              <w:rPr>
                <w:color w:val="0000FF"/>
              </w:rPr>
            </w:pPr>
            <w:r>
              <w:rPr>
                <w:color w:val="0000FF"/>
              </w:rPr>
              <w:t>4.</w:t>
            </w:r>
          </w:p>
        </w:tc>
        <w:tc>
          <w:tcPr>
            <w:tcW w:w="4606" w:type="pct"/>
            <w:gridSpan w:val="2"/>
          </w:tcPr>
          <w:p w14:paraId="208E5DB1" w14:textId="77777777" w:rsidR="003C0FB1" w:rsidRPr="000E5DB7" w:rsidRDefault="003C0FB1" w:rsidP="00C93669">
            <w:pPr>
              <w:jc w:val="both"/>
            </w:pPr>
            <w:r w:rsidRPr="000E5DB7">
              <w:t xml:space="preserve">For the purposes of this Agreement, the Client’s Contact is </w:t>
            </w:r>
            <w:sdt>
              <w:sdtPr>
                <w:rPr>
                  <w:highlight w:val="lightGray"/>
                </w:rPr>
                <w:id w:val="170830997"/>
              </w:sdtPr>
              <w:sdtEndPr/>
              <w:sdtContent>
                <w:r w:rsidRPr="00C93669">
                  <w:rPr>
                    <w:highlight w:val="lightGray"/>
                  </w:rPr>
                  <w:t>[name of contact person]</w:t>
                </w:r>
              </w:sdtContent>
            </w:sdt>
            <w:r w:rsidRPr="000E5DB7">
              <w:t xml:space="preserve"> of </w:t>
            </w:r>
            <w:r w:rsidR="00C93669">
              <w:fldChar w:fldCharType="begin">
                <w:ffData>
                  <w:name w:val="Text39"/>
                  <w:enabled/>
                  <w:calcOnExit w:val="0"/>
                  <w:textInput>
                    <w:default w:val="[address of contact person]"/>
                  </w:textInput>
                </w:ffData>
              </w:fldChar>
            </w:r>
            <w:bookmarkStart w:id="40" w:name="Text39"/>
            <w:r w:rsidR="00C93669">
              <w:instrText xml:space="preserve"> FORMTEXT </w:instrText>
            </w:r>
            <w:r w:rsidR="00C93669">
              <w:fldChar w:fldCharType="separate"/>
            </w:r>
            <w:r w:rsidR="00C93669">
              <w:rPr>
                <w:noProof/>
              </w:rPr>
              <w:t>[address of contact person]</w:t>
            </w:r>
            <w:r w:rsidR="00C93669">
              <w:fldChar w:fldCharType="end"/>
            </w:r>
            <w:bookmarkEnd w:id="40"/>
            <w:r w:rsidRPr="000E5DB7">
              <w:t xml:space="preserve">; the Contractor’s Contact is </w:t>
            </w:r>
            <w:sdt>
              <w:sdtPr>
                <w:rPr>
                  <w:highlight w:val="lightGray"/>
                </w:rPr>
                <w:id w:val="2082631"/>
              </w:sdtPr>
              <w:sdtEndPr/>
              <w:sdtContent>
                <w:r w:rsidRPr="00C93669">
                  <w:rPr>
                    <w:highlight w:val="lightGray"/>
                  </w:rPr>
                  <w:t>[Contractor contact name]</w:t>
                </w:r>
              </w:sdtContent>
            </w:sdt>
            <w:r w:rsidRPr="000E5DB7">
              <w:t xml:space="preserve"> of </w:t>
            </w:r>
            <w:r w:rsidR="00C93669">
              <w:fldChar w:fldCharType="begin">
                <w:ffData>
                  <w:name w:val=""/>
                  <w:enabled/>
                  <w:calcOnExit w:val="0"/>
                  <w:textInput>
                    <w:default w:val="[Contractor contact address]"/>
                  </w:textInput>
                </w:ffData>
              </w:fldChar>
            </w:r>
            <w:r w:rsidR="00C93669">
              <w:instrText xml:space="preserve"> FORMTEXT </w:instrText>
            </w:r>
            <w:r w:rsidR="00C93669">
              <w:fldChar w:fldCharType="separate"/>
            </w:r>
            <w:r w:rsidR="00C93669">
              <w:rPr>
                <w:noProof/>
              </w:rPr>
              <w:t>[Contractor contact address]</w:t>
            </w:r>
            <w:r w:rsidR="00C93669">
              <w:fldChar w:fldCharType="end"/>
            </w:r>
            <w:r w:rsidR="00C93669">
              <w:t>.</w:t>
            </w:r>
          </w:p>
        </w:tc>
      </w:tr>
      <w:tr w:rsidR="009340FB" w:rsidRPr="00CB5B77" w14:paraId="1745E4AB" w14:textId="77777777" w:rsidTr="000E2CF8">
        <w:tc>
          <w:tcPr>
            <w:tcW w:w="394" w:type="pct"/>
          </w:tcPr>
          <w:p w14:paraId="5B80B93C" w14:textId="77777777" w:rsidR="009340FB" w:rsidRDefault="009340FB" w:rsidP="009340FB">
            <w:pPr>
              <w:spacing w:after="200"/>
              <w:jc w:val="both"/>
              <w:rPr>
                <w:color w:val="0000FF"/>
              </w:rPr>
            </w:pPr>
            <w:r w:rsidRPr="000E5DB7">
              <w:rPr>
                <w:color w:val="0000FF"/>
              </w:rPr>
              <w:lastRenderedPageBreak/>
              <w:t>5</w:t>
            </w:r>
            <w:r>
              <w:rPr>
                <w:color w:val="0000FF"/>
              </w:rPr>
              <w:t>.</w:t>
            </w:r>
          </w:p>
        </w:tc>
        <w:tc>
          <w:tcPr>
            <w:tcW w:w="4606" w:type="pct"/>
            <w:gridSpan w:val="2"/>
          </w:tcPr>
          <w:p w14:paraId="744F1F11" w14:textId="77777777" w:rsidR="009340FB"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C93669">
              <w:rPr>
                <w:szCs w:val="22"/>
              </w:rPr>
              <w:fldChar w:fldCharType="begin">
                <w:ffData>
                  <w:name w:val="Text142"/>
                  <w:enabled/>
                  <w:calcOnExit w:val="0"/>
                  <w:textInput>
                    <w:default w:val="[Insert date]"/>
                  </w:textInput>
                </w:ffData>
              </w:fldChar>
            </w:r>
            <w:bookmarkStart w:id="41" w:name="Text142"/>
            <w:r w:rsidR="00C93669">
              <w:rPr>
                <w:szCs w:val="22"/>
              </w:rPr>
              <w:instrText xml:space="preserve"> FORMTEXT </w:instrText>
            </w:r>
            <w:r w:rsidR="00C93669">
              <w:rPr>
                <w:szCs w:val="22"/>
              </w:rPr>
            </w:r>
            <w:r w:rsidR="00C93669">
              <w:rPr>
                <w:szCs w:val="22"/>
              </w:rPr>
              <w:fldChar w:fldCharType="separate"/>
            </w:r>
            <w:r w:rsidR="00C93669">
              <w:rPr>
                <w:noProof/>
                <w:szCs w:val="22"/>
              </w:rPr>
              <w:t>[Insert date]</w:t>
            </w:r>
            <w:r w:rsidR="00C93669">
              <w:rPr>
                <w:szCs w:val="22"/>
              </w:rPr>
              <w:fldChar w:fldCharType="end"/>
            </w:r>
            <w:bookmarkEnd w:id="41"/>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1A67BB13" w14:textId="77777777" w:rsidR="00C93669" w:rsidRDefault="00C93669" w:rsidP="00C93669">
            <w:pPr>
              <w:jc w:val="both"/>
              <w:rPr>
                <w:szCs w:val="22"/>
              </w:rPr>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188090F6" w14:textId="77777777" w:rsidR="009340FB" w:rsidRPr="00830A49" w:rsidRDefault="00C93669" w:rsidP="00C93669">
            <w:pPr>
              <w:jc w:val="both"/>
              <w:rPr>
                <w:szCs w:val="22"/>
              </w:rPr>
            </w:pPr>
            <w:r w:rsidRPr="00216A9C">
              <w:rPr>
                <w:noProof/>
                <w:szCs w:val="22"/>
              </w:rPr>
              <w:t xml:space="preserve">The Client reserves the right to extend the Term for a period or periods of up to </w:t>
            </w:r>
            <w:r>
              <w:rPr>
                <w:noProof/>
                <w:szCs w:val="22"/>
              </w:rPr>
              <w:fldChar w:fldCharType="begin">
                <w:ffData>
                  <w:name w:val="Text143"/>
                  <w:enabled/>
                  <w:calcOnExit w:val="0"/>
                  <w:textInput>
                    <w:default w:val="[Insert Number]"/>
                  </w:textInput>
                </w:ffData>
              </w:fldChar>
            </w:r>
            <w:bookmarkStart w:id="42" w:name="Text143"/>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bookmarkEnd w:id="42"/>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r w:rsidRPr="00216A9C">
              <w:rPr>
                <w:noProof/>
                <w:szCs w:val="22"/>
              </w:rPr>
              <w:t xml:space="preserve"> such extensions permitted subject to its obligations at law</w:t>
            </w:r>
          </w:p>
        </w:tc>
      </w:tr>
      <w:tr w:rsidR="009340FB" w:rsidRPr="00CB5B77" w14:paraId="7C6F5A28" w14:textId="77777777" w:rsidTr="000E2CF8">
        <w:tc>
          <w:tcPr>
            <w:tcW w:w="394" w:type="pct"/>
          </w:tcPr>
          <w:p w14:paraId="6F62298B" w14:textId="77777777" w:rsidR="009340FB" w:rsidRDefault="009340FB" w:rsidP="009340FB">
            <w:pPr>
              <w:spacing w:after="200"/>
              <w:jc w:val="both"/>
              <w:rPr>
                <w:color w:val="0000FF"/>
              </w:rPr>
            </w:pPr>
            <w:r>
              <w:rPr>
                <w:color w:val="0000FF"/>
              </w:rPr>
              <w:t>6.</w:t>
            </w:r>
          </w:p>
        </w:tc>
        <w:tc>
          <w:tcPr>
            <w:tcW w:w="4606" w:type="pct"/>
            <w:gridSpan w:val="2"/>
          </w:tcPr>
          <w:p w14:paraId="23E0A6E5"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2DB584F6" w14:textId="77777777" w:rsidTr="000E2CF8">
        <w:tc>
          <w:tcPr>
            <w:tcW w:w="394" w:type="pct"/>
          </w:tcPr>
          <w:p w14:paraId="56E2AEDC" w14:textId="77777777" w:rsidR="009340FB" w:rsidDel="00040E03" w:rsidRDefault="009340FB" w:rsidP="009340FB">
            <w:pPr>
              <w:spacing w:after="200"/>
              <w:jc w:val="both"/>
              <w:rPr>
                <w:color w:val="0000FF"/>
              </w:rPr>
            </w:pPr>
            <w:r>
              <w:rPr>
                <w:color w:val="0000FF"/>
              </w:rPr>
              <w:t>7.</w:t>
            </w:r>
          </w:p>
        </w:tc>
        <w:tc>
          <w:tcPr>
            <w:tcW w:w="4606" w:type="pct"/>
            <w:gridSpan w:val="2"/>
          </w:tcPr>
          <w:p w14:paraId="515B115A"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1E10C922" w14:textId="77777777" w:rsidTr="000E2CF8">
        <w:tc>
          <w:tcPr>
            <w:tcW w:w="394" w:type="pct"/>
          </w:tcPr>
          <w:p w14:paraId="27BA8DFC" w14:textId="77777777" w:rsidR="009340FB" w:rsidDel="00040E03" w:rsidRDefault="009340FB" w:rsidP="009340FB">
            <w:pPr>
              <w:spacing w:after="200"/>
              <w:jc w:val="both"/>
              <w:rPr>
                <w:color w:val="0000FF"/>
              </w:rPr>
            </w:pPr>
            <w:r>
              <w:rPr>
                <w:color w:val="0000FF"/>
              </w:rPr>
              <w:t>8.</w:t>
            </w:r>
          </w:p>
        </w:tc>
        <w:tc>
          <w:tcPr>
            <w:tcW w:w="4606" w:type="pct"/>
            <w:gridSpan w:val="2"/>
          </w:tcPr>
          <w:p w14:paraId="3AE5D45D"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3DCC139B" w14:textId="77777777" w:rsidTr="000E2CF8">
        <w:tc>
          <w:tcPr>
            <w:tcW w:w="394" w:type="pct"/>
          </w:tcPr>
          <w:p w14:paraId="0500CC8F" w14:textId="77777777" w:rsidR="009340FB" w:rsidRDefault="009340FB" w:rsidP="009340FB">
            <w:pPr>
              <w:spacing w:after="200"/>
              <w:jc w:val="both"/>
              <w:rPr>
                <w:color w:val="0000FF"/>
              </w:rPr>
            </w:pPr>
            <w:r>
              <w:rPr>
                <w:color w:val="0000FF"/>
              </w:rPr>
              <w:t>9.</w:t>
            </w:r>
          </w:p>
          <w:p w14:paraId="0AB44E10" w14:textId="77777777" w:rsidR="00904FCA" w:rsidRDefault="00904FCA" w:rsidP="009340FB">
            <w:pPr>
              <w:spacing w:after="200"/>
              <w:jc w:val="both"/>
              <w:rPr>
                <w:color w:val="0000FF"/>
              </w:rPr>
            </w:pPr>
          </w:p>
          <w:p w14:paraId="4223738F" w14:textId="77777777" w:rsidR="00904FCA" w:rsidRDefault="00904FCA" w:rsidP="009340FB">
            <w:pPr>
              <w:spacing w:after="200"/>
              <w:jc w:val="both"/>
              <w:rPr>
                <w:color w:val="0000FF"/>
              </w:rPr>
            </w:pPr>
            <w:r>
              <w:rPr>
                <w:color w:val="0000FF"/>
              </w:rPr>
              <w:t>10.</w:t>
            </w:r>
          </w:p>
        </w:tc>
        <w:tc>
          <w:tcPr>
            <w:tcW w:w="4606" w:type="pct"/>
            <w:gridSpan w:val="2"/>
          </w:tcPr>
          <w:p w14:paraId="6515142E"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74B423BE" w14:textId="77777777" w:rsidR="00904FCA" w:rsidRPr="000E5DB7" w:rsidRDefault="00904FCA" w:rsidP="00C93669">
            <w:pPr>
              <w:tabs>
                <w:tab w:val="left" w:pos="851"/>
                <w:tab w:val="left" w:pos="1985"/>
              </w:tabs>
              <w:jc w:val="both"/>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5918E438"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92074DA" w14:textId="77777777" w:rsidTr="00321AC6">
        <w:trPr>
          <w:trHeight w:val="964"/>
        </w:trPr>
        <w:tc>
          <w:tcPr>
            <w:tcW w:w="4518" w:type="dxa"/>
            <w:shd w:val="clear" w:color="auto" w:fill="CCCCCC"/>
          </w:tcPr>
          <w:p w14:paraId="2AF81A0D" w14:textId="77777777" w:rsidR="00C93669" w:rsidRPr="00830A49" w:rsidRDefault="00C93669" w:rsidP="00684357">
            <w:pPr>
              <w:rPr>
                <w:szCs w:val="22"/>
              </w:rPr>
            </w:pPr>
            <w:r w:rsidRPr="00830A49">
              <w:rPr>
                <w:szCs w:val="22"/>
              </w:rPr>
              <w:t>SIGNED for and on behalf of the Client</w:t>
            </w:r>
          </w:p>
          <w:p w14:paraId="0B0C392C" w14:textId="77777777" w:rsidR="00C93669" w:rsidRPr="00830A49" w:rsidRDefault="00C93669" w:rsidP="00684357">
            <w:pPr>
              <w:rPr>
                <w:szCs w:val="22"/>
              </w:rPr>
            </w:pPr>
          </w:p>
          <w:p w14:paraId="6EF9F54B" w14:textId="77777777" w:rsidR="00C93669" w:rsidRPr="00830A49" w:rsidRDefault="00C93669" w:rsidP="00684357">
            <w:pPr>
              <w:rPr>
                <w:szCs w:val="22"/>
              </w:rPr>
            </w:pPr>
            <w:r w:rsidRPr="00830A49">
              <w:rPr>
                <w:szCs w:val="22"/>
              </w:rPr>
              <w:t>__________________________</w:t>
            </w:r>
          </w:p>
          <w:p w14:paraId="064433D0"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18465E4" w14:textId="77777777" w:rsidR="00C93669" w:rsidRPr="00830A49" w:rsidRDefault="00C93669" w:rsidP="00684357">
            <w:pPr>
              <w:rPr>
                <w:szCs w:val="22"/>
              </w:rPr>
            </w:pPr>
            <w:r w:rsidRPr="00830A49">
              <w:rPr>
                <w:szCs w:val="22"/>
              </w:rPr>
              <w:t>SIGNED for and on behalf of the Contractor</w:t>
            </w:r>
          </w:p>
          <w:p w14:paraId="4F459F90" w14:textId="77777777" w:rsidR="00C93669" w:rsidRPr="00830A49" w:rsidRDefault="00C93669" w:rsidP="00684357">
            <w:pPr>
              <w:rPr>
                <w:szCs w:val="22"/>
              </w:rPr>
            </w:pPr>
          </w:p>
          <w:p w14:paraId="3D0738F2" w14:textId="77777777" w:rsidR="00C93669" w:rsidRPr="00830A49" w:rsidRDefault="00C93669" w:rsidP="00684357">
            <w:pPr>
              <w:rPr>
                <w:szCs w:val="22"/>
              </w:rPr>
            </w:pPr>
            <w:r w:rsidRPr="00830A49">
              <w:rPr>
                <w:szCs w:val="22"/>
              </w:rPr>
              <w:t>____________________________</w:t>
            </w:r>
          </w:p>
        </w:tc>
      </w:tr>
      <w:tr w:rsidR="00C93669" w:rsidRPr="00830A49" w14:paraId="624D8DEF" w14:textId="77777777" w:rsidTr="00321AC6">
        <w:trPr>
          <w:trHeight w:val="1044"/>
        </w:trPr>
        <w:tc>
          <w:tcPr>
            <w:tcW w:w="4518" w:type="dxa"/>
            <w:shd w:val="clear" w:color="auto" w:fill="CCCCCC"/>
          </w:tcPr>
          <w:p w14:paraId="4D2FC056" w14:textId="77777777" w:rsidR="00C93669" w:rsidRPr="00830A49" w:rsidRDefault="00C93669" w:rsidP="00684357">
            <w:pPr>
              <w:rPr>
                <w:szCs w:val="22"/>
              </w:rPr>
            </w:pPr>
            <w:r w:rsidRPr="00830A49">
              <w:rPr>
                <w:szCs w:val="22"/>
              </w:rPr>
              <w:t>Witness</w:t>
            </w:r>
          </w:p>
        </w:tc>
        <w:tc>
          <w:tcPr>
            <w:tcW w:w="4523" w:type="dxa"/>
            <w:shd w:val="clear" w:color="auto" w:fill="CCCCCC"/>
          </w:tcPr>
          <w:p w14:paraId="3BF287B9" w14:textId="77777777" w:rsidR="00C93669" w:rsidRPr="00830A49" w:rsidRDefault="00C93669" w:rsidP="00684357">
            <w:pPr>
              <w:rPr>
                <w:szCs w:val="22"/>
              </w:rPr>
            </w:pPr>
            <w:r w:rsidRPr="00830A49">
              <w:rPr>
                <w:szCs w:val="22"/>
              </w:rPr>
              <w:t>Witness</w:t>
            </w:r>
          </w:p>
        </w:tc>
      </w:tr>
    </w:tbl>
    <w:p w14:paraId="544AFFD6" w14:textId="77777777" w:rsidR="00C93669" w:rsidRDefault="00C93669" w:rsidP="00496C17"/>
    <w:p w14:paraId="5C4591CD"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3F7563D"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59"/>
        <w:gridCol w:w="667"/>
        <w:gridCol w:w="7645"/>
      </w:tblGrid>
      <w:tr w:rsidR="003C0FB1" w:rsidRPr="00CB5B77" w14:paraId="239FD649" w14:textId="77777777" w:rsidTr="00503F93">
        <w:tc>
          <w:tcPr>
            <w:tcW w:w="771" w:type="dxa"/>
          </w:tcPr>
          <w:p w14:paraId="72B44A28" w14:textId="77777777" w:rsidR="003C0FB1" w:rsidRDefault="003C0FB1" w:rsidP="00C43DF2">
            <w:pPr>
              <w:jc w:val="both"/>
              <w:rPr>
                <w:color w:val="0000FF"/>
              </w:rPr>
            </w:pPr>
            <w:r w:rsidRPr="000E5DB7">
              <w:rPr>
                <w:color w:val="0000FF"/>
              </w:rPr>
              <w:t>A.</w:t>
            </w:r>
          </w:p>
        </w:tc>
        <w:tc>
          <w:tcPr>
            <w:tcW w:w="8516" w:type="dxa"/>
            <w:gridSpan w:val="2"/>
          </w:tcPr>
          <w:p w14:paraId="098DE53C"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9133687" w14:textId="77777777" w:rsidTr="00503F93">
        <w:tc>
          <w:tcPr>
            <w:tcW w:w="771" w:type="dxa"/>
          </w:tcPr>
          <w:p w14:paraId="45EC7DCB" w14:textId="77777777" w:rsidR="003C0FB1" w:rsidRDefault="003C0FB1" w:rsidP="00C43DF2">
            <w:pPr>
              <w:jc w:val="both"/>
              <w:rPr>
                <w:color w:val="0000FF"/>
              </w:rPr>
            </w:pPr>
            <w:r w:rsidRPr="000E5DB7">
              <w:rPr>
                <w:color w:val="0000FF"/>
              </w:rPr>
              <w:t>B.</w:t>
            </w:r>
          </w:p>
        </w:tc>
        <w:tc>
          <w:tcPr>
            <w:tcW w:w="8516" w:type="dxa"/>
            <w:gridSpan w:val="2"/>
          </w:tcPr>
          <w:p w14:paraId="1CA2B555" w14:textId="77777777" w:rsidR="003C0FB1" w:rsidRDefault="003C0FB1" w:rsidP="00321AC6">
            <w:pPr>
              <w:jc w:val="both"/>
            </w:pPr>
            <w:r w:rsidRPr="000E5DB7">
              <w:t>In consideration of the payment of the Charges and subject to clause 3 the Contractor shall:</w:t>
            </w:r>
          </w:p>
        </w:tc>
      </w:tr>
      <w:tr w:rsidR="003C0FB1" w:rsidRPr="00CB5B77" w14:paraId="0C154374" w14:textId="77777777" w:rsidTr="00503F93">
        <w:tc>
          <w:tcPr>
            <w:tcW w:w="771" w:type="dxa"/>
          </w:tcPr>
          <w:p w14:paraId="611F98CE" w14:textId="77777777" w:rsidR="003C0FB1" w:rsidRDefault="003C0FB1" w:rsidP="00C43DF2">
            <w:pPr>
              <w:jc w:val="both"/>
              <w:rPr>
                <w:color w:val="0000FF"/>
              </w:rPr>
            </w:pPr>
          </w:p>
        </w:tc>
        <w:tc>
          <w:tcPr>
            <w:tcW w:w="675" w:type="dxa"/>
          </w:tcPr>
          <w:p w14:paraId="143606C8" w14:textId="77777777" w:rsidR="003C0FB1" w:rsidRDefault="003C0FB1" w:rsidP="00321AC6">
            <w:pPr>
              <w:jc w:val="both"/>
            </w:pPr>
            <w:r w:rsidRPr="000E5DB7">
              <w:t>1.</w:t>
            </w:r>
          </w:p>
        </w:tc>
        <w:tc>
          <w:tcPr>
            <w:tcW w:w="7841" w:type="dxa"/>
          </w:tcPr>
          <w:p w14:paraId="77AEE85E"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336E86B5" w14:textId="77777777" w:rsidTr="00503F93">
        <w:tc>
          <w:tcPr>
            <w:tcW w:w="771" w:type="dxa"/>
          </w:tcPr>
          <w:p w14:paraId="26C982CC" w14:textId="77777777" w:rsidR="003C0FB1" w:rsidRDefault="003C0FB1" w:rsidP="00C43DF2">
            <w:pPr>
              <w:jc w:val="both"/>
              <w:rPr>
                <w:color w:val="0000FF"/>
              </w:rPr>
            </w:pPr>
          </w:p>
        </w:tc>
        <w:tc>
          <w:tcPr>
            <w:tcW w:w="675" w:type="dxa"/>
          </w:tcPr>
          <w:p w14:paraId="1BAB94CB" w14:textId="77777777" w:rsidR="003C0FB1" w:rsidRDefault="003C0FB1" w:rsidP="00321AC6">
            <w:pPr>
              <w:jc w:val="both"/>
            </w:pPr>
            <w:r w:rsidRPr="000E5DB7">
              <w:t>2.</w:t>
            </w:r>
          </w:p>
        </w:tc>
        <w:tc>
          <w:tcPr>
            <w:tcW w:w="7841" w:type="dxa"/>
          </w:tcPr>
          <w:p w14:paraId="2077EA91"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181AC99C" w14:textId="77777777" w:rsidTr="00503F93">
        <w:tc>
          <w:tcPr>
            <w:tcW w:w="771" w:type="dxa"/>
          </w:tcPr>
          <w:p w14:paraId="323292EA" w14:textId="77777777" w:rsidR="003C0FB1" w:rsidRDefault="003C0FB1" w:rsidP="00C43DF2">
            <w:pPr>
              <w:jc w:val="both"/>
              <w:rPr>
                <w:color w:val="0000FF"/>
              </w:rPr>
            </w:pPr>
          </w:p>
        </w:tc>
        <w:tc>
          <w:tcPr>
            <w:tcW w:w="675" w:type="dxa"/>
          </w:tcPr>
          <w:p w14:paraId="593AE795" w14:textId="77777777" w:rsidR="003C0FB1" w:rsidRDefault="003C0FB1" w:rsidP="00321AC6">
            <w:pPr>
              <w:jc w:val="both"/>
            </w:pPr>
            <w:r w:rsidRPr="000E5DB7">
              <w:t>3.</w:t>
            </w:r>
          </w:p>
        </w:tc>
        <w:tc>
          <w:tcPr>
            <w:tcW w:w="7841" w:type="dxa"/>
          </w:tcPr>
          <w:p w14:paraId="43D33165" w14:textId="77777777" w:rsidR="003C0FB1" w:rsidRDefault="003C0FB1" w:rsidP="00321AC6">
            <w:pPr>
              <w:jc w:val="both"/>
            </w:pPr>
            <w:r w:rsidRPr="000E5DB7">
              <w:t>comply with all local security and health and safety arrangements as notified to it by the Client; and</w:t>
            </w:r>
          </w:p>
        </w:tc>
      </w:tr>
      <w:tr w:rsidR="003C0FB1" w:rsidRPr="00CB5B77" w14:paraId="50E9662C" w14:textId="77777777" w:rsidTr="00503F93">
        <w:tc>
          <w:tcPr>
            <w:tcW w:w="771" w:type="dxa"/>
          </w:tcPr>
          <w:p w14:paraId="56B517F3" w14:textId="77777777" w:rsidR="003C0FB1" w:rsidRDefault="003C0FB1" w:rsidP="00C43DF2">
            <w:pPr>
              <w:jc w:val="both"/>
              <w:rPr>
                <w:color w:val="0000FF"/>
              </w:rPr>
            </w:pPr>
          </w:p>
        </w:tc>
        <w:tc>
          <w:tcPr>
            <w:tcW w:w="675" w:type="dxa"/>
          </w:tcPr>
          <w:p w14:paraId="7C649A8B" w14:textId="77777777" w:rsidR="003C0FB1" w:rsidRDefault="003C0FB1" w:rsidP="00321AC6">
            <w:pPr>
              <w:jc w:val="both"/>
            </w:pPr>
            <w:r w:rsidRPr="000E5DB7">
              <w:t>4.</w:t>
            </w:r>
          </w:p>
        </w:tc>
        <w:tc>
          <w:tcPr>
            <w:tcW w:w="7841" w:type="dxa"/>
          </w:tcPr>
          <w:p w14:paraId="3A89BB76"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72AFAAAF" w14:textId="77777777" w:rsidTr="00503F93">
        <w:tc>
          <w:tcPr>
            <w:tcW w:w="771" w:type="dxa"/>
          </w:tcPr>
          <w:p w14:paraId="25018AB1" w14:textId="77777777" w:rsidR="003C0FB1" w:rsidRDefault="003C0FB1" w:rsidP="00C43DF2">
            <w:pPr>
              <w:jc w:val="both"/>
              <w:rPr>
                <w:color w:val="0000FF"/>
              </w:rPr>
            </w:pPr>
            <w:r w:rsidRPr="000E5DB7">
              <w:rPr>
                <w:color w:val="0000FF"/>
              </w:rPr>
              <w:t>C.</w:t>
            </w:r>
          </w:p>
        </w:tc>
        <w:tc>
          <w:tcPr>
            <w:tcW w:w="8516" w:type="dxa"/>
            <w:gridSpan w:val="2"/>
          </w:tcPr>
          <w:p w14:paraId="47326092" w14:textId="77777777" w:rsidR="003C0FB1" w:rsidRDefault="003C0FB1" w:rsidP="00321AC6">
            <w:pPr>
              <w:jc w:val="both"/>
            </w:pPr>
            <w:r w:rsidRPr="000E5DB7">
              <w:t xml:space="preserve">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2FF704A6" w14:textId="77777777" w:rsidTr="00503F93">
        <w:tc>
          <w:tcPr>
            <w:tcW w:w="771" w:type="dxa"/>
          </w:tcPr>
          <w:p w14:paraId="5834001F" w14:textId="77777777" w:rsidR="003C0FB1" w:rsidRPr="000E5DB7" w:rsidRDefault="003C0FB1" w:rsidP="00C43DF2">
            <w:pPr>
              <w:jc w:val="both"/>
              <w:rPr>
                <w:color w:val="0000FF"/>
              </w:rPr>
            </w:pPr>
            <w:r>
              <w:rPr>
                <w:color w:val="0000FF"/>
              </w:rPr>
              <w:t>D.</w:t>
            </w:r>
          </w:p>
        </w:tc>
        <w:tc>
          <w:tcPr>
            <w:tcW w:w="8516" w:type="dxa"/>
            <w:gridSpan w:val="2"/>
          </w:tcPr>
          <w:p w14:paraId="5DF58B8A"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4870302D" w14:textId="77777777" w:rsidTr="00503F93">
        <w:tc>
          <w:tcPr>
            <w:tcW w:w="771" w:type="dxa"/>
          </w:tcPr>
          <w:p w14:paraId="327A3424"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152F08C5"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476C1C6" w14:textId="77777777" w:rsidTr="00503F93">
        <w:tc>
          <w:tcPr>
            <w:tcW w:w="771" w:type="dxa"/>
          </w:tcPr>
          <w:p w14:paraId="12F51A8C"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60082B6C"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66B5D185" w14:textId="77777777" w:rsidTr="00503F93">
        <w:tc>
          <w:tcPr>
            <w:tcW w:w="771" w:type="dxa"/>
          </w:tcPr>
          <w:p w14:paraId="4AF4A637"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26996B4B"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12A55715" w14:textId="77777777" w:rsidTr="00503F93">
        <w:tc>
          <w:tcPr>
            <w:tcW w:w="771" w:type="dxa"/>
          </w:tcPr>
          <w:p w14:paraId="6833BAC6"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23912781"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as a result of its failure or incapacity to fulfil its obligation under the said TUPE Regulations. </w:t>
            </w:r>
          </w:p>
        </w:tc>
      </w:tr>
      <w:tr w:rsidR="008F637D" w:rsidRPr="00CB5B77" w14:paraId="0D160632" w14:textId="77777777" w:rsidTr="00503F93">
        <w:tc>
          <w:tcPr>
            <w:tcW w:w="771" w:type="dxa"/>
          </w:tcPr>
          <w:p w14:paraId="1ED831D7" w14:textId="72419BD2" w:rsidR="008F637D" w:rsidRDefault="008F637D" w:rsidP="00C43DF2">
            <w:pPr>
              <w:jc w:val="both"/>
              <w:rPr>
                <w:color w:val="0000FF"/>
              </w:rPr>
            </w:pPr>
            <w:r>
              <w:rPr>
                <w:color w:val="0000FF"/>
              </w:rPr>
              <w:t>I.</w:t>
            </w:r>
          </w:p>
        </w:tc>
        <w:tc>
          <w:tcPr>
            <w:tcW w:w="8516" w:type="dxa"/>
            <w:gridSpan w:val="2"/>
          </w:tcPr>
          <w:p w14:paraId="336A109B" w14:textId="77777777" w:rsidR="008F637D" w:rsidRDefault="008F637D" w:rsidP="008F637D">
            <w:pPr>
              <w:rPr>
                <w:szCs w:val="22"/>
              </w:rPr>
            </w:pPr>
            <w:r>
              <w:rPr>
                <w:szCs w:val="22"/>
              </w:rPr>
              <w:t>In the case of public procurement procedures which are subject to an IPI measure within the meaning of Regulation (EU) 2022/1031, the Contractor shall comply with the following obligations:</w:t>
            </w:r>
          </w:p>
          <w:p w14:paraId="070BDF22" w14:textId="77777777" w:rsidR="008F637D" w:rsidRDefault="008F637D">
            <w:pPr>
              <w:pStyle w:val="ListParagraph"/>
              <w:numPr>
                <w:ilvl w:val="0"/>
                <w:numId w:val="19"/>
              </w:numPr>
              <w:jc w:val="both"/>
              <w:rPr>
                <w:szCs w:val="22"/>
              </w:rPr>
            </w:pPr>
            <w:r w:rsidRPr="00A035CA">
              <w:rPr>
                <w:szCs w:val="22"/>
              </w:rPr>
              <w:t>not to subcontract more than 50% of the total value of the contract to economic operators originating in a third country which is subject to an IPI measure;</w:t>
            </w:r>
          </w:p>
          <w:p w14:paraId="6D7BC024" w14:textId="77777777" w:rsidR="008F637D" w:rsidRDefault="008F637D">
            <w:pPr>
              <w:pStyle w:val="ListParagraph"/>
              <w:numPr>
                <w:ilvl w:val="0"/>
                <w:numId w:val="19"/>
              </w:numPr>
              <w:jc w:val="both"/>
              <w:rPr>
                <w:szCs w:val="22"/>
              </w:rPr>
            </w:pPr>
            <w:r w:rsidRPr="00A035CA">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13B58ED4" w14:textId="77777777" w:rsidR="008F637D" w:rsidRDefault="008F637D">
            <w:pPr>
              <w:pStyle w:val="ListParagraph"/>
              <w:numPr>
                <w:ilvl w:val="0"/>
                <w:numId w:val="19"/>
              </w:numPr>
              <w:jc w:val="both"/>
              <w:rPr>
                <w:szCs w:val="22"/>
              </w:rPr>
            </w:pPr>
            <w:r w:rsidRPr="00A035CA">
              <w:rPr>
                <w:szCs w:val="22"/>
              </w:rPr>
              <w:t>to provide to the Client, upon request, adequate evidence corresponding to point (i) or (ii) above;</w:t>
            </w:r>
          </w:p>
          <w:p w14:paraId="66FCD8CC" w14:textId="14441A67" w:rsidR="008F637D" w:rsidRPr="008F637D" w:rsidRDefault="008F637D">
            <w:pPr>
              <w:pStyle w:val="ListParagraph"/>
              <w:numPr>
                <w:ilvl w:val="0"/>
                <w:numId w:val="19"/>
              </w:numPr>
              <w:jc w:val="both"/>
              <w:rPr>
                <w:szCs w:val="22"/>
              </w:rPr>
            </w:pPr>
            <w:r>
              <w:t>to pay a proportionate charge, in the event of non-observance of the obligations referred to at point (i) or (ii) above, of between 10% and 30% of the total value of the contract.</w:t>
            </w:r>
          </w:p>
        </w:tc>
      </w:tr>
    </w:tbl>
    <w:p w14:paraId="6C0A8496" w14:textId="77777777" w:rsidR="003C0FB1" w:rsidRDefault="003C0FB1" w:rsidP="00C43DF2">
      <w:pPr>
        <w:pStyle w:val="Heading2"/>
        <w:spacing w:before="120"/>
        <w:jc w:val="both"/>
      </w:pPr>
      <w:r w:rsidRPr="000E5DB7">
        <w:t>2.</w:t>
      </w:r>
      <w:r w:rsidRPr="000E5DB7">
        <w:tab/>
        <w:t xml:space="preserve">Key Personnel </w:t>
      </w:r>
    </w:p>
    <w:p w14:paraId="6A8D6507"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w:t>
      </w:r>
      <w:r w:rsidRPr="000E5DB7">
        <w:lastRenderedPageBreak/>
        <w:t xml:space="preserve">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4D69A52B"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142165D4" w14:textId="77777777" w:rsidTr="00503F93">
        <w:tc>
          <w:tcPr>
            <w:tcW w:w="828" w:type="dxa"/>
          </w:tcPr>
          <w:p w14:paraId="68F2447A" w14:textId="77777777" w:rsidR="003C0FB1" w:rsidRDefault="003C0FB1" w:rsidP="00C43DF2">
            <w:pPr>
              <w:jc w:val="both"/>
              <w:rPr>
                <w:color w:val="0000FF"/>
              </w:rPr>
            </w:pPr>
            <w:r w:rsidRPr="000E5DB7">
              <w:rPr>
                <w:color w:val="0000FF"/>
              </w:rPr>
              <w:t>A.</w:t>
            </w:r>
          </w:p>
        </w:tc>
        <w:tc>
          <w:tcPr>
            <w:tcW w:w="9540" w:type="dxa"/>
            <w:gridSpan w:val="2"/>
          </w:tcPr>
          <w:p w14:paraId="3139DEB4"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3AF68D3D" w14:textId="77777777" w:rsidTr="00503F93">
        <w:tc>
          <w:tcPr>
            <w:tcW w:w="828" w:type="dxa"/>
          </w:tcPr>
          <w:p w14:paraId="604C1F99" w14:textId="77777777" w:rsidR="003C0FB1" w:rsidRDefault="003C0FB1" w:rsidP="00C43DF2">
            <w:pPr>
              <w:jc w:val="both"/>
              <w:rPr>
                <w:color w:val="0000FF"/>
              </w:rPr>
            </w:pPr>
            <w:r w:rsidRPr="000E5DB7">
              <w:rPr>
                <w:color w:val="0000FF"/>
              </w:rPr>
              <w:t>B.</w:t>
            </w:r>
          </w:p>
        </w:tc>
        <w:tc>
          <w:tcPr>
            <w:tcW w:w="9540" w:type="dxa"/>
            <w:gridSpan w:val="2"/>
          </w:tcPr>
          <w:p w14:paraId="63652984" w14:textId="77777777" w:rsidR="003C0FB1" w:rsidRDefault="003C0FB1" w:rsidP="003073E6">
            <w:pPr>
              <w:jc w:val="both"/>
            </w:pPr>
            <w:r w:rsidRPr="000E5DB7">
              <w:t>Discharge of the Charges is subject to:</w:t>
            </w:r>
          </w:p>
        </w:tc>
      </w:tr>
      <w:tr w:rsidR="003C0FB1" w:rsidRPr="00CB5B77" w14:paraId="74BC6129" w14:textId="77777777" w:rsidTr="00503F93">
        <w:tc>
          <w:tcPr>
            <w:tcW w:w="828" w:type="dxa"/>
          </w:tcPr>
          <w:p w14:paraId="1F95204C" w14:textId="77777777" w:rsidR="003C0FB1" w:rsidRDefault="003C0FB1" w:rsidP="00C43DF2">
            <w:pPr>
              <w:jc w:val="both"/>
              <w:rPr>
                <w:color w:val="0000FF"/>
              </w:rPr>
            </w:pPr>
          </w:p>
        </w:tc>
        <w:tc>
          <w:tcPr>
            <w:tcW w:w="720" w:type="dxa"/>
          </w:tcPr>
          <w:p w14:paraId="3704D3DC" w14:textId="77777777" w:rsidR="003C0FB1" w:rsidRDefault="003C0FB1" w:rsidP="003073E6">
            <w:pPr>
              <w:jc w:val="both"/>
            </w:pPr>
            <w:r w:rsidRPr="000E5DB7">
              <w:t>1.</w:t>
            </w:r>
          </w:p>
        </w:tc>
        <w:tc>
          <w:tcPr>
            <w:tcW w:w="8820" w:type="dxa"/>
          </w:tcPr>
          <w:p w14:paraId="4F406701"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59BE494" w14:textId="77777777" w:rsidTr="00503F93">
        <w:tc>
          <w:tcPr>
            <w:tcW w:w="828" w:type="dxa"/>
          </w:tcPr>
          <w:p w14:paraId="79E84CE4" w14:textId="77777777" w:rsidR="003C0FB1" w:rsidRDefault="003C0FB1" w:rsidP="00C43DF2">
            <w:pPr>
              <w:jc w:val="both"/>
              <w:rPr>
                <w:color w:val="0000FF"/>
              </w:rPr>
            </w:pPr>
          </w:p>
        </w:tc>
        <w:tc>
          <w:tcPr>
            <w:tcW w:w="720" w:type="dxa"/>
          </w:tcPr>
          <w:p w14:paraId="5FDAAF5A" w14:textId="77777777" w:rsidR="003C0FB1" w:rsidRDefault="003C0FB1" w:rsidP="003073E6">
            <w:pPr>
              <w:jc w:val="both"/>
            </w:pPr>
            <w:r w:rsidRPr="000E5DB7">
              <w:t>2.</w:t>
            </w:r>
          </w:p>
        </w:tc>
        <w:tc>
          <w:tcPr>
            <w:tcW w:w="8820" w:type="dxa"/>
          </w:tcPr>
          <w:p w14:paraId="6385F885"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6BD80A1F" w14:textId="77777777" w:rsidTr="00503F93">
        <w:tc>
          <w:tcPr>
            <w:tcW w:w="828" w:type="dxa"/>
          </w:tcPr>
          <w:p w14:paraId="689CC892" w14:textId="77777777" w:rsidR="003C0FB1" w:rsidRDefault="003C0FB1" w:rsidP="00C43DF2">
            <w:pPr>
              <w:jc w:val="both"/>
              <w:rPr>
                <w:color w:val="0000FF"/>
              </w:rPr>
            </w:pPr>
          </w:p>
        </w:tc>
        <w:tc>
          <w:tcPr>
            <w:tcW w:w="720" w:type="dxa"/>
          </w:tcPr>
          <w:p w14:paraId="61C77BD4" w14:textId="77777777" w:rsidR="003C0FB1" w:rsidRDefault="003C0FB1" w:rsidP="003073E6">
            <w:pPr>
              <w:jc w:val="both"/>
            </w:pPr>
            <w:r w:rsidRPr="000E5DB7">
              <w:t>3.</w:t>
            </w:r>
          </w:p>
        </w:tc>
        <w:tc>
          <w:tcPr>
            <w:tcW w:w="8820" w:type="dxa"/>
          </w:tcPr>
          <w:p w14:paraId="3CE65858" w14:textId="77777777" w:rsidR="003C0FB1" w:rsidRDefault="003C0FB1" w:rsidP="003073E6">
            <w:pPr>
              <w:jc w:val="both"/>
            </w:pPr>
            <w:r w:rsidRPr="000E5DB7">
              <w:t>Invoices being submitted to the Client’s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6BCBDD8A" w14:textId="77777777" w:rsidTr="00503F93">
        <w:tc>
          <w:tcPr>
            <w:tcW w:w="828" w:type="dxa"/>
          </w:tcPr>
          <w:p w14:paraId="5A094584" w14:textId="77777777" w:rsidR="003C0FB1" w:rsidRDefault="003C0FB1" w:rsidP="00C43DF2">
            <w:pPr>
              <w:jc w:val="both"/>
              <w:rPr>
                <w:color w:val="0000FF"/>
              </w:rPr>
            </w:pPr>
          </w:p>
        </w:tc>
        <w:tc>
          <w:tcPr>
            <w:tcW w:w="720" w:type="dxa"/>
          </w:tcPr>
          <w:p w14:paraId="30BCB557" w14:textId="77777777" w:rsidR="003C0FB1" w:rsidRDefault="003C0FB1" w:rsidP="003073E6">
            <w:pPr>
              <w:jc w:val="both"/>
            </w:pPr>
            <w:r w:rsidRPr="000E5DB7">
              <w:t>4.</w:t>
            </w:r>
          </w:p>
        </w:tc>
        <w:tc>
          <w:tcPr>
            <w:tcW w:w="8820" w:type="dxa"/>
          </w:tcPr>
          <w:p w14:paraId="5285A30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3DEF3180" w14:textId="77777777" w:rsidTr="00503F93">
        <w:tc>
          <w:tcPr>
            <w:tcW w:w="828" w:type="dxa"/>
          </w:tcPr>
          <w:p w14:paraId="06FEF876" w14:textId="77777777" w:rsidR="003C0FB1" w:rsidRDefault="003C0FB1" w:rsidP="00C43DF2">
            <w:pPr>
              <w:jc w:val="both"/>
              <w:rPr>
                <w:color w:val="0000FF"/>
              </w:rPr>
            </w:pPr>
            <w:r w:rsidRPr="000E5DB7">
              <w:rPr>
                <w:color w:val="0000FF"/>
              </w:rPr>
              <w:t>C.</w:t>
            </w:r>
          </w:p>
        </w:tc>
        <w:tc>
          <w:tcPr>
            <w:tcW w:w="9540" w:type="dxa"/>
            <w:gridSpan w:val="2"/>
          </w:tcPr>
          <w:p w14:paraId="7E8E8E1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2F4A85BD" w14:textId="77777777" w:rsidTr="00503F93">
        <w:tc>
          <w:tcPr>
            <w:tcW w:w="828" w:type="dxa"/>
          </w:tcPr>
          <w:p w14:paraId="1C4AC741" w14:textId="77777777" w:rsidR="003C0FB1" w:rsidRDefault="003C0FB1" w:rsidP="00C43DF2">
            <w:pPr>
              <w:jc w:val="both"/>
              <w:rPr>
                <w:color w:val="0000FF"/>
              </w:rPr>
            </w:pPr>
            <w:r w:rsidRPr="000E5DB7">
              <w:rPr>
                <w:color w:val="0000FF"/>
              </w:rPr>
              <w:t>D.</w:t>
            </w:r>
          </w:p>
        </w:tc>
        <w:tc>
          <w:tcPr>
            <w:tcW w:w="9540" w:type="dxa"/>
            <w:gridSpan w:val="2"/>
          </w:tcPr>
          <w:p w14:paraId="7BCAD496" w14:textId="77777777" w:rsidR="003C0FB1" w:rsidRDefault="003C0FB1" w:rsidP="003073E6">
            <w:pPr>
              <w:jc w:val="both"/>
            </w:pPr>
            <w:r w:rsidRPr="000E5DB7">
              <w:t xml:space="preserve">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w:t>
            </w:r>
            <w:r w:rsidRPr="000E5DB7">
              <w:lastRenderedPageBreak/>
              <w:t>recoverable by the Party who made the overpayment from the Party in receipt of the overpayment.</w:t>
            </w:r>
          </w:p>
        </w:tc>
      </w:tr>
      <w:tr w:rsidR="003C0FB1" w:rsidRPr="00CB5B77" w14:paraId="5E9EA207" w14:textId="77777777" w:rsidTr="00503F93">
        <w:tc>
          <w:tcPr>
            <w:tcW w:w="828" w:type="dxa"/>
          </w:tcPr>
          <w:p w14:paraId="58F97841" w14:textId="77777777" w:rsidR="003C0FB1" w:rsidRDefault="003C0FB1" w:rsidP="00C43DF2">
            <w:pPr>
              <w:jc w:val="both"/>
              <w:rPr>
                <w:color w:val="0000FF"/>
              </w:rPr>
            </w:pPr>
            <w:r w:rsidRPr="000E5DB7">
              <w:rPr>
                <w:color w:val="0000FF"/>
              </w:rPr>
              <w:lastRenderedPageBreak/>
              <w:t>E.</w:t>
            </w:r>
          </w:p>
        </w:tc>
        <w:tc>
          <w:tcPr>
            <w:tcW w:w="9540" w:type="dxa"/>
            <w:gridSpan w:val="2"/>
          </w:tcPr>
          <w:p w14:paraId="75873239" w14:textId="77777777" w:rsidR="003C0FB1" w:rsidRDefault="003C0FB1" w:rsidP="003073E6">
            <w:pPr>
              <w:jc w:val="both"/>
            </w:pPr>
            <w:r w:rsidRPr="000E5DB7">
              <w:t>The Charges shall include any and all costs or expenses incurred by the Contractor, its employees, servants and agents in the performance of its obligations under this Agreement.</w:t>
            </w:r>
          </w:p>
        </w:tc>
      </w:tr>
      <w:tr w:rsidR="003C0FB1" w:rsidRPr="00CB5B77" w14:paraId="63CF42F1" w14:textId="77777777" w:rsidTr="00503F93">
        <w:tc>
          <w:tcPr>
            <w:tcW w:w="828" w:type="dxa"/>
          </w:tcPr>
          <w:p w14:paraId="06BAC0FC" w14:textId="77777777" w:rsidR="003C0FB1" w:rsidRDefault="003C0FB1" w:rsidP="00C43DF2">
            <w:pPr>
              <w:jc w:val="both"/>
              <w:rPr>
                <w:color w:val="0000FF"/>
              </w:rPr>
            </w:pPr>
            <w:r w:rsidRPr="000E5DB7">
              <w:rPr>
                <w:color w:val="0000FF"/>
              </w:rPr>
              <w:t>F.</w:t>
            </w:r>
          </w:p>
        </w:tc>
        <w:tc>
          <w:tcPr>
            <w:tcW w:w="9540" w:type="dxa"/>
            <w:gridSpan w:val="2"/>
          </w:tcPr>
          <w:p w14:paraId="458A403D" w14:textId="77777777" w:rsidR="003C0FB1" w:rsidRDefault="003C0FB1" w:rsidP="003073E6">
            <w:pPr>
              <w:jc w:val="both"/>
            </w:pPr>
            <w:r w:rsidRPr="000E5DB7">
              <w:t>The Charges shall be discharged as provided for in this clause subject to the retention by the Client 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tc>
      </w:tr>
    </w:tbl>
    <w:p w14:paraId="21480F23"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73EF730C" w14:textId="77777777" w:rsidTr="009A0BAB">
        <w:trPr>
          <w:trHeight w:val="499"/>
        </w:trPr>
        <w:tc>
          <w:tcPr>
            <w:tcW w:w="753" w:type="dxa"/>
          </w:tcPr>
          <w:p w14:paraId="647987A8" w14:textId="77777777" w:rsidR="003C0FB1" w:rsidRDefault="003C0FB1" w:rsidP="007F3458">
            <w:pPr>
              <w:jc w:val="both"/>
              <w:rPr>
                <w:color w:val="0000FF"/>
              </w:rPr>
            </w:pPr>
            <w:r w:rsidRPr="000E5DB7">
              <w:rPr>
                <w:color w:val="0000FF"/>
              </w:rPr>
              <w:t>A.</w:t>
            </w:r>
          </w:p>
        </w:tc>
        <w:tc>
          <w:tcPr>
            <w:tcW w:w="8318" w:type="dxa"/>
            <w:gridSpan w:val="2"/>
          </w:tcPr>
          <w:p w14:paraId="25561EFC" w14:textId="77777777" w:rsidR="003C0FB1" w:rsidRDefault="003C0FB1" w:rsidP="003073E6">
            <w:pPr>
              <w:jc w:val="both"/>
            </w:pPr>
            <w:r w:rsidRPr="000E5DB7">
              <w:t>The Contractor acknowledges, warrants, represents and undertakes that:</w:t>
            </w:r>
          </w:p>
        </w:tc>
      </w:tr>
      <w:tr w:rsidR="003C0FB1" w:rsidRPr="00CB5B77" w14:paraId="65A40114" w14:textId="77777777" w:rsidTr="009A0BAB">
        <w:tc>
          <w:tcPr>
            <w:tcW w:w="753" w:type="dxa"/>
          </w:tcPr>
          <w:p w14:paraId="441D9AD4" w14:textId="77777777" w:rsidR="003C0FB1" w:rsidRDefault="003C0FB1" w:rsidP="007F3458">
            <w:pPr>
              <w:jc w:val="both"/>
              <w:rPr>
                <w:color w:val="0000FF"/>
              </w:rPr>
            </w:pPr>
          </w:p>
        </w:tc>
        <w:tc>
          <w:tcPr>
            <w:tcW w:w="705" w:type="dxa"/>
          </w:tcPr>
          <w:p w14:paraId="3EC9A071" w14:textId="77777777" w:rsidR="003C0FB1" w:rsidRDefault="003C0FB1" w:rsidP="003073E6">
            <w:pPr>
              <w:jc w:val="both"/>
            </w:pPr>
            <w:r w:rsidRPr="000E5DB7">
              <w:t>1.</w:t>
            </w:r>
          </w:p>
        </w:tc>
        <w:tc>
          <w:tcPr>
            <w:tcW w:w="7613" w:type="dxa"/>
          </w:tcPr>
          <w:p w14:paraId="581CD854" w14:textId="77777777" w:rsidR="003C0FB1" w:rsidRDefault="003C0FB1" w:rsidP="003073E6">
            <w:pPr>
              <w:jc w:val="both"/>
            </w:pPr>
            <w:r w:rsidRPr="000E5DB7">
              <w:t>it has the authority and right under law to enter into, and to carry out its obligations and responsibilities under this Agreement and to provide the Services hereunder;</w:t>
            </w:r>
          </w:p>
        </w:tc>
      </w:tr>
      <w:tr w:rsidR="003C0FB1" w:rsidRPr="00CB5B77" w14:paraId="59D73DE8" w14:textId="77777777" w:rsidTr="009A0BAB">
        <w:tc>
          <w:tcPr>
            <w:tcW w:w="753" w:type="dxa"/>
          </w:tcPr>
          <w:p w14:paraId="5FCA520D" w14:textId="77777777" w:rsidR="003C0FB1" w:rsidRDefault="003C0FB1" w:rsidP="007F3458">
            <w:pPr>
              <w:jc w:val="both"/>
              <w:rPr>
                <w:color w:val="0000FF"/>
              </w:rPr>
            </w:pPr>
          </w:p>
        </w:tc>
        <w:tc>
          <w:tcPr>
            <w:tcW w:w="705" w:type="dxa"/>
          </w:tcPr>
          <w:p w14:paraId="6FBAAB3D" w14:textId="77777777" w:rsidR="003C0FB1" w:rsidRDefault="003C0FB1" w:rsidP="003073E6">
            <w:pPr>
              <w:jc w:val="both"/>
            </w:pPr>
            <w:r w:rsidRPr="000E5DB7">
              <w:t>2.</w:t>
            </w:r>
          </w:p>
        </w:tc>
        <w:tc>
          <w:tcPr>
            <w:tcW w:w="7613" w:type="dxa"/>
          </w:tcPr>
          <w:p w14:paraId="6748404A" w14:textId="77777777" w:rsidR="003C0FB1" w:rsidRDefault="003C0FB1" w:rsidP="003073E6">
            <w:pPr>
              <w:jc w:val="both"/>
            </w:pPr>
            <w:r w:rsidRPr="000E5DB7">
              <w:t>it is entering into this Agreement with a full understanding of its material terms and risks and is capable of assuming those risks;</w:t>
            </w:r>
          </w:p>
        </w:tc>
      </w:tr>
      <w:tr w:rsidR="003C0FB1" w:rsidRPr="00CB5B77" w14:paraId="67D195AD" w14:textId="77777777" w:rsidTr="009A0BAB">
        <w:tc>
          <w:tcPr>
            <w:tcW w:w="753" w:type="dxa"/>
          </w:tcPr>
          <w:p w14:paraId="316EE41E" w14:textId="77777777" w:rsidR="003C0FB1" w:rsidRDefault="003C0FB1" w:rsidP="007F3458">
            <w:pPr>
              <w:jc w:val="both"/>
              <w:rPr>
                <w:color w:val="0000FF"/>
              </w:rPr>
            </w:pPr>
          </w:p>
        </w:tc>
        <w:tc>
          <w:tcPr>
            <w:tcW w:w="705" w:type="dxa"/>
          </w:tcPr>
          <w:p w14:paraId="06322FE3" w14:textId="77777777" w:rsidR="003C0FB1" w:rsidRPr="000E5DB7" w:rsidRDefault="003C0FB1" w:rsidP="003073E6">
            <w:pPr>
              <w:jc w:val="both"/>
            </w:pPr>
            <w:r w:rsidRPr="000E5DB7">
              <w:t>3.</w:t>
            </w:r>
          </w:p>
        </w:tc>
        <w:tc>
          <w:tcPr>
            <w:tcW w:w="7613" w:type="dxa"/>
          </w:tcPr>
          <w:p w14:paraId="4E63DAE6" w14:textId="77777777" w:rsidR="003C0FB1" w:rsidRPr="000E5DB7" w:rsidRDefault="003C0FB1" w:rsidP="003073E6">
            <w:pPr>
              <w:jc w:val="both"/>
            </w:pPr>
            <w:r w:rsidRPr="000E5DB7">
              <w:t>it is entering into this Agreement with a full understanding of its obligations with regard to taxation, employment, social and environmental protection and is capable of assuming and fulfilling those obligations;</w:t>
            </w:r>
          </w:p>
        </w:tc>
      </w:tr>
      <w:tr w:rsidR="003C0FB1" w:rsidRPr="00CB5B77" w14:paraId="16AE5D10" w14:textId="77777777" w:rsidTr="009A0BAB">
        <w:tc>
          <w:tcPr>
            <w:tcW w:w="753" w:type="dxa"/>
          </w:tcPr>
          <w:p w14:paraId="6E67EBCE" w14:textId="77777777" w:rsidR="003C0FB1" w:rsidRDefault="003C0FB1" w:rsidP="007F3458">
            <w:pPr>
              <w:jc w:val="both"/>
              <w:rPr>
                <w:color w:val="0000FF"/>
              </w:rPr>
            </w:pPr>
          </w:p>
        </w:tc>
        <w:tc>
          <w:tcPr>
            <w:tcW w:w="705" w:type="dxa"/>
          </w:tcPr>
          <w:p w14:paraId="23CE3580" w14:textId="77777777" w:rsidR="003C0FB1" w:rsidRPr="000E5DB7" w:rsidRDefault="003C0FB1" w:rsidP="003073E6">
            <w:pPr>
              <w:jc w:val="both"/>
            </w:pPr>
            <w:r w:rsidRPr="000E5DB7">
              <w:t>4.</w:t>
            </w:r>
          </w:p>
        </w:tc>
        <w:tc>
          <w:tcPr>
            <w:tcW w:w="7613" w:type="dxa"/>
          </w:tcPr>
          <w:p w14:paraId="38E72620"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69B9E885" w14:textId="77777777" w:rsidTr="009A0BAB">
        <w:tc>
          <w:tcPr>
            <w:tcW w:w="753" w:type="dxa"/>
          </w:tcPr>
          <w:p w14:paraId="3A34F492" w14:textId="77777777" w:rsidR="003C0FB1" w:rsidRDefault="003C0FB1" w:rsidP="007F3458">
            <w:pPr>
              <w:jc w:val="both"/>
              <w:rPr>
                <w:color w:val="0000FF"/>
              </w:rPr>
            </w:pPr>
          </w:p>
        </w:tc>
        <w:tc>
          <w:tcPr>
            <w:tcW w:w="705" w:type="dxa"/>
          </w:tcPr>
          <w:p w14:paraId="1C976300" w14:textId="77777777" w:rsidR="003C0FB1" w:rsidRPr="000E5DB7" w:rsidRDefault="003C0FB1" w:rsidP="003073E6">
            <w:pPr>
              <w:jc w:val="both"/>
            </w:pPr>
            <w:r w:rsidRPr="000E5DB7">
              <w:t>5.</w:t>
            </w:r>
          </w:p>
        </w:tc>
        <w:tc>
          <w:tcPr>
            <w:tcW w:w="7613" w:type="dxa"/>
          </w:tcPr>
          <w:p w14:paraId="76BDC84B"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C0C64B6" w14:textId="77777777" w:rsidTr="009A0BAB">
        <w:tc>
          <w:tcPr>
            <w:tcW w:w="753" w:type="dxa"/>
          </w:tcPr>
          <w:p w14:paraId="1C1A1926" w14:textId="77777777" w:rsidR="003C0FB1" w:rsidRDefault="003C0FB1" w:rsidP="007F3458">
            <w:pPr>
              <w:jc w:val="both"/>
              <w:rPr>
                <w:color w:val="0000FF"/>
              </w:rPr>
            </w:pPr>
          </w:p>
        </w:tc>
        <w:tc>
          <w:tcPr>
            <w:tcW w:w="705" w:type="dxa"/>
          </w:tcPr>
          <w:p w14:paraId="304390AF" w14:textId="77777777" w:rsidR="003C0FB1" w:rsidRPr="000E5DB7" w:rsidRDefault="003C0FB1" w:rsidP="003073E6">
            <w:pPr>
              <w:jc w:val="both"/>
            </w:pPr>
            <w:r w:rsidRPr="000E5DB7">
              <w:t>6.</w:t>
            </w:r>
          </w:p>
        </w:tc>
        <w:tc>
          <w:tcPr>
            <w:tcW w:w="7613" w:type="dxa"/>
          </w:tcPr>
          <w:p w14:paraId="2B126729"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4CAF685A" w14:textId="77777777" w:rsidTr="009A0BAB">
        <w:tc>
          <w:tcPr>
            <w:tcW w:w="753" w:type="dxa"/>
          </w:tcPr>
          <w:p w14:paraId="02808BA3" w14:textId="77777777" w:rsidR="003C0FB1" w:rsidRDefault="003C0FB1" w:rsidP="007F3458">
            <w:pPr>
              <w:jc w:val="both"/>
              <w:rPr>
                <w:color w:val="0000FF"/>
              </w:rPr>
            </w:pPr>
          </w:p>
        </w:tc>
        <w:tc>
          <w:tcPr>
            <w:tcW w:w="705" w:type="dxa"/>
          </w:tcPr>
          <w:p w14:paraId="1879A6E3" w14:textId="77777777" w:rsidR="003C0FB1" w:rsidRPr="000E5DB7" w:rsidRDefault="003C0FB1" w:rsidP="003073E6">
            <w:pPr>
              <w:jc w:val="both"/>
            </w:pPr>
            <w:r w:rsidRPr="000E5DB7">
              <w:t>7.</w:t>
            </w:r>
          </w:p>
        </w:tc>
        <w:tc>
          <w:tcPr>
            <w:tcW w:w="7613" w:type="dxa"/>
          </w:tcPr>
          <w:p w14:paraId="0E040E90"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105CE1FE" w14:textId="77777777" w:rsidTr="009A0BAB">
        <w:trPr>
          <w:trHeight w:val="1645"/>
        </w:trPr>
        <w:tc>
          <w:tcPr>
            <w:tcW w:w="753" w:type="dxa"/>
          </w:tcPr>
          <w:p w14:paraId="00432DD3" w14:textId="77777777" w:rsidR="009A0BAB" w:rsidRDefault="009A0BAB" w:rsidP="007F3458">
            <w:pPr>
              <w:jc w:val="both"/>
              <w:rPr>
                <w:color w:val="0000FF"/>
              </w:rPr>
            </w:pPr>
          </w:p>
        </w:tc>
        <w:tc>
          <w:tcPr>
            <w:tcW w:w="705" w:type="dxa"/>
          </w:tcPr>
          <w:p w14:paraId="2C41A50F" w14:textId="77777777" w:rsidR="009A0BAB" w:rsidRPr="002A572A" w:rsidRDefault="009A0BAB" w:rsidP="003073E6">
            <w:pPr>
              <w:jc w:val="both"/>
            </w:pPr>
            <w:r w:rsidRPr="002A572A">
              <w:t>8</w:t>
            </w:r>
            <w:r>
              <w:t>.</w:t>
            </w:r>
          </w:p>
        </w:tc>
        <w:tc>
          <w:tcPr>
            <w:tcW w:w="7613" w:type="dxa"/>
          </w:tcPr>
          <w:p w14:paraId="6D660D22" w14:textId="77777777" w:rsidR="009A0BAB" w:rsidRDefault="009A0BAB"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43"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43"/>
          </w:p>
          <w:p w14:paraId="7F12D406" w14:textId="77777777" w:rsidR="009A0BAB" w:rsidRPr="009A0BAB" w:rsidRDefault="009A0BAB" w:rsidP="009A0BAB">
            <w:r w:rsidRPr="00DE06E5">
              <w:t>it has inspected the Client’s premises, lands and facilities before submitting its Submission and has made appropriate enquiries so as to be satisfied in relation to all matters connected with the performance of its obligations under this Agreement</w:t>
            </w:r>
            <w:r>
              <w:t>;</w:t>
            </w:r>
          </w:p>
        </w:tc>
      </w:tr>
      <w:tr w:rsidR="003C0FB1" w:rsidRPr="00CB5B77" w14:paraId="28AB2D95" w14:textId="77777777" w:rsidTr="009A0BAB">
        <w:tc>
          <w:tcPr>
            <w:tcW w:w="753" w:type="dxa"/>
          </w:tcPr>
          <w:p w14:paraId="565691D5" w14:textId="77777777" w:rsidR="003C0FB1" w:rsidRDefault="003C0FB1" w:rsidP="007F3458">
            <w:pPr>
              <w:jc w:val="both"/>
              <w:rPr>
                <w:color w:val="0000FF"/>
              </w:rPr>
            </w:pPr>
          </w:p>
        </w:tc>
        <w:tc>
          <w:tcPr>
            <w:tcW w:w="705" w:type="dxa"/>
          </w:tcPr>
          <w:p w14:paraId="522579EF" w14:textId="77777777" w:rsidR="003C0FB1" w:rsidRPr="000E5DB7" w:rsidRDefault="003C0FB1" w:rsidP="003073E6">
            <w:pPr>
              <w:jc w:val="both"/>
            </w:pPr>
            <w:r>
              <w:t>9.</w:t>
            </w:r>
          </w:p>
        </w:tc>
        <w:tc>
          <w:tcPr>
            <w:tcW w:w="7613" w:type="dxa"/>
          </w:tcPr>
          <w:p w14:paraId="02C3B2B3" w14:textId="77777777" w:rsidR="003C0FB1" w:rsidRPr="000E5DB7" w:rsidRDefault="003C0FB1" w:rsidP="003073E6">
            <w:pPr>
              <w:jc w:val="both"/>
            </w:pPr>
            <w:r w:rsidRPr="000E5DB7">
              <w:t xml:space="preserve">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w:t>
            </w:r>
            <w:r w:rsidRPr="000E5DB7">
              <w:lastRenderedPageBreak/>
              <w:t>inspection. The Contractor shall carry out all directions of the Client with regard to compliance with this clause 4A.</w:t>
            </w:r>
            <w:r>
              <w:t>9</w:t>
            </w:r>
            <w:r w:rsidRPr="000E5DB7">
              <w:t xml:space="preserve">; </w:t>
            </w:r>
            <w:r>
              <w:t>and</w:t>
            </w:r>
          </w:p>
        </w:tc>
      </w:tr>
      <w:tr w:rsidR="003C0FB1" w:rsidRPr="00CB5B77" w14:paraId="592AFC0E" w14:textId="77777777" w:rsidTr="009A0BAB">
        <w:tc>
          <w:tcPr>
            <w:tcW w:w="753" w:type="dxa"/>
          </w:tcPr>
          <w:p w14:paraId="4A007B95" w14:textId="77777777" w:rsidR="003C0FB1" w:rsidRDefault="003C0FB1" w:rsidP="007F3458">
            <w:pPr>
              <w:jc w:val="both"/>
              <w:rPr>
                <w:color w:val="0000FF"/>
              </w:rPr>
            </w:pPr>
          </w:p>
        </w:tc>
        <w:tc>
          <w:tcPr>
            <w:tcW w:w="705" w:type="dxa"/>
          </w:tcPr>
          <w:p w14:paraId="0F91D46E" w14:textId="77777777" w:rsidR="003C0FB1" w:rsidRPr="000E5DB7" w:rsidRDefault="003C0FB1" w:rsidP="003073E6">
            <w:pPr>
              <w:jc w:val="both"/>
            </w:pPr>
            <w:r>
              <w:t>10.</w:t>
            </w:r>
          </w:p>
        </w:tc>
        <w:tc>
          <w:tcPr>
            <w:tcW w:w="7613" w:type="dxa"/>
          </w:tcPr>
          <w:p w14:paraId="688F3682"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50B1DB43" w14:textId="77777777" w:rsidTr="009A0BAB">
        <w:tc>
          <w:tcPr>
            <w:tcW w:w="753" w:type="dxa"/>
          </w:tcPr>
          <w:p w14:paraId="61149554" w14:textId="77777777" w:rsidR="003C0FB1" w:rsidRDefault="003C0FB1" w:rsidP="007F3458">
            <w:pPr>
              <w:jc w:val="both"/>
              <w:rPr>
                <w:color w:val="0000FF"/>
              </w:rPr>
            </w:pPr>
            <w:r w:rsidRPr="000E5DB7">
              <w:rPr>
                <w:color w:val="0000FF"/>
              </w:rPr>
              <w:t>B.</w:t>
            </w:r>
          </w:p>
        </w:tc>
        <w:tc>
          <w:tcPr>
            <w:tcW w:w="8318" w:type="dxa"/>
            <w:gridSpan w:val="2"/>
          </w:tcPr>
          <w:p w14:paraId="6DB19519" w14:textId="77777777" w:rsidR="003C0FB1" w:rsidRDefault="003C0FB1" w:rsidP="003073E6">
            <w:pPr>
              <w:jc w:val="both"/>
            </w:pPr>
            <w:r w:rsidRPr="000E5DB7">
              <w:t>The Contractor undertakes to notify the Client forthwith of any material change to the status of the Contractor with regard to the warranties, acknowledgements, representations and undertakings as set out at clause 4A and to comply with all reasonable directions of the Client with regard thereto which may include termination of this Agreement.</w:t>
            </w:r>
          </w:p>
        </w:tc>
      </w:tr>
    </w:tbl>
    <w:p w14:paraId="52358ADB"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107028C1" w14:textId="77777777" w:rsidTr="00175C84">
        <w:tc>
          <w:tcPr>
            <w:tcW w:w="760" w:type="dxa"/>
          </w:tcPr>
          <w:p w14:paraId="6B1CD483" w14:textId="77777777" w:rsidR="001F7FC2" w:rsidRDefault="001F7FC2" w:rsidP="00394603">
            <w:pPr>
              <w:jc w:val="both"/>
              <w:rPr>
                <w:color w:val="0000FF"/>
              </w:rPr>
            </w:pPr>
          </w:p>
          <w:p w14:paraId="4C11A771" w14:textId="77777777" w:rsidR="001F7FC2" w:rsidRDefault="001F7FC2" w:rsidP="00394603">
            <w:pPr>
              <w:jc w:val="both"/>
              <w:rPr>
                <w:color w:val="0000FF"/>
              </w:rPr>
            </w:pPr>
          </w:p>
          <w:p w14:paraId="5C516BA5" w14:textId="77777777" w:rsidR="003C0FB1" w:rsidRDefault="003C0FB1" w:rsidP="00394603">
            <w:pPr>
              <w:jc w:val="both"/>
              <w:rPr>
                <w:color w:val="0000FF"/>
              </w:rPr>
            </w:pPr>
            <w:r w:rsidRPr="000E5DB7">
              <w:rPr>
                <w:color w:val="0000FF"/>
              </w:rPr>
              <w:t>A.</w:t>
            </w:r>
          </w:p>
        </w:tc>
        <w:tc>
          <w:tcPr>
            <w:tcW w:w="8311" w:type="dxa"/>
          </w:tcPr>
          <w:p w14:paraId="3A9B91BA" w14:textId="77777777" w:rsidR="001F7FC2" w:rsidRPr="001F7FC2" w:rsidRDefault="009A4ECC" w:rsidP="001F7FC2">
            <w:pPr>
              <w:jc w:val="both"/>
              <w:rPr>
                <w:b/>
                <w:i/>
                <w:highlight w:val="lightGray"/>
              </w:rPr>
            </w:pPr>
            <w:sdt>
              <w:sdtPr>
                <w:rPr>
                  <w:highlight w:val="lightGray"/>
                </w:rPr>
                <w:id w:val="-1636324986"/>
                <w:placeholder>
                  <w:docPart w:val="BDC0A0D4EFF74AECB960F338E13470F1"/>
                </w:placeholder>
              </w:sdtPr>
              <w:sdtEndPr>
                <w:rPr>
                  <w:b/>
                  <w:i/>
                </w:rPr>
              </w:sdtEndPr>
              <w:sdtContent>
                <w:r w:rsidR="001F7FC2" w:rsidRPr="001F7FC2">
                  <w:rPr>
                    <w:b/>
                    <w:i/>
                    <w:highlight w:val="lightGray"/>
                  </w:rPr>
                  <w:t>Prior to publication please ensure to insert amounts/figures where applicable.  When finished, delete these instructions.</w:t>
                </w:r>
              </w:sdtContent>
            </w:sdt>
          </w:p>
          <w:p w14:paraId="7D325EEA" w14:textId="77777777" w:rsidR="003C0FB1" w:rsidRDefault="003C0FB1" w:rsidP="006C71B4">
            <w:pPr>
              <w:jc w:val="both"/>
            </w:pPr>
            <w:r w:rsidRPr="000E5DB7">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3D06DC4E" w14:textId="77777777" w:rsidTr="00175C84">
        <w:tc>
          <w:tcPr>
            <w:tcW w:w="760" w:type="dxa"/>
          </w:tcPr>
          <w:p w14:paraId="39D81D66" w14:textId="77777777" w:rsidR="003C0FB1" w:rsidRDefault="003C0FB1" w:rsidP="00394603">
            <w:pPr>
              <w:jc w:val="both"/>
              <w:rPr>
                <w:color w:val="0000FF"/>
              </w:rPr>
            </w:pPr>
            <w:r w:rsidRPr="000E5DB7">
              <w:rPr>
                <w:color w:val="0000FF"/>
              </w:rPr>
              <w:t>B.</w:t>
            </w:r>
          </w:p>
        </w:tc>
        <w:tc>
          <w:tcPr>
            <w:tcW w:w="8311" w:type="dxa"/>
          </w:tcPr>
          <w:p w14:paraId="32ECAF1E"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70D9F485" w14:textId="77777777" w:rsidTr="00AA6837">
        <w:trPr>
          <w:trHeight w:val="996"/>
        </w:trPr>
        <w:tc>
          <w:tcPr>
            <w:tcW w:w="760" w:type="dxa"/>
          </w:tcPr>
          <w:p w14:paraId="4B3E5DF9" w14:textId="77777777" w:rsidR="003C0FB1" w:rsidRDefault="003C0FB1" w:rsidP="00394603">
            <w:pPr>
              <w:jc w:val="both"/>
              <w:rPr>
                <w:color w:val="0000FF"/>
              </w:rPr>
            </w:pPr>
            <w:r w:rsidRPr="000E5DB7">
              <w:rPr>
                <w:color w:val="0000FF"/>
              </w:rPr>
              <w:t>C.</w:t>
            </w:r>
          </w:p>
        </w:tc>
        <w:tc>
          <w:tcPr>
            <w:tcW w:w="8311" w:type="dxa"/>
          </w:tcPr>
          <w:p w14:paraId="32A7F7CB"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4B8ADDD4" w14:textId="77777777" w:rsidTr="00175C84">
        <w:trPr>
          <w:trHeight w:val="1207"/>
        </w:trPr>
        <w:tc>
          <w:tcPr>
            <w:tcW w:w="760" w:type="dxa"/>
          </w:tcPr>
          <w:p w14:paraId="748680FC" w14:textId="77777777" w:rsidR="003C0FB1" w:rsidRPr="000E5DB7" w:rsidRDefault="003C0FB1" w:rsidP="00394603">
            <w:pPr>
              <w:jc w:val="both"/>
              <w:rPr>
                <w:color w:val="0000FF"/>
              </w:rPr>
            </w:pPr>
            <w:r>
              <w:rPr>
                <w:color w:val="0000FF"/>
              </w:rPr>
              <w:t>D.</w:t>
            </w:r>
          </w:p>
        </w:tc>
        <w:tc>
          <w:tcPr>
            <w:tcW w:w="8311" w:type="dxa"/>
          </w:tcPr>
          <w:p w14:paraId="670F2853"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4D2BDD5E" w14:textId="77777777" w:rsidTr="00175C84">
        <w:trPr>
          <w:trHeight w:val="1207"/>
        </w:trPr>
        <w:tc>
          <w:tcPr>
            <w:tcW w:w="760" w:type="dxa"/>
          </w:tcPr>
          <w:p w14:paraId="296CFA83" w14:textId="77777777" w:rsidR="00AA6837" w:rsidRDefault="00AA6837" w:rsidP="00394603">
            <w:pPr>
              <w:jc w:val="both"/>
              <w:rPr>
                <w:color w:val="0000FF"/>
              </w:rPr>
            </w:pPr>
            <w:r>
              <w:rPr>
                <w:color w:val="0000FF"/>
              </w:rPr>
              <w:t>E.</w:t>
            </w:r>
          </w:p>
        </w:tc>
        <w:tc>
          <w:tcPr>
            <w:tcW w:w="8311" w:type="dxa"/>
          </w:tcPr>
          <w:p w14:paraId="54D34E07" w14:textId="77777777" w:rsidR="00AA6837" w:rsidRDefault="00AA6837"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49654599" w14:textId="77777777"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44" w:name="Text144"/>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44"/>
            <w:r>
              <w:t xml:space="preserve"> </w:t>
            </w:r>
            <w:r w:rsidRPr="00343D57">
              <w:t>reg</w:t>
            </w:r>
            <w:r>
              <w:t>ardless of the number of claims</w:t>
            </w:r>
            <w:r w:rsidRPr="00BE4F7F">
              <w:t>.</w:t>
            </w:r>
          </w:p>
        </w:tc>
      </w:tr>
      <w:tr w:rsidR="00394603" w:rsidRPr="00CB5B77" w14:paraId="5E2AF939" w14:textId="77777777" w:rsidTr="00175C84">
        <w:trPr>
          <w:trHeight w:val="703"/>
        </w:trPr>
        <w:tc>
          <w:tcPr>
            <w:tcW w:w="760" w:type="dxa"/>
          </w:tcPr>
          <w:p w14:paraId="26D8305F" w14:textId="77777777" w:rsidR="00394603" w:rsidRDefault="00394603" w:rsidP="00394603">
            <w:pPr>
              <w:jc w:val="both"/>
              <w:rPr>
                <w:color w:val="0000FF"/>
              </w:rPr>
            </w:pPr>
            <w:r>
              <w:rPr>
                <w:color w:val="0000FF"/>
              </w:rPr>
              <w:t>F.</w:t>
            </w:r>
          </w:p>
        </w:tc>
        <w:tc>
          <w:tcPr>
            <w:tcW w:w="8311" w:type="dxa"/>
          </w:tcPr>
          <w:p w14:paraId="4EC48274"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63CD8317" w14:textId="77777777" w:rsidR="00394603" w:rsidRPr="000E5DB7" w:rsidRDefault="00114317" w:rsidP="00114317">
            <w:pPr>
              <w:jc w:val="both"/>
            </w:pPr>
            <w:r>
              <w:rPr>
                <w:szCs w:val="22"/>
              </w:rPr>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Pr>
                <w:noProof/>
                <w:szCs w:val="22"/>
              </w:rPr>
              <w:t>[Insert]</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45" w:name="Text145"/>
            <w:r>
              <w:instrText xml:space="preserve"> FORMTEXT </w:instrText>
            </w:r>
            <w:r>
              <w:fldChar w:fldCharType="separate"/>
            </w:r>
            <w:r>
              <w:rPr>
                <w:noProof/>
              </w:rPr>
              <w:t>[number]</w:t>
            </w:r>
            <w:r>
              <w:fldChar w:fldCharType="end"/>
            </w:r>
            <w:bookmarkEnd w:id="45"/>
            <w:r w:rsidR="00394603" w:rsidRPr="000E5DB7">
              <w:t xml:space="preserve"> per cent of the Charges. In such event the Client shall identify the </w:t>
            </w:r>
            <w:r w:rsidR="00394603" w:rsidRPr="000E5DB7">
              <w:lastRenderedPageBreak/>
              <w:t>particular Services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125CD731" w14:textId="77777777" w:rsidTr="00175C84">
        <w:trPr>
          <w:trHeight w:val="703"/>
        </w:trPr>
        <w:tc>
          <w:tcPr>
            <w:tcW w:w="760" w:type="dxa"/>
          </w:tcPr>
          <w:p w14:paraId="31A7E0D1" w14:textId="77777777" w:rsidR="004F3DDB" w:rsidRDefault="00A7281F" w:rsidP="00394603">
            <w:pPr>
              <w:jc w:val="both"/>
              <w:rPr>
                <w:color w:val="0000FF"/>
              </w:rPr>
            </w:pPr>
            <w:r>
              <w:rPr>
                <w:color w:val="0000FF"/>
              </w:rPr>
              <w:lastRenderedPageBreak/>
              <w:t>G.</w:t>
            </w:r>
          </w:p>
        </w:tc>
        <w:tc>
          <w:tcPr>
            <w:tcW w:w="8311" w:type="dxa"/>
          </w:tcPr>
          <w:p w14:paraId="106874FD" w14:textId="77777777" w:rsidR="004F3DDB" w:rsidRPr="004F3DDB" w:rsidRDefault="00D103CA" w:rsidP="00D103CA">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r w:rsidR="00325955"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3717FBEF" w14:textId="77777777" w:rsidTr="00101A30">
        <w:tc>
          <w:tcPr>
            <w:tcW w:w="760" w:type="dxa"/>
          </w:tcPr>
          <w:p w14:paraId="0EB83F02" w14:textId="77777777" w:rsidR="004F3DDB" w:rsidRDefault="00A7281F" w:rsidP="00394603">
            <w:pPr>
              <w:keepNext/>
              <w:jc w:val="both"/>
              <w:rPr>
                <w:color w:val="0000FF"/>
              </w:rPr>
            </w:pPr>
            <w:r>
              <w:rPr>
                <w:color w:val="0000FF"/>
              </w:rPr>
              <w:t>H.</w:t>
            </w:r>
          </w:p>
        </w:tc>
        <w:tc>
          <w:tcPr>
            <w:tcW w:w="8311" w:type="dxa"/>
          </w:tcPr>
          <w:p w14:paraId="4D55D8C9" w14:textId="77777777" w:rsidR="004F3DDB" w:rsidRPr="00B12CE7" w:rsidRDefault="00D103CA" w:rsidP="00A7281F">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p>
          <w:p w14:paraId="716A8589" w14:textId="77777777"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1F7FC2">
              <w:fldChar w:fldCharType="begin">
                <w:ffData>
                  <w:name w:val="Text43"/>
                  <w:enabled/>
                  <w:calcOnExit w:val="0"/>
                  <w:textInput>
                    <w:default w:val="[insert amount]"/>
                  </w:textInput>
                </w:ffData>
              </w:fldChar>
            </w:r>
            <w:r w:rsidR="001F7FC2">
              <w:instrText xml:space="preserve"> </w:instrText>
            </w:r>
            <w:bookmarkStart w:id="46" w:name="Text43"/>
            <w:r w:rsidR="001F7FC2">
              <w:instrText xml:space="preserve">FORMTEXT </w:instrText>
            </w:r>
            <w:r w:rsidR="001F7FC2">
              <w:fldChar w:fldCharType="separate"/>
            </w:r>
            <w:r w:rsidR="001F7FC2">
              <w:rPr>
                <w:noProof/>
              </w:rPr>
              <w:t>[insert amount]</w:t>
            </w:r>
            <w:r w:rsidR="001F7FC2">
              <w:fldChar w:fldCharType="end"/>
            </w:r>
            <w:bookmarkEnd w:id="46"/>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1F7FC2">
              <w:fldChar w:fldCharType="begin">
                <w:ffData>
                  <w:name w:val=""/>
                  <w:enabled/>
                  <w:calcOnExit w:val="0"/>
                  <w:textInput>
                    <w:default w:val="[insert amount]"/>
                  </w:textInput>
                </w:ffData>
              </w:fldChar>
            </w:r>
            <w:r w:rsidR="001F7FC2">
              <w:instrText xml:space="preserve"> FORMTEXT </w:instrText>
            </w:r>
            <w:r w:rsidR="001F7FC2">
              <w:fldChar w:fldCharType="separate"/>
            </w:r>
            <w:r w:rsidR="001F7FC2">
              <w:rPr>
                <w:noProof/>
              </w:rPr>
              <w:t>[insert amount]</w:t>
            </w:r>
            <w:r w:rsidR="001F7FC2">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1E91D5E7"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5BC7BF94" w14:textId="77777777" w:rsidR="004F3DDB" w:rsidRPr="00B12CE7" w:rsidRDefault="004F3DDB">
            <w:pPr>
              <w:pStyle w:val="ListParagraph"/>
              <w:numPr>
                <w:ilvl w:val="0"/>
                <w:numId w:val="7"/>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190D879B" w14:textId="77777777" w:rsidR="004F3DDB" w:rsidRPr="00B12CE7" w:rsidRDefault="004F3DDB">
            <w:pPr>
              <w:pStyle w:val="ListParagraph"/>
              <w:numPr>
                <w:ilvl w:val="0"/>
                <w:numId w:val="7"/>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2E28C343"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2C029F72" w14:textId="77777777" w:rsidTr="00503F93">
        <w:tc>
          <w:tcPr>
            <w:tcW w:w="828" w:type="dxa"/>
          </w:tcPr>
          <w:p w14:paraId="6CD7A718" w14:textId="77777777" w:rsidR="003C0FB1" w:rsidRDefault="003C0FB1" w:rsidP="00394603">
            <w:pPr>
              <w:jc w:val="both"/>
              <w:rPr>
                <w:color w:val="0000FF"/>
              </w:rPr>
            </w:pPr>
            <w:r w:rsidRPr="000E5DB7">
              <w:rPr>
                <w:color w:val="0000FF"/>
              </w:rPr>
              <w:t>A.</w:t>
            </w:r>
          </w:p>
        </w:tc>
        <w:tc>
          <w:tcPr>
            <w:tcW w:w="9540" w:type="dxa"/>
            <w:gridSpan w:val="2"/>
          </w:tcPr>
          <w:p w14:paraId="2832480B"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31589C25" w14:textId="77777777" w:rsidTr="00503F93">
        <w:tc>
          <w:tcPr>
            <w:tcW w:w="828" w:type="dxa"/>
          </w:tcPr>
          <w:p w14:paraId="7BAB9CE5" w14:textId="77777777" w:rsidR="003C0FB1" w:rsidRDefault="003C0FB1" w:rsidP="00394603">
            <w:pPr>
              <w:jc w:val="both"/>
              <w:rPr>
                <w:color w:val="0000FF"/>
              </w:rPr>
            </w:pPr>
            <w:r w:rsidRPr="000E5DB7">
              <w:rPr>
                <w:color w:val="0000FF"/>
              </w:rPr>
              <w:t>B.</w:t>
            </w:r>
          </w:p>
        </w:tc>
        <w:tc>
          <w:tcPr>
            <w:tcW w:w="9540" w:type="dxa"/>
            <w:gridSpan w:val="2"/>
          </w:tcPr>
          <w:p w14:paraId="01AEFE26"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084C0359" w14:textId="77777777" w:rsidTr="00503F93">
        <w:tc>
          <w:tcPr>
            <w:tcW w:w="828" w:type="dxa"/>
          </w:tcPr>
          <w:p w14:paraId="2F6B14F5" w14:textId="77777777" w:rsidR="003C0FB1" w:rsidRDefault="003C0FB1" w:rsidP="00394603">
            <w:pPr>
              <w:jc w:val="both"/>
              <w:rPr>
                <w:color w:val="0000FF"/>
              </w:rPr>
            </w:pPr>
            <w:r w:rsidRPr="000E5DB7">
              <w:rPr>
                <w:color w:val="0000FF"/>
              </w:rPr>
              <w:lastRenderedPageBreak/>
              <w:t>C.</w:t>
            </w:r>
          </w:p>
        </w:tc>
        <w:tc>
          <w:tcPr>
            <w:tcW w:w="9540" w:type="dxa"/>
            <w:gridSpan w:val="2"/>
          </w:tcPr>
          <w:p w14:paraId="3A0FB97F" w14:textId="77777777" w:rsidR="003C0FB1" w:rsidRDefault="003C0FB1" w:rsidP="00A7281F">
            <w:pPr>
              <w:jc w:val="both"/>
            </w:pPr>
            <w:r w:rsidRPr="000E5DB7">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990E95C" w14:textId="77777777" w:rsidTr="00503F93">
        <w:tc>
          <w:tcPr>
            <w:tcW w:w="828" w:type="dxa"/>
          </w:tcPr>
          <w:p w14:paraId="67292860" w14:textId="77777777" w:rsidR="003C0FB1" w:rsidRDefault="003C0FB1" w:rsidP="00394603">
            <w:pPr>
              <w:jc w:val="both"/>
              <w:rPr>
                <w:color w:val="0000FF"/>
              </w:rPr>
            </w:pPr>
            <w:r w:rsidRPr="000E5DB7">
              <w:rPr>
                <w:color w:val="0000FF"/>
              </w:rPr>
              <w:t>D.</w:t>
            </w:r>
          </w:p>
        </w:tc>
        <w:tc>
          <w:tcPr>
            <w:tcW w:w="9540" w:type="dxa"/>
            <w:gridSpan w:val="2"/>
          </w:tcPr>
          <w:p w14:paraId="30FEC9CF"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7E91BE30" w14:textId="77777777" w:rsidTr="00503F93">
        <w:tc>
          <w:tcPr>
            <w:tcW w:w="828" w:type="dxa"/>
          </w:tcPr>
          <w:p w14:paraId="07553C20" w14:textId="77777777" w:rsidR="003C0FB1" w:rsidRDefault="003C0FB1" w:rsidP="00394603">
            <w:pPr>
              <w:jc w:val="both"/>
              <w:rPr>
                <w:color w:val="0000FF"/>
              </w:rPr>
            </w:pPr>
            <w:r w:rsidRPr="000E5DB7">
              <w:rPr>
                <w:color w:val="0000FF"/>
              </w:rPr>
              <w:t>E.</w:t>
            </w:r>
          </w:p>
        </w:tc>
        <w:tc>
          <w:tcPr>
            <w:tcW w:w="9540" w:type="dxa"/>
            <w:gridSpan w:val="2"/>
          </w:tcPr>
          <w:p w14:paraId="6BF058F6"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67E01F4" w14:textId="77777777" w:rsidTr="00503F93">
        <w:tc>
          <w:tcPr>
            <w:tcW w:w="828" w:type="dxa"/>
          </w:tcPr>
          <w:p w14:paraId="383A3C23" w14:textId="77777777" w:rsidR="003C0FB1" w:rsidRDefault="003C0FB1" w:rsidP="00394603">
            <w:pPr>
              <w:jc w:val="both"/>
              <w:rPr>
                <w:color w:val="0000FF"/>
              </w:rPr>
            </w:pPr>
            <w:r w:rsidRPr="000E5DB7">
              <w:rPr>
                <w:color w:val="0000FF"/>
              </w:rPr>
              <w:t>F.</w:t>
            </w:r>
          </w:p>
        </w:tc>
        <w:tc>
          <w:tcPr>
            <w:tcW w:w="9540" w:type="dxa"/>
            <w:gridSpan w:val="2"/>
          </w:tcPr>
          <w:p w14:paraId="2D21D891" w14:textId="77777777" w:rsidR="003C0FB1" w:rsidRDefault="003C0FB1" w:rsidP="00A7281F">
            <w:pPr>
              <w:jc w:val="both"/>
            </w:pPr>
            <w:r w:rsidRPr="000E5DB7">
              <w:t>Nothing in this Agreement shall prohibit or be deemed to prohibit the Contractor from providing services similar to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302F0370" w14:textId="77777777" w:rsidTr="00503F93">
        <w:tc>
          <w:tcPr>
            <w:tcW w:w="828" w:type="dxa"/>
          </w:tcPr>
          <w:p w14:paraId="2B1DA7DD" w14:textId="77777777" w:rsidR="003C0FB1" w:rsidRDefault="003C0FB1" w:rsidP="00394603">
            <w:pPr>
              <w:jc w:val="both"/>
              <w:rPr>
                <w:color w:val="0000FF"/>
              </w:rPr>
            </w:pPr>
            <w:r w:rsidRPr="000E5DB7">
              <w:rPr>
                <w:color w:val="0000FF"/>
              </w:rPr>
              <w:t>G.</w:t>
            </w:r>
          </w:p>
        </w:tc>
        <w:tc>
          <w:tcPr>
            <w:tcW w:w="9540" w:type="dxa"/>
            <w:gridSpan w:val="2"/>
          </w:tcPr>
          <w:p w14:paraId="2BBD81EF"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The Contractor hereby indemnifies the Client and shall keep and hold the Client harmless from and in respect of all and any  loss</w:t>
            </w:r>
            <w:r>
              <w:rPr>
                <w:szCs w:val="22"/>
              </w:rPr>
              <w:t>es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third party Intellectual Property Rights in so far as any such rights are used for the purposes of this Agreement.</w:t>
            </w:r>
          </w:p>
          <w:p w14:paraId="202E6D97"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489971F2" w14:textId="77777777" w:rsidTr="00503F93">
        <w:tc>
          <w:tcPr>
            <w:tcW w:w="828" w:type="dxa"/>
          </w:tcPr>
          <w:p w14:paraId="16A3A167" w14:textId="77777777" w:rsidR="003C0FB1" w:rsidRDefault="003C0FB1" w:rsidP="00394603">
            <w:pPr>
              <w:jc w:val="both"/>
              <w:rPr>
                <w:color w:val="0000FF"/>
              </w:rPr>
            </w:pPr>
          </w:p>
        </w:tc>
        <w:tc>
          <w:tcPr>
            <w:tcW w:w="720" w:type="dxa"/>
          </w:tcPr>
          <w:p w14:paraId="1E73AB5C" w14:textId="77777777" w:rsidR="003C0FB1" w:rsidRDefault="003C0FB1" w:rsidP="00A7281F">
            <w:pPr>
              <w:jc w:val="both"/>
              <w:rPr>
                <w:szCs w:val="22"/>
              </w:rPr>
            </w:pPr>
            <w:r w:rsidRPr="000E5DB7">
              <w:rPr>
                <w:szCs w:val="22"/>
              </w:rPr>
              <w:t>(i)</w:t>
            </w:r>
          </w:p>
        </w:tc>
        <w:tc>
          <w:tcPr>
            <w:tcW w:w="8820" w:type="dxa"/>
          </w:tcPr>
          <w:p w14:paraId="5681B213"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34678D3E" w14:textId="77777777" w:rsidTr="00503F93">
        <w:tc>
          <w:tcPr>
            <w:tcW w:w="828" w:type="dxa"/>
          </w:tcPr>
          <w:p w14:paraId="41B53219" w14:textId="77777777" w:rsidR="003C0FB1" w:rsidRDefault="003C0FB1" w:rsidP="00394603">
            <w:pPr>
              <w:jc w:val="both"/>
              <w:rPr>
                <w:color w:val="0000FF"/>
              </w:rPr>
            </w:pPr>
          </w:p>
        </w:tc>
        <w:tc>
          <w:tcPr>
            <w:tcW w:w="720" w:type="dxa"/>
          </w:tcPr>
          <w:p w14:paraId="5F4FB31C" w14:textId="77777777" w:rsidR="003C0FB1" w:rsidRDefault="003C0FB1" w:rsidP="00A7281F">
            <w:pPr>
              <w:jc w:val="both"/>
              <w:rPr>
                <w:szCs w:val="22"/>
              </w:rPr>
            </w:pPr>
            <w:r w:rsidRPr="000E5DB7">
              <w:rPr>
                <w:szCs w:val="22"/>
              </w:rPr>
              <w:t>(ii)</w:t>
            </w:r>
          </w:p>
        </w:tc>
        <w:tc>
          <w:tcPr>
            <w:tcW w:w="8820" w:type="dxa"/>
          </w:tcPr>
          <w:p w14:paraId="0F9724B2"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2B7E70B4" w14:textId="77777777" w:rsidTr="00503F93">
        <w:trPr>
          <w:trHeight w:val="868"/>
        </w:trPr>
        <w:tc>
          <w:tcPr>
            <w:tcW w:w="828" w:type="dxa"/>
          </w:tcPr>
          <w:p w14:paraId="03A24F6E" w14:textId="77777777" w:rsidR="003C0FB1" w:rsidRDefault="003C0FB1" w:rsidP="00394603">
            <w:pPr>
              <w:jc w:val="both"/>
              <w:rPr>
                <w:color w:val="0000FF"/>
              </w:rPr>
            </w:pPr>
          </w:p>
        </w:tc>
        <w:tc>
          <w:tcPr>
            <w:tcW w:w="720" w:type="dxa"/>
          </w:tcPr>
          <w:p w14:paraId="04CDE284" w14:textId="77777777" w:rsidR="003C0FB1" w:rsidRDefault="003C0FB1" w:rsidP="00A7281F">
            <w:pPr>
              <w:jc w:val="both"/>
              <w:rPr>
                <w:szCs w:val="22"/>
              </w:rPr>
            </w:pPr>
            <w:r w:rsidRPr="000E5DB7">
              <w:rPr>
                <w:szCs w:val="22"/>
              </w:rPr>
              <w:t>(iii)</w:t>
            </w:r>
          </w:p>
        </w:tc>
        <w:tc>
          <w:tcPr>
            <w:tcW w:w="8820" w:type="dxa"/>
          </w:tcPr>
          <w:p w14:paraId="6977943A"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4B2DE569" w14:textId="77777777" w:rsidTr="00503F93">
        <w:tc>
          <w:tcPr>
            <w:tcW w:w="828" w:type="dxa"/>
          </w:tcPr>
          <w:p w14:paraId="2CB677FE" w14:textId="77777777" w:rsidR="003C0FB1" w:rsidRDefault="003C0FB1" w:rsidP="00394603">
            <w:pPr>
              <w:keepNext/>
              <w:jc w:val="both"/>
              <w:rPr>
                <w:color w:val="0000FF"/>
              </w:rPr>
            </w:pPr>
          </w:p>
        </w:tc>
        <w:tc>
          <w:tcPr>
            <w:tcW w:w="720" w:type="dxa"/>
          </w:tcPr>
          <w:p w14:paraId="6F261380" w14:textId="77777777" w:rsidR="003C0FB1" w:rsidRDefault="003C0FB1" w:rsidP="00A7281F">
            <w:pPr>
              <w:jc w:val="both"/>
              <w:rPr>
                <w:szCs w:val="22"/>
              </w:rPr>
            </w:pPr>
            <w:r w:rsidRPr="000E5DB7">
              <w:rPr>
                <w:szCs w:val="22"/>
              </w:rPr>
              <w:t>(iv)</w:t>
            </w:r>
          </w:p>
        </w:tc>
        <w:tc>
          <w:tcPr>
            <w:tcW w:w="8820" w:type="dxa"/>
          </w:tcPr>
          <w:p w14:paraId="22C7199A" w14:textId="77777777" w:rsidR="003C0FB1" w:rsidRDefault="003C0FB1" w:rsidP="00A7281F">
            <w:pPr>
              <w:jc w:val="both"/>
              <w:rPr>
                <w:szCs w:val="22"/>
              </w:rPr>
            </w:pPr>
            <w:r w:rsidRPr="000E5DB7">
              <w:rPr>
                <w:szCs w:val="22"/>
              </w:rPr>
              <w:t>if the Contractor cannot obtain the remedies in (i),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6B10820A" w14:textId="77777777" w:rsidTr="00503F93">
        <w:tc>
          <w:tcPr>
            <w:tcW w:w="828" w:type="dxa"/>
          </w:tcPr>
          <w:p w14:paraId="3AC6DD63" w14:textId="77777777" w:rsidR="003C0FB1" w:rsidRDefault="003C0FB1" w:rsidP="00394603">
            <w:pPr>
              <w:jc w:val="both"/>
              <w:rPr>
                <w:color w:val="0000FF"/>
              </w:rPr>
            </w:pPr>
            <w:r w:rsidRPr="000E5DB7">
              <w:rPr>
                <w:color w:val="0000FF"/>
              </w:rPr>
              <w:t>H.</w:t>
            </w:r>
          </w:p>
        </w:tc>
        <w:tc>
          <w:tcPr>
            <w:tcW w:w="9540" w:type="dxa"/>
            <w:gridSpan w:val="2"/>
          </w:tcPr>
          <w:p w14:paraId="7A27FC8C"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7359AB25"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4B5AEECC" w14:textId="77777777" w:rsidTr="00503F93">
        <w:tc>
          <w:tcPr>
            <w:tcW w:w="612" w:type="dxa"/>
          </w:tcPr>
          <w:p w14:paraId="5207B1D6"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0C3E4147" w14:textId="77777777" w:rsidR="003C0FB1" w:rsidRPr="00830A49" w:rsidRDefault="003C0FB1" w:rsidP="00A7281F">
            <w:pPr>
              <w:jc w:val="both"/>
              <w:rPr>
                <w:szCs w:val="22"/>
              </w:rPr>
            </w:pPr>
            <w:r w:rsidRPr="00830A49">
              <w:rPr>
                <w:szCs w:val="22"/>
              </w:rPr>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3C0FB1" w:rsidRPr="00830A49" w14:paraId="7D201417" w14:textId="77777777" w:rsidTr="00503F93">
        <w:tc>
          <w:tcPr>
            <w:tcW w:w="612" w:type="dxa"/>
          </w:tcPr>
          <w:p w14:paraId="7A87F62D" w14:textId="77777777" w:rsidR="003C0FB1" w:rsidRPr="00830A49" w:rsidRDefault="003C0FB1" w:rsidP="00394603">
            <w:pPr>
              <w:jc w:val="both"/>
              <w:rPr>
                <w:color w:val="0000FF"/>
                <w:szCs w:val="22"/>
              </w:rPr>
            </w:pPr>
          </w:p>
        </w:tc>
        <w:tc>
          <w:tcPr>
            <w:tcW w:w="514" w:type="dxa"/>
          </w:tcPr>
          <w:p w14:paraId="4CFC1608" w14:textId="77777777" w:rsidR="003C0FB1" w:rsidRPr="00830A49" w:rsidRDefault="003C0FB1" w:rsidP="00A7281F">
            <w:pPr>
              <w:jc w:val="both"/>
              <w:rPr>
                <w:szCs w:val="22"/>
              </w:rPr>
            </w:pPr>
            <w:r w:rsidRPr="00830A49">
              <w:rPr>
                <w:szCs w:val="22"/>
              </w:rPr>
              <w:t>1.</w:t>
            </w:r>
          </w:p>
        </w:tc>
        <w:tc>
          <w:tcPr>
            <w:tcW w:w="7945" w:type="dxa"/>
            <w:gridSpan w:val="2"/>
          </w:tcPr>
          <w:p w14:paraId="7DE60A24"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59B71EDF" w14:textId="77777777" w:rsidTr="00503F93">
        <w:tc>
          <w:tcPr>
            <w:tcW w:w="612" w:type="dxa"/>
          </w:tcPr>
          <w:p w14:paraId="52AFB0DD" w14:textId="77777777" w:rsidR="003C0FB1" w:rsidRPr="00830A49" w:rsidRDefault="003C0FB1" w:rsidP="00394603">
            <w:pPr>
              <w:jc w:val="both"/>
              <w:rPr>
                <w:color w:val="0000FF"/>
                <w:szCs w:val="22"/>
              </w:rPr>
            </w:pPr>
          </w:p>
        </w:tc>
        <w:tc>
          <w:tcPr>
            <w:tcW w:w="514" w:type="dxa"/>
          </w:tcPr>
          <w:p w14:paraId="3920E787" w14:textId="77777777" w:rsidR="003C0FB1" w:rsidRPr="00830A49" w:rsidRDefault="003C0FB1" w:rsidP="00A7281F">
            <w:pPr>
              <w:jc w:val="both"/>
              <w:rPr>
                <w:szCs w:val="22"/>
              </w:rPr>
            </w:pPr>
            <w:r w:rsidRPr="00830A49">
              <w:rPr>
                <w:szCs w:val="22"/>
              </w:rPr>
              <w:t>2.</w:t>
            </w:r>
          </w:p>
        </w:tc>
        <w:tc>
          <w:tcPr>
            <w:tcW w:w="7945" w:type="dxa"/>
            <w:gridSpan w:val="2"/>
          </w:tcPr>
          <w:p w14:paraId="3E5EE655" w14:textId="77777777" w:rsidR="003C0FB1" w:rsidRPr="00830A49" w:rsidRDefault="003C0FB1" w:rsidP="00A7281F">
            <w:pPr>
              <w:jc w:val="both"/>
              <w:rPr>
                <w:szCs w:val="22"/>
              </w:rPr>
            </w:pPr>
            <w:r w:rsidRPr="00830A49">
              <w:rPr>
                <w:szCs w:val="22"/>
              </w:rPr>
              <w:t>as may be required by law; or</w:t>
            </w:r>
          </w:p>
        </w:tc>
      </w:tr>
      <w:tr w:rsidR="003C0FB1" w:rsidRPr="00830A49" w14:paraId="3C9DB223" w14:textId="77777777" w:rsidTr="00503F93">
        <w:tc>
          <w:tcPr>
            <w:tcW w:w="612" w:type="dxa"/>
          </w:tcPr>
          <w:p w14:paraId="6128429A" w14:textId="77777777" w:rsidR="003C0FB1" w:rsidRPr="00830A49" w:rsidRDefault="003C0FB1" w:rsidP="00394603">
            <w:pPr>
              <w:jc w:val="both"/>
              <w:rPr>
                <w:color w:val="0000FF"/>
                <w:szCs w:val="22"/>
              </w:rPr>
            </w:pPr>
          </w:p>
        </w:tc>
        <w:tc>
          <w:tcPr>
            <w:tcW w:w="514" w:type="dxa"/>
          </w:tcPr>
          <w:p w14:paraId="608FF5DF" w14:textId="77777777" w:rsidR="003C0FB1" w:rsidRPr="00830A49" w:rsidRDefault="003C0FB1" w:rsidP="00A7281F">
            <w:pPr>
              <w:jc w:val="both"/>
              <w:rPr>
                <w:szCs w:val="22"/>
              </w:rPr>
            </w:pPr>
            <w:r w:rsidRPr="00830A49">
              <w:rPr>
                <w:szCs w:val="22"/>
              </w:rPr>
              <w:t>3.</w:t>
            </w:r>
          </w:p>
        </w:tc>
        <w:tc>
          <w:tcPr>
            <w:tcW w:w="7945" w:type="dxa"/>
            <w:gridSpan w:val="2"/>
          </w:tcPr>
          <w:p w14:paraId="0DD84362"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00DE1811" w14:textId="77777777" w:rsidTr="00503F93">
        <w:tc>
          <w:tcPr>
            <w:tcW w:w="612" w:type="dxa"/>
          </w:tcPr>
          <w:p w14:paraId="08C7B0A6" w14:textId="77777777" w:rsidR="003C0FB1" w:rsidRPr="00830A49" w:rsidRDefault="003C0FB1" w:rsidP="00394603">
            <w:pPr>
              <w:jc w:val="both"/>
              <w:rPr>
                <w:color w:val="0000FF"/>
                <w:szCs w:val="22"/>
              </w:rPr>
            </w:pPr>
          </w:p>
        </w:tc>
        <w:tc>
          <w:tcPr>
            <w:tcW w:w="514" w:type="dxa"/>
          </w:tcPr>
          <w:p w14:paraId="6FD0922A" w14:textId="77777777" w:rsidR="003C0FB1" w:rsidRPr="00830A49" w:rsidRDefault="003C0FB1" w:rsidP="00A7281F">
            <w:pPr>
              <w:jc w:val="both"/>
              <w:rPr>
                <w:szCs w:val="22"/>
              </w:rPr>
            </w:pPr>
            <w:r w:rsidRPr="00830A49">
              <w:rPr>
                <w:szCs w:val="22"/>
              </w:rPr>
              <w:t>4.</w:t>
            </w:r>
          </w:p>
        </w:tc>
        <w:tc>
          <w:tcPr>
            <w:tcW w:w="7945" w:type="dxa"/>
            <w:gridSpan w:val="2"/>
          </w:tcPr>
          <w:p w14:paraId="2F844880"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37B3FF62" w14:textId="77777777" w:rsidTr="00503F93">
        <w:tc>
          <w:tcPr>
            <w:tcW w:w="612" w:type="dxa"/>
          </w:tcPr>
          <w:p w14:paraId="634DF52D"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40C3B79C" w14:textId="77777777" w:rsidR="003C0FB1" w:rsidRDefault="003C0FB1" w:rsidP="00A7281F">
            <w:pPr>
              <w:jc w:val="both"/>
            </w:pPr>
            <w:r w:rsidRPr="000E5DB7">
              <w:t>The Contractor undertakes to comply with all reasonable directions of the Client with regard to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2F67AF12"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395AB967" w14:textId="77777777" w:rsidTr="00503F93">
        <w:tc>
          <w:tcPr>
            <w:tcW w:w="612" w:type="dxa"/>
          </w:tcPr>
          <w:p w14:paraId="0F593523" w14:textId="77777777" w:rsidR="003C0FB1" w:rsidDel="009170AC" w:rsidRDefault="003C0FB1" w:rsidP="00394603">
            <w:pPr>
              <w:jc w:val="both"/>
              <w:rPr>
                <w:color w:val="0000FF"/>
              </w:rPr>
            </w:pPr>
          </w:p>
        </w:tc>
        <w:tc>
          <w:tcPr>
            <w:tcW w:w="840" w:type="dxa"/>
            <w:gridSpan w:val="2"/>
          </w:tcPr>
          <w:p w14:paraId="6C582DB8" w14:textId="77777777" w:rsidR="003C0FB1" w:rsidDel="009170AC" w:rsidRDefault="003C0FB1" w:rsidP="00A7281F">
            <w:pPr>
              <w:jc w:val="both"/>
            </w:pPr>
            <w:r>
              <w:t>1.</w:t>
            </w:r>
          </w:p>
        </w:tc>
        <w:tc>
          <w:tcPr>
            <w:tcW w:w="7619" w:type="dxa"/>
          </w:tcPr>
          <w:p w14:paraId="0DDED9EB"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7C32E41F" w14:textId="77777777" w:rsidTr="00503F93">
        <w:tc>
          <w:tcPr>
            <w:tcW w:w="612" w:type="dxa"/>
          </w:tcPr>
          <w:p w14:paraId="688784A0" w14:textId="77777777" w:rsidR="003C0FB1" w:rsidDel="009170AC" w:rsidRDefault="003C0FB1" w:rsidP="00394603">
            <w:pPr>
              <w:jc w:val="both"/>
              <w:rPr>
                <w:color w:val="0000FF"/>
              </w:rPr>
            </w:pPr>
          </w:p>
        </w:tc>
        <w:tc>
          <w:tcPr>
            <w:tcW w:w="840" w:type="dxa"/>
            <w:gridSpan w:val="2"/>
          </w:tcPr>
          <w:p w14:paraId="31F7D0A8" w14:textId="77777777" w:rsidR="003C0FB1" w:rsidDel="009170AC" w:rsidRDefault="003C0FB1" w:rsidP="00A7281F">
            <w:pPr>
              <w:jc w:val="both"/>
            </w:pPr>
            <w:r>
              <w:t>2.</w:t>
            </w:r>
          </w:p>
        </w:tc>
        <w:tc>
          <w:tcPr>
            <w:tcW w:w="7619" w:type="dxa"/>
          </w:tcPr>
          <w:p w14:paraId="0B0C9167"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5C385148" w14:textId="77777777" w:rsidTr="00503F93">
        <w:tc>
          <w:tcPr>
            <w:tcW w:w="612" w:type="dxa"/>
          </w:tcPr>
          <w:p w14:paraId="476672F2" w14:textId="77777777" w:rsidR="003C0FB1" w:rsidDel="009170AC" w:rsidRDefault="003C0FB1" w:rsidP="00394603">
            <w:pPr>
              <w:jc w:val="both"/>
              <w:rPr>
                <w:color w:val="0000FF"/>
              </w:rPr>
            </w:pPr>
          </w:p>
        </w:tc>
        <w:tc>
          <w:tcPr>
            <w:tcW w:w="840" w:type="dxa"/>
            <w:gridSpan w:val="2"/>
          </w:tcPr>
          <w:p w14:paraId="40548727" w14:textId="77777777" w:rsidR="003C0FB1" w:rsidDel="009170AC" w:rsidRDefault="003C0FB1" w:rsidP="00A7281F">
            <w:pPr>
              <w:jc w:val="both"/>
            </w:pPr>
            <w:r>
              <w:t>3.</w:t>
            </w:r>
          </w:p>
        </w:tc>
        <w:tc>
          <w:tcPr>
            <w:tcW w:w="7619" w:type="dxa"/>
          </w:tcPr>
          <w:p w14:paraId="05D1C9D3"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1D02F8BB" w14:textId="77777777" w:rsidTr="00503F93">
        <w:trPr>
          <w:trHeight w:val="840"/>
        </w:trPr>
        <w:tc>
          <w:tcPr>
            <w:tcW w:w="612" w:type="dxa"/>
          </w:tcPr>
          <w:p w14:paraId="779328BF" w14:textId="77777777" w:rsidR="003C0FB1" w:rsidDel="009170AC" w:rsidRDefault="003C0FB1" w:rsidP="00394603">
            <w:pPr>
              <w:jc w:val="both"/>
              <w:rPr>
                <w:color w:val="0000FF"/>
              </w:rPr>
            </w:pPr>
          </w:p>
        </w:tc>
        <w:tc>
          <w:tcPr>
            <w:tcW w:w="840" w:type="dxa"/>
            <w:gridSpan w:val="2"/>
          </w:tcPr>
          <w:p w14:paraId="638F0F4F" w14:textId="77777777" w:rsidR="003C0FB1" w:rsidDel="009170AC" w:rsidRDefault="003C0FB1" w:rsidP="00A7281F">
            <w:pPr>
              <w:jc w:val="both"/>
            </w:pPr>
            <w:r>
              <w:t>4.</w:t>
            </w:r>
          </w:p>
        </w:tc>
        <w:tc>
          <w:tcPr>
            <w:tcW w:w="7619" w:type="dxa"/>
          </w:tcPr>
          <w:p w14:paraId="024B4782"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523F21C7" w14:textId="77777777" w:rsidTr="00503F93">
        <w:tc>
          <w:tcPr>
            <w:tcW w:w="612" w:type="dxa"/>
          </w:tcPr>
          <w:p w14:paraId="160CE1C0"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073D35A1" w14:textId="77777777" w:rsidR="003C0FB1" w:rsidRDefault="003C0FB1" w:rsidP="00A7281F">
            <w:pPr>
              <w:jc w:val="both"/>
            </w:pPr>
            <w:r w:rsidRPr="000E5DB7">
              <w:t xml:space="preserve">The Contractor acknowledges that the security of the State and its information is of paramount importance to the Client. Accordingly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w:t>
            </w:r>
            <w:r w:rsidRPr="000E5DB7">
              <w:lastRenderedPageBreak/>
              <w:t>to all such personnel by police authorities and the Contractor shall comply with all reasonable directions of the Client arising therefrom.</w:t>
            </w:r>
          </w:p>
        </w:tc>
      </w:tr>
      <w:tr w:rsidR="003C0FB1" w:rsidRPr="00CB5B77" w14:paraId="49582F19" w14:textId="77777777" w:rsidTr="00503F93">
        <w:tc>
          <w:tcPr>
            <w:tcW w:w="612" w:type="dxa"/>
          </w:tcPr>
          <w:p w14:paraId="5AFFA349" w14:textId="77777777" w:rsidR="003C0FB1" w:rsidRDefault="003C0FB1" w:rsidP="00394603">
            <w:pPr>
              <w:jc w:val="both"/>
              <w:rPr>
                <w:color w:val="0000FF"/>
              </w:rPr>
            </w:pPr>
            <w:r>
              <w:rPr>
                <w:color w:val="0000FF"/>
              </w:rPr>
              <w:lastRenderedPageBreak/>
              <w:t>D</w:t>
            </w:r>
            <w:r w:rsidRPr="000E5DB7">
              <w:rPr>
                <w:color w:val="0000FF"/>
              </w:rPr>
              <w:t>.</w:t>
            </w:r>
          </w:p>
        </w:tc>
        <w:tc>
          <w:tcPr>
            <w:tcW w:w="8459" w:type="dxa"/>
            <w:gridSpan w:val="3"/>
          </w:tcPr>
          <w:p w14:paraId="1C28191D"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w:t>
            </w:r>
            <w:r>
              <w:t xml:space="preserve"> </w:t>
            </w:r>
            <w:r w:rsidRPr="006C766A">
              <w:rPr>
                <w:szCs w:val="22"/>
              </w:rPr>
              <w:t>under the above legislation</w:t>
            </w:r>
            <w:r w:rsidRPr="000E5DB7">
              <w:t xml:space="preserve">. </w:t>
            </w:r>
            <w:r w:rsidR="001F7FC2" w:rsidRPr="001F7FC2">
              <w:rPr>
                <w:szCs w:val="22"/>
              </w:rPr>
              <w:t>The Contracting Authority accepts no liability whatsoever in respect of any information provided which is subsequently released (irrespective of notification) or in respect of any consequential damage suffered as a result of such obligations.</w:t>
            </w:r>
          </w:p>
        </w:tc>
      </w:tr>
      <w:tr w:rsidR="003C0FB1" w:rsidRPr="00CB5B77" w14:paraId="64341EC7" w14:textId="77777777" w:rsidTr="00503F93">
        <w:tc>
          <w:tcPr>
            <w:tcW w:w="612" w:type="dxa"/>
          </w:tcPr>
          <w:p w14:paraId="5713A973" w14:textId="77777777" w:rsidR="003C0FB1" w:rsidRDefault="003C0FB1" w:rsidP="00394603">
            <w:pPr>
              <w:jc w:val="both"/>
              <w:rPr>
                <w:color w:val="0000FF"/>
              </w:rPr>
            </w:pPr>
            <w:r>
              <w:rPr>
                <w:color w:val="0000FF"/>
                <w:szCs w:val="22"/>
              </w:rPr>
              <w:t>E.</w:t>
            </w:r>
          </w:p>
        </w:tc>
        <w:tc>
          <w:tcPr>
            <w:tcW w:w="8459" w:type="dxa"/>
            <w:gridSpan w:val="3"/>
          </w:tcPr>
          <w:p w14:paraId="285872AD"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5E0CCE93" w14:textId="77777777" w:rsidTr="00503F93">
        <w:tc>
          <w:tcPr>
            <w:tcW w:w="612" w:type="dxa"/>
          </w:tcPr>
          <w:p w14:paraId="3E8DA085" w14:textId="77777777" w:rsidR="00891A74" w:rsidRDefault="00891A74" w:rsidP="00394603">
            <w:pPr>
              <w:jc w:val="both"/>
              <w:rPr>
                <w:color w:val="0000FF"/>
                <w:szCs w:val="22"/>
              </w:rPr>
            </w:pPr>
          </w:p>
        </w:tc>
        <w:tc>
          <w:tcPr>
            <w:tcW w:w="8459" w:type="dxa"/>
            <w:gridSpan w:val="3"/>
          </w:tcPr>
          <w:p w14:paraId="5A53DB31" w14:textId="77777777" w:rsidR="00891A74" w:rsidRDefault="00891A74" w:rsidP="00A7281F">
            <w:pPr>
              <w:jc w:val="both"/>
            </w:pPr>
          </w:p>
        </w:tc>
      </w:tr>
    </w:tbl>
    <w:p w14:paraId="2C5DCD32" w14:textId="77777777" w:rsidR="003C0FB1" w:rsidRDefault="003C0FB1" w:rsidP="00394603">
      <w:pPr>
        <w:pStyle w:val="Heading2"/>
        <w:jc w:val="both"/>
      </w:pPr>
      <w:r w:rsidRPr="00B625AA">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219C0B39" w14:textId="77777777" w:rsidTr="00A7281F">
        <w:trPr>
          <w:trHeight w:val="2826"/>
        </w:trPr>
        <w:tc>
          <w:tcPr>
            <w:tcW w:w="828" w:type="dxa"/>
          </w:tcPr>
          <w:p w14:paraId="2595D14E" w14:textId="77777777" w:rsidR="003C0FB1" w:rsidRDefault="003C0FB1" w:rsidP="00394603">
            <w:pPr>
              <w:jc w:val="both"/>
              <w:rPr>
                <w:color w:val="0000FF"/>
              </w:rPr>
            </w:pPr>
            <w:r w:rsidRPr="000E5DB7">
              <w:rPr>
                <w:color w:val="0000FF"/>
              </w:rPr>
              <w:t>A.</w:t>
            </w:r>
          </w:p>
        </w:tc>
        <w:tc>
          <w:tcPr>
            <w:tcW w:w="9540" w:type="dxa"/>
            <w:gridSpan w:val="2"/>
          </w:tcPr>
          <w:p w14:paraId="7F8B6484"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0E18A473" w14:textId="77777777" w:rsidTr="00503F93">
        <w:tc>
          <w:tcPr>
            <w:tcW w:w="828" w:type="dxa"/>
          </w:tcPr>
          <w:p w14:paraId="7A675981" w14:textId="77777777" w:rsidR="003C0FB1" w:rsidRDefault="003C0FB1" w:rsidP="00394603">
            <w:pPr>
              <w:keepNext/>
              <w:jc w:val="both"/>
              <w:rPr>
                <w:color w:val="0000FF"/>
              </w:rPr>
            </w:pPr>
            <w:r w:rsidRPr="000E5DB7">
              <w:rPr>
                <w:color w:val="0000FF"/>
              </w:rPr>
              <w:t>B.</w:t>
            </w:r>
          </w:p>
        </w:tc>
        <w:tc>
          <w:tcPr>
            <w:tcW w:w="9540" w:type="dxa"/>
            <w:gridSpan w:val="2"/>
          </w:tcPr>
          <w:p w14:paraId="69E194DC"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7BACEC38" w14:textId="77777777" w:rsidTr="00503F93">
        <w:tc>
          <w:tcPr>
            <w:tcW w:w="828" w:type="dxa"/>
          </w:tcPr>
          <w:p w14:paraId="62699229" w14:textId="77777777" w:rsidR="003C0FB1" w:rsidRDefault="003C0FB1" w:rsidP="00394603">
            <w:pPr>
              <w:jc w:val="both"/>
              <w:rPr>
                <w:color w:val="0000FF"/>
              </w:rPr>
            </w:pPr>
          </w:p>
        </w:tc>
        <w:tc>
          <w:tcPr>
            <w:tcW w:w="720" w:type="dxa"/>
          </w:tcPr>
          <w:p w14:paraId="07192C8E" w14:textId="77777777" w:rsidR="003C0FB1" w:rsidRDefault="003C0FB1" w:rsidP="00A7281F">
            <w:pPr>
              <w:jc w:val="both"/>
            </w:pPr>
            <w:r w:rsidRPr="000E5DB7">
              <w:t>1.</w:t>
            </w:r>
          </w:p>
        </w:tc>
        <w:tc>
          <w:tcPr>
            <w:tcW w:w="8820" w:type="dxa"/>
          </w:tcPr>
          <w:p w14:paraId="6BCEE826" w14:textId="77777777" w:rsidR="003C0FB1" w:rsidRDefault="003C0FB1" w:rsidP="00A7281F">
            <w:pPr>
              <w:jc w:val="both"/>
            </w:pPr>
            <w:r w:rsidRPr="000E5DB7">
              <w:t>the nature of the Force Majeure Event;</w:t>
            </w:r>
          </w:p>
        </w:tc>
      </w:tr>
      <w:tr w:rsidR="003C0FB1" w:rsidRPr="00CB5B77" w14:paraId="505B26AE" w14:textId="77777777" w:rsidTr="00503F93">
        <w:tc>
          <w:tcPr>
            <w:tcW w:w="828" w:type="dxa"/>
          </w:tcPr>
          <w:p w14:paraId="33EF0845" w14:textId="77777777" w:rsidR="003C0FB1" w:rsidRDefault="003C0FB1" w:rsidP="00394603">
            <w:pPr>
              <w:jc w:val="both"/>
              <w:rPr>
                <w:color w:val="0000FF"/>
              </w:rPr>
            </w:pPr>
          </w:p>
        </w:tc>
        <w:tc>
          <w:tcPr>
            <w:tcW w:w="720" w:type="dxa"/>
          </w:tcPr>
          <w:p w14:paraId="741D1681" w14:textId="77777777" w:rsidR="003C0FB1" w:rsidRDefault="003C0FB1" w:rsidP="00A7281F">
            <w:pPr>
              <w:jc w:val="both"/>
            </w:pPr>
            <w:r w:rsidRPr="000E5DB7">
              <w:t>2.</w:t>
            </w:r>
          </w:p>
        </w:tc>
        <w:tc>
          <w:tcPr>
            <w:tcW w:w="8820" w:type="dxa"/>
          </w:tcPr>
          <w:p w14:paraId="1AF55218" w14:textId="77777777" w:rsidR="003C0FB1" w:rsidRDefault="003C0FB1" w:rsidP="00A7281F">
            <w:pPr>
              <w:jc w:val="both"/>
            </w:pPr>
            <w:r w:rsidRPr="000E5DB7">
              <w:t>the anticipated delay in the performance of obligations;</w:t>
            </w:r>
          </w:p>
        </w:tc>
      </w:tr>
      <w:tr w:rsidR="003C0FB1" w:rsidRPr="00CB5B77" w14:paraId="2218A0B3" w14:textId="77777777" w:rsidTr="00503F93">
        <w:tc>
          <w:tcPr>
            <w:tcW w:w="828" w:type="dxa"/>
          </w:tcPr>
          <w:p w14:paraId="53E7B162" w14:textId="77777777" w:rsidR="003C0FB1" w:rsidRDefault="003C0FB1" w:rsidP="00394603">
            <w:pPr>
              <w:jc w:val="both"/>
              <w:rPr>
                <w:color w:val="0000FF"/>
              </w:rPr>
            </w:pPr>
          </w:p>
        </w:tc>
        <w:tc>
          <w:tcPr>
            <w:tcW w:w="720" w:type="dxa"/>
          </w:tcPr>
          <w:p w14:paraId="7A8CE413" w14:textId="77777777" w:rsidR="003C0FB1" w:rsidRDefault="003C0FB1" w:rsidP="00A7281F">
            <w:pPr>
              <w:jc w:val="both"/>
            </w:pPr>
            <w:r w:rsidRPr="000E5DB7">
              <w:t>3.</w:t>
            </w:r>
          </w:p>
        </w:tc>
        <w:tc>
          <w:tcPr>
            <w:tcW w:w="8820" w:type="dxa"/>
          </w:tcPr>
          <w:p w14:paraId="0A16A730" w14:textId="77777777" w:rsidR="003C0FB1" w:rsidRDefault="003C0FB1" w:rsidP="00A7281F">
            <w:pPr>
              <w:jc w:val="both"/>
            </w:pPr>
            <w:r w:rsidRPr="000E5DB7">
              <w:t>the action proposed to minimise the impact of the Force Majeure Event;</w:t>
            </w:r>
          </w:p>
        </w:tc>
      </w:tr>
      <w:tr w:rsidR="003C0FB1" w:rsidRPr="00CB5B77" w14:paraId="29BB0898" w14:textId="77777777" w:rsidTr="00503F93">
        <w:tc>
          <w:tcPr>
            <w:tcW w:w="828" w:type="dxa"/>
          </w:tcPr>
          <w:p w14:paraId="25D9B8B6" w14:textId="77777777" w:rsidR="003C0FB1" w:rsidRDefault="003C0FB1" w:rsidP="00394603">
            <w:pPr>
              <w:jc w:val="both"/>
              <w:rPr>
                <w:color w:val="0000FF"/>
              </w:rPr>
            </w:pPr>
          </w:p>
        </w:tc>
        <w:tc>
          <w:tcPr>
            <w:tcW w:w="9540" w:type="dxa"/>
            <w:gridSpan w:val="2"/>
          </w:tcPr>
          <w:p w14:paraId="2C8FF51C"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63E158B2" w14:textId="77777777" w:rsidTr="00503F93">
        <w:tc>
          <w:tcPr>
            <w:tcW w:w="828" w:type="dxa"/>
          </w:tcPr>
          <w:p w14:paraId="07456565" w14:textId="77777777" w:rsidR="003C0FB1" w:rsidRDefault="003C0FB1" w:rsidP="00394603">
            <w:pPr>
              <w:jc w:val="both"/>
              <w:rPr>
                <w:color w:val="0000FF"/>
              </w:rPr>
            </w:pPr>
            <w:r w:rsidRPr="000E5DB7">
              <w:rPr>
                <w:color w:val="0000FF"/>
              </w:rPr>
              <w:t>C.</w:t>
            </w:r>
          </w:p>
        </w:tc>
        <w:tc>
          <w:tcPr>
            <w:tcW w:w="9540" w:type="dxa"/>
            <w:gridSpan w:val="2"/>
          </w:tcPr>
          <w:p w14:paraId="0C4F93AF" w14:textId="77777777"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47" w:name="Text146"/>
            <w:r w:rsidR="00B625AA">
              <w:instrText xml:space="preserve"> FORMTEXT </w:instrText>
            </w:r>
            <w:r w:rsidR="00B625AA">
              <w:fldChar w:fldCharType="separate"/>
            </w:r>
            <w:r w:rsidR="00B625AA">
              <w:rPr>
                <w:noProof/>
              </w:rPr>
              <w:t>[insert number]</w:t>
            </w:r>
            <w:r w:rsidR="00B625AA">
              <w:fldChar w:fldCharType="end"/>
            </w:r>
            <w:bookmarkEnd w:id="47"/>
            <w:r>
              <w:t xml:space="preserve">calendar </w:t>
            </w:r>
            <w:r w:rsidRPr="000E5DB7">
              <w:t>days either Party may terminate at 14 days notice.</w:t>
            </w:r>
          </w:p>
        </w:tc>
      </w:tr>
      <w:tr w:rsidR="003C0FB1" w:rsidRPr="00CB5B77" w14:paraId="0270746E" w14:textId="77777777" w:rsidTr="00503F93">
        <w:tc>
          <w:tcPr>
            <w:tcW w:w="828" w:type="dxa"/>
          </w:tcPr>
          <w:p w14:paraId="57148060" w14:textId="77777777" w:rsidR="003C0FB1" w:rsidRDefault="003C0FB1" w:rsidP="00394603">
            <w:pPr>
              <w:jc w:val="both"/>
              <w:rPr>
                <w:color w:val="0000FF"/>
              </w:rPr>
            </w:pPr>
            <w:r w:rsidRPr="000E5DB7">
              <w:rPr>
                <w:color w:val="0000FF"/>
              </w:rPr>
              <w:t>D.</w:t>
            </w:r>
          </w:p>
        </w:tc>
        <w:tc>
          <w:tcPr>
            <w:tcW w:w="9540" w:type="dxa"/>
            <w:gridSpan w:val="2"/>
          </w:tcPr>
          <w:p w14:paraId="488DC94D" w14:textId="77777777" w:rsidR="003C0FB1" w:rsidRDefault="003C0FB1" w:rsidP="00A7281F">
            <w:pPr>
              <w:jc w:val="both"/>
            </w:pPr>
            <w:r w:rsidRPr="000E5DB7">
              <w:t xml:space="preserve">In circumstances where the Contractor is the Affected Party, the Client shall be relieved from any obligation to make payments under this Agreement save to the extent that </w:t>
            </w:r>
            <w:r w:rsidRPr="000E5DB7">
              <w:lastRenderedPageBreak/>
              <w:t>payments are properly due and payable for obligations actually fulfilled by the Contractor in accordance with the terms and conditions of this Agreement.</w:t>
            </w:r>
          </w:p>
        </w:tc>
      </w:tr>
    </w:tbl>
    <w:p w14:paraId="2F2F5131" w14:textId="77777777" w:rsidR="003C0FB1" w:rsidRDefault="003C0FB1" w:rsidP="00394603">
      <w:pPr>
        <w:pStyle w:val="Heading2"/>
        <w:jc w:val="both"/>
      </w:pPr>
      <w:r w:rsidRPr="000E5DB7">
        <w:lastRenderedPageBreak/>
        <w:t>9.</w:t>
      </w:r>
      <w:r w:rsidRPr="000E5DB7">
        <w:tab/>
        <w:t>Termination</w:t>
      </w:r>
    </w:p>
    <w:tbl>
      <w:tblPr>
        <w:tblW w:w="0" w:type="auto"/>
        <w:tblLook w:val="01E0" w:firstRow="1" w:lastRow="1" w:firstColumn="1" w:lastColumn="1" w:noHBand="0" w:noVBand="0"/>
      </w:tblPr>
      <w:tblGrid>
        <w:gridCol w:w="761"/>
        <w:gridCol w:w="666"/>
        <w:gridCol w:w="7644"/>
      </w:tblGrid>
      <w:tr w:rsidR="003C0FB1" w:rsidRPr="00CB5B77" w14:paraId="611A6F00" w14:textId="77777777" w:rsidTr="00503F93">
        <w:tc>
          <w:tcPr>
            <w:tcW w:w="828" w:type="dxa"/>
          </w:tcPr>
          <w:p w14:paraId="454A853E" w14:textId="77777777" w:rsidR="003C0FB1" w:rsidRDefault="003C0FB1" w:rsidP="00394603">
            <w:pPr>
              <w:jc w:val="both"/>
              <w:rPr>
                <w:color w:val="0000FF"/>
              </w:rPr>
            </w:pPr>
            <w:r w:rsidRPr="000E5DB7">
              <w:rPr>
                <w:color w:val="0000FF"/>
              </w:rPr>
              <w:t>A.</w:t>
            </w:r>
          </w:p>
        </w:tc>
        <w:tc>
          <w:tcPr>
            <w:tcW w:w="9540" w:type="dxa"/>
            <w:gridSpan w:val="2"/>
          </w:tcPr>
          <w:p w14:paraId="56E66E18" w14:textId="77777777"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B625AA">
              <w:fldChar w:fldCharType="begin">
                <w:ffData>
                  <w:name w:val="Text147"/>
                  <w:enabled/>
                  <w:calcOnExit w:val="0"/>
                  <w:textInput>
                    <w:default w:val="[insert period of time months]"/>
                  </w:textInput>
                </w:ffData>
              </w:fldChar>
            </w:r>
            <w:bookmarkStart w:id="48" w:name="Text147"/>
            <w:r w:rsidR="00B625AA">
              <w:instrText xml:space="preserve"> FORMTEXT </w:instrText>
            </w:r>
            <w:r w:rsidR="00B625AA">
              <w:fldChar w:fldCharType="separate"/>
            </w:r>
            <w:r w:rsidR="00B625AA">
              <w:rPr>
                <w:noProof/>
              </w:rPr>
              <w:t>[insert period of time months]</w:t>
            </w:r>
            <w:r w:rsidR="00B625AA">
              <w:fldChar w:fldCharType="end"/>
            </w:r>
            <w:bookmarkEnd w:id="48"/>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B625AA">
              <w:fldChar w:fldCharType="begin">
                <w:ffData>
                  <w:name w:val="Text147"/>
                  <w:enabled/>
                  <w:calcOnExit w:val="0"/>
                  <w:textInput>
                    <w:default w:val="[insert period of time months]"/>
                  </w:textInput>
                </w:ffData>
              </w:fldChar>
            </w:r>
            <w:r w:rsidR="00B625AA">
              <w:instrText xml:space="preserve"> FORMTEXT </w:instrText>
            </w:r>
            <w:r w:rsidR="00B625AA">
              <w:fldChar w:fldCharType="separate"/>
            </w:r>
            <w:r w:rsidR="00B625AA">
              <w:rPr>
                <w:noProof/>
              </w:rPr>
              <w:t>[insert period of time months]</w:t>
            </w:r>
            <w:r w:rsidR="00B625AA">
              <w:fldChar w:fldCharType="end"/>
            </w:r>
            <w:r w:rsidR="00394603" w:rsidRPr="000E5DB7">
              <w:t xml:space="preserve"> </w:t>
            </w:r>
            <w:r w:rsidRPr="000E5DB7">
              <w:t>written notice to the Client.</w:t>
            </w:r>
          </w:p>
        </w:tc>
      </w:tr>
      <w:tr w:rsidR="003C0FB1" w:rsidRPr="00CB5B77" w14:paraId="5AE0EFD4" w14:textId="77777777" w:rsidTr="00503F93">
        <w:tc>
          <w:tcPr>
            <w:tcW w:w="828" w:type="dxa"/>
          </w:tcPr>
          <w:p w14:paraId="4E213C80" w14:textId="77777777" w:rsidR="003C0FB1" w:rsidRDefault="003C0FB1" w:rsidP="00394603">
            <w:pPr>
              <w:jc w:val="both"/>
              <w:rPr>
                <w:color w:val="0000FF"/>
              </w:rPr>
            </w:pPr>
            <w:r w:rsidRPr="000E5DB7">
              <w:rPr>
                <w:color w:val="0000FF"/>
              </w:rPr>
              <w:t>B.</w:t>
            </w:r>
          </w:p>
        </w:tc>
        <w:tc>
          <w:tcPr>
            <w:tcW w:w="9540" w:type="dxa"/>
            <w:gridSpan w:val="2"/>
          </w:tcPr>
          <w:p w14:paraId="6C1ACABF"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63BBB0EE" w14:textId="77777777" w:rsidTr="00503F93">
        <w:tc>
          <w:tcPr>
            <w:tcW w:w="828" w:type="dxa"/>
          </w:tcPr>
          <w:p w14:paraId="025D8E55" w14:textId="77777777" w:rsidR="003C0FB1" w:rsidRDefault="003C0FB1" w:rsidP="00394603">
            <w:pPr>
              <w:jc w:val="both"/>
              <w:rPr>
                <w:color w:val="0000FF"/>
              </w:rPr>
            </w:pPr>
          </w:p>
        </w:tc>
        <w:tc>
          <w:tcPr>
            <w:tcW w:w="720" w:type="dxa"/>
          </w:tcPr>
          <w:p w14:paraId="5A29FF16" w14:textId="77777777" w:rsidR="003C0FB1" w:rsidRDefault="003C0FB1" w:rsidP="00394603">
            <w:pPr>
              <w:spacing w:after="200"/>
              <w:jc w:val="both"/>
            </w:pPr>
            <w:r w:rsidRPr="000E5DB7">
              <w:t>1.</w:t>
            </w:r>
          </w:p>
        </w:tc>
        <w:tc>
          <w:tcPr>
            <w:tcW w:w="8820" w:type="dxa"/>
          </w:tcPr>
          <w:p w14:paraId="182BCF48"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40640E6F" w14:textId="77777777" w:rsidTr="00503F93">
        <w:tc>
          <w:tcPr>
            <w:tcW w:w="828" w:type="dxa"/>
          </w:tcPr>
          <w:p w14:paraId="327F8802" w14:textId="77777777" w:rsidR="003C0FB1" w:rsidRDefault="003C0FB1" w:rsidP="00394603">
            <w:pPr>
              <w:jc w:val="both"/>
              <w:rPr>
                <w:color w:val="0000FF"/>
              </w:rPr>
            </w:pPr>
          </w:p>
        </w:tc>
        <w:tc>
          <w:tcPr>
            <w:tcW w:w="720" w:type="dxa"/>
          </w:tcPr>
          <w:p w14:paraId="61917DA1" w14:textId="77777777" w:rsidR="003C0FB1" w:rsidRPr="00507FE4" w:rsidRDefault="003C0FB1" w:rsidP="00394603">
            <w:pPr>
              <w:spacing w:after="200"/>
              <w:jc w:val="both"/>
            </w:pPr>
            <w:r w:rsidRPr="00507FE4">
              <w:t>2.</w:t>
            </w:r>
          </w:p>
        </w:tc>
        <w:tc>
          <w:tcPr>
            <w:tcW w:w="8820" w:type="dxa"/>
          </w:tcPr>
          <w:p w14:paraId="258D7F94" w14:textId="77777777" w:rsidR="003C0FB1" w:rsidRPr="00507FE4" w:rsidRDefault="003C0FB1" w:rsidP="00394603">
            <w:pPr>
              <w:spacing w:after="200"/>
              <w:jc w:val="both"/>
            </w:pPr>
            <w:r w:rsidRPr="00507FE4">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r>
              <w:t>;</w:t>
            </w:r>
          </w:p>
        </w:tc>
      </w:tr>
      <w:tr w:rsidR="003C0FB1" w:rsidRPr="00CB5B77" w14:paraId="6BE3217F" w14:textId="77777777" w:rsidTr="00503F93">
        <w:tc>
          <w:tcPr>
            <w:tcW w:w="828" w:type="dxa"/>
          </w:tcPr>
          <w:p w14:paraId="598A7E9B" w14:textId="77777777" w:rsidR="003C0FB1" w:rsidRDefault="003C0FB1" w:rsidP="00394603">
            <w:pPr>
              <w:jc w:val="both"/>
              <w:rPr>
                <w:color w:val="0000FF"/>
              </w:rPr>
            </w:pPr>
          </w:p>
        </w:tc>
        <w:tc>
          <w:tcPr>
            <w:tcW w:w="720" w:type="dxa"/>
          </w:tcPr>
          <w:p w14:paraId="3127E8AF" w14:textId="77777777" w:rsidR="003C0FB1" w:rsidRDefault="00C25940" w:rsidP="00C25940">
            <w:pPr>
              <w:spacing w:after="200"/>
              <w:jc w:val="both"/>
            </w:pPr>
            <w:r>
              <w:t>3.</w:t>
            </w:r>
          </w:p>
        </w:tc>
        <w:tc>
          <w:tcPr>
            <w:tcW w:w="8820" w:type="dxa"/>
          </w:tcPr>
          <w:p w14:paraId="63165C63"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19FAA7B5" w14:textId="77777777" w:rsidTr="00503F93">
        <w:tc>
          <w:tcPr>
            <w:tcW w:w="828" w:type="dxa"/>
          </w:tcPr>
          <w:p w14:paraId="0388F5AF" w14:textId="77777777" w:rsidR="003C0FB1" w:rsidRDefault="003C0FB1" w:rsidP="00394603">
            <w:pPr>
              <w:jc w:val="both"/>
              <w:rPr>
                <w:color w:val="0000FF"/>
              </w:rPr>
            </w:pPr>
          </w:p>
        </w:tc>
        <w:tc>
          <w:tcPr>
            <w:tcW w:w="720" w:type="dxa"/>
          </w:tcPr>
          <w:p w14:paraId="3845E775" w14:textId="77777777" w:rsidR="003C0FB1" w:rsidRDefault="003C0FB1" w:rsidP="00394603">
            <w:pPr>
              <w:spacing w:after="200"/>
              <w:jc w:val="both"/>
            </w:pPr>
            <w:r>
              <w:t>4.</w:t>
            </w:r>
          </w:p>
        </w:tc>
        <w:tc>
          <w:tcPr>
            <w:tcW w:w="8820" w:type="dxa"/>
          </w:tcPr>
          <w:p w14:paraId="6CCD45C6"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75E04D29" w14:textId="77777777" w:rsidTr="00503F93">
        <w:tc>
          <w:tcPr>
            <w:tcW w:w="828" w:type="dxa"/>
          </w:tcPr>
          <w:p w14:paraId="40007816" w14:textId="77777777" w:rsidR="003C0FB1" w:rsidRDefault="003C0FB1" w:rsidP="00394603">
            <w:pPr>
              <w:jc w:val="both"/>
              <w:rPr>
                <w:color w:val="0000FF"/>
              </w:rPr>
            </w:pPr>
            <w:r w:rsidRPr="000E5DB7">
              <w:rPr>
                <w:color w:val="0000FF"/>
              </w:rPr>
              <w:t>C.</w:t>
            </w:r>
          </w:p>
        </w:tc>
        <w:tc>
          <w:tcPr>
            <w:tcW w:w="9540" w:type="dxa"/>
            <w:gridSpan w:val="2"/>
          </w:tcPr>
          <w:p w14:paraId="6D0BB9B5" w14:textId="77777777" w:rsidR="003C0FB1" w:rsidRPr="00507FE4" w:rsidRDefault="003C0FB1" w:rsidP="00394603">
            <w:pPr>
              <w:spacing w:after="200"/>
              <w:jc w:val="both"/>
              <w:rPr>
                <w:szCs w:val="22"/>
              </w:rPr>
            </w:pPr>
            <w:r w:rsidRPr="00507FE4">
              <w:rPr>
                <w:szCs w:val="22"/>
              </w:rPr>
              <w:t xml:space="preserve">The Client shall have the right, in addition to any other rights which it has at law, to terminate this Agreement immediately and without liability for compensation or damages in circumstances where the Client becomes aware that any of the exclusion grounds set out in </w:t>
            </w:r>
            <w:r w:rsidRPr="006C766A">
              <w:rPr>
                <w:szCs w:val="22"/>
              </w:rPr>
              <w:t>Regulation 57 of the Regulations</w:t>
            </w:r>
            <w:r w:rsidRPr="00507FE4">
              <w:rPr>
                <w:szCs w:val="22"/>
              </w:rPr>
              <w:t xml:space="preserve"> apply to the Contractor. </w:t>
            </w:r>
          </w:p>
        </w:tc>
      </w:tr>
      <w:tr w:rsidR="003C0FB1" w:rsidRPr="00CB5B77" w14:paraId="7F26010E" w14:textId="77777777" w:rsidTr="00503F93">
        <w:tc>
          <w:tcPr>
            <w:tcW w:w="828" w:type="dxa"/>
          </w:tcPr>
          <w:p w14:paraId="38FD1A34" w14:textId="77777777" w:rsidR="003C0FB1" w:rsidRDefault="003C0FB1" w:rsidP="00394603">
            <w:pPr>
              <w:jc w:val="both"/>
              <w:rPr>
                <w:color w:val="0000FF"/>
              </w:rPr>
            </w:pPr>
            <w:r w:rsidRPr="000E5DB7">
              <w:rPr>
                <w:color w:val="0000FF"/>
              </w:rPr>
              <w:t>D.</w:t>
            </w:r>
          </w:p>
        </w:tc>
        <w:tc>
          <w:tcPr>
            <w:tcW w:w="9540" w:type="dxa"/>
            <w:gridSpan w:val="2"/>
          </w:tcPr>
          <w:p w14:paraId="60E2FD8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21A74E55" w14:textId="77777777" w:rsidTr="00503F93">
        <w:tc>
          <w:tcPr>
            <w:tcW w:w="828" w:type="dxa"/>
          </w:tcPr>
          <w:p w14:paraId="7003796F" w14:textId="77777777" w:rsidR="003C0FB1" w:rsidRDefault="003C0FB1" w:rsidP="00394603">
            <w:pPr>
              <w:jc w:val="both"/>
              <w:rPr>
                <w:color w:val="0000FF"/>
                <w:szCs w:val="22"/>
              </w:rPr>
            </w:pPr>
          </w:p>
        </w:tc>
        <w:tc>
          <w:tcPr>
            <w:tcW w:w="9540" w:type="dxa"/>
            <w:gridSpan w:val="2"/>
          </w:tcPr>
          <w:p w14:paraId="50568132" w14:textId="77777777" w:rsidR="003C0FB1" w:rsidRDefault="003C0FB1" w:rsidP="00394603">
            <w:pPr>
              <w:spacing w:after="200"/>
              <w:jc w:val="both"/>
              <w:rPr>
                <w:szCs w:val="22"/>
              </w:rPr>
            </w:pPr>
          </w:p>
        </w:tc>
      </w:tr>
      <w:tr w:rsidR="003C0FB1" w:rsidRPr="00CB5B77" w14:paraId="366EF128" w14:textId="77777777" w:rsidTr="00503F93">
        <w:tc>
          <w:tcPr>
            <w:tcW w:w="828" w:type="dxa"/>
          </w:tcPr>
          <w:p w14:paraId="2A74CD53" w14:textId="77777777" w:rsidR="003C0FB1" w:rsidRDefault="001F7FC2" w:rsidP="00394603">
            <w:pPr>
              <w:jc w:val="both"/>
              <w:rPr>
                <w:color w:val="0000FF"/>
                <w:szCs w:val="22"/>
              </w:rPr>
            </w:pPr>
            <w:r>
              <w:rPr>
                <w:color w:val="0000FF"/>
                <w:szCs w:val="22"/>
              </w:rPr>
              <w:t>E.</w:t>
            </w:r>
          </w:p>
        </w:tc>
        <w:tc>
          <w:tcPr>
            <w:tcW w:w="9540" w:type="dxa"/>
            <w:gridSpan w:val="2"/>
          </w:tcPr>
          <w:p w14:paraId="5DF5B6B4"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5926563C" w14:textId="77777777" w:rsidR="003C0FB1" w:rsidRDefault="003C0FB1" w:rsidP="00C25940">
      <w:pPr>
        <w:pStyle w:val="Heading2"/>
        <w:jc w:val="both"/>
      </w:pPr>
      <w:r w:rsidRPr="000E5DB7">
        <w:lastRenderedPageBreak/>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7A35257E" w14:textId="77777777" w:rsidTr="00503F93">
        <w:tc>
          <w:tcPr>
            <w:tcW w:w="828" w:type="dxa"/>
          </w:tcPr>
          <w:p w14:paraId="2EC7194F" w14:textId="77777777" w:rsidR="003C0FB1" w:rsidRDefault="003C0FB1" w:rsidP="00C25940">
            <w:pPr>
              <w:jc w:val="both"/>
              <w:rPr>
                <w:color w:val="0000FF"/>
              </w:rPr>
            </w:pPr>
            <w:r w:rsidRPr="000E5DB7">
              <w:rPr>
                <w:color w:val="0000FF"/>
              </w:rPr>
              <w:t>A.</w:t>
            </w:r>
          </w:p>
        </w:tc>
        <w:tc>
          <w:tcPr>
            <w:tcW w:w="9540" w:type="dxa"/>
            <w:gridSpan w:val="2"/>
          </w:tcPr>
          <w:p w14:paraId="2722B98D" w14:textId="77777777" w:rsidR="003C0FB1" w:rsidRDefault="003C0FB1" w:rsidP="00B625AA">
            <w:pPr>
              <w:jc w:val="both"/>
            </w:pPr>
            <w:r w:rsidRPr="000E5DB7">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3C0FB1" w:rsidRPr="00CB5B77" w14:paraId="52EE5F31" w14:textId="77777777" w:rsidTr="00503F93">
        <w:tc>
          <w:tcPr>
            <w:tcW w:w="828" w:type="dxa"/>
          </w:tcPr>
          <w:p w14:paraId="63EC59B8" w14:textId="77777777" w:rsidR="003C0FB1" w:rsidRDefault="003C0FB1" w:rsidP="00C25940">
            <w:pPr>
              <w:jc w:val="both"/>
              <w:rPr>
                <w:color w:val="0000FF"/>
              </w:rPr>
            </w:pPr>
            <w:r w:rsidRPr="000E5DB7">
              <w:rPr>
                <w:color w:val="0000FF"/>
              </w:rPr>
              <w:t>B.</w:t>
            </w:r>
          </w:p>
        </w:tc>
        <w:tc>
          <w:tcPr>
            <w:tcW w:w="9540" w:type="dxa"/>
            <w:gridSpan w:val="2"/>
          </w:tcPr>
          <w:p w14:paraId="7D3AC6ED" w14:textId="77777777" w:rsidR="003C0FB1" w:rsidRDefault="003C0FB1" w:rsidP="00B625AA">
            <w:pPr>
              <w:jc w:val="both"/>
            </w:pPr>
            <w:r w:rsidRPr="000E5DB7">
              <w:t>The Contractor agrees to:</w:t>
            </w:r>
          </w:p>
        </w:tc>
      </w:tr>
      <w:tr w:rsidR="003C0FB1" w:rsidRPr="00CB5B77" w14:paraId="52E6138B" w14:textId="77777777" w:rsidTr="00503F93">
        <w:tc>
          <w:tcPr>
            <w:tcW w:w="828" w:type="dxa"/>
          </w:tcPr>
          <w:p w14:paraId="1DC6C6A0" w14:textId="77777777" w:rsidR="003C0FB1" w:rsidRDefault="003C0FB1" w:rsidP="00C25940">
            <w:pPr>
              <w:jc w:val="both"/>
              <w:rPr>
                <w:color w:val="0000FF"/>
              </w:rPr>
            </w:pPr>
          </w:p>
        </w:tc>
        <w:tc>
          <w:tcPr>
            <w:tcW w:w="720" w:type="dxa"/>
          </w:tcPr>
          <w:p w14:paraId="6DBEAA36" w14:textId="77777777" w:rsidR="003C0FB1" w:rsidRDefault="003C0FB1" w:rsidP="00B625AA">
            <w:pPr>
              <w:jc w:val="both"/>
            </w:pPr>
            <w:r w:rsidRPr="000E5DB7">
              <w:t>1.</w:t>
            </w:r>
          </w:p>
        </w:tc>
        <w:tc>
          <w:tcPr>
            <w:tcW w:w="8820" w:type="dxa"/>
          </w:tcPr>
          <w:p w14:paraId="4694BB66"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184E8FC7" w14:textId="77777777" w:rsidTr="00503F93">
        <w:tc>
          <w:tcPr>
            <w:tcW w:w="828" w:type="dxa"/>
          </w:tcPr>
          <w:p w14:paraId="5F888D04" w14:textId="77777777" w:rsidR="003C0FB1" w:rsidRDefault="003C0FB1" w:rsidP="00C25940">
            <w:pPr>
              <w:jc w:val="both"/>
              <w:rPr>
                <w:color w:val="0000FF"/>
              </w:rPr>
            </w:pPr>
          </w:p>
        </w:tc>
        <w:tc>
          <w:tcPr>
            <w:tcW w:w="720" w:type="dxa"/>
          </w:tcPr>
          <w:p w14:paraId="1496C446" w14:textId="77777777" w:rsidR="003C0FB1" w:rsidRDefault="003C0FB1" w:rsidP="00B625AA">
            <w:pPr>
              <w:jc w:val="both"/>
            </w:pPr>
            <w:r w:rsidRPr="000E5DB7">
              <w:t>2.</w:t>
            </w:r>
          </w:p>
        </w:tc>
        <w:tc>
          <w:tcPr>
            <w:tcW w:w="8820" w:type="dxa"/>
          </w:tcPr>
          <w:p w14:paraId="76F46188"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C4E9CE" w14:textId="77777777" w:rsidTr="00503F93">
        <w:tc>
          <w:tcPr>
            <w:tcW w:w="828" w:type="dxa"/>
          </w:tcPr>
          <w:p w14:paraId="18EE7207" w14:textId="77777777" w:rsidR="003C0FB1" w:rsidRDefault="003C0FB1" w:rsidP="00C25940">
            <w:pPr>
              <w:jc w:val="both"/>
              <w:rPr>
                <w:color w:val="0000FF"/>
              </w:rPr>
            </w:pPr>
          </w:p>
        </w:tc>
        <w:tc>
          <w:tcPr>
            <w:tcW w:w="720" w:type="dxa"/>
          </w:tcPr>
          <w:p w14:paraId="0E993AE2" w14:textId="77777777" w:rsidR="003C0FB1" w:rsidRDefault="003C0FB1" w:rsidP="00B625AA">
            <w:pPr>
              <w:jc w:val="both"/>
            </w:pPr>
            <w:r w:rsidRPr="000E5DB7">
              <w:t>3.</w:t>
            </w:r>
          </w:p>
          <w:p w14:paraId="27749664" w14:textId="77777777" w:rsidR="003C0FB1" w:rsidRDefault="003C0FB1" w:rsidP="00B625AA">
            <w:pPr>
              <w:jc w:val="both"/>
            </w:pPr>
            <w:r w:rsidRPr="000E5DB7">
              <w:t>4.</w:t>
            </w:r>
          </w:p>
        </w:tc>
        <w:tc>
          <w:tcPr>
            <w:tcW w:w="8820" w:type="dxa"/>
          </w:tcPr>
          <w:p w14:paraId="3EBA4D33" w14:textId="77777777" w:rsidR="003C0FB1" w:rsidRDefault="003C0FB1" w:rsidP="00B625AA">
            <w:pPr>
              <w:jc w:val="both"/>
            </w:pPr>
            <w:r w:rsidRPr="000E5DB7">
              <w:t>comply with all reasonable directions of the Client; and</w:t>
            </w:r>
          </w:p>
          <w:p w14:paraId="0C307353" w14:textId="77777777" w:rsidR="003C0FB1" w:rsidRDefault="003C0FB1" w:rsidP="00B625AA">
            <w:pPr>
              <w:jc w:val="both"/>
            </w:pPr>
            <w:r w:rsidRPr="000E5DB7">
              <w:t>comply with the service levels and performance indicators set out in Schedule D.</w:t>
            </w:r>
          </w:p>
        </w:tc>
      </w:tr>
      <w:tr w:rsidR="003C0FB1" w:rsidRPr="00CB5B77" w14:paraId="18BF2684" w14:textId="77777777" w:rsidTr="00503F93">
        <w:tc>
          <w:tcPr>
            <w:tcW w:w="828" w:type="dxa"/>
          </w:tcPr>
          <w:p w14:paraId="524A5595" w14:textId="77777777" w:rsidR="003C0FB1" w:rsidRDefault="003C0FB1" w:rsidP="00C25940">
            <w:pPr>
              <w:jc w:val="both"/>
              <w:rPr>
                <w:color w:val="0000FF"/>
              </w:rPr>
            </w:pPr>
            <w:r w:rsidRPr="000E5DB7">
              <w:rPr>
                <w:color w:val="0000FF"/>
              </w:rPr>
              <w:t>C.</w:t>
            </w:r>
          </w:p>
        </w:tc>
        <w:tc>
          <w:tcPr>
            <w:tcW w:w="9540" w:type="dxa"/>
            <w:gridSpan w:val="2"/>
          </w:tcPr>
          <w:p w14:paraId="08C2157E" w14:textId="77777777" w:rsidR="003C0FB1" w:rsidRDefault="003C0FB1" w:rsidP="00B625AA">
            <w:pPr>
              <w:jc w:val="both"/>
            </w:pPr>
            <w:r w:rsidRPr="000E5DB7">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78356214" w14:textId="77777777" w:rsidR="003C0FB1" w:rsidRDefault="003C0FB1" w:rsidP="00C25940">
      <w:pPr>
        <w:pStyle w:val="Heading2"/>
        <w:jc w:val="both"/>
      </w:pPr>
      <w:r w:rsidRPr="000E5DB7">
        <w:t>11.</w:t>
      </w:r>
      <w:r w:rsidRPr="000E5DB7">
        <w:tab/>
        <w:t>Disputes</w:t>
      </w:r>
    </w:p>
    <w:tbl>
      <w:tblPr>
        <w:tblW w:w="0" w:type="auto"/>
        <w:tblLook w:val="01E0" w:firstRow="1" w:lastRow="1" w:firstColumn="1" w:lastColumn="1" w:noHBand="0" w:noVBand="0"/>
      </w:tblPr>
      <w:tblGrid>
        <w:gridCol w:w="767"/>
        <w:gridCol w:w="8304"/>
      </w:tblGrid>
      <w:tr w:rsidR="003C0FB1" w:rsidRPr="00CB5B77" w14:paraId="3B558D54" w14:textId="77777777" w:rsidTr="00503F93">
        <w:tc>
          <w:tcPr>
            <w:tcW w:w="778" w:type="dxa"/>
          </w:tcPr>
          <w:p w14:paraId="33008816" w14:textId="77777777" w:rsidR="003C0FB1" w:rsidRPr="000E5DB7" w:rsidRDefault="003C0FB1" w:rsidP="00C25940">
            <w:pPr>
              <w:jc w:val="both"/>
              <w:rPr>
                <w:color w:val="0000FF"/>
              </w:rPr>
            </w:pPr>
            <w:r w:rsidRPr="000E5DB7">
              <w:rPr>
                <w:color w:val="0000FF"/>
              </w:rPr>
              <w:t>A.</w:t>
            </w:r>
          </w:p>
        </w:tc>
        <w:tc>
          <w:tcPr>
            <w:tcW w:w="8509" w:type="dxa"/>
          </w:tcPr>
          <w:p w14:paraId="36718058"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37225E2D" w14:textId="77777777" w:rsidTr="00503F93">
        <w:tc>
          <w:tcPr>
            <w:tcW w:w="778" w:type="dxa"/>
          </w:tcPr>
          <w:p w14:paraId="5C1BB5CB" w14:textId="77777777" w:rsidR="003C0FB1" w:rsidRPr="000E5DB7" w:rsidRDefault="003C0FB1" w:rsidP="00C25940">
            <w:pPr>
              <w:jc w:val="both"/>
              <w:rPr>
                <w:color w:val="0000FF"/>
              </w:rPr>
            </w:pPr>
            <w:r w:rsidRPr="000E5DB7">
              <w:rPr>
                <w:color w:val="0000FF"/>
              </w:rPr>
              <w:t>B.</w:t>
            </w:r>
          </w:p>
        </w:tc>
        <w:tc>
          <w:tcPr>
            <w:tcW w:w="8509" w:type="dxa"/>
          </w:tcPr>
          <w:p w14:paraId="2E1A0444" w14:textId="77777777" w:rsidR="003C0FB1" w:rsidRDefault="003C0FB1" w:rsidP="00B625AA">
            <w:pPr>
              <w:spacing w:after="200"/>
              <w:jc w:val="both"/>
            </w:pPr>
            <w:r w:rsidRPr="000E5DB7">
              <w:t xml:space="preserve">The Dispute shall be referred as soon as practicable to </w:t>
            </w:r>
            <w:r w:rsidR="00B625AA">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Contractor contact]</w:t>
            </w:r>
            <w:r w:rsidR="00B625AA">
              <w:rPr>
                <w:szCs w:val="22"/>
              </w:rPr>
              <w:fldChar w:fldCharType="end"/>
            </w:r>
            <w:r w:rsidRPr="000E5DB7">
              <w:t xml:space="preserve"> within the Contractor and to </w:t>
            </w:r>
            <w:r w:rsidR="00B625AA">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Client contact]</w:t>
            </w:r>
            <w:r w:rsidR="00B625AA">
              <w:rPr>
                <w:szCs w:val="22"/>
              </w:rPr>
              <w:fldChar w:fldCharType="end"/>
            </w:r>
            <w:r w:rsidRPr="000E5DB7">
              <w:t xml:space="preserve"> within the C</w:t>
            </w:r>
            <w:r>
              <w:t>lient</w:t>
            </w:r>
            <w:r w:rsidRPr="000E5DB7">
              <w:t xml:space="preserve"> respectively.</w:t>
            </w:r>
          </w:p>
        </w:tc>
      </w:tr>
      <w:tr w:rsidR="003C0FB1" w:rsidRPr="00CB5B77" w14:paraId="1C7FF4B9" w14:textId="77777777" w:rsidTr="00503F93">
        <w:tc>
          <w:tcPr>
            <w:tcW w:w="778" w:type="dxa"/>
          </w:tcPr>
          <w:p w14:paraId="3C83A40A" w14:textId="77777777" w:rsidR="003C0FB1" w:rsidRPr="000E5DB7" w:rsidRDefault="003C0FB1" w:rsidP="00C25940">
            <w:pPr>
              <w:jc w:val="both"/>
              <w:rPr>
                <w:color w:val="0000FF"/>
              </w:rPr>
            </w:pPr>
            <w:r w:rsidRPr="000E5DB7">
              <w:rPr>
                <w:color w:val="0000FF"/>
              </w:rPr>
              <w:t>C.</w:t>
            </w:r>
          </w:p>
        </w:tc>
        <w:tc>
          <w:tcPr>
            <w:tcW w:w="8509" w:type="dxa"/>
          </w:tcPr>
          <w:p w14:paraId="2138D63F"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6435113E" w14:textId="77777777" w:rsidTr="00503F93">
        <w:tc>
          <w:tcPr>
            <w:tcW w:w="778" w:type="dxa"/>
          </w:tcPr>
          <w:p w14:paraId="73DC1BC5" w14:textId="77777777" w:rsidR="003C0FB1" w:rsidRPr="000E5DB7" w:rsidRDefault="003C0FB1" w:rsidP="00C25940">
            <w:pPr>
              <w:jc w:val="both"/>
              <w:rPr>
                <w:color w:val="0000FF"/>
              </w:rPr>
            </w:pPr>
            <w:r w:rsidRPr="000E5DB7">
              <w:rPr>
                <w:color w:val="0000FF"/>
              </w:rPr>
              <w:t>D.</w:t>
            </w:r>
          </w:p>
        </w:tc>
        <w:tc>
          <w:tcPr>
            <w:tcW w:w="8509" w:type="dxa"/>
          </w:tcPr>
          <w:p w14:paraId="5E22481B" w14:textId="0ED88BDF" w:rsidR="003C0FB1" w:rsidRPr="000E5DB7" w:rsidRDefault="003C0FB1" w:rsidP="00C25940">
            <w:pPr>
              <w:spacing w:after="200"/>
              <w:jc w:val="both"/>
            </w:pPr>
            <w:r w:rsidRPr="000E5DB7">
              <w:t>If the Parties are unable to agree on a mediator or if the mediator agreed upon is unable or unwilling to act, either Party may within twenty-one (21) days from the date of the p</w:t>
            </w:r>
            <w:r w:rsidR="004939B5">
              <w:t>roposal to appoint a m</w:t>
            </w:r>
            <w:r w:rsidRPr="000E5DB7">
              <w:t xml:space="preserve">ediator or within twenty-one (21) days of notice to either Party that the mediator is unable to act, apply to </w:t>
            </w:r>
            <w:r w:rsidR="004939B5">
              <w:rPr>
                <w:szCs w:val="22"/>
              </w:rPr>
              <w:t xml:space="preserve">the Chairman of </w:t>
            </w:r>
            <w:r w:rsidR="004939B5">
              <w:t>the Chartered Institute of Arbitrators, Irish Branch</w:t>
            </w:r>
            <w:r w:rsidR="004939B5" w:rsidRPr="00F23E3C">
              <w:rPr>
                <w:szCs w:val="22"/>
              </w:rPr>
              <w:t xml:space="preserve"> </w:t>
            </w:r>
            <w:r w:rsidRPr="000E5DB7">
              <w:t>to appoint a mediator.</w:t>
            </w:r>
          </w:p>
        </w:tc>
      </w:tr>
      <w:tr w:rsidR="003C0FB1" w:rsidRPr="00CB5B77" w14:paraId="64013993" w14:textId="77777777" w:rsidTr="00503F93">
        <w:tc>
          <w:tcPr>
            <w:tcW w:w="778" w:type="dxa"/>
          </w:tcPr>
          <w:p w14:paraId="62E364C4" w14:textId="77777777" w:rsidR="003C0FB1" w:rsidRPr="000E5DB7" w:rsidRDefault="003C0FB1" w:rsidP="00C25940">
            <w:pPr>
              <w:jc w:val="both"/>
              <w:rPr>
                <w:color w:val="0000FF"/>
              </w:rPr>
            </w:pPr>
            <w:r w:rsidRPr="000E5DB7">
              <w:rPr>
                <w:color w:val="0000FF"/>
              </w:rPr>
              <w:t>E.</w:t>
            </w:r>
          </w:p>
        </w:tc>
        <w:tc>
          <w:tcPr>
            <w:tcW w:w="8509" w:type="dxa"/>
          </w:tcPr>
          <w:p w14:paraId="489DACF6"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033A44E0" w14:textId="77777777" w:rsidTr="00503F93">
        <w:tc>
          <w:tcPr>
            <w:tcW w:w="778" w:type="dxa"/>
          </w:tcPr>
          <w:p w14:paraId="1E0A9EEF" w14:textId="77777777" w:rsidR="003C0FB1" w:rsidRPr="000E5DB7" w:rsidRDefault="003C0FB1" w:rsidP="00C25940">
            <w:pPr>
              <w:jc w:val="both"/>
              <w:rPr>
                <w:color w:val="0000FF"/>
              </w:rPr>
            </w:pPr>
            <w:r w:rsidRPr="000E5DB7">
              <w:rPr>
                <w:color w:val="0000FF"/>
              </w:rPr>
              <w:lastRenderedPageBreak/>
              <w:t>F.</w:t>
            </w:r>
          </w:p>
        </w:tc>
        <w:tc>
          <w:tcPr>
            <w:tcW w:w="8509" w:type="dxa"/>
          </w:tcPr>
          <w:p w14:paraId="18800B32"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1DF8FC8E" w14:textId="77777777" w:rsidTr="00503F93">
        <w:tc>
          <w:tcPr>
            <w:tcW w:w="778" w:type="dxa"/>
          </w:tcPr>
          <w:p w14:paraId="6D70F254" w14:textId="77777777" w:rsidR="003C0FB1" w:rsidRPr="000E5DB7" w:rsidRDefault="003C0FB1" w:rsidP="00C25940">
            <w:pPr>
              <w:jc w:val="both"/>
              <w:rPr>
                <w:color w:val="0000FF"/>
              </w:rPr>
            </w:pPr>
            <w:r w:rsidRPr="000E5DB7">
              <w:rPr>
                <w:color w:val="0000FF"/>
              </w:rPr>
              <w:t>G.</w:t>
            </w:r>
          </w:p>
        </w:tc>
        <w:tc>
          <w:tcPr>
            <w:tcW w:w="8509" w:type="dxa"/>
          </w:tcPr>
          <w:p w14:paraId="210D8020" w14:textId="77777777" w:rsidR="003C0FB1" w:rsidRPr="000E5DB7" w:rsidRDefault="003C0FB1" w:rsidP="00C25940">
            <w:pPr>
              <w:spacing w:after="200"/>
              <w:jc w:val="both"/>
            </w:pPr>
            <w:r w:rsidRPr="000E5DB7">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73FD9E83"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46264E40" w14:textId="77777777" w:rsidTr="00503F93">
        <w:tc>
          <w:tcPr>
            <w:tcW w:w="828" w:type="dxa"/>
          </w:tcPr>
          <w:p w14:paraId="63B6FA01" w14:textId="77777777" w:rsidR="003C0FB1" w:rsidRDefault="003C0FB1" w:rsidP="00C25940">
            <w:pPr>
              <w:jc w:val="both"/>
              <w:rPr>
                <w:color w:val="0000FF"/>
              </w:rPr>
            </w:pPr>
            <w:r w:rsidRPr="000E5DB7">
              <w:rPr>
                <w:color w:val="0000FF"/>
              </w:rPr>
              <w:t>A.</w:t>
            </w:r>
          </w:p>
        </w:tc>
        <w:tc>
          <w:tcPr>
            <w:tcW w:w="9540" w:type="dxa"/>
          </w:tcPr>
          <w:p w14:paraId="7DA1E049"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482ED44E" w14:textId="77777777" w:rsidTr="00503F93">
        <w:tc>
          <w:tcPr>
            <w:tcW w:w="828" w:type="dxa"/>
          </w:tcPr>
          <w:p w14:paraId="4694BF4C" w14:textId="77777777" w:rsidR="003C0FB1" w:rsidRDefault="003C0FB1" w:rsidP="00C25940">
            <w:pPr>
              <w:jc w:val="both"/>
              <w:rPr>
                <w:color w:val="0000FF"/>
              </w:rPr>
            </w:pPr>
            <w:r w:rsidRPr="000E5DB7">
              <w:rPr>
                <w:color w:val="0000FF"/>
              </w:rPr>
              <w:t>B.</w:t>
            </w:r>
          </w:p>
        </w:tc>
        <w:tc>
          <w:tcPr>
            <w:tcW w:w="9540" w:type="dxa"/>
          </w:tcPr>
          <w:p w14:paraId="537B9C7A" w14:textId="77777777" w:rsidR="003C0FB1" w:rsidRDefault="003C0FB1" w:rsidP="00E42FF2">
            <w:pPr>
              <w:jc w:val="both"/>
            </w:pPr>
            <w:r w:rsidRPr="000E5DB7">
              <w:t>This Agreement shall be executed in duplicate and each copy of the Agreement shall be signed by all the Parties hereto. Each of the Parties to this Agreement confirms that this Agreement is executed by their duly authorised officers.</w:t>
            </w:r>
          </w:p>
        </w:tc>
      </w:tr>
    </w:tbl>
    <w:p w14:paraId="479381F6"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4A2196E" w14:textId="77777777" w:rsidTr="00503F93">
        <w:tc>
          <w:tcPr>
            <w:tcW w:w="828" w:type="dxa"/>
          </w:tcPr>
          <w:p w14:paraId="00ED9B1B" w14:textId="77777777" w:rsidR="003C0FB1" w:rsidRDefault="003C0FB1" w:rsidP="00C25940">
            <w:pPr>
              <w:jc w:val="both"/>
              <w:rPr>
                <w:color w:val="0000FF"/>
              </w:rPr>
            </w:pPr>
            <w:r w:rsidRPr="000E5DB7">
              <w:rPr>
                <w:color w:val="0000FF"/>
              </w:rPr>
              <w:t>A.</w:t>
            </w:r>
          </w:p>
        </w:tc>
        <w:tc>
          <w:tcPr>
            <w:tcW w:w="9540" w:type="dxa"/>
            <w:gridSpan w:val="2"/>
          </w:tcPr>
          <w:p w14:paraId="3663FB07" w14:textId="77777777" w:rsidR="003C0FB1" w:rsidRDefault="003C0FB1" w:rsidP="00E42FF2">
            <w:pPr>
              <w:jc w:val="both"/>
            </w:pPr>
            <w:r w:rsidRPr="000E5DB7">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CB5B77" w14:paraId="50006ABC" w14:textId="77777777" w:rsidTr="00503F93">
        <w:tc>
          <w:tcPr>
            <w:tcW w:w="828" w:type="dxa"/>
          </w:tcPr>
          <w:p w14:paraId="49B666C1" w14:textId="77777777" w:rsidR="003C0FB1" w:rsidRDefault="003C0FB1" w:rsidP="00C25940">
            <w:pPr>
              <w:jc w:val="both"/>
              <w:rPr>
                <w:color w:val="0000FF"/>
              </w:rPr>
            </w:pPr>
            <w:r w:rsidRPr="000E5DB7">
              <w:rPr>
                <w:color w:val="0000FF"/>
              </w:rPr>
              <w:t>B.</w:t>
            </w:r>
          </w:p>
        </w:tc>
        <w:tc>
          <w:tcPr>
            <w:tcW w:w="9540" w:type="dxa"/>
            <w:gridSpan w:val="2"/>
          </w:tcPr>
          <w:p w14:paraId="7590D320" w14:textId="77777777" w:rsidR="003C0FB1" w:rsidRDefault="003C0FB1" w:rsidP="00E42FF2">
            <w:pPr>
              <w:jc w:val="both"/>
            </w:pPr>
            <w:r w:rsidRPr="000E5DB7">
              <w:t>All notices shall be deemed to have been served as follows:</w:t>
            </w:r>
          </w:p>
        </w:tc>
      </w:tr>
      <w:tr w:rsidR="003C0FB1" w:rsidRPr="00CB5B77" w14:paraId="7AD6CE20" w14:textId="77777777" w:rsidTr="00503F93">
        <w:tc>
          <w:tcPr>
            <w:tcW w:w="828" w:type="dxa"/>
          </w:tcPr>
          <w:p w14:paraId="3B0B8EBB" w14:textId="77777777" w:rsidR="003C0FB1" w:rsidRDefault="003C0FB1" w:rsidP="00C25940">
            <w:pPr>
              <w:jc w:val="both"/>
              <w:rPr>
                <w:color w:val="0000FF"/>
              </w:rPr>
            </w:pPr>
          </w:p>
        </w:tc>
        <w:tc>
          <w:tcPr>
            <w:tcW w:w="720" w:type="dxa"/>
          </w:tcPr>
          <w:p w14:paraId="456F6D02" w14:textId="77777777" w:rsidR="003C0FB1" w:rsidRDefault="003C0FB1" w:rsidP="00E42FF2">
            <w:pPr>
              <w:jc w:val="both"/>
            </w:pPr>
            <w:r w:rsidRPr="000E5DB7">
              <w:t>1.</w:t>
            </w:r>
          </w:p>
        </w:tc>
        <w:tc>
          <w:tcPr>
            <w:tcW w:w="8820" w:type="dxa"/>
          </w:tcPr>
          <w:p w14:paraId="5EB5ADBB" w14:textId="77777777" w:rsidR="003C0FB1" w:rsidRDefault="003C0FB1" w:rsidP="00E42FF2">
            <w:pPr>
              <w:jc w:val="both"/>
            </w:pPr>
            <w:r w:rsidRPr="000E5DB7">
              <w:t>if personally delivered, at the time of delivery;</w:t>
            </w:r>
          </w:p>
        </w:tc>
      </w:tr>
      <w:tr w:rsidR="003C0FB1" w:rsidRPr="00CB5B77" w14:paraId="290F0067" w14:textId="77777777" w:rsidTr="00503F93">
        <w:tc>
          <w:tcPr>
            <w:tcW w:w="828" w:type="dxa"/>
          </w:tcPr>
          <w:p w14:paraId="1DAE90BF" w14:textId="77777777" w:rsidR="003C0FB1" w:rsidRDefault="003C0FB1" w:rsidP="00C25940">
            <w:pPr>
              <w:jc w:val="both"/>
              <w:rPr>
                <w:color w:val="0000FF"/>
              </w:rPr>
            </w:pPr>
          </w:p>
        </w:tc>
        <w:tc>
          <w:tcPr>
            <w:tcW w:w="720" w:type="dxa"/>
          </w:tcPr>
          <w:p w14:paraId="4CF3B140" w14:textId="77777777" w:rsidR="003C0FB1" w:rsidRDefault="003C0FB1" w:rsidP="00E42FF2">
            <w:pPr>
              <w:jc w:val="both"/>
            </w:pPr>
            <w:r w:rsidRPr="000E5DB7">
              <w:t>2.</w:t>
            </w:r>
          </w:p>
        </w:tc>
        <w:tc>
          <w:tcPr>
            <w:tcW w:w="8820" w:type="dxa"/>
          </w:tcPr>
          <w:p w14:paraId="3BE3B121"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2C529DA2" w14:textId="77777777" w:rsidTr="00503F93">
        <w:tc>
          <w:tcPr>
            <w:tcW w:w="828" w:type="dxa"/>
          </w:tcPr>
          <w:p w14:paraId="3F8F38D9" w14:textId="77777777" w:rsidR="003C0FB1" w:rsidRDefault="003C0FB1" w:rsidP="00C25940">
            <w:pPr>
              <w:jc w:val="both"/>
              <w:rPr>
                <w:color w:val="0000FF"/>
              </w:rPr>
            </w:pPr>
          </w:p>
        </w:tc>
        <w:tc>
          <w:tcPr>
            <w:tcW w:w="720" w:type="dxa"/>
          </w:tcPr>
          <w:p w14:paraId="7484B6F8" w14:textId="77777777" w:rsidR="003C0FB1" w:rsidRDefault="003C0FB1" w:rsidP="00E42FF2">
            <w:pPr>
              <w:jc w:val="both"/>
            </w:pPr>
            <w:r w:rsidRPr="000E5DB7">
              <w:t>3.</w:t>
            </w:r>
          </w:p>
        </w:tc>
        <w:tc>
          <w:tcPr>
            <w:tcW w:w="8820" w:type="dxa"/>
          </w:tcPr>
          <w:p w14:paraId="226C35A4" w14:textId="77777777" w:rsidR="003C0FB1" w:rsidRDefault="003C0FB1" w:rsidP="00E42FF2">
            <w:pPr>
              <w:jc w:val="both"/>
            </w:pPr>
            <w:r w:rsidRPr="000E5DB7">
              <w:t>if communicated by email, on the next calendar day following transmission.</w:t>
            </w:r>
          </w:p>
        </w:tc>
      </w:tr>
    </w:tbl>
    <w:p w14:paraId="78762D82" w14:textId="77777777" w:rsidR="003C0FB1" w:rsidRDefault="003C0FB1" w:rsidP="00C25940">
      <w:pPr>
        <w:pStyle w:val="Heading2"/>
        <w:jc w:val="both"/>
      </w:pPr>
      <w:r w:rsidRPr="000E5DB7">
        <w:t>14.</w:t>
      </w:r>
      <w:r w:rsidRPr="000E5DB7">
        <w:tab/>
        <w:t>Assignment and Subcontract</w:t>
      </w:r>
    </w:p>
    <w:p w14:paraId="68BCD660"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2F790E59" w14:textId="77777777" w:rsidR="001F7FC2" w:rsidRDefault="001F7FC2" w:rsidP="001F7FC2">
      <w:pPr>
        <w:ind w:left="720" w:hanging="720"/>
        <w:jc w:val="both"/>
      </w:pPr>
      <w:r>
        <w:t>B.</w:t>
      </w:r>
      <w:r>
        <w:tab/>
      </w:r>
      <w:r w:rsidRPr="001F7FC2">
        <w:rPr>
          <w:szCs w:val="22"/>
        </w:rPr>
        <w:t>Subject to a Party’s obligations at law, any sub-contract of a Party’s rights or obligations under this Agreement requires the prior written consent of the other Party, such consent not to be unreasonably withheld or delayed.  Any attempted subcontract not complied with in the manner prescribed herein shall be null and void</w:t>
      </w:r>
      <w:r>
        <w:rPr>
          <w:szCs w:val="22"/>
        </w:rPr>
        <w:t>.</w:t>
      </w:r>
    </w:p>
    <w:p w14:paraId="52282E45" w14:textId="77777777" w:rsidR="003C0FB1" w:rsidRDefault="003C0FB1" w:rsidP="003C0FB1">
      <w:pPr>
        <w:pStyle w:val="Heading2"/>
        <w:spacing w:before="200" w:after="60"/>
        <w:jc w:val="both"/>
      </w:pPr>
      <w:r w:rsidRPr="000E5DB7">
        <w:t>15.</w:t>
      </w:r>
      <w:r w:rsidRPr="000E5DB7">
        <w:tab/>
        <w:t>Entire Agreement</w:t>
      </w:r>
    </w:p>
    <w:p w14:paraId="6A83E0E9" w14:textId="77777777" w:rsidR="003C0FB1" w:rsidRDefault="003C0FB1" w:rsidP="00E42FF2">
      <w:pPr>
        <w:jc w:val="both"/>
      </w:pPr>
      <w:r w:rsidRPr="000E5DB7">
        <w:t xml:space="preserve">This Agreement constitutes the entire agreement and understanding of the Parties, and any and all other previous agreements, arrangements and understandings (whether written or oral) between the </w:t>
      </w:r>
      <w:r w:rsidRPr="000E5DB7">
        <w:lastRenderedPageBreak/>
        <w:t>Parties with regard to the subject matter of this Agreement (save where fraudulently made) are hereby excluded.</w:t>
      </w:r>
    </w:p>
    <w:p w14:paraId="60582E4C" w14:textId="77777777" w:rsidR="003C0FB1" w:rsidRDefault="003C0FB1" w:rsidP="003C0FB1">
      <w:pPr>
        <w:pStyle w:val="Heading2"/>
        <w:spacing w:before="180" w:after="60"/>
        <w:jc w:val="both"/>
      </w:pPr>
      <w:r w:rsidRPr="000E5DB7">
        <w:t>16.</w:t>
      </w:r>
      <w:r w:rsidRPr="000E5DB7">
        <w:tab/>
        <w:t xml:space="preserve">Severability </w:t>
      </w:r>
    </w:p>
    <w:p w14:paraId="31F509C7"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2084EDEA" w14:textId="77777777" w:rsidR="003C0FB1" w:rsidRDefault="003C0FB1" w:rsidP="003C0FB1">
      <w:pPr>
        <w:pStyle w:val="Heading2"/>
        <w:spacing w:before="180" w:after="60"/>
        <w:jc w:val="both"/>
      </w:pPr>
      <w:r w:rsidRPr="000E5DB7">
        <w:t>17.</w:t>
      </w:r>
      <w:r w:rsidRPr="000E5DB7">
        <w:tab/>
        <w:t>Waiver</w:t>
      </w:r>
    </w:p>
    <w:p w14:paraId="26A7DC96"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10C63146" w14:textId="77777777" w:rsidR="003C0FB1" w:rsidRDefault="003C0FB1" w:rsidP="003C0FB1">
      <w:pPr>
        <w:pStyle w:val="Heading2"/>
        <w:spacing w:before="180" w:after="60"/>
        <w:jc w:val="both"/>
      </w:pPr>
      <w:r w:rsidRPr="000E5DB7">
        <w:t>18.</w:t>
      </w:r>
      <w:r w:rsidRPr="000E5DB7">
        <w:tab/>
        <w:t>Non-exclusivity</w:t>
      </w:r>
    </w:p>
    <w:p w14:paraId="1E5D088C"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721DAC96" w14:textId="77777777" w:rsidR="003C0FB1" w:rsidRDefault="003C0FB1" w:rsidP="003C0FB1">
      <w:pPr>
        <w:pStyle w:val="Heading2"/>
        <w:spacing w:before="180" w:after="60"/>
        <w:jc w:val="both"/>
      </w:pPr>
      <w:r w:rsidRPr="000E5DB7">
        <w:t>19.</w:t>
      </w:r>
      <w:r w:rsidRPr="000E5DB7">
        <w:tab/>
        <w:t>Media</w:t>
      </w:r>
    </w:p>
    <w:p w14:paraId="7772EC80"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0EE7EE01" w14:textId="77777777" w:rsidR="003C0FB1" w:rsidRDefault="003C0FB1" w:rsidP="003C0FB1">
      <w:pPr>
        <w:pStyle w:val="Heading2"/>
        <w:spacing w:before="180" w:after="60"/>
        <w:jc w:val="both"/>
      </w:pPr>
      <w:r w:rsidRPr="000E5DB7">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31D1A414" w14:textId="77777777" w:rsidTr="00503F93">
        <w:tc>
          <w:tcPr>
            <w:tcW w:w="828" w:type="dxa"/>
          </w:tcPr>
          <w:p w14:paraId="72A24772" w14:textId="77777777" w:rsidR="003C0FB1" w:rsidRDefault="003C0FB1" w:rsidP="00C25940">
            <w:pPr>
              <w:jc w:val="both"/>
              <w:rPr>
                <w:color w:val="0000FF"/>
              </w:rPr>
            </w:pPr>
            <w:r w:rsidRPr="000E5DB7">
              <w:rPr>
                <w:color w:val="0000FF"/>
              </w:rPr>
              <w:t>A.</w:t>
            </w:r>
          </w:p>
        </w:tc>
        <w:tc>
          <w:tcPr>
            <w:tcW w:w="9540" w:type="dxa"/>
          </w:tcPr>
          <w:p w14:paraId="569BCB43" w14:textId="77777777" w:rsidR="003C0FB1" w:rsidRDefault="003C0FB1" w:rsidP="00E42FF2">
            <w:pPr>
              <w:jc w:val="both"/>
            </w:pPr>
            <w:r w:rsidRPr="000E5DB7">
              <w:t xml:space="preserve">The Contractor confirms that it has carried out a conflicts of interest check and is satisfied that </w:t>
            </w:r>
            <w:r>
              <w:t xml:space="preserve">neither </w:t>
            </w:r>
            <w:r w:rsidRPr="000E5DB7">
              <w:t xml:space="preserve">it </w:t>
            </w:r>
            <w:r w:rsidRPr="006B0637">
              <w:t xml:space="preserve">nor any Subcontractor </w:t>
            </w:r>
            <w:r>
              <w:t>n</w:t>
            </w:r>
            <w:r w:rsidRPr="006B0637">
              <w:t>or agent as the case may be</w:t>
            </w:r>
            <w:r>
              <w:t xml:space="preserve"> </w:t>
            </w:r>
            <w:r w:rsidRPr="000E5DB7">
              <w:t xml:space="preserve">has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653F1DEE" w14:textId="77777777" w:rsidTr="00503F93">
        <w:tc>
          <w:tcPr>
            <w:tcW w:w="828" w:type="dxa"/>
          </w:tcPr>
          <w:p w14:paraId="52906BD4" w14:textId="77777777" w:rsidR="003C0FB1" w:rsidRDefault="003C0FB1" w:rsidP="00C25940">
            <w:pPr>
              <w:jc w:val="both"/>
              <w:rPr>
                <w:color w:val="0000FF"/>
              </w:rPr>
            </w:pPr>
            <w:r w:rsidRPr="000E5DB7">
              <w:rPr>
                <w:color w:val="0000FF"/>
              </w:rPr>
              <w:t>B.</w:t>
            </w:r>
          </w:p>
        </w:tc>
        <w:tc>
          <w:tcPr>
            <w:tcW w:w="9540" w:type="dxa"/>
          </w:tcPr>
          <w:p w14:paraId="098598AF" w14:textId="77777777" w:rsidR="003C0FB1" w:rsidRDefault="003C0FB1" w:rsidP="00E42FF2">
            <w:pPr>
              <w:jc w:val="both"/>
            </w:pPr>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11C05998" w14:textId="77777777" w:rsidTr="00503F93">
        <w:tc>
          <w:tcPr>
            <w:tcW w:w="828" w:type="dxa"/>
          </w:tcPr>
          <w:p w14:paraId="416C21AE" w14:textId="77777777" w:rsidR="003C0FB1" w:rsidRDefault="003C0FB1" w:rsidP="00C25940">
            <w:pPr>
              <w:jc w:val="both"/>
              <w:rPr>
                <w:color w:val="0000FF"/>
              </w:rPr>
            </w:pPr>
            <w:r w:rsidRPr="000E5DB7">
              <w:rPr>
                <w:color w:val="0000FF"/>
              </w:rPr>
              <w:t>C.</w:t>
            </w:r>
          </w:p>
        </w:tc>
        <w:tc>
          <w:tcPr>
            <w:tcW w:w="9540" w:type="dxa"/>
          </w:tcPr>
          <w:p w14:paraId="6C54F177"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w:t>
            </w:r>
            <w:r w:rsidRPr="000E5DB7">
              <w:lastRenderedPageBreak/>
              <w:t xml:space="preserve">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1B39DD56" w14:textId="77777777" w:rsidR="003C0FB1" w:rsidRDefault="003C0FB1" w:rsidP="003C0FB1">
      <w:pPr>
        <w:pStyle w:val="Heading2"/>
        <w:spacing w:before="180" w:after="60"/>
        <w:jc w:val="both"/>
      </w:pPr>
      <w:r w:rsidRPr="000E5DB7">
        <w:lastRenderedPageBreak/>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68885EFA" w14:textId="77777777" w:rsidTr="00503F93">
        <w:tc>
          <w:tcPr>
            <w:tcW w:w="773" w:type="dxa"/>
          </w:tcPr>
          <w:p w14:paraId="15ECD9CD" w14:textId="77777777" w:rsidR="003C0FB1" w:rsidRDefault="003C0FB1" w:rsidP="00C25940">
            <w:pPr>
              <w:jc w:val="both"/>
              <w:rPr>
                <w:color w:val="0000FF"/>
              </w:rPr>
            </w:pPr>
            <w:r w:rsidRPr="000E5DB7">
              <w:rPr>
                <w:color w:val="0000FF"/>
              </w:rPr>
              <w:t>A.</w:t>
            </w:r>
          </w:p>
        </w:tc>
        <w:tc>
          <w:tcPr>
            <w:tcW w:w="8514" w:type="dxa"/>
          </w:tcPr>
          <w:p w14:paraId="3A6C51BC"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0D738CBE" w14:textId="77777777" w:rsidTr="00503F93">
        <w:tc>
          <w:tcPr>
            <w:tcW w:w="773" w:type="dxa"/>
          </w:tcPr>
          <w:p w14:paraId="52B09A2D" w14:textId="77777777" w:rsidR="003C0FB1" w:rsidRDefault="003C0FB1" w:rsidP="00C25940">
            <w:pPr>
              <w:jc w:val="both"/>
              <w:rPr>
                <w:color w:val="0000FF"/>
              </w:rPr>
            </w:pPr>
            <w:r w:rsidRPr="000E5DB7">
              <w:rPr>
                <w:color w:val="0000FF"/>
              </w:rPr>
              <w:t>B.</w:t>
            </w:r>
          </w:p>
        </w:tc>
        <w:tc>
          <w:tcPr>
            <w:tcW w:w="8514" w:type="dxa"/>
          </w:tcPr>
          <w:p w14:paraId="5C1785C4"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24EB1504" w14:textId="77777777" w:rsidR="003C0FB1" w:rsidRDefault="003C0FB1" w:rsidP="003C0FB1">
      <w:pPr>
        <w:pStyle w:val="Heading2"/>
        <w:ind w:firstLine="0"/>
        <w:jc w:val="both"/>
      </w:pPr>
      <w:r w:rsidRPr="000E5DB7">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55B0B7F6" w14:textId="77777777" w:rsidTr="00503F93">
        <w:tc>
          <w:tcPr>
            <w:tcW w:w="963" w:type="dxa"/>
          </w:tcPr>
          <w:p w14:paraId="6991F292" w14:textId="77777777" w:rsidR="003C0FB1" w:rsidRDefault="003C0FB1" w:rsidP="00C25940">
            <w:pPr>
              <w:spacing w:before="20"/>
              <w:jc w:val="both"/>
            </w:pPr>
            <w:r w:rsidRPr="000E5DB7">
              <w:rPr>
                <w:color w:val="0000FF"/>
              </w:rPr>
              <w:t>A.</w:t>
            </w:r>
          </w:p>
        </w:tc>
        <w:tc>
          <w:tcPr>
            <w:tcW w:w="8325" w:type="dxa"/>
          </w:tcPr>
          <w:p w14:paraId="1F13CD1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2B8369D" w14:textId="77777777" w:rsidTr="00503F93">
        <w:tc>
          <w:tcPr>
            <w:tcW w:w="963" w:type="dxa"/>
          </w:tcPr>
          <w:p w14:paraId="778E3DD1" w14:textId="77777777" w:rsidR="003C0FB1" w:rsidRPr="00CB5B77" w:rsidRDefault="003C0FB1" w:rsidP="00C25940">
            <w:pPr>
              <w:spacing w:before="20"/>
              <w:jc w:val="both"/>
            </w:pPr>
            <w:r w:rsidRPr="000E5DB7">
              <w:rPr>
                <w:color w:val="0000FF"/>
              </w:rPr>
              <w:t>B.</w:t>
            </w:r>
          </w:p>
        </w:tc>
        <w:tc>
          <w:tcPr>
            <w:tcW w:w="8325" w:type="dxa"/>
          </w:tcPr>
          <w:p w14:paraId="26E678E2"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671C2EC5" w14:textId="77777777" w:rsidTr="00503F93">
        <w:tc>
          <w:tcPr>
            <w:tcW w:w="963" w:type="dxa"/>
          </w:tcPr>
          <w:p w14:paraId="20140DF0" w14:textId="77777777" w:rsidR="003C0FB1" w:rsidRPr="00CB5B77" w:rsidRDefault="003C0FB1" w:rsidP="00C25940">
            <w:pPr>
              <w:spacing w:before="20"/>
              <w:jc w:val="both"/>
            </w:pPr>
            <w:r w:rsidRPr="000E5DB7">
              <w:rPr>
                <w:color w:val="0000FF"/>
              </w:rPr>
              <w:t>C.</w:t>
            </w:r>
          </w:p>
        </w:tc>
        <w:tc>
          <w:tcPr>
            <w:tcW w:w="8325" w:type="dxa"/>
          </w:tcPr>
          <w:p w14:paraId="3C676F0E"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3395F293" w14:textId="77777777" w:rsidTr="00503F93">
        <w:tc>
          <w:tcPr>
            <w:tcW w:w="963" w:type="dxa"/>
          </w:tcPr>
          <w:p w14:paraId="3F3B2EBB" w14:textId="77777777" w:rsidR="003C0FB1" w:rsidRPr="00CB5B77" w:rsidRDefault="003C0FB1" w:rsidP="00C25940">
            <w:pPr>
              <w:spacing w:before="20"/>
              <w:jc w:val="both"/>
            </w:pPr>
            <w:r w:rsidRPr="000E5DB7">
              <w:rPr>
                <w:color w:val="0000FF"/>
              </w:rPr>
              <w:t>D</w:t>
            </w:r>
            <w:r w:rsidRPr="000E5DB7">
              <w:t>.</w:t>
            </w:r>
          </w:p>
        </w:tc>
        <w:tc>
          <w:tcPr>
            <w:tcW w:w="8325" w:type="dxa"/>
          </w:tcPr>
          <w:p w14:paraId="5C7C9CBD"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431F009E" w14:textId="77777777" w:rsidTr="00503F93">
        <w:tc>
          <w:tcPr>
            <w:tcW w:w="963" w:type="dxa"/>
          </w:tcPr>
          <w:p w14:paraId="1A87CB2B"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5A6A539B" w14:textId="77777777" w:rsidTr="00503F93">
              <w:tc>
                <w:tcPr>
                  <w:tcW w:w="720" w:type="dxa"/>
                </w:tcPr>
                <w:p w14:paraId="6689FB53" w14:textId="77777777" w:rsidR="003C0FB1" w:rsidRDefault="003C0FB1" w:rsidP="00E42FF2">
                  <w:pPr>
                    <w:jc w:val="both"/>
                  </w:pPr>
                  <w:r w:rsidRPr="000E5DB7">
                    <w:t xml:space="preserve">i. </w:t>
                  </w:r>
                </w:p>
              </w:tc>
              <w:tc>
                <w:tcPr>
                  <w:tcW w:w="8640" w:type="dxa"/>
                </w:tcPr>
                <w:p w14:paraId="567B7CA9" w14:textId="77777777" w:rsidR="003C0FB1" w:rsidRDefault="003C0FB1" w:rsidP="00E42FF2">
                  <w:pPr>
                    <w:ind w:right="971"/>
                    <w:jc w:val="both"/>
                  </w:pPr>
                  <w:r w:rsidRPr="000E5DB7">
                    <w:t>remove from the Client’s premises any Equipment which in the reasonable opinion of the Client is either hazardous, noxious or not in accordance with this Agreement; and</w:t>
                  </w:r>
                </w:p>
              </w:tc>
            </w:tr>
            <w:tr w:rsidR="003C0FB1" w:rsidRPr="00B93E7B" w14:paraId="1C598126" w14:textId="77777777" w:rsidTr="00503F93">
              <w:tc>
                <w:tcPr>
                  <w:tcW w:w="720" w:type="dxa"/>
                </w:tcPr>
                <w:p w14:paraId="3C1656F2" w14:textId="77777777" w:rsidR="003C0FB1" w:rsidRDefault="003C0FB1" w:rsidP="00E42FF2">
                  <w:pPr>
                    <w:jc w:val="both"/>
                  </w:pPr>
                  <w:r w:rsidRPr="000E5DB7">
                    <w:t>ii.</w:t>
                  </w:r>
                </w:p>
              </w:tc>
              <w:tc>
                <w:tcPr>
                  <w:tcW w:w="8640" w:type="dxa"/>
                </w:tcPr>
                <w:p w14:paraId="4012627F" w14:textId="77777777" w:rsidR="003C0FB1" w:rsidRDefault="003C0FB1" w:rsidP="00E42FF2">
                  <w:pPr>
                    <w:jc w:val="both"/>
                  </w:pPr>
                  <w:r w:rsidRPr="000E5DB7">
                    <w:t>replace such item with a suitable substitute item of Equipment.</w:t>
                  </w:r>
                </w:p>
              </w:tc>
            </w:tr>
          </w:tbl>
          <w:p w14:paraId="30BC4E92" w14:textId="77777777" w:rsidR="003C0FB1" w:rsidRDefault="003C0FB1" w:rsidP="00E42FF2">
            <w:pPr>
              <w:tabs>
                <w:tab w:val="right" w:pos="7938"/>
                <w:tab w:val="right" w:pos="9072"/>
              </w:tabs>
              <w:jc w:val="both"/>
            </w:pPr>
          </w:p>
        </w:tc>
      </w:tr>
      <w:tr w:rsidR="003C0FB1" w:rsidRPr="00CB5B77" w14:paraId="14BB5BFF" w14:textId="77777777" w:rsidTr="00503F93">
        <w:tc>
          <w:tcPr>
            <w:tcW w:w="963" w:type="dxa"/>
          </w:tcPr>
          <w:p w14:paraId="1767957A" w14:textId="77777777" w:rsidR="003C0FB1" w:rsidRPr="00CB5B77" w:rsidRDefault="003C0FB1" w:rsidP="00C25940">
            <w:pPr>
              <w:spacing w:before="20"/>
              <w:jc w:val="both"/>
            </w:pPr>
            <w:r w:rsidRPr="000E5DB7">
              <w:rPr>
                <w:color w:val="0000FF"/>
              </w:rPr>
              <w:t>E</w:t>
            </w:r>
            <w:r w:rsidRPr="000E5DB7">
              <w:t>.</w:t>
            </w:r>
          </w:p>
        </w:tc>
        <w:tc>
          <w:tcPr>
            <w:tcW w:w="8325" w:type="dxa"/>
          </w:tcPr>
          <w:p w14:paraId="7BDE2842"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72C50E64" w14:textId="77777777" w:rsidR="003C0FB1" w:rsidRPr="00CB5B77" w:rsidRDefault="003C0FB1" w:rsidP="003C0FB1">
      <w:pPr>
        <w:pStyle w:val="Heading2"/>
        <w:keepNext w:val="0"/>
        <w:jc w:val="both"/>
      </w:pPr>
      <w:r w:rsidRPr="000E5DB7">
        <w:t>23</w:t>
      </w:r>
      <w:r>
        <w:t>.</w:t>
      </w:r>
      <w:r>
        <w:tab/>
      </w:r>
      <w:r w:rsidRPr="000E5DB7">
        <w:t>Non Solicitation</w:t>
      </w:r>
    </w:p>
    <w:tbl>
      <w:tblPr>
        <w:tblW w:w="9285" w:type="dxa"/>
        <w:tblLayout w:type="fixed"/>
        <w:tblLook w:val="01E0" w:firstRow="1" w:lastRow="1" w:firstColumn="1" w:lastColumn="1" w:noHBand="0" w:noVBand="0"/>
      </w:tblPr>
      <w:tblGrid>
        <w:gridCol w:w="963"/>
        <w:gridCol w:w="8322"/>
      </w:tblGrid>
      <w:tr w:rsidR="003C0FB1" w:rsidRPr="00CB5B77" w14:paraId="4E3A7A7E" w14:textId="77777777" w:rsidTr="00503F93">
        <w:tc>
          <w:tcPr>
            <w:tcW w:w="963" w:type="dxa"/>
          </w:tcPr>
          <w:p w14:paraId="0CC5FA7B" w14:textId="77777777" w:rsidR="003C0FB1" w:rsidRDefault="003C0FB1" w:rsidP="00C25940">
            <w:pPr>
              <w:spacing w:before="20"/>
              <w:jc w:val="both"/>
            </w:pPr>
            <w:r w:rsidRPr="000E5DB7">
              <w:rPr>
                <w:color w:val="0000FF"/>
              </w:rPr>
              <w:lastRenderedPageBreak/>
              <w:t>A.</w:t>
            </w:r>
          </w:p>
        </w:tc>
        <w:tc>
          <w:tcPr>
            <w:tcW w:w="8325" w:type="dxa"/>
          </w:tcPr>
          <w:p w14:paraId="222706BE"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7A1AF3"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16A8EBC3" w14:textId="77777777" w:rsidTr="00503F93">
        <w:tc>
          <w:tcPr>
            <w:tcW w:w="963" w:type="dxa"/>
          </w:tcPr>
          <w:p w14:paraId="4B68BAB0" w14:textId="77777777" w:rsidR="003C0FB1" w:rsidRDefault="003C0FB1" w:rsidP="00C25940">
            <w:pPr>
              <w:spacing w:before="20"/>
              <w:jc w:val="both"/>
            </w:pPr>
            <w:r w:rsidRPr="000E5DB7">
              <w:rPr>
                <w:color w:val="0000FF"/>
              </w:rPr>
              <w:t>A.</w:t>
            </w:r>
          </w:p>
        </w:tc>
        <w:tc>
          <w:tcPr>
            <w:tcW w:w="8322" w:type="dxa"/>
          </w:tcPr>
          <w:p w14:paraId="0BCEC6AF"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39CC8812" w14:textId="77777777" w:rsidTr="00503F93">
        <w:tc>
          <w:tcPr>
            <w:tcW w:w="963" w:type="dxa"/>
          </w:tcPr>
          <w:p w14:paraId="6969568D" w14:textId="77777777" w:rsidR="003C0FB1" w:rsidRPr="00CB5B77" w:rsidRDefault="003C0FB1" w:rsidP="00C25940">
            <w:pPr>
              <w:spacing w:before="20"/>
              <w:jc w:val="both"/>
            </w:pPr>
            <w:r w:rsidRPr="000E5DB7">
              <w:rPr>
                <w:color w:val="0000FF"/>
              </w:rPr>
              <w:t>B.</w:t>
            </w:r>
          </w:p>
        </w:tc>
        <w:tc>
          <w:tcPr>
            <w:tcW w:w="8322" w:type="dxa"/>
          </w:tcPr>
          <w:p w14:paraId="092A60B4"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751F5F08" w14:textId="77777777" w:rsidTr="00503F93">
        <w:tc>
          <w:tcPr>
            <w:tcW w:w="963" w:type="dxa"/>
          </w:tcPr>
          <w:p w14:paraId="768CFA98" w14:textId="77777777" w:rsidR="003C0FB1" w:rsidRPr="00CB5B77" w:rsidRDefault="003C0FB1" w:rsidP="00C25940">
            <w:pPr>
              <w:spacing w:before="20"/>
              <w:jc w:val="both"/>
            </w:pPr>
            <w:r w:rsidRPr="000E5DB7">
              <w:rPr>
                <w:color w:val="0000FF"/>
              </w:rPr>
              <w:t>C.</w:t>
            </w:r>
          </w:p>
        </w:tc>
        <w:tc>
          <w:tcPr>
            <w:tcW w:w="8322" w:type="dxa"/>
          </w:tcPr>
          <w:p w14:paraId="1976942E"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8B3703E" w14:textId="77777777" w:rsidTr="00503F93">
        <w:tc>
          <w:tcPr>
            <w:tcW w:w="963" w:type="dxa"/>
          </w:tcPr>
          <w:p w14:paraId="4F8DAA32" w14:textId="77777777" w:rsidR="003C0FB1" w:rsidRPr="00CB5B77" w:rsidRDefault="003C0FB1" w:rsidP="00C25940">
            <w:pPr>
              <w:spacing w:before="20"/>
              <w:jc w:val="both"/>
            </w:pPr>
            <w:r w:rsidRPr="000E5DB7">
              <w:rPr>
                <w:color w:val="0000FF"/>
              </w:rPr>
              <w:t>D</w:t>
            </w:r>
            <w:r w:rsidRPr="000E5DB7">
              <w:t>.</w:t>
            </w:r>
          </w:p>
        </w:tc>
        <w:tc>
          <w:tcPr>
            <w:tcW w:w="8322" w:type="dxa"/>
          </w:tcPr>
          <w:p w14:paraId="08C71669"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00CE8ECE" w14:textId="77777777" w:rsidTr="00503F93">
        <w:tc>
          <w:tcPr>
            <w:tcW w:w="963" w:type="dxa"/>
          </w:tcPr>
          <w:p w14:paraId="76E5D9E7" w14:textId="77777777" w:rsidR="003C0FB1" w:rsidRPr="00CB5B77" w:rsidRDefault="003C0FB1" w:rsidP="00C25940">
            <w:pPr>
              <w:spacing w:before="20"/>
              <w:jc w:val="both"/>
            </w:pPr>
            <w:r w:rsidRPr="000E5DB7">
              <w:rPr>
                <w:color w:val="0000FF"/>
              </w:rPr>
              <w:t>E</w:t>
            </w:r>
            <w:r w:rsidRPr="000E5DB7">
              <w:t>.</w:t>
            </w:r>
          </w:p>
        </w:tc>
        <w:tc>
          <w:tcPr>
            <w:tcW w:w="8322" w:type="dxa"/>
          </w:tcPr>
          <w:p w14:paraId="6AE57BE2" w14:textId="77777777" w:rsidR="003C0FB1" w:rsidRDefault="003C0FB1" w:rsidP="00E42FF2">
            <w:pPr>
              <w:jc w:val="both"/>
            </w:pPr>
            <w:r w:rsidRPr="000E5DB7">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CB5B77" w14:paraId="0821A793" w14:textId="77777777" w:rsidTr="00503F93">
        <w:tc>
          <w:tcPr>
            <w:tcW w:w="963" w:type="dxa"/>
          </w:tcPr>
          <w:p w14:paraId="0F493880" w14:textId="77777777" w:rsidR="003C0FB1" w:rsidRPr="00CB5B77" w:rsidRDefault="003C0FB1" w:rsidP="00C25940">
            <w:pPr>
              <w:spacing w:before="20"/>
              <w:jc w:val="both"/>
            </w:pPr>
            <w:r w:rsidRPr="000E5DB7">
              <w:rPr>
                <w:color w:val="0000FF"/>
              </w:rPr>
              <w:t>F.</w:t>
            </w:r>
          </w:p>
        </w:tc>
        <w:tc>
          <w:tcPr>
            <w:tcW w:w="8322" w:type="dxa"/>
          </w:tcPr>
          <w:p w14:paraId="07093ACE"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449B91FC" w14:textId="77777777" w:rsidTr="00503F93">
        <w:tc>
          <w:tcPr>
            <w:tcW w:w="963" w:type="dxa"/>
          </w:tcPr>
          <w:p w14:paraId="0E266D1D" w14:textId="77777777" w:rsidR="003C0FB1" w:rsidRPr="00CB5B77" w:rsidRDefault="003C0FB1" w:rsidP="00C25940">
            <w:pPr>
              <w:spacing w:before="20"/>
              <w:jc w:val="both"/>
            </w:pPr>
            <w:r w:rsidRPr="000E5DB7">
              <w:rPr>
                <w:color w:val="0000FF"/>
              </w:rPr>
              <w:t>G.</w:t>
            </w:r>
          </w:p>
        </w:tc>
        <w:tc>
          <w:tcPr>
            <w:tcW w:w="8322" w:type="dxa"/>
          </w:tcPr>
          <w:p w14:paraId="73349DED" w14:textId="77777777" w:rsidR="003C0FB1" w:rsidRDefault="003C0FB1" w:rsidP="00E42FF2">
            <w:pPr>
              <w:jc w:val="both"/>
            </w:pPr>
            <w:r w:rsidRPr="000E5DB7">
              <w:t>In the event that either Party rejects the Impact Assessment, the change(s) shall not take place and the Parties shall continue to perform their obligations under this Agreement.</w:t>
            </w:r>
          </w:p>
        </w:tc>
      </w:tr>
      <w:tr w:rsidR="003C0FB1" w:rsidRPr="00CB5B77" w14:paraId="0B56EFBA" w14:textId="77777777" w:rsidTr="00503F93">
        <w:tc>
          <w:tcPr>
            <w:tcW w:w="963" w:type="dxa"/>
          </w:tcPr>
          <w:p w14:paraId="1F3C3C9A" w14:textId="77777777" w:rsidR="003C0FB1" w:rsidRPr="00CB5B77" w:rsidRDefault="003C0FB1" w:rsidP="00C25940">
            <w:pPr>
              <w:spacing w:before="20"/>
              <w:jc w:val="both"/>
            </w:pPr>
            <w:r w:rsidRPr="000E5DB7">
              <w:rPr>
                <w:color w:val="0000FF"/>
              </w:rPr>
              <w:t>H.</w:t>
            </w:r>
          </w:p>
        </w:tc>
        <w:tc>
          <w:tcPr>
            <w:tcW w:w="8322" w:type="dxa"/>
          </w:tcPr>
          <w:p w14:paraId="64EDA16E" w14:textId="77777777" w:rsidR="003C0FB1" w:rsidRDefault="003C0FB1" w:rsidP="00E42FF2">
            <w:pPr>
              <w:jc w:val="both"/>
            </w:pPr>
            <w:r w:rsidRPr="000E5DB7">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performance of the Services then the Contractor will not be liable for such delay and will be entitled to an extension of time equal to not less than the period of the delay.</w:t>
            </w:r>
          </w:p>
        </w:tc>
      </w:tr>
    </w:tbl>
    <w:p w14:paraId="2137623A" w14:textId="77777777" w:rsidR="003C0FB1" w:rsidRPr="00054EFB" w:rsidRDefault="003C0FB1" w:rsidP="003C0FB1">
      <w:pPr>
        <w:pStyle w:val="Heading2"/>
        <w:keepNext w:val="0"/>
        <w:jc w:val="both"/>
      </w:pPr>
      <w:r w:rsidRPr="00447F8D">
        <w:t>2</w:t>
      </w:r>
      <w:r>
        <w:t>5</w:t>
      </w:r>
      <w:r w:rsidRPr="00447F8D">
        <w:t>.</w:t>
      </w:r>
      <w:r w:rsidRPr="00447F8D">
        <w:tab/>
      </w:r>
      <w:r w:rsidR="001F7FC2">
        <w:t>DATA PROTECTION AND SECURITY</w:t>
      </w:r>
    </w:p>
    <w:p w14:paraId="64C012A0"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37976FDF" w14:textId="77777777" w:rsidR="00FC4084" w:rsidRPr="006A7016" w:rsidRDefault="00FC4084">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47AB9F7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E128AA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485EE9E3"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7C3F778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Protection Laws” means all applicable national and EU data protection laws, regulations and guidelines, including but not limited to Regulation (EU) 2016/679 on the protection of natural persons </w:t>
          </w:r>
          <w:r w:rsidRPr="006A7016">
            <w:rPr>
              <w:rFonts w:asciiTheme="minorHAnsi" w:eastAsiaTheme="minorHAnsi" w:hAnsiTheme="minorHAnsi" w:cstheme="minorBidi"/>
              <w:szCs w:val="22"/>
              <w:lang w:val="en-IE"/>
            </w:rPr>
            <w:lastRenderedPageBreak/>
            <w:t>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29D9CD5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23A64A5C"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3D7F6C2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5C653856"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322F141C" w14:textId="77777777" w:rsidR="00FC4084" w:rsidRPr="006A7016" w:rsidRDefault="00FC4084">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532339FB"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09743ACA" w14:textId="77777777" w:rsidR="00FC4084" w:rsidRPr="006A7016" w:rsidRDefault="00FC4084">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Parties acknowledge that for the purposes of the Data Protection Laws, the Client is the Data Controller and the Contractor is the Data Processor in respect of Data which is Personal Data.  Schedule E sets out the scope, nature and purpose of Processing 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4AFFFA60" w14:textId="77777777" w:rsidR="00FC4084" w:rsidRPr="006A7016" w:rsidRDefault="00FC4084">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Without prejudice to the generality of clause 25B, the Contractor shall, in relation to any Personal Data processed in connection with the performance by the Contractor of its obligations under this Agreement:-</w:t>
          </w:r>
        </w:p>
        <w:p w14:paraId="5935080B"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(1)  process that Personal Data only on the written instructions of the Client;</w:t>
          </w:r>
        </w:p>
        <w:p w14:paraId="62827FA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4368654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17029B2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ensure that all personnel who have access to and/or process Personal Data are obliged to keep the Personal Data confidential;</w:t>
          </w:r>
        </w:p>
        <w:p w14:paraId="5A06134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361DB5C0" w14:textId="77777777" w:rsidR="00FC4084" w:rsidRPr="006A7016" w:rsidRDefault="00FC4084">
          <w:pPr>
            <w:numPr>
              <w:ilvl w:val="1"/>
              <w:numId w:val="11"/>
            </w:numPr>
            <w:spacing w:after="160" w:line="259" w:lineRule="auto"/>
            <w:ind w:right="-108"/>
            <w:contextualSpacing/>
            <w:jc w:val="both"/>
          </w:pPr>
          <w:r w:rsidRPr="006A7016">
            <w:t xml:space="preserve"> appropriate safeguards are in place  in relation to the transfer, to ensure that Personal Data is adequately protected in accordance with Chapter V of Regulation 2016/679 ( General Data Protection Regulation); </w:t>
          </w:r>
        </w:p>
        <w:p w14:paraId="2CD25A5F"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1CE1BD44" w14:textId="77777777" w:rsidR="00FC4084" w:rsidRPr="006A7016" w:rsidRDefault="00FC4084">
          <w:pPr>
            <w:numPr>
              <w:ilvl w:val="1"/>
              <w:numId w:val="11"/>
            </w:numPr>
            <w:spacing w:after="160" w:line="259" w:lineRule="auto"/>
            <w:ind w:right="-108"/>
            <w:contextualSpacing/>
            <w:jc w:val="both"/>
          </w:pPr>
          <w:r w:rsidRPr="006A7016">
            <w:t xml:space="preserve">  the data subject has enforceable rights and effective legal remedies;</w:t>
          </w:r>
        </w:p>
        <w:p w14:paraId="1B268983"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307615B9" w14:textId="77777777" w:rsidR="00FC4084" w:rsidRPr="006A7016" w:rsidRDefault="00FC4084">
          <w:pPr>
            <w:numPr>
              <w:ilvl w:val="1"/>
              <w:numId w:val="11"/>
            </w:numPr>
            <w:spacing w:after="160" w:line="259" w:lineRule="auto"/>
            <w:ind w:right="-108"/>
            <w:contextualSpacing/>
            <w:jc w:val="both"/>
          </w:pPr>
          <w:r w:rsidRPr="006A7016">
            <w:lastRenderedPageBreak/>
            <w:t>The Contractor complies with its obligations under the Data Protection Laws by providing an adequate level of protection to any Personal Data that is transferred; and</w:t>
          </w:r>
        </w:p>
        <w:p w14:paraId="3D2C1759"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5F889390" w14:textId="77777777" w:rsidR="00FC4084" w:rsidRPr="006A7016" w:rsidRDefault="00FC4084">
          <w:pPr>
            <w:numPr>
              <w:ilvl w:val="1"/>
              <w:numId w:val="11"/>
            </w:numPr>
            <w:spacing w:after="160" w:line="259" w:lineRule="auto"/>
            <w:ind w:right="-108"/>
            <w:contextualSpacing/>
            <w:jc w:val="both"/>
          </w:pPr>
          <w:r w:rsidRPr="006A7016">
            <w:t xml:space="preserve">  The Contractor complies with reasonable instructions notified to it in advance by the Client with respect to the processing of the Personal Data;</w:t>
          </w:r>
        </w:p>
        <w:p w14:paraId="1591DA2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76BA22E" w14:textId="77777777" w:rsidR="00FC4084" w:rsidRPr="006A7016" w:rsidRDefault="00FC4084">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17396A2C"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10AADAF3" w14:textId="77777777" w:rsidR="00FC4084" w:rsidRPr="006A7016" w:rsidRDefault="00FC4084">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059E624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82C70D8" w14:textId="77777777" w:rsidR="00FC4084" w:rsidRPr="006A7016" w:rsidRDefault="00FC4084">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4BF1D367"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747F475" w14:textId="77777777" w:rsidR="00FC4084" w:rsidRPr="006A7016" w:rsidRDefault="00FC4084">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3E79DE68"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4561492" w14:textId="77777777" w:rsidR="00FC4084" w:rsidRPr="006A7016" w:rsidRDefault="00FC4084">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5560083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0291F3E" w14:textId="77777777" w:rsidR="00FC4084" w:rsidRPr="006A7016" w:rsidRDefault="00FC4084">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24A07CD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BE32757" w14:textId="77777777" w:rsidR="00FC4084" w:rsidRPr="006A7016" w:rsidRDefault="00FC4084">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1469148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E44D29D" w14:textId="77777777" w:rsidR="00FC4084" w:rsidRPr="006A7016" w:rsidRDefault="00FC4084">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w:t>
          </w:r>
        </w:p>
        <w:p w14:paraId="51508F86"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1A9EF441"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a back-up copy of any and all such Personal Data is made [insert frequency] and this copy is recorded on media from which the data can be reloaded if there is any corruption or loss of the data; and</w:t>
          </w:r>
        </w:p>
        <w:p w14:paraId="5F0D1CA8" w14:textId="77777777" w:rsidR="00FC4084"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151137F8" w14:textId="77777777" w:rsidR="0061100A" w:rsidRPr="0061100A" w:rsidRDefault="0061100A">
          <w:pPr>
            <w:pStyle w:val="ListParagraph"/>
            <w:numPr>
              <w:ilvl w:val="0"/>
              <w:numId w:val="12"/>
            </w:numPr>
            <w:rPr>
              <w:rFonts w:asciiTheme="minorHAnsi" w:hAnsiTheme="minorHAnsi"/>
              <w:color w:val="FF0000"/>
              <w:szCs w:val="22"/>
              <w:lang w:val="en-IE"/>
            </w:rPr>
          </w:pPr>
          <w:r w:rsidRPr="0061100A">
            <w:rPr>
              <w:color w:val="FF0000"/>
            </w:rPr>
            <w:t>(IF YOU ARE NOT CONSENTING TO A THIRD PARTY PROCESSOR – DELETE IF NOT IN USE)</w:t>
          </w:r>
        </w:p>
        <w:p w14:paraId="509CDDE4" w14:textId="77777777" w:rsidR="0061100A" w:rsidRDefault="0061100A" w:rsidP="0061100A">
          <w:pPr>
            <w:spacing w:after="160" w:line="259" w:lineRule="auto"/>
            <w:ind w:left="720" w:right="-108"/>
            <w:contextualSpacing/>
            <w:jc w:val="both"/>
            <w:rPr>
              <w:rFonts w:asciiTheme="minorHAnsi" w:eastAsiaTheme="minorHAnsi" w:hAnsiTheme="minorHAnsi" w:cstheme="minorBidi"/>
              <w:szCs w:val="22"/>
              <w:lang w:val="en-IE"/>
            </w:rPr>
          </w:pPr>
        </w:p>
        <w:p w14:paraId="2CF94188" w14:textId="77777777" w:rsidR="00FC4084" w:rsidRDefault="00FC4084" w:rsidP="0061100A">
          <w:pPr>
            <w:spacing w:after="160" w:line="259" w:lineRule="auto"/>
            <w:ind w:left="720"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7153BFBE" w14:textId="77777777" w:rsidR="00FC4084"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34EFC4D9" w14:textId="77777777" w:rsidR="00FC4084" w:rsidRPr="00FC4084" w:rsidRDefault="00FC4084" w:rsidP="00FC4084">
          <w:pPr>
            <w:rPr>
              <w:rFonts w:asciiTheme="minorHAnsi" w:hAnsiTheme="minorHAnsi"/>
              <w:color w:val="FF0000"/>
              <w:szCs w:val="22"/>
              <w:lang w:val="en-IE"/>
            </w:rPr>
          </w:pPr>
          <w:r w:rsidRPr="00FC4084">
            <w:rPr>
              <w:color w:val="FF0000"/>
            </w:rPr>
            <w:t>(OR IF USING A THIRD PARTY PROCESSOR – DELETE IF NOT IN USE)</w:t>
          </w:r>
        </w:p>
        <w:p w14:paraId="6D5F972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07371A67" w14:textId="77777777" w:rsidR="00FC4084" w:rsidRPr="006A7016" w:rsidRDefault="00FC4084">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6A7016">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67FC8382"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5D4E04DE" w14:textId="77777777" w:rsidR="00FC4084" w:rsidRPr="006A7016" w:rsidRDefault="00FC4084">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151D8F0B" w14:textId="77777777" w:rsidR="006A7016" w:rsidRPr="00AC4D66" w:rsidDel="006A7016" w:rsidRDefault="006A7016" w:rsidP="006A7016">
          <w:pPr>
            <w:spacing w:after="0"/>
            <w:ind w:left="720"/>
          </w:pPr>
        </w:p>
        <w:p w14:paraId="2A055D08" w14:textId="77777777" w:rsidR="00AC4D66" w:rsidRPr="005D57EC" w:rsidRDefault="009A4ECC" w:rsidP="006A7016">
          <w:pPr>
            <w:spacing w:after="0"/>
            <w:ind w:left="720"/>
          </w:pPr>
        </w:p>
      </w:sdtContent>
    </w:sdt>
    <w:p w14:paraId="2ACED30D" w14:textId="77777777" w:rsidR="00AC4D66" w:rsidRDefault="00AC4D66" w:rsidP="00AC4D66">
      <w:pPr>
        <w:rPr>
          <w:highlight w:val="lightGray"/>
        </w:rPr>
      </w:pPr>
    </w:p>
    <w:p w14:paraId="5B8356B7" w14:textId="77777777" w:rsidR="00AC4D66" w:rsidRDefault="00AC4D66" w:rsidP="00AC4D66"/>
    <w:p w14:paraId="58A27EC6"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6CE65907"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sdt>
      <w:sdtPr>
        <w:id w:val="2072151024"/>
        <w:placeholder>
          <w:docPart w:val="7F797AAD6F8043A797CF950FF6AD7E87"/>
        </w:placeholder>
      </w:sdtPr>
      <w:sdtEndPr/>
      <w:sdtContent>
        <w:p w14:paraId="5BF25F59" w14:textId="77777777" w:rsidR="001F7FC2" w:rsidRPr="00310EDC" w:rsidRDefault="001F7FC2" w:rsidP="00CC7906">
          <w:pPr>
            <w:spacing w:after="0"/>
            <w:rPr>
              <w:i/>
              <w:iCs/>
              <w:noProof/>
            </w:rPr>
          </w:pPr>
          <w:r w:rsidRPr="00310EDC">
            <w:t>[</w:t>
          </w:r>
          <w:r w:rsidRPr="00310EDC">
            <w:rPr>
              <w:i/>
              <w:iCs/>
              <w:noProof/>
              <w:highlight w:val="lightGray"/>
            </w:rPr>
            <w:t>Delete and replace with “Not Used” if not applicable:</w:t>
          </w:r>
        </w:p>
        <w:p w14:paraId="7C40B245" w14:textId="77777777" w:rsidR="001F7FC2" w:rsidRPr="00310EDC" w:rsidRDefault="001F7FC2" w:rsidP="00CC7906">
          <w:pPr>
            <w:spacing w:after="0"/>
          </w:pPr>
          <w:r w:rsidRPr="00310EDC">
            <w:t>This is a free text area to allow the Client to include any additional conditions to the Contract, for example a price review clause.  Such additional conditions can be set out here by the Client]</w:t>
          </w:r>
        </w:p>
      </w:sdtContent>
    </w:sdt>
    <w:p w14:paraId="5903F235"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076FBFE3" w14:textId="77777777" w:rsidR="00BE69B1" w:rsidRPr="009D26A8" w:rsidRDefault="00BE69B1" w:rsidP="00BE69B1">
      <w:pPr>
        <w:pStyle w:val="Heading1"/>
        <w:keepNext w:val="0"/>
        <w:rPr>
          <w:rFonts w:ascii="Calibri" w:hAnsi="Calibri"/>
        </w:rPr>
      </w:pPr>
      <w:r w:rsidRPr="009D26A8">
        <w:rPr>
          <w:rFonts w:ascii="Calibri" w:hAnsi="Calibri"/>
        </w:rPr>
        <w:lastRenderedPageBreak/>
        <w:t xml:space="preserve">Schedule B: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 Specification</w:t>
      </w:r>
    </w:p>
    <w:p w14:paraId="652118C4"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EndPr/>
      <w:sdtContent>
        <w:p w14:paraId="41C004F9" w14:textId="77777777" w:rsidR="00BE69B1" w:rsidRDefault="00BE69B1" w:rsidP="00BE69B1">
          <w:pPr>
            <w:spacing w:after="200"/>
            <w:rPr>
              <w:szCs w:val="22"/>
            </w:rPr>
          </w:pPr>
          <w:r w:rsidRPr="00BC328A">
            <w:rPr>
              <w:szCs w:val="22"/>
            </w:rPr>
            <w:t>[Insert when completing contract]</w:t>
          </w:r>
        </w:p>
      </w:sdtContent>
    </w:sdt>
    <w:p w14:paraId="7E8BA244" w14:textId="77777777" w:rsidR="00BE69B1" w:rsidRDefault="00BE69B1" w:rsidP="00BE69B1">
      <w:pPr>
        <w:spacing w:after="200"/>
        <w:rPr>
          <w:szCs w:val="22"/>
        </w:rPr>
      </w:pPr>
    </w:p>
    <w:p w14:paraId="4DDCF46D"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3099DED4" w14:textId="77777777" w:rsidR="007712DD" w:rsidRPr="009D26A8" w:rsidRDefault="007712DD" w:rsidP="007712DD">
      <w:pPr>
        <w:pStyle w:val="Heading1"/>
        <w:rPr>
          <w:rFonts w:ascii="Calibri" w:hAnsi="Calibri"/>
        </w:rPr>
      </w:pPr>
      <w:r w:rsidRPr="009D26A8">
        <w:rPr>
          <w:rFonts w:ascii="Calibri" w:hAnsi="Calibri"/>
        </w:rPr>
        <w:lastRenderedPageBreak/>
        <w:t xml:space="preserve">Schedule C: </w:t>
      </w:r>
      <w:r>
        <w:rPr>
          <w:rFonts w:ascii="Calibri" w:hAnsi="Calibri"/>
        </w:rPr>
        <w:t xml:space="preserve"> </w:t>
      </w:r>
      <w:r w:rsidRPr="009D26A8">
        <w:rPr>
          <w:rFonts w:ascii="Calibri" w:hAnsi="Calibri"/>
        </w:rPr>
        <w:t>Charges</w:t>
      </w:r>
    </w:p>
    <w:p w14:paraId="1A062DB4"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EndPr/>
      <w:sdtContent>
        <w:p w14:paraId="7A141F30" w14:textId="77777777" w:rsidR="007712DD" w:rsidRPr="00514373" w:rsidRDefault="007712DD" w:rsidP="007712DD">
          <w:pPr>
            <w:spacing w:after="200"/>
            <w:rPr>
              <w:szCs w:val="22"/>
            </w:rPr>
          </w:pPr>
          <w:r w:rsidRPr="00BC328A">
            <w:rPr>
              <w:szCs w:val="22"/>
            </w:rPr>
            <w:t>[Insert when completing contract]</w:t>
          </w:r>
        </w:p>
      </w:sdtContent>
    </w:sdt>
    <w:p w14:paraId="70FD7B9B" w14:textId="77777777" w:rsidR="007712DD" w:rsidRDefault="007712DD" w:rsidP="007712DD">
      <w:pPr>
        <w:rPr>
          <w:szCs w:val="22"/>
          <w:highlight w:val="yellow"/>
        </w:rPr>
      </w:pPr>
    </w:p>
    <w:p w14:paraId="477BDD39"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75E2AD8B"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 xml:space="preserve">Schedule D: </w:t>
      </w:r>
      <w:r>
        <w:rPr>
          <w:rFonts w:ascii="Calibri" w:hAnsi="Calibri"/>
          <w:bCs w:val="0"/>
        </w:rPr>
        <w:t xml:space="preserve"> </w:t>
      </w:r>
      <w:r w:rsidRPr="00AF585C">
        <w:rPr>
          <w:rFonts w:ascii="Calibri" w:hAnsi="Calibri"/>
        </w:rPr>
        <w:t>Service Levels</w:t>
      </w:r>
    </w:p>
    <w:p w14:paraId="1428A589"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EndPr/>
      <w:sdtContent>
        <w:p w14:paraId="76632BF1"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5599BF13" w14:textId="77777777" w:rsidR="007712DD" w:rsidRPr="00514373" w:rsidRDefault="007712DD" w:rsidP="007712DD">
      <w:pPr>
        <w:spacing w:after="200"/>
        <w:rPr>
          <w:szCs w:val="22"/>
        </w:rPr>
      </w:pPr>
    </w:p>
    <w:p w14:paraId="064425EE" w14:textId="77777777" w:rsidR="006A7016" w:rsidRPr="006A7016"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7F6FCFC2" w14:textId="77777777" w:rsidR="006A7016" w:rsidRPr="006A7016" w:rsidRDefault="006A7016" w:rsidP="006A7016">
      <w:pPr>
        <w:spacing w:after="200"/>
        <w:jc w:val="both"/>
        <w:rPr>
          <w:szCs w:val="22"/>
        </w:rPr>
        <w:sectPr w:rsidR="006A7016" w:rsidRPr="006A7016" w:rsidSect="009147DA">
          <w:type w:val="continuous"/>
          <w:pgSz w:w="11906" w:h="16838"/>
          <w:pgMar w:top="1440" w:right="1440" w:bottom="1440" w:left="1440" w:header="708" w:footer="708" w:gutter="0"/>
          <w:cols w:space="708"/>
          <w:docGrid w:linePitch="360"/>
        </w:sectPr>
      </w:pPr>
    </w:p>
    <w:p w14:paraId="7F823D6F"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EndPr/>
          <w:sdtContent>
            <w:p w14:paraId="427BC42F" w14:textId="77777777" w:rsidR="007E76FD" w:rsidRPr="00310EDC" w:rsidRDefault="007E76FD" w:rsidP="002A1879">
              <w:pPr>
                <w:rPr>
                  <w:bCs/>
                  <w:i/>
                  <w:szCs w:val="22"/>
                  <w:u w:val="single"/>
                </w:rPr>
              </w:pPr>
              <w:r w:rsidRPr="00310EDC">
                <w:rPr>
                  <w:bCs/>
                  <w:i/>
                  <w:szCs w:val="22"/>
                  <w:u w:val="single"/>
                </w:rPr>
                <w:t>[complete when completing the contract]</w:t>
              </w:r>
            </w:p>
            <w:p w14:paraId="21221877" w14:textId="77777777" w:rsidR="007E76FD" w:rsidRPr="00310EDC" w:rsidRDefault="007E76FD" w:rsidP="002A1879">
              <w:pPr>
                <w:rPr>
                  <w:bCs/>
                  <w:szCs w:val="22"/>
                  <w:u w:val="single"/>
                </w:rPr>
              </w:pPr>
              <w:r w:rsidRPr="00310EDC">
                <w:rPr>
                  <w:bCs/>
                  <w:szCs w:val="22"/>
                  <w:u w:val="single"/>
                </w:rPr>
                <w:t>Processing, Personal Data and Data Subjects</w:t>
              </w:r>
            </w:p>
            <w:p w14:paraId="34115B75" w14:textId="77777777" w:rsidR="007E76FD" w:rsidRPr="00310EDC" w:rsidRDefault="007E76FD">
              <w:pPr>
                <w:numPr>
                  <w:ilvl w:val="0"/>
                  <w:numId w:val="13"/>
                </w:numPr>
                <w:contextualSpacing/>
                <w:rPr>
                  <w:szCs w:val="22"/>
                </w:rPr>
              </w:pPr>
              <w:r w:rsidRPr="00310EDC">
                <w:rPr>
                  <w:szCs w:val="22"/>
                </w:rPr>
                <w:t>Processing by the Contractor</w:t>
              </w:r>
            </w:p>
            <w:p w14:paraId="18EE6342" w14:textId="77777777" w:rsidR="007E76FD" w:rsidRPr="00310EDC" w:rsidRDefault="007E76FD">
              <w:pPr>
                <w:ind w:left="720"/>
                <w:contextualSpacing/>
                <w:rPr>
                  <w:szCs w:val="22"/>
                </w:rPr>
              </w:pPr>
            </w:p>
            <w:p w14:paraId="0C62A6F5" w14:textId="77777777" w:rsidR="007E76FD" w:rsidRPr="00310EDC" w:rsidRDefault="007E76FD">
              <w:pPr>
                <w:numPr>
                  <w:ilvl w:val="1"/>
                  <w:numId w:val="13"/>
                </w:numPr>
                <w:ind w:left="1134"/>
                <w:contextualSpacing/>
                <w:rPr>
                  <w:szCs w:val="22"/>
                </w:rPr>
              </w:pPr>
              <w:r w:rsidRPr="00310EDC">
                <w:rPr>
                  <w:szCs w:val="22"/>
                </w:rPr>
                <w:t>Subject matter of processing</w:t>
              </w:r>
            </w:p>
            <w:p w14:paraId="3FABBF86" w14:textId="77777777" w:rsidR="007E76FD" w:rsidRPr="00310EDC" w:rsidRDefault="007E76FD">
              <w:pPr>
                <w:ind w:left="1134"/>
                <w:contextualSpacing/>
                <w:rPr>
                  <w:szCs w:val="22"/>
                </w:rPr>
              </w:pPr>
            </w:p>
            <w:p w14:paraId="3ADF4C33" w14:textId="77777777" w:rsidR="007E76FD" w:rsidRPr="00310EDC" w:rsidRDefault="007E76FD">
              <w:pPr>
                <w:numPr>
                  <w:ilvl w:val="1"/>
                  <w:numId w:val="13"/>
                </w:numPr>
                <w:ind w:left="1134"/>
                <w:contextualSpacing/>
                <w:rPr>
                  <w:szCs w:val="22"/>
                </w:rPr>
              </w:pPr>
              <w:r w:rsidRPr="00310EDC">
                <w:rPr>
                  <w:szCs w:val="22"/>
                </w:rPr>
                <w:t>Nature of processing</w:t>
              </w:r>
              <w:r w:rsidRPr="00310EDC">
                <w:rPr>
                  <w:szCs w:val="22"/>
                </w:rPr>
                <w:br/>
              </w:r>
            </w:p>
            <w:p w14:paraId="237B162C" w14:textId="77777777" w:rsidR="007E76FD" w:rsidRPr="00310EDC" w:rsidRDefault="007E76FD">
              <w:pPr>
                <w:numPr>
                  <w:ilvl w:val="1"/>
                  <w:numId w:val="13"/>
                </w:numPr>
                <w:ind w:left="1134"/>
                <w:contextualSpacing/>
                <w:rPr>
                  <w:szCs w:val="22"/>
                </w:rPr>
              </w:pPr>
              <w:r w:rsidRPr="00310EDC">
                <w:rPr>
                  <w:szCs w:val="22"/>
                </w:rPr>
                <w:t>Purpose of processing</w:t>
              </w:r>
            </w:p>
            <w:p w14:paraId="440E6110" w14:textId="77777777" w:rsidR="007E76FD" w:rsidRPr="00310EDC" w:rsidRDefault="007E76FD">
              <w:pPr>
                <w:ind w:left="1134"/>
                <w:contextualSpacing/>
                <w:rPr>
                  <w:szCs w:val="22"/>
                </w:rPr>
              </w:pPr>
            </w:p>
            <w:p w14:paraId="76AE7CCC" w14:textId="77777777" w:rsidR="007E76FD" w:rsidRPr="00310EDC" w:rsidRDefault="007E76FD">
              <w:pPr>
                <w:numPr>
                  <w:ilvl w:val="1"/>
                  <w:numId w:val="13"/>
                </w:numPr>
                <w:ind w:left="1134"/>
                <w:contextualSpacing/>
                <w:rPr>
                  <w:szCs w:val="22"/>
                </w:rPr>
              </w:pPr>
              <w:r w:rsidRPr="00310EDC">
                <w:rPr>
                  <w:szCs w:val="22"/>
                </w:rPr>
                <w:t>Duration of the processing</w:t>
              </w:r>
            </w:p>
            <w:p w14:paraId="1EF6A415" w14:textId="77777777" w:rsidR="007E76FD" w:rsidRPr="00310EDC" w:rsidRDefault="007E76FD" w:rsidP="002A1879">
              <w:pPr>
                <w:ind w:left="720"/>
                <w:contextualSpacing/>
                <w:rPr>
                  <w:szCs w:val="22"/>
                </w:rPr>
              </w:pPr>
            </w:p>
            <w:p w14:paraId="77018AC6" w14:textId="77777777" w:rsidR="007E76FD" w:rsidRPr="00310EDC" w:rsidRDefault="007E76FD">
              <w:pPr>
                <w:numPr>
                  <w:ilvl w:val="0"/>
                  <w:numId w:val="13"/>
                </w:numPr>
                <w:contextualSpacing/>
                <w:rPr>
                  <w:szCs w:val="22"/>
                </w:rPr>
              </w:pPr>
              <w:r w:rsidRPr="00310EDC">
                <w:rPr>
                  <w:szCs w:val="22"/>
                </w:rPr>
                <w:t>Types of personal data</w:t>
              </w:r>
            </w:p>
            <w:p w14:paraId="1135C345" w14:textId="77777777" w:rsidR="007E76FD" w:rsidRPr="00310EDC" w:rsidRDefault="007E76FD" w:rsidP="002A1879">
              <w:pPr>
                <w:ind w:left="720"/>
                <w:contextualSpacing/>
                <w:rPr>
                  <w:szCs w:val="22"/>
                </w:rPr>
              </w:pPr>
            </w:p>
            <w:p w14:paraId="5690F2ED" w14:textId="77777777" w:rsidR="007E76FD" w:rsidRPr="00310EDC" w:rsidRDefault="007E76FD">
              <w:pPr>
                <w:pStyle w:val="ListParagraph"/>
                <w:numPr>
                  <w:ilvl w:val="0"/>
                  <w:numId w:val="13"/>
                </w:numPr>
                <w:rPr>
                  <w:szCs w:val="22"/>
                </w:rPr>
              </w:pPr>
              <w:r w:rsidRPr="00310EDC">
                <w:rPr>
                  <w:szCs w:val="22"/>
                </w:rPr>
                <w:t>Categories of data subject</w:t>
              </w:r>
            </w:p>
            <w:p w14:paraId="11C4452B" w14:textId="77777777" w:rsidR="007E76FD" w:rsidRDefault="009A4ECC" w:rsidP="007E76FD">
              <w:pPr>
                <w:spacing w:after="200" w:line="320" w:lineRule="auto"/>
                <w:jc w:val="both"/>
              </w:pPr>
            </w:p>
          </w:sdtContent>
        </w:sdt>
      </w:sdtContent>
    </w:sdt>
    <w:p w14:paraId="319E38A5"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1DEFEA5C"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r w:rsidRPr="000E5DB7">
        <w:rPr>
          <w:rFonts w:ascii="Calibri" w:hAnsi="Calibri"/>
        </w:rPr>
        <w:t xml:space="preserve">: </w:t>
      </w:r>
      <w:r w:rsidR="00DA6804">
        <w:rPr>
          <w:rFonts w:ascii="Calibri" w:hAnsi="Calibri"/>
        </w:rPr>
        <w:t xml:space="preserve"> </w:t>
      </w:r>
      <w:r w:rsidRPr="000E5DB7">
        <w:rPr>
          <w:rFonts w:ascii="Calibri" w:hAnsi="Calibri"/>
        </w:rPr>
        <w:t>Confidentiality Agreement</w:t>
      </w:r>
    </w:p>
    <w:sdt>
      <w:sdtPr>
        <w:rPr>
          <w:color w:val="FF0000"/>
          <w:szCs w:val="22"/>
          <w:highlight w:val="cyan"/>
        </w:rPr>
        <w:id w:val="923306803"/>
        <w:placeholder>
          <w:docPart w:val="9FA0F2366C0E4E358004E90B0C88D159"/>
        </w:placeholder>
      </w:sdtPr>
      <w:sdtEndPr/>
      <w:sdtContent>
        <w:sdt>
          <w:sdtPr>
            <w:rPr>
              <w:color w:val="FF0000"/>
              <w:szCs w:val="22"/>
              <w:highlight w:val="cyan"/>
            </w:rPr>
            <w:id w:val="1899244634"/>
            <w:placeholder>
              <w:docPart w:val="9159A25A66F743BB8693B50BEFB61ED9"/>
            </w:placeholder>
          </w:sdtPr>
          <w:sdtEndPr/>
          <w:sdtContent>
            <w:p w14:paraId="17FE8BCA" w14:textId="77777777" w:rsidR="005635BE" w:rsidRPr="00BE4EBF" w:rsidRDefault="005635BE" w:rsidP="005635BE">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1B4578FC" w14:textId="77777777" w:rsidR="005635BE" w:rsidRPr="00BE4EBF" w:rsidRDefault="005635BE" w:rsidP="005635BE">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49"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49"/>
              <w:r w:rsidRPr="00BE4EBF">
                <w:rPr>
                  <w:szCs w:val="22"/>
                </w:rPr>
                <w:t xml:space="preserve"> (hereinafter “the Contracting Authority”) of the one part; </w:t>
              </w:r>
              <w:r w:rsidRPr="00BE4EBF">
                <w:rPr>
                  <w:szCs w:val="22"/>
                </w:rPr>
                <w:br/>
                <w:t>and</w:t>
              </w:r>
            </w:p>
            <w:p w14:paraId="533F22A7" w14:textId="77777777" w:rsidR="005635BE" w:rsidRPr="00BE4EBF" w:rsidRDefault="005635BE" w:rsidP="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0"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0"/>
              <w:r w:rsidRPr="00BE4EBF">
                <w:rPr>
                  <w:szCs w:val="22"/>
                </w:rPr>
                <w:t xml:space="preserve"> (hereinafter called “the Contractor”) of the other part.</w:t>
              </w:r>
            </w:p>
            <w:p w14:paraId="382148F8"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BE4EBF" w14:paraId="12877ECB" w14:textId="77777777" w:rsidTr="00757561">
                <w:tc>
                  <w:tcPr>
                    <w:tcW w:w="828" w:type="dxa"/>
                  </w:tcPr>
                  <w:p w14:paraId="6FF925F0" w14:textId="77777777" w:rsidR="005635BE" w:rsidRPr="00BE4EBF" w:rsidRDefault="005635BE" w:rsidP="00757561">
                    <w:pPr>
                      <w:jc w:val="both"/>
                      <w:rPr>
                        <w:color w:val="333399"/>
                        <w:szCs w:val="22"/>
                      </w:rPr>
                    </w:pPr>
                    <w:r w:rsidRPr="00BE4EBF">
                      <w:rPr>
                        <w:color w:val="333399"/>
                        <w:szCs w:val="22"/>
                      </w:rPr>
                      <w:t>A.</w:t>
                    </w:r>
                  </w:p>
                </w:tc>
                <w:tc>
                  <w:tcPr>
                    <w:tcW w:w="9540" w:type="dxa"/>
                  </w:tcPr>
                  <w:p w14:paraId="44314BD8" w14:textId="77777777" w:rsidR="005635BE" w:rsidRPr="00BE4EBF" w:rsidRDefault="005635BE" w:rsidP="00757561">
                    <w:pPr>
                      <w:jc w:val="both"/>
                      <w:rPr>
                        <w:szCs w:val="22"/>
                      </w:rPr>
                    </w:pPr>
                    <w:r w:rsidRPr="00BE4EBF">
                      <w:rPr>
                        <w:szCs w:val="22"/>
                      </w:rPr>
                      <w:t xml:space="preserve">By Request for Tenders dated </w:t>
                    </w:r>
                    <w:r w:rsidRPr="00BE4EBF">
                      <w:rPr>
                        <w:szCs w:val="22"/>
                      </w:rPr>
                      <w:fldChar w:fldCharType="begin">
                        <w:ffData>
                          <w:name w:val="Text150"/>
                          <w:enabled/>
                          <w:calcOnExit w:val="0"/>
                          <w:textInput>
                            <w:default w:val="[insert date]"/>
                          </w:textInput>
                        </w:ffData>
                      </w:fldChar>
                    </w:r>
                    <w:bookmarkStart w:id="51"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1"/>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2"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2"/>
                    <w:r w:rsidRPr="00BE4EBF">
                      <w:rPr>
                        <w:szCs w:val="22"/>
                      </w:rPr>
                      <w:t xml:space="preserve"> (the “RFT”) the Contracting Authority invited tenders (“Tenders”) for the provision of the </w:t>
                    </w:r>
                    <w:r w:rsidRPr="00BE4EBF">
                      <w:rPr>
                        <w:szCs w:val="22"/>
                        <w:highlight w:val="lightGray"/>
                      </w:rPr>
                      <w:t>Goods/Services</w:t>
                    </w:r>
                    <w:r w:rsidRPr="00BE4EBF">
                      <w:rPr>
                        <w:szCs w:val="22"/>
                      </w:rPr>
                      <w:t xml:space="preserve"> described in Appendix 1 to the RFT (the </w:t>
                    </w:r>
                    <w:r w:rsidRPr="00BE4EBF">
                      <w:rPr>
                        <w:szCs w:val="22"/>
                        <w:highlight w:val="lightGray"/>
                      </w:rPr>
                      <w:t>“Goods” “Services</w:t>
                    </w:r>
                    <w:r w:rsidRPr="00BE4EBF">
                      <w:rPr>
                        <w:szCs w:val="22"/>
                      </w:rPr>
                      <w:t xml:space="preserve">”) (“the Competition”).  The Contractor submitted a response to the RFT dated the </w:t>
                    </w:r>
                    <w:r w:rsidRPr="00BE4EBF">
                      <w:rPr>
                        <w:szCs w:val="22"/>
                      </w:rPr>
                      <w:fldChar w:fldCharType="begin">
                        <w:ffData>
                          <w:name w:val="Text152"/>
                          <w:enabled/>
                          <w:calcOnExit w:val="0"/>
                          <w:textInput>
                            <w:default w:val="[insert date of Tender]"/>
                          </w:textInput>
                        </w:ffData>
                      </w:fldChar>
                    </w:r>
                    <w:bookmarkStart w:id="53"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3"/>
                    <w:r w:rsidRPr="00BE4EBF">
                      <w:rPr>
                        <w:szCs w:val="22"/>
                      </w:rPr>
                      <w:t>.</w:t>
                    </w:r>
                  </w:p>
                  <w:p w14:paraId="3237676D" w14:textId="77777777" w:rsidR="005635BE" w:rsidRPr="00BE4EBF" w:rsidRDefault="005635BE" w:rsidP="00757561">
                    <w:pPr>
                      <w:jc w:val="both"/>
                      <w:rPr>
                        <w:b/>
                        <w:szCs w:val="22"/>
                      </w:rPr>
                    </w:pPr>
                    <w:r w:rsidRPr="00BE4EBF">
                      <w:t xml:space="preserve">The Contractor has been identified as the preferred bidder in the Competition. </w:t>
                    </w:r>
                  </w:p>
                </w:tc>
              </w:tr>
              <w:tr w:rsidR="005635BE" w:rsidRPr="00BE4EBF" w14:paraId="6CCB24F7" w14:textId="77777777" w:rsidTr="00757561">
                <w:trPr>
                  <w:trHeight w:val="988"/>
                </w:trPr>
                <w:tc>
                  <w:tcPr>
                    <w:tcW w:w="828" w:type="dxa"/>
                  </w:tcPr>
                  <w:p w14:paraId="7317DC14"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7562DD27"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856050D"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1FB2E210" w14:textId="77777777" w:rsidTr="00757561">
                <w:tc>
                  <w:tcPr>
                    <w:tcW w:w="387" w:type="pct"/>
                  </w:tcPr>
                  <w:p w14:paraId="270C9E2A"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2A1C6DF4"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2D1AA92" w14:textId="77777777" w:rsidTr="00757561">
                <w:tc>
                  <w:tcPr>
                    <w:tcW w:w="387" w:type="pct"/>
                  </w:tcPr>
                  <w:p w14:paraId="2C975109"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440C9C36"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5CE327CA" w14:textId="77777777" w:rsidTr="00757561">
                <w:tc>
                  <w:tcPr>
                    <w:tcW w:w="387" w:type="pct"/>
                  </w:tcPr>
                  <w:p w14:paraId="30896C8C" w14:textId="77777777" w:rsidR="005635BE" w:rsidRPr="00BE4EBF" w:rsidRDefault="005635BE" w:rsidP="00757561">
                    <w:pPr>
                      <w:jc w:val="both"/>
                      <w:rPr>
                        <w:color w:val="333399"/>
                        <w:szCs w:val="22"/>
                      </w:rPr>
                    </w:pPr>
                  </w:p>
                </w:tc>
                <w:tc>
                  <w:tcPr>
                    <w:tcW w:w="388" w:type="pct"/>
                    <w:gridSpan w:val="2"/>
                  </w:tcPr>
                  <w:p w14:paraId="2315F19B"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1BE28A5F" w14:textId="77777777"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Goods/Services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5FFD7626" w14:textId="77777777" w:rsidTr="00757561">
                <w:tc>
                  <w:tcPr>
                    <w:tcW w:w="387" w:type="pct"/>
                  </w:tcPr>
                  <w:p w14:paraId="117A62F4" w14:textId="77777777" w:rsidR="005635BE" w:rsidRPr="00BE4EBF" w:rsidRDefault="005635BE" w:rsidP="00757561">
                    <w:pPr>
                      <w:jc w:val="both"/>
                      <w:rPr>
                        <w:color w:val="333399"/>
                        <w:szCs w:val="22"/>
                      </w:rPr>
                    </w:pPr>
                  </w:p>
                </w:tc>
                <w:tc>
                  <w:tcPr>
                    <w:tcW w:w="388" w:type="pct"/>
                    <w:gridSpan w:val="2"/>
                  </w:tcPr>
                  <w:p w14:paraId="1F32D3B4"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7BF0688B" w14:textId="77777777" w:rsidR="005635BE" w:rsidRPr="00BE4EBF" w:rsidRDefault="005635BE" w:rsidP="00757561">
                    <w:pPr>
                      <w:jc w:val="both"/>
                      <w:rPr>
                        <w:szCs w:val="22"/>
                      </w:rPr>
                    </w:pPr>
                    <w:r w:rsidRPr="00BE4EBF">
                      <w:rPr>
                        <w:szCs w:val="22"/>
                      </w:rPr>
                      <w:t>any and all information which has been derived or obtained from information described in sub-paragraph 2.1.</w:t>
                    </w:r>
                  </w:p>
                  <w:p w14:paraId="50E799A0" w14:textId="77777777" w:rsidR="005635BE" w:rsidRPr="00BE4EBF" w:rsidRDefault="005635BE" w:rsidP="00757561">
                    <w:pPr>
                      <w:jc w:val="both"/>
                      <w:rPr>
                        <w:szCs w:val="22"/>
                      </w:rPr>
                    </w:pPr>
                  </w:p>
                </w:tc>
              </w:tr>
              <w:tr w:rsidR="005635BE" w:rsidRPr="00BE4EBF" w14:paraId="4466724B" w14:textId="77777777" w:rsidTr="00757561">
                <w:trPr>
                  <w:gridAfter w:val="1"/>
                  <w:wAfter w:w="24" w:type="pct"/>
                </w:trPr>
                <w:tc>
                  <w:tcPr>
                    <w:tcW w:w="604" w:type="pct"/>
                    <w:gridSpan w:val="2"/>
                  </w:tcPr>
                  <w:p w14:paraId="19AA86A5"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3DFC1E91"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w:t>
                    </w:r>
                    <w:r w:rsidRPr="00BE4EBF">
                      <w:rPr>
                        <w:rFonts w:asciiTheme="minorHAnsi" w:eastAsiaTheme="minorHAnsi" w:hAnsiTheme="minorHAnsi" w:cstheme="minorBidi"/>
                        <w:szCs w:val="22"/>
                        <w:lang w:val="en-IE"/>
                      </w:rPr>
                      <w:lastRenderedPageBreak/>
                      <w:t>to the processing of personal data and on the free movement of such data, and repealing  Directive 95/46/EC (the “General Data Protection Regulation”), and any 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0C2D641D"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1264E523" w14:textId="77777777" w:rsidTr="00757561">
                <w:tc>
                  <w:tcPr>
                    <w:tcW w:w="387" w:type="pct"/>
                  </w:tcPr>
                  <w:p w14:paraId="293B8535" w14:textId="77777777" w:rsidR="005635BE" w:rsidRPr="00BE4EBF" w:rsidRDefault="005635BE" w:rsidP="00757561">
                    <w:pPr>
                      <w:jc w:val="both"/>
                      <w:rPr>
                        <w:color w:val="333399"/>
                        <w:szCs w:val="22"/>
                      </w:rPr>
                    </w:pPr>
                    <w:r w:rsidRPr="00BE4EBF">
                      <w:rPr>
                        <w:color w:val="333399"/>
                        <w:szCs w:val="22"/>
                      </w:rPr>
                      <w:lastRenderedPageBreak/>
                      <w:t>4.</w:t>
                    </w:r>
                  </w:p>
                </w:tc>
                <w:tc>
                  <w:tcPr>
                    <w:tcW w:w="4613" w:type="pct"/>
                    <w:gridSpan w:val="5"/>
                  </w:tcPr>
                  <w:p w14:paraId="6B72138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1567CBE4" w14:textId="77777777" w:rsidTr="00757561">
                <w:tc>
                  <w:tcPr>
                    <w:tcW w:w="387" w:type="pct"/>
                  </w:tcPr>
                  <w:p w14:paraId="43B72C2F" w14:textId="77777777" w:rsidR="005635BE" w:rsidRPr="00BE4EBF" w:rsidRDefault="005635BE" w:rsidP="00757561">
                    <w:pPr>
                      <w:jc w:val="both"/>
                      <w:rPr>
                        <w:color w:val="333399"/>
                        <w:szCs w:val="22"/>
                      </w:rPr>
                    </w:pPr>
                  </w:p>
                </w:tc>
                <w:tc>
                  <w:tcPr>
                    <w:tcW w:w="388" w:type="pct"/>
                    <w:gridSpan w:val="2"/>
                  </w:tcPr>
                  <w:p w14:paraId="6526D0F4"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1D2AFE3A"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0CAB3E34" w14:textId="77777777" w:rsidTr="00757561">
                <w:tc>
                  <w:tcPr>
                    <w:tcW w:w="387" w:type="pct"/>
                  </w:tcPr>
                  <w:p w14:paraId="4A05B4FB" w14:textId="77777777" w:rsidR="005635BE" w:rsidRPr="00BE4EBF" w:rsidRDefault="005635BE" w:rsidP="00757561">
                    <w:pPr>
                      <w:jc w:val="both"/>
                      <w:rPr>
                        <w:color w:val="333399"/>
                        <w:szCs w:val="22"/>
                      </w:rPr>
                    </w:pPr>
                  </w:p>
                </w:tc>
                <w:tc>
                  <w:tcPr>
                    <w:tcW w:w="388" w:type="pct"/>
                    <w:gridSpan w:val="2"/>
                  </w:tcPr>
                  <w:p w14:paraId="57FCE224"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1B7C5A91" w14:textId="77777777" w:rsidR="005635BE" w:rsidRPr="00BE4EBF" w:rsidRDefault="005635BE" w:rsidP="00757561">
                    <w:pPr>
                      <w:jc w:val="both"/>
                      <w:rPr>
                        <w:szCs w:val="22"/>
                      </w:rPr>
                    </w:pPr>
                    <w:r w:rsidRPr="00BE4EBF">
                      <w:rPr>
                        <w:szCs w:val="22"/>
                      </w:rPr>
                      <w:t>not, without the  prior written consent of the Contracting Authority, to communicate or disclose any part of such Confidential Information to any person except:</w:t>
                    </w:r>
                  </w:p>
                </w:tc>
              </w:tr>
              <w:tr w:rsidR="005635BE" w:rsidRPr="00BE4EBF" w14:paraId="6D162A97" w14:textId="77777777" w:rsidTr="00757561">
                <w:tc>
                  <w:tcPr>
                    <w:tcW w:w="387" w:type="pct"/>
                  </w:tcPr>
                  <w:p w14:paraId="207DF5FB" w14:textId="77777777" w:rsidR="005635BE" w:rsidRPr="00BE4EBF" w:rsidRDefault="005635BE" w:rsidP="00757561">
                    <w:pPr>
                      <w:jc w:val="both"/>
                      <w:rPr>
                        <w:color w:val="333399"/>
                        <w:szCs w:val="22"/>
                      </w:rPr>
                    </w:pPr>
                  </w:p>
                </w:tc>
                <w:tc>
                  <w:tcPr>
                    <w:tcW w:w="388" w:type="pct"/>
                    <w:gridSpan w:val="2"/>
                  </w:tcPr>
                  <w:p w14:paraId="1B5274A7" w14:textId="77777777" w:rsidR="005635BE" w:rsidRPr="00BE4EBF" w:rsidRDefault="005635BE" w:rsidP="00757561">
                    <w:pPr>
                      <w:jc w:val="both"/>
                      <w:rPr>
                        <w:szCs w:val="22"/>
                      </w:rPr>
                    </w:pPr>
                  </w:p>
                </w:tc>
                <w:tc>
                  <w:tcPr>
                    <w:tcW w:w="291" w:type="pct"/>
                  </w:tcPr>
                  <w:p w14:paraId="4551F5AC" w14:textId="77777777" w:rsidR="005635BE" w:rsidRPr="00BE4EBF" w:rsidRDefault="005635BE" w:rsidP="00757561">
                    <w:pPr>
                      <w:jc w:val="both"/>
                      <w:rPr>
                        <w:szCs w:val="22"/>
                      </w:rPr>
                    </w:pPr>
                    <w:r w:rsidRPr="00BE4EBF">
                      <w:rPr>
                        <w:szCs w:val="22"/>
                      </w:rPr>
                      <w:t>I</w:t>
                    </w:r>
                  </w:p>
                </w:tc>
                <w:tc>
                  <w:tcPr>
                    <w:tcW w:w="3933" w:type="pct"/>
                    <w:gridSpan w:val="2"/>
                  </w:tcPr>
                  <w:p w14:paraId="744A9A81" w14:textId="77777777" w:rsidR="005635BE" w:rsidRPr="00BE4EBF" w:rsidRDefault="005635BE" w:rsidP="00757561">
                    <w:pPr>
                      <w:jc w:val="both"/>
                      <w:rPr>
                        <w:szCs w:val="22"/>
                      </w:rPr>
                    </w:pPr>
                    <w:r w:rsidRPr="00BE4EBF">
                      <w:rPr>
                        <w:szCs w:val="22"/>
                      </w:rPr>
                      <w:t>to those employees, agents, Subcontractors and other suppliers on a need to know basis; and/or</w:t>
                    </w:r>
                  </w:p>
                </w:tc>
              </w:tr>
              <w:tr w:rsidR="005635BE" w:rsidRPr="00BE4EBF" w14:paraId="67DC12DD" w14:textId="77777777" w:rsidTr="00757561">
                <w:tc>
                  <w:tcPr>
                    <w:tcW w:w="387" w:type="pct"/>
                  </w:tcPr>
                  <w:p w14:paraId="066CDA12" w14:textId="77777777" w:rsidR="005635BE" w:rsidRPr="00BE4EBF" w:rsidRDefault="005635BE" w:rsidP="00757561">
                    <w:pPr>
                      <w:jc w:val="both"/>
                      <w:rPr>
                        <w:color w:val="333399"/>
                        <w:szCs w:val="22"/>
                      </w:rPr>
                    </w:pPr>
                  </w:p>
                </w:tc>
                <w:tc>
                  <w:tcPr>
                    <w:tcW w:w="388" w:type="pct"/>
                    <w:gridSpan w:val="2"/>
                  </w:tcPr>
                  <w:p w14:paraId="18F697B8" w14:textId="77777777" w:rsidR="005635BE" w:rsidRPr="00BE4EBF" w:rsidRDefault="005635BE" w:rsidP="00757561">
                    <w:pPr>
                      <w:jc w:val="both"/>
                      <w:rPr>
                        <w:szCs w:val="22"/>
                      </w:rPr>
                    </w:pPr>
                  </w:p>
                </w:tc>
                <w:tc>
                  <w:tcPr>
                    <w:tcW w:w="291" w:type="pct"/>
                  </w:tcPr>
                  <w:p w14:paraId="472723A4" w14:textId="77777777" w:rsidR="005635BE" w:rsidRPr="00BE4EBF" w:rsidRDefault="005635BE" w:rsidP="00757561">
                    <w:pPr>
                      <w:jc w:val="both"/>
                      <w:rPr>
                        <w:szCs w:val="22"/>
                      </w:rPr>
                    </w:pPr>
                    <w:r w:rsidRPr="00BE4EBF">
                      <w:rPr>
                        <w:szCs w:val="22"/>
                      </w:rPr>
                      <w:t>ii</w:t>
                    </w:r>
                  </w:p>
                </w:tc>
                <w:tc>
                  <w:tcPr>
                    <w:tcW w:w="3933" w:type="pct"/>
                    <w:gridSpan w:val="2"/>
                  </w:tcPr>
                  <w:p w14:paraId="438F3474"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78D53981" w14:textId="77777777" w:rsidTr="00757561">
                <w:tc>
                  <w:tcPr>
                    <w:tcW w:w="387" w:type="pct"/>
                  </w:tcPr>
                  <w:p w14:paraId="00CCA87E" w14:textId="77777777" w:rsidR="005635BE" w:rsidRPr="00BE4EBF" w:rsidRDefault="005635BE" w:rsidP="00757561">
                    <w:pPr>
                      <w:jc w:val="both"/>
                      <w:rPr>
                        <w:color w:val="333399"/>
                        <w:szCs w:val="22"/>
                      </w:rPr>
                    </w:pPr>
                  </w:p>
                </w:tc>
                <w:tc>
                  <w:tcPr>
                    <w:tcW w:w="388" w:type="pct"/>
                    <w:gridSpan w:val="2"/>
                  </w:tcPr>
                  <w:p w14:paraId="46689515" w14:textId="77777777" w:rsidR="005635BE" w:rsidRPr="00BE4EBF" w:rsidRDefault="005635BE" w:rsidP="00757561">
                    <w:pPr>
                      <w:jc w:val="both"/>
                      <w:rPr>
                        <w:szCs w:val="22"/>
                      </w:rPr>
                    </w:pPr>
                  </w:p>
                </w:tc>
                <w:tc>
                  <w:tcPr>
                    <w:tcW w:w="4224" w:type="pct"/>
                    <w:gridSpan w:val="3"/>
                  </w:tcPr>
                  <w:p w14:paraId="352C2005"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2641FB7A" w14:textId="77777777" w:rsidTr="00757561">
                <w:tc>
                  <w:tcPr>
                    <w:tcW w:w="387" w:type="pct"/>
                  </w:tcPr>
                  <w:p w14:paraId="270BF3F7"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109B0601"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36196658" w14:textId="77777777" w:rsidTr="00757561">
                <w:tc>
                  <w:tcPr>
                    <w:tcW w:w="387" w:type="pct"/>
                  </w:tcPr>
                  <w:p w14:paraId="4C594A1E" w14:textId="77777777" w:rsidR="005635BE" w:rsidRPr="00BE4EBF" w:rsidRDefault="005635BE" w:rsidP="00757561">
                    <w:pPr>
                      <w:jc w:val="both"/>
                      <w:rPr>
                        <w:color w:val="333399"/>
                        <w:szCs w:val="22"/>
                      </w:rPr>
                    </w:pPr>
                  </w:p>
                </w:tc>
                <w:tc>
                  <w:tcPr>
                    <w:tcW w:w="388" w:type="pct"/>
                    <w:gridSpan w:val="2"/>
                  </w:tcPr>
                  <w:p w14:paraId="187D2FBA" w14:textId="77777777" w:rsidR="005635BE" w:rsidRPr="00BE4EBF" w:rsidRDefault="005635BE" w:rsidP="00757561">
                    <w:pPr>
                      <w:jc w:val="both"/>
                      <w:rPr>
                        <w:szCs w:val="22"/>
                      </w:rPr>
                    </w:pPr>
                    <w:r w:rsidRPr="00BE4EBF">
                      <w:rPr>
                        <w:szCs w:val="22"/>
                      </w:rPr>
                      <w:t>i</w:t>
                    </w:r>
                  </w:p>
                </w:tc>
                <w:tc>
                  <w:tcPr>
                    <w:tcW w:w="4224" w:type="pct"/>
                    <w:gridSpan w:val="3"/>
                  </w:tcPr>
                  <w:p w14:paraId="159CA959"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430DFDFF" w14:textId="77777777" w:rsidTr="00757561">
                <w:tc>
                  <w:tcPr>
                    <w:tcW w:w="387" w:type="pct"/>
                  </w:tcPr>
                  <w:p w14:paraId="0777FB7D" w14:textId="77777777" w:rsidR="005635BE" w:rsidRPr="00BE4EBF" w:rsidRDefault="005635BE" w:rsidP="00757561">
                    <w:pPr>
                      <w:jc w:val="both"/>
                      <w:rPr>
                        <w:color w:val="333399"/>
                        <w:szCs w:val="22"/>
                      </w:rPr>
                    </w:pPr>
                  </w:p>
                </w:tc>
                <w:tc>
                  <w:tcPr>
                    <w:tcW w:w="388" w:type="pct"/>
                    <w:gridSpan w:val="2"/>
                  </w:tcPr>
                  <w:p w14:paraId="20F7A2C2" w14:textId="77777777" w:rsidR="005635BE" w:rsidRPr="00BE4EBF" w:rsidRDefault="005635BE" w:rsidP="00757561">
                    <w:pPr>
                      <w:jc w:val="both"/>
                      <w:rPr>
                        <w:szCs w:val="22"/>
                      </w:rPr>
                    </w:pPr>
                    <w:r w:rsidRPr="00BE4EBF">
                      <w:rPr>
                        <w:szCs w:val="22"/>
                      </w:rPr>
                      <w:t>ii</w:t>
                    </w:r>
                  </w:p>
                </w:tc>
                <w:tc>
                  <w:tcPr>
                    <w:tcW w:w="4224" w:type="pct"/>
                    <w:gridSpan w:val="3"/>
                  </w:tcPr>
                  <w:p w14:paraId="572BB6BB"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3F7DAD74" w14:textId="77777777" w:rsidTr="00757561">
                <w:tc>
                  <w:tcPr>
                    <w:tcW w:w="387" w:type="pct"/>
                  </w:tcPr>
                  <w:p w14:paraId="0AD60638" w14:textId="77777777" w:rsidR="005635BE" w:rsidRPr="00BE4EBF" w:rsidRDefault="005635BE" w:rsidP="00757561">
                    <w:pPr>
                      <w:jc w:val="both"/>
                      <w:rPr>
                        <w:color w:val="333399"/>
                        <w:szCs w:val="22"/>
                      </w:rPr>
                    </w:pPr>
                  </w:p>
                </w:tc>
                <w:tc>
                  <w:tcPr>
                    <w:tcW w:w="388" w:type="pct"/>
                    <w:gridSpan w:val="2"/>
                  </w:tcPr>
                  <w:p w14:paraId="4FB93902" w14:textId="77777777" w:rsidR="005635BE" w:rsidRPr="00BE4EBF" w:rsidRDefault="005635BE" w:rsidP="00757561">
                    <w:pPr>
                      <w:jc w:val="both"/>
                      <w:rPr>
                        <w:szCs w:val="22"/>
                      </w:rPr>
                    </w:pPr>
                    <w:r w:rsidRPr="00BE4EBF">
                      <w:rPr>
                        <w:szCs w:val="22"/>
                      </w:rPr>
                      <w:t>iii</w:t>
                    </w:r>
                  </w:p>
                </w:tc>
                <w:tc>
                  <w:tcPr>
                    <w:tcW w:w="4224" w:type="pct"/>
                    <w:gridSpan w:val="3"/>
                  </w:tcPr>
                  <w:p w14:paraId="0FCCD114"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64E31F57" w14:textId="77777777" w:rsidTr="00757561">
                <w:tc>
                  <w:tcPr>
                    <w:tcW w:w="387" w:type="pct"/>
                  </w:tcPr>
                  <w:p w14:paraId="53741607" w14:textId="77777777" w:rsidR="005635BE" w:rsidRPr="00BE4EBF" w:rsidRDefault="005635BE" w:rsidP="00757561">
                    <w:pPr>
                      <w:jc w:val="both"/>
                      <w:rPr>
                        <w:color w:val="333399"/>
                        <w:szCs w:val="22"/>
                      </w:rPr>
                    </w:pPr>
                  </w:p>
                </w:tc>
                <w:tc>
                  <w:tcPr>
                    <w:tcW w:w="388" w:type="pct"/>
                    <w:gridSpan w:val="2"/>
                  </w:tcPr>
                  <w:p w14:paraId="277DF10C" w14:textId="77777777" w:rsidR="005635BE" w:rsidRPr="00BE4EBF" w:rsidRDefault="005635BE" w:rsidP="00757561">
                    <w:pPr>
                      <w:jc w:val="both"/>
                      <w:rPr>
                        <w:szCs w:val="22"/>
                      </w:rPr>
                    </w:pPr>
                    <w:r w:rsidRPr="00BE4EBF">
                      <w:rPr>
                        <w:szCs w:val="22"/>
                      </w:rPr>
                      <w:t>iv</w:t>
                    </w:r>
                  </w:p>
                </w:tc>
                <w:tc>
                  <w:tcPr>
                    <w:tcW w:w="4224" w:type="pct"/>
                    <w:gridSpan w:val="3"/>
                  </w:tcPr>
                  <w:p w14:paraId="25951F6B"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48BE86EB" w14:textId="77777777" w:rsidTr="00757561">
                <w:tc>
                  <w:tcPr>
                    <w:tcW w:w="387" w:type="pct"/>
                  </w:tcPr>
                  <w:p w14:paraId="783633C7"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26D5E11" w14:textId="77777777" w:rsidR="005635BE" w:rsidRPr="00BE4EBF" w:rsidRDefault="005635BE" w:rsidP="00757561">
                    <w:pPr>
                      <w:jc w:val="both"/>
                      <w:rPr>
                        <w:szCs w:val="22"/>
                      </w:rPr>
                    </w:pPr>
                    <w:r w:rsidRPr="00BE4EBF">
                      <w:rPr>
                        <w:szCs w:val="22"/>
                      </w:rPr>
                      <w:t>The Contractor undertakes:</w:t>
                    </w:r>
                  </w:p>
                </w:tc>
              </w:tr>
              <w:tr w:rsidR="005635BE" w:rsidRPr="00BE4EBF" w14:paraId="4E0104DF" w14:textId="77777777" w:rsidTr="00757561">
                <w:tc>
                  <w:tcPr>
                    <w:tcW w:w="387" w:type="pct"/>
                  </w:tcPr>
                  <w:p w14:paraId="504ACFEB" w14:textId="77777777" w:rsidR="005635BE" w:rsidRPr="00BE4EBF" w:rsidRDefault="005635BE" w:rsidP="00757561">
                    <w:pPr>
                      <w:jc w:val="both"/>
                      <w:rPr>
                        <w:color w:val="333399"/>
                        <w:szCs w:val="22"/>
                      </w:rPr>
                    </w:pPr>
                  </w:p>
                </w:tc>
                <w:tc>
                  <w:tcPr>
                    <w:tcW w:w="388" w:type="pct"/>
                    <w:gridSpan w:val="2"/>
                  </w:tcPr>
                  <w:p w14:paraId="61174F73"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64FC9E4" w14:textId="77777777" w:rsidR="005635BE" w:rsidRPr="00BE4EBF" w:rsidRDefault="005635BE" w:rsidP="00757561">
                    <w:pPr>
                      <w:jc w:val="both"/>
                      <w:rPr>
                        <w:szCs w:val="22"/>
                      </w:rPr>
                    </w:pPr>
                    <w:r w:rsidRPr="00BE4EBF">
                      <w:rPr>
                        <w:szCs w:val="22"/>
                      </w:rPr>
                      <w:t>to comply with all directions of the Contracting Authority with regard to the use and application of all and any Confidential Information or data (including personal data as defined in the Data Protection Laws );</w:t>
                    </w:r>
                  </w:p>
                </w:tc>
              </w:tr>
              <w:tr w:rsidR="005635BE" w:rsidRPr="00BE4EBF" w14:paraId="24BB28B1" w14:textId="77777777" w:rsidTr="00757561">
                <w:tc>
                  <w:tcPr>
                    <w:tcW w:w="387" w:type="pct"/>
                  </w:tcPr>
                  <w:p w14:paraId="1824BF13" w14:textId="77777777" w:rsidR="005635BE" w:rsidRPr="00BE4EBF" w:rsidRDefault="005635BE" w:rsidP="00757561">
                    <w:pPr>
                      <w:jc w:val="both"/>
                      <w:rPr>
                        <w:color w:val="333399"/>
                        <w:szCs w:val="22"/>
                      </w:rPr>
                    </w:pPr>
                  </w:p>
                </w:tc>
                <w:tc>
                  <w:tcPr>
                    <w:tcW w:w="388" w:type="pct"/>
                    <w:gridSpan w:val="2"/>
                  </w:tcPr>
                  <w:p w14:paraId="54C2EA22"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549CF6F6"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5713ADE8" w14:textId="77777777" w:rsidTr="00757561">
                <w:tc>
                  <w:tcPr>
                    <w:tcW w:w="387" w:type="pct"/>
                  </w:tcPr>
                  <w:p w14:paraId="3B14C24D" w14:textId="77777777" w:rsidR="005635BE" w:rsidRPr="00BE4EBF" w:rsidRDefault="005635BE" w:rsidP="00757561">
                    <w:pPr>
                      <w:jc w:val="both"/>
                      <w:rPr>
                        <w:color w:val="333399"/>
                        <w:szCs w:val="22"/>
                      </w:rPr>
                    </w:pPr>
                  </w:p>
                </w:tc>
                <w:tc>
                  <w:tcPr>
                    <w:tcW w:w="388" w:type="pct"/>
                    <w:gridSpan w:val="2"/>
                  </w:tcPr>
                  <w:p w14:paraId="266EE010"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0696825C"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6A5E3631" w14:textId="77777777" w:rsidTr="00757561">
                <w:tc>
                  <w:tcPr>
                    <w:tcW w:w="387" w:type="pct"/>
                  </w:tcPr>
                  <w:p w14:paraId="290376BF" w14:textId="77777777" w:rsidR="005635BE" w:rsidRPr="00BE4EBF" w:rsidRDefault="005635BE" w:rsidP="00757561">
                    <w:pPr>
                      <w:jc w:val="both"/>
                      <w:rPr>
                        <w:color w:val="333399"/>
                        <w:szCs w:val="22"/>
                      </w:rPr>
                    </w:pPr>
                    <w:r w:rsidRPr="00BE4EBF">
                      <w:rPr>
                        <w:color w:val="333399"/>
                        <w:szCs w:val="22"/>
                      </w:rPr>
                      <w:t>7.</w:t>
                    </w:r>
                  </w:p>
                  <w:p w14:paraId="04EF5296" w14:textId="77777777" w:rsidR="005635BE" w:rsidRPr="00BE4EBF" w:rsidRDefault="005635BE" w:rsidP="00757561">
                    <w:pPr>
                      <w:jc w:val="both"/>
                      <w:rPr>
                        <w:rFonts w:eastAsia="MS Mincho"/>
                        <w:color w:val="333399"/>
                        <w:szCs w:val="22"/>
                      </w:rPr>
                    </w:pPr>
                  </w:p>
                </w:tc>
                <w:tc>
                  <w:tcPr>
                    <w:tcW w:w="4613" w:type="pct"/>
                    <w:gridSpan w:val="5"/>
                  </w:tcPr>
                  <w:p w14:paraId="6C3FE5C2"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1BEC8365" w14:textId="77777777" w:rsidTr="00757561">
                <w:tc>
                  <w:tcPr>
                    <w:tcW w:w="387" w:type="pct"/>
                  </w:tcPr>
                  <w:p w14:paraId="3B51D33D"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4D21920B"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353A2B58" w14:textId="77777777" w:rsidTr="00757561">
                <w:tc>
                  <w:tcPr>
                    <w:tcW w:w="387" w:type="pct"/>
                  </w:tcPr>
                  <w:p w14:paraId="5B797389"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5D52314C"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1E4A4381" w14:textId="77777777" w:rsidTr="00757561">
                <w:tc>
                  <w:tcPr>
                    <w:tcW w:w="387" w:type="pct"/>
                  </w:tcPr>
                  <w:p w14:paraId="139D96AE" w14:textId="77777777" w:rsidR="005635BE" w:rsidRPr="00BE4EBF" w:rsidRDefault="005635BE" w:rsidP="00757561">
                    <w:pPr>
                      <w:jc w:val="both"/>
                      <w:rPr>
                        <w:color w:val="333399"/>
                      </w:rPr>
                    </w:pPr>
                    <w:r w:rsidRPr="00BE4EBF">
                      <w:rPr>
                        <w:color w:val="333399"/>
                      </w:rPr>
                      <w:t>10.</w:t>
                    </w:r>
                  </w:p>
                  <w:p w14:paraId="1FAA3E2C" w14:textId="77777777" w:rsidR="005635BE" w:rsidRPr="00BE4EBF" w:rsidRDefault="005635BE" w:rsidP="00757561">
                    <w:pPr>
                      <w:jc w:val="both"/>
                      <w:rPr>
                        <w:color w:val="333399"/>
                      </w:rPr>
                    </w:pPr>
                  </w:p>
                  <w:p w14:paraId="611FD0DC" w14:textId="77777777" w:rsidR="005635BE" w:rsidRPr="00BE4EBF" w:rsidRDefault="005635BE" w:rsidP="00757561">
                    <w:pPr>
                      <w:jc w:val="both"/>
                      <w:rPr>
                        <w:color w:val="333399"/>
                      </w:rPr>
                    </w:pPr>
                  </w:p>
                  <w:p w14:paraId="1C9C6E9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384AD166"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29500149" w14:textId="77777777" w:rsidR="005635BE" w:rsidRPr="00BE4EBF" w:rsidRDefault="005635BE">
                    <w:pPr>
                      <w:numPr>
                        <w:ilvl w:val="2"/>
                        <w:numId w:val="11"/>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7D4E0F14"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36A56FFF"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03C65BB0"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6BB81E71"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1174B509"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4551E7F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723CFCCB" w14:textId="77777777" w:rsidR="005635BE" w:rsidRPr="00BE4EBF" w:rsidRDefault="005635BE">
                    <w:pPr>
                      <w:numPr>
                        <w:ilvl w:val="2"/>
                        <w:numId w:val="11"/>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28BAE093" w14:textId="77777777" w:rsidR="005635BE" w:rsidRPr="00BE4EBF" w:rsidRDefault="005635BE">
                    <w:pPr>
                      <w:numPr>
                        <w:ilvl w:val="2"/>
                        <w:numId w:val="11"/>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24461F60" w14:textId="77777777" w:rsidR="005635BE" w:rsidRPr="00BE4EBF" w:rsidRDefault="005635BE" w:rsidP="00757561">
                    <w:pPr>
                      <w:spacing w:line="256" w:lineRule="auto"/>
                      <w:ind w:left="2340"/>
                      <w:contextualSpacing/>
                      <w:jc w:val="both"/>
                      <w:rPr>
                        <w:szCs w:val="22"/>
                      </w:rPr>
                    </w:pPr>
                  </w:p>
                  <w:p w14:paraId="312E73A7" w14:textId="77777777" w:rsidR="005635BE" w:rsidRPr="00BE4EBF" w:rsidRDefault="005635BE">
                    <w:pPr>
                      <w:numPr>
                        <w:ilvl w:val="2"/>
                        <w:numId w:val="11"/>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(B), the Contractor shall, in relation to any Confidential Information which is Personal Data:-</w:t>
                    </w:r>
                  </w:p>
                  <w:p w14:paraId="5E1795F9" w14:textId="77777777" w:rsidR="005635BE" w:rsidRPr="00BE4EBF" w:rsidRDefault="005635BE">
                    <w:pPr>
                      <w:numPr>
                        <w:ilvl w:val="0"/>
                        <w:numId w:val="15"/>
                      </w:numPr>
                      <w:spacing w:line="256" w:lineRule="auto"/>
                      <w:contextualSpacing/>
                      <w:jc w:val="both"/>
                      <w:rPr>
                        <w:szCs w:val="22"/>
                      </w:rPr>
                    </w:pPr>
                    <w:r w:rsidRPr="00BE4EBF">
                      <w:rPr>
                        <w:szCs w:val="22"/>
                      </w:rPr>
                      <w:lastRenderedPageBreak/>
                      <w:t xml:space="preserve">process that Personal Data only on the written instructions of the </w:t>
                    </w:r>
                    <w:r>
                      <w:rPr>
                        <w:szCs w:val="22"/>
                      </w:rPr>
                      <w:t>Contracting Authority</w:t>
                    </w:r>
                    <w:r w:rsidRPr="00BE4EBF">
                      <w:rPr>
                        <w:szCs w:val="22"/>
                      </w:rPr>
                      <w:t xml:space="preserve">; </w:t>
                    </w:r>
                  </w:p>
                  <w:p w14:paraId="49E15629" w14:textId="77777777" w:rsidR="005635BE" w:rsidRPr="00BE4EBF" w:rsidRDefault="005635BE" w:rsidP="00757561">
                    <w:pPr>
                      <w:spacing w:line="256" w:lineRule="auto"/>
                      <w:ind w:left="405"/>
                      <w:contextualSpacing/>
                      <w:jc w:val="both"/>
                      <w:rPr>
                        <w:szCs w:val="22"/>
                      </w:rPr>
                    </w:pPr>
                  </w:p>
                  <w:p w14:paraId="64B34187" w14:textId="77777777" w:rsidR="005635BE" w:rsidRPr="00BE4EBF" w:rsidRDefault="005635BE">
                    <w:pPr>
                      <w:numPr>
                        <w:ilvl w:val="0"/>
                        <w:numId w:val="15"/>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BE5C1B1" w14:textId="77777777" w:rsidR="005635BE" w:rsidRPr="00BE4EBF" w:rsidRDefault="005635BE">
                    <w:pPr>
                      <w:numPr>
                        <w:ilvl w:val="0"/>
                        <w:numId w:val="15"/>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4844817C" w14:textId="77777777" w:rsidR="005635BE" w:rsidRPr="00BE4EBF" w:rsidRDefault="005635BE" w:rsidP="00757561">
                    <w:pPr>
                      <w:spacing w:line="256" w:lineRule="auto"/>
                      <w:ind w:left="405"/>
                      <w:contextualSpacing/>
                      <w:jc w:val="both"/>
                      <w:rPr>
                        <w:szCs w:val="22"/>
                      </w:rPr>
                    </w:pPr>
                  </w:p>
                  <w:p w14:paraId="07285841" w14:textId="77777777" w:rsidR="005635BE" w:rsidRPr="00BE4EBF" w:rsidRDefault="005635BE">
                    <w:pPr>
                      <w:numPr>
                        <w:ilvl w:val="0"/>
                        <w:numId w:val="15"/>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31CE5FCD" w14:textId="77777777" w:rsidR="005635BE" w:rsidRPr="00BE4EBF" w:rsidRDefault="005635BE" w:rsidP="00757561">
                    <w:pPr>
                      <w:ind w:left="720"/>
                      <w:contextualSpacing/>
                      <w:jc w:val="both"/>
                      <w:rPr>
                        <w:szCs w:val="22"/>
                      </w:rPr>
                    </w:pPr>
                  </w:p>
                  <w:p w14:paraId="553DF910" w14:textId="77777777" w:rsidR="005635BE" w:rsidRPr="00BE4EBF" w:rsidRDefault="005635BE" w:rsidP="00757561">
                    <w:pPr>
                      <w:spacing w:line="256" w:lineRule="auto"/>
                      <w:ind w:left="405"/>
                      <w:contextualSpacing/>
                      <w:jc w:val="both"/>
                      <w:rPr>
                        <w:szCs w:val="22"/>
                      </w:rPr>
                    </w:pPr>
                  </w:p>
                  <w:p w14:paraId="4588C07D" w14:textId="77777777" w:rsidR="005635BE" w:rsidRPr="00BE4EBF" w:rsidRDefault="005635BE">
                    <w:pPr>
                      <w:numPr>
                        <w:ilvl w:val="0"/>
                        <w:numId w:val="16"/>
                      </w:numPr>
                      <w:spacing w:line="256" w:lineRule="auto"/>
                      <w:contextualSpacing/>
                      <w:jc w:val="both"/>
                      <w:rPr>
                        <w:szCs w:val="22"/>
                      </w:rPr>
                    </w:pPr>
                    <w:r w:rsidRPr="00BE4EBF">
                      <w:rPr>
                        <w:szCs w:val="22"/>
                      </w:rPr>
                      <w:t xml:space="preserve">appropriate safeguards are in place  in relation to the transfer, to ensure that Personal Data is adequately protected in accordance with Chapter V of Regulation 2016/679 ( General Data Protection Regulation); </w:t>
                    </w:r>
                  </w:p>
                  <w:p w14:paraId="2A4D67E8" w14:textId="77777777" w:rsidR="005635BE" w:rsidRPr="00BE4EBF" w:rsidRDefault="005635BE">
                    <w:pPr>
                      <w:numPr>
                        <w:ilvl w:val="0"/>
                        <w:numId w:val="16"/>
                      </w:numPr>
                      <w:spacing w:line="256" w:lineRule="auto"/>
                      <w:contextualSpacing/>
                      <w:jc w:val="both"/>
                      <w:rPr>
                        <w:szCs w:val="22"/>
                      </w:rPr>
                    </w:pPr>
                    <w:r w:rsidRPr="00BE4EBF">
                      <w:rPr>
                        <w:szCs w:val="22"/>
                      </w:rPr>
                      <w:t>the data subject has enforceable rights and effective legal remedies;</w:t>
                    </w:r>
                  </w:p>
                  <w:p w14:paraId="769809B7" w14:textId="77777777" w:rsidR="005635BE" w:rsidRPr="00BE4EBF" w:rsidRDefault="005635BE">
                    <w:pPr>
                      <w:numPr>
                        <w:ilvl w:val="0"/>
                        <w:numId w:val="16"/>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41B9BAE6" w14:textId="77777777" w:rsidR="005635BE" w:rsidRPr="00BE4EBF" w:rsidRDefault="005635BE">
                    <w:pPr>
                      <w:numPr>
                        <w:ilvl w:val="0"/>
                        <w:numId w:val="16"/>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0D43E87E" w14:textId="77777777" w:rsidR="005635BE" w:rsidRPr="00BE4EBF" w:rsidRDefault="005635BE" w:rsidP="00757561">
                    <w:pPr>
                      <w:spacing w:line="256" w:lineRule="auto"/>
                      <w:jc w:val="both"/>
                      <w:rPr>
                        <w:szCs w:val="22"/>
                      </w:rPr>
                    </w:pPr>
                    <w:r w:rsidRPr="00BE4EBF">
                      <w:rPr>
                        <w:szCs w:val="22"/>
                      </w:rPr>
                      <w:t xml:space="preserve"> </w:t>
                    </w:r>
                  </w:p>
                  <w:p w14:paraId="013AE293" w14:textId="77777777" w:rsidR="005635BE" w:rsidRPr="00BE4EBF" w:rsidRDefault="005635BE">
                    <w:pPr>
                      <w:numPr>
                        <w:ilvl w:val="2"/>
                        <w:numId w:val="11"/>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4B12C8BD" w14:textId="77777777" w:rsidR="005635BE" w:rsidRPr="00BE4EBF" w:rsidRDefault="005635BE" w:rsidP="00757561">
                    <w:pPr>
                      <w:spacing w:line="256" w:lineRule="auto"/>
                      <w:ind w:left="2340"/>
                      <w:contextualSpacing/>
                      <w:jc w:val="both"/>
                      <w:rPr>
                        <w:szCs w:val="22"/>
                      </w:rPr>
                    </w:pPr>
                  </w:p>
                  <w:p w14:paraId="2AABE25D" w14:textId="77777777" w:rsidR="005635BE" w:rsidRPr="00BE4EBF" w:rsidRDefault="005635BE">
                    <w:pPr>
                      <w:numPr>
                        <w:ilvl w:val="2"/>
                        <w:numId w:val="11"/>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1F17D7B7" w14:textId="77777777" w:rsidR="005635BE" w:rsidRPr="00BE4EBF" w:rsidRDefault="005635BE" w:rsidP="00757561">
                    <w:pPr>
                      <w:ind w:left="720"/>
                      <w:contextualSpacing/>
                      <w:jc w:val="both"/>
                      <w:rPr>
                        <w:szCs w:val="22"/>
                      </w:rPr>
                    </w:pPr>
                  </w:p>
                  <w:p w14:paraId="70BB375B" w14:textId="77777777" w:rsidR="005635BE" w:rsidRPr="00BE4EBF" w:rsidRDefault="005635BE">
                    <w:pPr>
                      <w:numPr>
                        <w:ilvl w:val="2"/>
                        <w:numId w:val="11"/>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947A0E2" w14:textId="77777777" w:rsidR="005635BE" w:rsidRPr="00BE4EBF" w:rsidRDefault="005635BE" w:rsidP="00757561">
                    <w:pPr>
                      <w:ind w:left="720"/>
                      <w:contextualSpacing/>
                      <w:jc w:val="both"/>
                      <w:rPr>
                        <w:szCs w:val="22"/>
                      </w:rPr>
                    </w:pPr>
                  </w:p>
                  <w:p w14:paraId="2BF3DDA3" w14:textId="77777777" w:rsidR="005635BE" w:rsidRPr="00BE4EBF" w:rsidRDefault="005635BE">
                    <w:pPr>
                      <w:numPr>
                        <w:ilvl w:val="2"/>
                        <w:numId w:val="11"/>
                      </w:numPr>
                      <w:spacing w:line="256" w:lineRule="auto"/>
                      <w:ind w:left="327" w:hanging="327"/>
                      <w:contextualSpacing/>
                      <w:jc w:val="both"/>
                      <w:rPr>
                        <w:szCs w:val="22"/>
                      </w:rPr>
                    </w:pPr>
                    <w:r w:rsidRPr="00BE4EBF">
                      <w:rPr>
                        <w:szCs w:val="22"/>
                      </w:rPr>
                      <w:t xml:space="preserve">The Contractor shall at the written direction  of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458A8065" w14:textId="77777777" w:rsidR="005635BE" w:rsidRPr="00BE4EBF" w:rsidRDefault="005635BE" w:rsidP="00757561">
                    <w:pPr>
                      <w:ind w:left="720"/>
                      <w:contextualSpacing/>
                      <w:jc w:val="both"/>
                      <w:rPr>
                        <w:szCs w:val="22"/>
                      </w:rPr>
                    </w:pPr>
                  </w:p>
                  <w:p w14:paraId="6D6C75C9" w14:textId="77777777" w:rsidR="005635BE" w:rsidRPr="00BE4EBF" w:rsidRDefault="005635BE">
                    <w:pPr>
                      <w:numPr>
                        <w:ilvl w:val="2"/>
                        <w:numId w:val="11"/>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74EF8AB7" w14:textId="77777777" w:rsidR="005635BE" w:rsidRPr="00BE4EBF" w:rsidRDefault="005635BE" w:rsidP="00757561">
                    <w:pPr>
                      <w:ind w:left="720"/>
                      <w:contextualSpacing/>
                      <w:jc w:val="both"/>
                      <w:rPr>
                        <w:szCs w:val="22"/>
                      </w:rPr>
                    </w:pPr>
                  </w:p>
                  <w:p w14:paraId="24A9817F" w14:textId="77777777" w:rsidR="005635BE" w:rsidRPr="00BE4EBF" w:rsidRDefault="005635BE">
                    <w:pPr>
                      <w:numPr>
                        <w:ilvl w:val="2"/>
                        <w:numId w:val="11"/>
                      </w:numPr>
                      <w:spacing w:line="256" w:lineRule="auto"/>
                      <w:ind w:left="469" w:hanging="469"/>
                      <w:contextualSpacing/>
                      <w:jc w:val="both"/>
                      <w:rPr>
                        <w:szCs w:val="22"/>
                      </w:rPr>
                    </w:pPr>
                    <w:r w:rsidRPr="00BE4EBF">
                      <w:rPr>
                        <w:szCs w:val="22"/>
                      </w:rPr>
                      <w:t xml:space="preserve">The Contractor shall fully comply with, and implement policies which are communicated or notified to the Contractor by the </w:t>
                    </w:r>
                    <w:r>
                      <w:rPr>
                        <w:szCs w:val="22"/>
                      </w:rPr>
                      <w:t>Contracting Authority</w:t>
                    </w:r>
                    <w:r w:rsidRPr="00BE4EBF">
                      <w:rPr>
                        <w:szCs w:val="22"/>
                      </w:rPr>
                      <w:t xml:space="preserve"> from time to time.</w:t>
                    </w:r>
                  </w:p>
                  <w:p w14:paraId="15D9B816" w14:textId="77777777" w:rsidR="005635BE" w:rsidRPr="00BE4EBF" w:rsidRDefault="005635BE" w:rsidP="00757561">
                    <w:pPr>
                      <w:ind w:left="720"/>
                      <w:contextualSpacing/>
                      <w:jc w:val="both"/>
                      <w:rPr>
                        <w:szCs w:val="22"/>
                        <w:highlight w:val="yellow"/>
                      </w:rPr>
                    </w:pPr>
                  </w:p>
                  <w:p w14:paraId="5C77DA64" w14:textId="77777777" w:rsidR="005635BE" w:rsidRPr="00BE4EBF" w:rsidRDefault="005635BE">
                    <w:pPr>
                      <w:numPr>
                        <w:ilvl w:val="2"/>
                        <w:numId w:val="11"/>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7D020338" w14:textId="77777777" w:rsidR="005635BE" w:rsidRPr="00BE4EBF" w:rsidRDefault="005635BE" w:rsidP="00757561">
                    <w:pPr>
                      <w:ind w:left="720"/>
                      <w:contextualSpacing/>
                      <w:jc w:val="both"/>
                      <w:rPr>
                        <w:szCs w:val="22"/>
                      </w:rPr>
                    </w:pPr>
                  </w:p>
                  <w:p w14:paraId="514273D4" w14:textId="77777777" w:rsidR="005635BE" w:rsidRPr="00BE4EBF" w:rsidRDefault="005635BE">
                    <w:pPr>
                      <w:numPr>
                        <w:ilvl w:val="2"/>
                        <w:numId w:val="11"/>
                      </w:numPr>
                      <w:spacing w:line="256" w:lineRule="auto"/>
                      <w:ind w:left="611" w:hanging="611"/>
                      <w:contextualSpacing/>
                      <w:jc w:val="both"/>
                      <w:rPr>
                        <w:szCs w:val="22"/>
                      </w:rPr>
                    </w:pPr>
                    <w:r w:rsidRPr="00BE4EBF">
                      <w:rPr>
                        <w:szCs w:val="22"/>
                      </w:rPr>
                      <w:t>The Contractor shall:-</w:t>
                    </w:r>
                  </w:p>
                  <w:p w14:paraId="7D6268D9" w14:textId="77777777" w:rsidR="005635BE" w:rsidRPr="00BE4EBF" w:rsidRDefault="005635BE" w:rsidP="00757561">
                    <w:pPr>
                      <w:spacing w:line="256" w:lineRule="auto"/>
                      <w:jc w:val="both"/>
                      <w:rPr>
                        <w:szCs w:val="22"/>
                      </w:rPr>
                    </w:pPr>
                  </w:p>
                  <w:p w14:paraId="435D4F0F" w14:textId="77777777" w:rsidR="005635BE" w:rsidRPr="00BE4EBF" w:rsidRDefault="005635BE">
                    <w:pPr>
                      <w:numPr>
                        <w:ilvl w:val="0"/>
                        <w:numId w:val="14"/>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6DAEC099" w14:textId="77777777" w:rsidR="005635BE" w:rsidRPr="00BE4EBF" w:rsidRDefault="005635BE">
                    <w:pPr>
                      <w:numPr>
                        <w:ilvl w:val="0"/>
                        <w:numId w:val="14"/>
                      </w:numPr>
                      <w:spacing w:line="256" w:lineRule="auto"/>
                      <w:contextualSpacing/>
                      <w:jc w:val="both"/>
                      <w:rPr>
                        <w:szCs w:val="22"/>
                      </w:rPr>
                    </w:pPr>
                    <w:r w:rsidRPr="00BE4EBF">
                      <w:rPr>
                        <w:szCs w:val="22"/>
                      </w:rPr>
                      <w:t xml:space="preserve">ensure that a back-up copy of any and all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641F98BA" w14:textId="77777777" w:rsidR="005635BE" w:rsidRPr="00BE4EBF" w:rsidRDefault="005635BE">
                    <w:pPr>
                      <w:numPr>
                        <w:ilvl w:val="0"/>
                        <w:numId w:val="14"/>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2B330E2F" w14:textId="77777777" w:rsidR="005635BE" w:rsidRPr="00BE4EBF" w:rsidRDefault="005635BE" w:rsidP="00757561">
                    <w:pPr>
                      <w:spacing w:line="256" w:lineRule="auto"/>
                      <w:ind w:left="720"/>
                      <w:contextualSpacing/>
                      <w:jc w:val="both"/>
                      <w:rPr>
                        <w:szCs w:val="22"/>
                      </w:rPr>
                    </w:pPr>
                  </w:p>
                  <w:p w14:paraId="60B3E927" w14:textId="77777777" w:rsidR="005635BE" w:rsidRPr="00BE4EBF" w:rsidRDefault="005635BE" w:rsidP="00757561">
                    <w:pPr>
                      <w:spacing w:line="256" w:lineRule="auto"/>
                      <w:ind w:left="720"/>
                      <w:contextualSpacing/>
                      <w:jc w:val="both"/>
                      <w:rPr>
                        <w:szCs w:val="22"/>
                      </w:rPr>
                    </w:pPr>
                  </w:p>
                  <w:p w14:paraId="71047354" w14:textId="77777777" w:rsidR="005635BE" w:rsidRPr="00BE4EBF" w:rsidRDefault="005635BE" w:rsidP="00757561">
                    <w:pPr>
                      <w:spacing w:line="256" w:lineRule="auto"/>
                      <w:jc w:val="both"/>
                      <w:rPr>
                        <w:i/>
                        <w:color w:val="FF0000"/>
                        <w:szCs w:val="22"/>
                      </w:rPr>
                    </w:pPr>
                    <w:r w:rsidRPr="00BE4EBF">
                      <w:rPr>
                        <w:i/>
                        <w:color w:val="FF0000"/>
                        <w:szCs w:val="22"/>
                      </w:rPr>
                      <w:t>(IF YOU ARE NOT CONSENTING TO A THIRD PARTY PROCESSOR - DELETE IF NOT IN USE)</w:t>
                    </w:r>
                  </w:p>
                  <w:p w14:paraId="52C94883" w14:textId="77777777" w:rsidR="005635BE" w:rsidRPr="00BE4EBF" w:rsidRDefault="005635BE">
                    <w:pPr>
                      <w:numPr>
                        <w:ilvl w:val="2"/>
                        <w:numId w:val="11"/>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third party processor of Personal Data under this agreement</w:t>
                    </w:r>
                    <w:r>
                      <w:rPr>
                        <w:szCs w:val="22"/>
                      </w:rPr>
                      <w:t>.</w:t>
                    </w:r>
                    <w:r w:rsidRPr="00BE4EBF">
                      <w:rPr>
                        <w:szCs w:val="22"/>
                      </w:rPr>
                      <w:t xml:space="preserve"> </w:t>
                    </w:r>
                  </w:p>
                  <w:p w14:paraId="0EEFB21E" w14:textId="77777777" w:rsidR="005635BE" w:rsidRPr="00BE4EBF" w:rsidRDefault="005635BE" w:rsidP="00757561">
                    <w:pPr>
                      <w:spacing w:line="256" w:lineRule="auto"/>
                      <w:jc w:val="both"/>
                      <w:rPr>
                        <w:i/>
                        <w:color w:val="FF0000"/>
                        <w:szCs w:val="22"/>
                      </w:rPr>
                    </w:pPr>
                    <w:r w:rsidRPr="00BE4EBF">
                      <w:rPr>
                        <w:i/>
                        <w:color w:val="FF0000"/>
                        <w:szCs w:val="22"/>
                      </w:rPr>
                      <w:t>(OR IF USING A THIRD PARTY PROCESSOR - DELETE IF NOT IN USE)</w:t>
                    </w:r>
                  </w:p>
                  <w:p w14:paraId="1C90EB4A" w14:textId="77777777" w:rsidR="005635BE" w:rsidRPr="00BE4EBF" w:rsidRDefault="005635BE" w:rsidP="00757561">
                    <w:pPr>
                      <w:spacing w:line="256" w:lineRule="auto"/>
                      <w:jc w:val="both"/>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 xml:space="preserve">he Contractor shall remain </w:t>
                    </w:r>
                    <w:r w:rsidRPr="00BE4EBF">
                      <w:rPr>
                        <w:szCs w:val="22"/>
                      </w:rPr>
                      <w:lastRenderedPageBreak/>
                      <w:t>fully liable for all acts or omissions of any third-party processor appointed by it pursuant to this clause 11.</w:t>
                    </w:r>
                  </w:p>
                  <w:p w14:paraId="7E9F26CF" w14:textId="77777777" w:rsidR="005635BE" w:rsidRPr="00BE4EBF" w:rsidRDefault="005635BE" w:rsidP="00757561">
                    <w:pPr>
                      <w:spacing w:line="256" w:lineRule="auto"/>
                      <w:jc w:val="both"/>
                      <w:rPr>
                        <w:szCs w:val="22"/>
                      </w:rPr>
                    </w:pPr>
                  </w:p>
                  <w:p w14:paraId="3AA0C47E" w14:textId="77777777" w:rsidR="005635BE" w:rsidRPr="00BE4EBF" w:rsidRDefault="005635BE">
                    <w:pPr>
                      <w:numPr>
                        <w:ilvl w:val="2"/>
                        <w:numId w:val="11"/>
                      </w:numPr>
                      <w:spacing w:line="256" w:lineRule="auto"/>
                      <w:ind w:left="327" w:hanging="283"/>
                      <w:contextualSpacing/>
                      <w:jc w:val="both"/>
                      <w:rPr>
                        <w:szCs w:val="22"/>
                      </w:rPr>
                    </w:pPr>
                    <w:r w:rsidRPr="00BE4EBF">
                      <w:rPr>
                        <w:szCs w:val="22"/>
                      </w:rPr>
                      <w:t>Save for clauses 11B, 11C, 11D(4) and 11E, all the obligations on the Contractor in this clause 11 relating to the processing of Personal Data shall apply to the processing of all Confidential Information.</w:t>
                    </w:r>
                  </w:p>
                  <w:p w14:paraId="449EE1D3" w14:textId="77777777" w:rsidR="005635BE" w:rsidRPr="00BE4EBF" w:rsidRDefault="005635BE" w:rsidP="00757561">
                    <w:pPr>
                      <w:jc w:val="both"/>
                      <w:rPr>
                        <w:szCs w:val="22"/>
                      </w:rPr>
                    </w:pPr>
                  </w:p>
                </w:tc>
              </w:tr>
            </w:tbl>
            <w:p w14:paraId="220C7C43" w14:textId="77777777" w:rsidR="005635BE" w:rsidRPr="00BE4EBF" w:rsidRDefault="005635BE" w:rsidP="005635BE">
              <w:pPr>
                <w:spacing w:after="240"/>
                <w:jc w:val="both"/>
                <w:rPr>
                  <w:szCs w:val="22"/>
                </w:rPr>
              </w:pPr>
            </w:p>
            <w:p w14:paraId="5407EC5B" w14:textId="77777777" w:rsidR="005635BE" w:rsidRPr="00BE4EBF" w:rsidRDefault="009A4ECC" w:rsidP="005635BE">
              <w:pPr>
                <w:jc w:val="both"/>
                <w:rPr>
                  <w:color w:val="FF0000"/>
                  <w:szCs w:val="22"/>
                  <w:highlight w:val="cyan"/>
                </w:rPr>
              </w:pPr>
            </w:p>
          </w:sdtContent>
        </w:sdt>
        <w:p w14:paraId="4F034CFA"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56D702AC" w14:textId="77777777" w:rsidTr="00757561">
            <w:trPr>
              <w:gridAfter w:val="1"/>
              <w:wAfter w:w="44" w:type="dxa"/>
              <w:trHeight w:val="964"/>
            </w:trPr>
            <w:tc>
              <w:tcPr>
                <w:tcW w:w="4470" w:type="dxa"/>
                <w:shd w:val="clear" w:color="auto" w:fill="CCCCCC"/>
              </w:tcPr>
              <w:p w14:paraId="4CACFE91"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23AEE229" w14:textId="77777777" w:rsidR="005635BE" w:rsidRPr="00830A49" w:rsidRDefault="005635BE" w:rsidP="00757561">
                <w:pPr>
                  <w:rPr>
                    <w:szCs w:val="22"/>
                  </w:rPr>
                </w:pPr>
              </w:p>
              <w:p w14:paraId="0726FE70" w14:textId="77777777" w:rsidR="005635BE" w:rsidRPr="00830A49" w:rsidRDefault="005635BE" w:rsidP="00757561">
                <w:pPr>
                  <w:rPr>
                    <w:szCs w:val="22"/>
                  </w:rPr>
                </w:pPr>
                <w:r w:rsidRPr="00830A49">
                  <w:rPr>
                    <w:szCs w:val="22"/>
                  </w:rPr>
                  <w:t>__________________________</w:t>
                </w:r>
              </w:p>
              <w:p w14:paraId="7DFBC35C"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3E8294DC" w14:textId="77777777" w:rsidR="005635BE" w:rsidRPr="00830A49" w:rsidRDefault="005635BE" w:rsidP="00757561">
                <w:pPr>
                  <w:rPr>
                    <w:szCs w:val="22"/>
                  </w:rPr>
                </w:pPr>
                <w:r w:rsidRPr="00830A49">
                  <w:rPr>
                    <w:szCs w:val="22"/>
                  </w:rPr>
                  <w:t>SIGNED for and on behalf of the Contractor</w:t>
                </w:r>
              </w:p>
              <w:p w14:paraId="3295A041" w14:textId="77777777" w:rsidR="005635BE" w:rsidRPr="00830A49" w:rsidRDefault="005635BE" w:rsidP="00757561">
                <w:pPr>
                  <w:spacing w:after="360"/>
                  <w:rPr>
                    <w:szCs w:val="22"/>
                  </w:rPr>
                </w:pPr>
              </w:p>
              <w:p w14:paraId="31319968" w14:textId="77777777" w:rsidR="005635BE" w:rsidRPr="00830A49" w:rsidRDefault="005635BE" w:rsidP="00757561">
                <w:pPr>
                  <w:rPr>
                    <w:szCs w:val="22"/>
                  </w:rPr>
                </w:pPr>
                <w:r w:rsidRPr="00830A49">
                  <w:rPr>
                    <w:szCs w:val="22"/>
                  </w:rPr>
                  <w:t>____________________________</w:t>
                </w:r>
              </w:p>
            </w:tc>
          </w:tr>
          <w:tr w:rsidR="005635BE" w:rsidRPr="00830A49" w14:paraId="7149656E" w14:textId="77777777" w:rsidTr="00757561">
            <w:trPr>
              <w:trHeight w:val="1044"/>
            </w:trPr>
            <w:tc>
              <w:tcPr>
                <w:tcW w:w="4494" w:type="dxa"/>
                <w:gridSpan w:val="2"/>
                <w:shd w:val="clear" w:color="auto" w:fill="CCCCCC"/>
              </w:tcPr>
              <w:p w14:paraId="118E5CCD"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1D8ACF8F" w14:textId="77777777" w:rsidR="005635BE" w:rsidRPr="00830A49" w:rsidRDefault="005635BE" w:rsidP="00757561">
                <w:pPr>
                  <w:rPr>
                    <w:szCs w:val="22"/>
                  </w:rPr>
                </w:pPr>
                <w:r w:rsidRPr="00830A49">
                  <w:rPr>
                    <w:szCs w:val="22"/>
                  </w:rPr>
                  <w:t>Witness</w:t>
                </w:r>
              </w:p>
            </w:tc>
          </w:tr>
        </w:tbl>
        <w:p w14:paraId="27C52DEA" w14:textId="77777777" w:rsidR="00BE4EBF" w:rsidRPr="00BE4EBF" w:rsidRDefault="00BE4EBF" w:rsidP="00BE4EBF">
          <w:pPr>
            <w:spacing w:after="240"/>
            <w:jc w:val="both"/>
            <w:rPr>
              <w:szCs w:val="22"/>
            </w:rPr>
          </w:pPr>
        </w:p>
        <w:p w14:paraId="527F34B6" w14:textId="77777777" w:rsidR="00BE4EBF" w:rsidRPr="00BE4EBF" w:rsidRDefault="009A4ECC" w:rsidP="00BE4EBF">
          <w:pPr>
            <w:jc w:val="both"/>
            <w:rPr>
              <w:color w:val="FF0000"/>
              <w:szCs w:val="22"/>
              <w:highlight w:val="cyan"/>
            </w:rPr>
          </w:pPr>
        </w:p>
      </w:sdtContent>
    </w:sdt>
    <w:p w14:paraId="751607A0" w14:textId="77777777" w:rsidR="00B402FB" w:rsidRPr="00830A49" w:rsidRDefault="00B402FB" w:rsidP="00B402FB">
      <w:pPr>
        <w:jc w:val="both"/>
        <w:rPr>
          <w:szCs w:val="22"/>
        </w:rPr>
      </w:pPr>
    </w:p>
    <w:p w14:paraId="692F7956" w14:textId="77777777" w:rsidR="0031024C" w:rsidRDefault="0031024C" w:rsidP="00DB6F9F"/>
    <w:p w14:paraId="5D4ECDF4" w14:textId="77777777" w:rsidR="00DB6F9F" w:rsidRDefault="00DB6F9F" w:rsidP="00DB6F9F"/>
    <w:p w14:paraId="333FF131"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to the Confidentiality Agreement: </w:t>
      </w:r>
      <w:r>
        <w:rPr>
          <w:b/>
          <w:bCs/>
          <w:color w:val="333399"/>
          <w:sz w:val="32"/>
          <w:szCs w:val="32"/>
          <w:lang w:val="en-US"/>
        </w:rPr>
        <w:t>Data Protection</w:t>
      </w:r>
    </w:p>
    <w:p w14:paraId="3714BFB1"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EndPr/>
      <w:sdtContent>
        <w:p w14:paraId="320AA971"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5E131A1B" w14:textId="77777777" w:rsidR="00DB6F9F" w:rsidRPr="00310EDC" w:rsidRDefault="00DB6F9F" w:rsidP="00DB6F9F">
          <w:pPr>
            <w:rPr>
              <w:bCs/>
              <w:szCs w:val="22"/>
              <w:u w:val="single"/>
            </w:rPr>
          </w:pPr>
          <w:r w:rsidRPr="00310EDC">
            <w:rPr>
              <w:bCs/>
              <w:szCs w:val="22"/>
              <w:u w:val="single"/>
            </w:rPr>
            <w:t>Processing, Personal Data and Data Subjects</w:t>
          </w:r>
        </w:p>
        <w:p w14:paraId="1DDD77A5" w14:textId="77777777" w:rsidR="00DB6F9F" w:rsidRPr="00310EDC" w:rsidRDefault="00DB6F9F">
          <w:pPr>
            <w:numPr>
              <w:ilvl w:val="0"/>
              <w:numId w:val="17"/>
            </w:numPr>
            <w:rPr>
              <w:szCs w:val="22"/>
            </w:rPr>
          </w:pPr>
          <w:r w:rsidRPr="00310EDC">
            <w:rPr>
              <w:szCs w:val="22"/>
            </w:rPr>
            <w:t>Processing by the Contractor</w:t>
          </w:r>
        </w:p>
        <w:p w14:paraId="5443B5C1" w14:textId="77777777" w:rsidR="00DB6F9F" w:rsidRPr="00310EDC" w:rsidRDefault="00DB6F9F" w:rsidP="00DB6F9F">
          <w:pPr>
            <w:ind w:left="720"/>
            <w:contextualSpacing/>
            <w:rPr>
              <w:szCs w:val="22"/>
            </w:rPr>
          </w:pPr>
        </w:p>
        <w:p w14:paraId="44A08B86" w14:textId="77777777" w:rsidR="00DB6F9F" w:rsidRPr="00310EDC" w:rsidRDefault="00DB6F9F">
          <w:pPr>
            <w:numPr>
              <w:ilvl w:val="1"/>
              <w:numId w:val="17"/>
            </w:numPr>
            <w:ind w:left="1134"/>
            <w:contextualSpacing/>
            <w:rPr>
              <w:szCs w:val="22"/>
            </w:rPr>
          </w:pPr>
          <w:r w:rsidRPr="00310EDC">
            <w:rPr>
              <w:szCs w:val="22"/>
            </w:rPr>
            <w:t>Subject matter of processing</w:t>
          </w:r>
        </w:p>
        <w:p w14:paraId="5E15686C" w14:textId="77777777" w:rsidR="00DB6F9F" w:rsidRPr="00310EDC" w:rsidRDefault="00DB6F9F" w:rsidP="00DB6F9F">
          <w:pPr>
            <w:ind w:left="1134"/>
            <w:contextualSpacing/>
            <w:rPr>
              <w:szCs w:val="22"/>
            </w:rPr>
          </w:pPr>
        </w:p>
        <w:p w14:paraId="7653E1C8" w14:textId="77777777" w:rsidR="00DB6F9F" w:rsidRPr="00310EDC" w:rsidRDefault="00DB6F9F">
          <w:pPr>
            <w:numPr>
              <w:ilvl w:val="1"/>
              <w:numId w:val="17"/>
            </w:numPr>
            <w:ind w:left="1134"/>
            <w:contextualSpacing/>
            <w:rPr>
              <w:szCs w:val="22"/>
            </w:rPr>
          </w:pPr>
          <w:r w:rsidRPr="00310EDC">
            <w:rPr>
              <w:szCs w:val="22"/>
            </w:rPr>
            <w:t>Nature of processing</w:t>
          </w:r>
          <w:r w:rsidRPr="00310EDC">
            <w:rPr>
              <w:szCs w:val="22"/>
            </w:rPr>
            <w:br/>
          </w:r>
        </w:p>
        <w:p w14:paraId="0B099ABD" w14:textId="77777777" w:rsidR="00DB6F9F" w:rsidRPr="00310EDC" w:rsidRDefault="00DB6F9F">
          <w:pPr>
            <w:numPr>
              <w:ilvl w:val="1"/>
              <w:numId w:val="17"/>
            </w:numPr>
            <w:ind w:left="1134"/>
            <w:contextualSpacing/>
            <w:rPr>
              <w:szCs w:val="22"/>
            </w:rPr>
          </w:pPr>
          <w:r w:rsidRPr="00310EDC">
            <w:rPr>
              <w:szCs w:val="22"/>
            </w:rPr>
            <w:t>Purpose of processing</w:t>
          </w:r>
        </w:p>
        <w:p w14:paraId="0A81F97D" w14:textId="77777777" w:rsidR="00DB6F9F" w:rsidRPr="00310EDC" w:rsidRDefault="00DB6F9F" w:rsidP="00DB6F9F">
          <w:pPr>
            <w:ind w:left="1134"/>
            <w:contextualSpacing/>
            <w:rPr>
              <w:szCs w:val="22"/>
            </w:rPr>
          </w:pPr>
        </w:p>
        <w:p w14:paraId="374CE60F" w14:textId="77777777" w:rsidR="00DB6F9F" w:rsidRPr="00310EDC" w:rsidRDefault="00DB6F9F">
          <w:pPr>
            <w:numPr>
              <w:ilvl w:val="1"/>
              <w:numId w:val="17"/>
            </w:numPr>
            <w:ind w:left="1134"/>
            <w:contextualSpacing/>
            <w:rPr>
              <w:szCs w:val="22"/>
            </w:rPr>
          </w:pPr>
          <w:r w:rsidRPr="00310EDC">
            <w:rPr>
              <w:szCs w:val="22"/>
            </w:rPr>
            <w:t>Duration of the processing</w:t>
          </w:r>
        </w:p>
        <w:p w14:paraId="1C22A964" w14:textId="77777777" w:rsidR="00DB6F9F" w:rsidRPr="00310EDC" w:rsidRDefault="00DB6F9F" w:rsidP="00DB6F9F">
          <w:pPr>
            <w:ind w:left="720"/>
            <w:contextualSpacing/>
            <w:rPr>
              <w:szCs w:val="22"/>
            </w:rPr>
          </w:pPr>
        </w:p>
        <w:p w14:paraId="78C90FEE" w14:textId="77777777" w:rsidR="00DB6F9F" w:rsidRPr="00310EDC" w:rsidRDefault="00DB6F9F">
          <w:pPr>
            <w:numPr>
              <w:ilvl w:val="0"/>
              <w:numId w:val="17"/>
            </w:numPr>
            <w:rPr>
              <w:szCs w:val="22"/>
            </w:rPr>
          </w:pPr>
          <w:r w:rsidRPr="00310EDC">
            <w:rPr>
              <w:szCs w:val="22"/>
            </w:rPr>
            <w:t>Types of personal data</w:t>
          </w:r>
        </w:p>
        <w:p w14:paraId="54751CEA" w14:textId="77777777" w:rsidR="00DB6F9F" w:rsidRPr="00310EDC" w:rsidRDefault="00DB6F9F" w:rsidP="00DB6F9F">
          <w:pPr>
            <w:ind w:left="720"/>
            <w:contextualSpacing/>
            <w:rPr>
              <w:szCs w:val="22"/>
            </w:rPr>
          </w:pPr>
        </w:p>
        <w:p w14:paraId="2BE315CD" w14:textId="77777777" w:rsidR="00DB6F9F" w:rsidRPr="00310EDC" w:rsidRDefault="00DB6F9F">
          <w:pPr>
            <w:pStyle w:val="ListParagraph"/>
            <w:numPr>
              <w:ilvl w:val="0"/>
              <w:numId w:val="17"/>
            </w:numPr>
            <w:rPr>
              <w:szCs w:val="22"/>
            </w:rPr>
          </w:pPr>
          <w:r w:rsidRPr="00310EDC">
            <w:rPr>
              <w:szCs w:val="22"/>
            </w:rPr>
            <w:t>Categories of data subject</w:t>
          </w:r>
        </w:p>
        <w:p w14:paraId="41C81651" w14:textId="77777777" w:rsidR="00DB6F9F" w:rsidRDefault="00DB6F9F" w:rsidP="00DB6F9F">
          <w:pPr>
            <w:spacing w:after="200"/>
            <w:jc w:val="both"/>
            <w:rPr>
              <w:rFonts w:asciiTheme="minorHAnsi" w:hAnsiTheme="minorHAnsi"/>
              <w:szCs w:val="22"/>
            </w:rPr>
          </w:pPr>
        </w:p>
        <w:p w14:paraId="340CE7C9" w14:textId="77777777" w:rsidR="00DB6F9F" w:rsidRDefault="009A4ECC" w:rsidP="00DB6F9F">
          <w:pPr>
            <w:rPr>
              <w:rFonts w:asciiTheme="minorHAnsi" w:hAnsiTheme="minorHAnsi"/>
              <w:color w:val="FF0000"/>
            </w:rPr>
          </w:pPr>
        </w:p>
      </w:sdtContent>
    </w:sdt>
    <w:p w14:paraId="6E24D2FF" w14:textId="77777777" w:rsidR="00DB6F9F" w:rsidRDefault="00DB6F9F" w:rsidP="00DB6F9F">
      <w:pPr>
        <w:ind w:left="23"/>
      </w:pPr>
      <w:r>
        <w:rPr>
          <w:szCs w:val="22"/>
        </w:rPr>
        <w:tab/>
      </w: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p w14:paraId="15BF7DB2"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E45CF48" w14:textId="77777777" w:rsidR="00DB6F9F" w:rsidRDefault="00DB6F9F" w:rsidP="00DB6F9F"/>
    <w:p w14:paraId="072DF126" w14:textId="77777777" w:rsidR="00DB6F9F" w:rsidRDefault="00DB6F9F" w:rsidP="00DB6F9F"/>
    <w:p w14:paraId="0888F92D" w14:textId="77777777" w:rsidR="00DB6F9F" w:rsidRDefault="00DB6F9F" w:rsidP="00DB6F9F">
      <w:pPr>
        <w:rPr>
          <w:rFonts w:asciiTheme="minorHAnsi" w:hAnsiTheme="minorHAnsi"/>
        </w:rPr>
      </w:pPr>
    </w:p>
    <w:p w14:paraId="09CBF9EF" w14:textId="77777777" w:rsidR="00DB6F9F" w:rsidRDefault="00DB6F9F" w:rsidP="00DB6F9F"/>
    <w:p w14:paraId="713FFD58" w14:textId="77777777" w:rsidR="00DB6F9F" w:rsidRDefault="00DB6F9F" w:rsidP="00DB6F9F"/>
    <w:p w14:paraId="3EE709A9" w14:textId="77777777" w:rsidR="00DB6F9F" w:rsidRDefault="00DB6F9F" w:rsidP="00DB6F9F">
      <w:pPr>
        <w:jc w:val="both"/>
        <w:rPr>
          <w:rFonts w:asciiTheme="minorHAnsi" w:hAnsiTheme="minorHAnsi"/>
          <w:szCs w:val="22"/>
        </w:rPr>
      </w:pPr>
    </w:p>
    <w:p w14:paraId="406A796D"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31" w:author="Johnathon O. Mhango" w:date="2026-05-04T14:03:00Z" w:initials="JM">
    <w:p w14:paraId="58E9B288" w14:textId="77777777" w:rsidR="00526B00" w:rsidRDefault="00526B00" w:rsidP="00244E68">
      <w:pPr>
        <w:pStyle w:val="CommentText"/>
      </w:pPr>
      <w:r>
        <w:rPr>
          <w:rStyle w:val="CommentReference"/>
        </w:rPr>
        <w:annotationRef/>
      </w:r>
      <w:r>
        <w:t>Insert the €2,500 here</w:t>
      </w:r>
    </w:p>
  </w:comment>
  <w:comment w:id="32" w:author="Denis Moran" w:date="2026-05-08T14:43:00Z" w:initials="DM">
    <w:p w14:paraId="187303E5" w14:textId="77777777" w:rsidR="00526B00" w:rsidRDefault="00526B00" w:rsidP="008D5247">
      <w:pPr>
        <w:pStyle w:val="CommentText"/>
      </w:pPr>
      <w:r>
        <w:rPr>
          <w:rStyle w:val="CommentReference"/>
        </w:rPr>
        <w:annotationRef/>
      </w:r>
      <w:r>
        <w:t>Complete</w:t>
      </w:r>
    </w:p>
  </w:comment>
  <w:comment w:id="33" w:author="Johnathon O. Mhango" w:date="2026-05-04T14:03:00Z" w:initials="JM">
    <w:p w14:paraId="0F691EAB" w14:textId="77777777" w:rsidR="00526B00" w:rsidRDefault="00526B00" w:rsidP="00244E68">
      <w:pPr>
        <w:pStyle w:val="CommentText"/>
      </w:pPr>
      <w:r>
        <w:rPr>
          <w:rStyle w:val="CommentReference"/>
        </w:rPr>
        <w:annotationRef/>
      </w:r>
      <w:r>
        <w:t>Delete</w:t>
      </w:r>
    </w:p>
  </w:comment>
  <w:comment w:id="34" w:author="Denis Moran" w:date="2026-05-08T14:43:00Z" w:initials="DM">
    <w:p w14:paraId="4ECA3B9F" w14:textId="77777777" w:rsidR="00526B00" w:rsidRDefault="00526B00" w:rsidP="008D5247">
      <w:pPr>
        <w:pStyle w:val="CommentText"/>
      </w:pPr>
      <w:r>
        <w:rPr>
          <w:rStyle w:val="CommentReference"/>
        </w:rPr>
        <w:annotationRef/>
      </w:r>
      <w:r>
        <w:t>Complete</w:t>
      </w:r>
    </w:p>
  </w:comment>
  <w:comment w:id="35" w:author="Johnathon O. Mhango" w:date="2026-05-04T14:02:00Z" w:initials="JM">
    <w:p w14:paraId="5B475910" w14:textId="77777777" w:rsidR="00526B00" w:rsidRDefault="00526B00" w:rsidP="00244E68">
      <w:pPr>
        <w:pStyle w:val="CommentText"/>
      </w:pPr>
      <w:r>
        <w:rPr>
          <w:rStyle w:val="CommentReference"/>
        </w:rPr>
        <w:annotationRef/>
      </w:r>
      <w:r>
        <w:t>Insert the €2,500 here</w:t>
      </w:r>
    </w:p>
  </w:comment>
  <w:comment w:id="36" w:author="Denis Moran" w:date="2026-05-08T15:11:00Z" w:initials="DM">
    <w:p w14:paraId="5B309A92" w14:textId="77777777" w:rsidR="00526B00" w:rsidRDefault="00526B00" w:rsidP="003435F5">
      <w:pPr>
        <w:pStyle w:val="CommentText"/>
      </w:pPr>
      <w:r>
        <w:rPr>
          <w:rStyle w:val="CommentReference"/>
        </w:rPr>
        <w:annotationRef/>
      </w:r>
      <w:r>
        <w:t>Complete</w:t>
      </w:r>
    </w:p>
  </w:comment>
  <w:comment w:id="37" w:author="Johnathon O. Mhango" w:date="2026-05-04T14:03:00Z" w:initials="JM">
    <w:p w14:paraId="72A6B21F" w14:textId="77777777" w:rsidR="00526B00" w:rsidRDefault="00526B00" w:rsidP="00244E68">
      <w:pPr>
        <w:pStyle w:val="CommentText"/>
      </w:pPr>
      <w:r>
        <w:rPr>
          <w:rStyle w:val="CommentReference"/>
        </w:rPr>
        <w:annotationRef/>
      </w:r>
      <w:r>
        <w:t>Delete</w:t>
      </w:r>
    </w:p>
  </w:comment>
  <w:comment w:id="38" w:author="Denis Moran" w:date="2026-05-08T14:43:00Z" w:initials="DM">
    <w:p w14:paraId="000C3C5D" w14:textId="77777777" w:rsidR="00526B00" w:rsidRDefault="00526B00" w:rsidP="008D5247">
      <w:pPr>
        <w:pStyle w:val="CommentText"/>
      </w:pPr>
      <w:r>
        <w:rPr>
          <w:rStyle w:val="CommentReference"/>
        </w:rPr>
        <w:annotationRef/>
      </w:r>
      <w:r>
        <w:t>Complete</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8E9B288" w15:done="1"/>
  <w15:commentEx w15:paraId="187303E5" w15:paraIdParent="58E9B288" w15:done="1"/>
  <w15:commentEx w15:paraId="0F691EAB" w15:done="1"/>
  <w15:commentEx w15:paraId="4ECA3B9F" w15:paraIdParent="0F691EAB" w15:done="1"/>
  <w15:commentEx w15:paraId="5B475910" w15:done="1"/>
  <w15:commentEx w15:paraId="5B309A92" w15:paraIdParent="5B475910" w15:done="1"/>
  <w15:commentEx w15:paraId="72A6B21F" w15:done="1"/>
  <w15:commentEx w15:paraId="000C3C5D" w15:paraIdParent="72A6B21F"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530742A5" w16cex:dateUtc="2026-05-04T13:03:00Z"/>
  <w16cex:commentExtensible w16cex:durableId="48B4D893" w16cex:dateUtc="2026-05-08T13:43:00Z"/>
  <w16cex:commentExtensible w16cex:durableId="10E509D7" w16cex:dateUtc="2026-05-04T13:03:00Z"/>
  <w16cex:commentExtensible w16cex:durableId="41E030B0" w16cex:dateUtc="2026-05-08T13:43:00Z"/>
  <w16cex:commentExtensible w16cex:durableId="7E6BA101" w16cex:dateUtc="2026-05-04T13:02:00Z"/>
  <w16cex:commentExtensible w16cex:durableId="564DE52C" w16cex:dateUtc="2026-05-08T14:11:00Z"/>
  <w16cex:commentExtensible w16cex:durableId="60FF1B07" w16cex:dateUtc="2026-05-04T13:03:00Z"/>
  <w16cex:commentExtensible w16cex:durableId="56F7872B" w16cex:dateUtc="2026-05-08T13:43: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8E9B288" w16cid:durableId="530742A5"/>
  <w16cid:commentId w16cid:paraId="187303E5" w16cid:durableId="48B4D893"/>
  <w16cid:commentId w16cid:paraId="0F691EAB" w16cid:durableId="10E509D7"/>
  <w16cid:commentId w16cid:paraId="4ECA3B9F" w16cid:durableId="41E030B0"/>
  <w16cid:commentId w16cid:paraId="5B475910" w16cid:durableId="7E6BA101"/>
  <w16cid:commentId w16cid:paraId="5B309A92" w16cid:durableId="564DE52C"/>
  <w16cid:commentId w16cid:paraId="72A6B21F" w16cid:durableId="60FF1B07"/>
  <w16cid:commentId w16cid:paraId="000C3C5D" w16cid:durableId="56F7872B"/>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7BB479B" w14:textId="77777777" w:rsidR="00C13B80" w:rsidRDefault="00C13B80" w:rsidP="003C0FB1">
      <w:r>
        <w:separator/>
      </w:r>
    </w:p>
  </w:endnote>
  <w:endnote w:type="continuationSeparator" w:id="0">
    <w:p w14:paraId="4073484A" w14:textId="77777777" w:rsidR="00C13B80" w:rsidRDefault="00C13B80" w:rsidP="003C0FB1">
      <w:r>
        <w:continuationSeparator/>
      </w:r>
    </w:p>
  </w:endnote>
  <w:endnote w:type="continuationNotice" w:id="1">
    <w:p w14:paraId="6C3AE480" w14:textId="77777777" w:rsidR="00C13B80" w:rsidRDefault="00C13B8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EndPr/>
    <w:sdtContent>
      <w:p w14:paraId="063F9131" w14:textId="0D8869E6" w:rsidR="00FB7237" w:rsidRDefault="00FB7237"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8F637D" w:rsidRPr="008F637D">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EndPr/>
    <w:sdtContent>
      <w:p w14:paraId="63E3D911" w14:textId="1BD03D73" w:rsidR="00FB7237" w:rsidRPr="00CC6259" w:rsidRDefault="00FB7237"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8F637D">
          <w:rPr>
            <w:rFonts w:asciiTheme="minorHAnsi" w:hAnsiTheme="minorHAnsi"/>
            <w:noProof/>
          </w:rPr>
          <w:t>15</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30"/>
      <w:docPartObj>
        <w:docPartGallery w:val="Page Numbers (Bottom of Page)"/>
        <w:docPartUnique/>
      </w:docPartObj>
    </w:sdtPr>
    <w:sdtEndPr/>
    <w:sdtContent>
      <w:p w14:paraId="373EAA67" w14:textId="744A0596" w:rsidR="00FB7237" w:rsidRPr="00DE06E5" w:rsidRDefault="00FB7237" w:rsidP="00F934BA">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8F637D" w:rsidRPr="008F637D">
          <w:rPr>
            <w:rFonts w:ascii="Times New Roman" w:hAnsi="Times New Roman"/>
            <w:noProof/>
          </w:rPr>
          <w:t>30</w:t>
        </w:r>
        <w:r w:rsidRPr="00DE06E5">
          <w:rPr>
            <w:rFonts w:asciiTheme="minorHAnsi" w:hAnsi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0A6A5AE" w14:textId="77777777" w:rsidR="00C13B80" w:rsidRDefault="00C13B80" w:rsidP="003C0FB1">
      <w:r>
        <w:separator/>
      </w:r>
    </w:p>
  </w:footnote>
  <w:footnote w:type="continuationSeparator" w:id="0">
    <w:p w14:paraId="33A21A90" w14:textId="77777777" w:rsidR="00C13B80" w:rsidRDefault="00C13B80" w:rsidP="003C0FB1">
      <w:r>
        <w:continuationSeparator/>
      </w:r>
    </w:p>
  </w:footnote>
  <w:footnote w:type="continuationNotice" w:id="1">
    <w:p w14:paraId="2D059082" w14:textId="77777777" w:rsidR="00C13B80" w:rsidRDefault="00C13B80">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5C3FF5" w14:textId="1587A33F" w:rsidR="00FB7237" w:rsidRPr="00F672B1" w:rsidRDefault="00E2701F" w:rsidP="00503F93">
    <w:pPr>
      <w:pStyle w:val="Header"/>
      <w:rPr>
        <w:rFonts w:asciiTheme="minorHAnsi" w:hAnsiTheme="minorHAnsi"/>
        <w:sz w:val="16"/>
        <w:szCs w:val="16"/>
        <w:lang w:val="en-IE"/>
      </w:rPr>
    </w:pPr>
    <w:r>
      <w:rPr>
        <w:rFonts w:asciiTheme="minorHAnsi" w:hAnsiTheme="minorHAnsi"/>
        <w:sz w:val="16"/>
        <w:szCs w:val="16"/>
        <w:lang w:val="en-IE"/>
      </w:rPr>
      <w:t>ServicesRFT25</w:t>
    </w:r>
    <w:r w:rsidR="00FB7237">
      <w:rPr>
        <w:rFonts w:asciiTheme="minorHAnsi" w:hAnsiTheme="minorHAnsi"/>
        <w:sz w:val="16"/>
        <w:szCs w:val="16"/>
        <w:lang w:val="en-IE"/>
      </w:rPr>
      <w:t>012023</w:t>
    </w:r>
    <w:r w:rsidR="00FB7237">
      <w:rPr>
        <w:rFonts w:asciiTheme="minorHAnsi" w:hAnsiTheme="minorHAnsi"/>
        <w:sz w:val="16"/>
        <w:szCs w:val="16"/>
        <w:lang w:val="en-IE"/>
      </w:rPr>
      <w:tab/>
    </w:r>
    <w:r w:rsidR="00FB7237">
      <w:rPr>
        <w:rFonts w:asciiTheme="minorHAnsi" w:hAnsiTheme="minorHAnsi"/>
        <w:sz w:val="16"/>
        <w:szCs w:val="16"/>
        <w:lang w:val="en-IE"/>
      </w:rPr>
      <w:tab/>
    </w:r>
  </w:p>
  <w:p w14:paraId="640E8141" w14:textId="77777777" w:rsidR="00FB7237" w:rsidRDefault="00FB723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4"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5"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185066DA"/>
    <w:multiLevelType w:val="hybridMultilevel"/>
    <w:tmpl w:val="75280B0C"/>
    <w:lvl w:ilvl="0" w:tplc="405C70B4">
      <w:start w:val="1"/>
      <w:numFmt w:val="lowerLetter"/>
      <w:lvlText w:val="(%1)"/>
      <w:lvlJc w:val="left"/>
      <w:pPr>
        <w:ind w:left="1134"/>
      </w:pPr>
      <w:rPr>
        <w:rFonts w:ascii="Calibri" w:eastAsia="Times New Roman" w:hAnsi="Calibri" w:cs="Times New Roman" w:hint="default"/>
        <w:b w:val="0"/>
        <w:i w:val="0"/>
        <w:strike w:val="0"/>
        <w:dstrike w:val="0"/>
        <w:color w:val="auto"/>
        <w:sz w:val="22"/>
        <w:szCs w:val="21"/>
        <w:u w:val="none" w:color="000000"/>
        <w:vertAlign w:val="baseline"/>
      </w:rPr>
    </w:lvl>
    <w:lvl w:ilvl="1" w:tplc="B54A4BAA">
      <w:start w:val="1"/>
      <w:numFmt w:val="lowerLetter"/>
      <w:lvlText w:val="%2"/>
      <w:lvlJc w:val="left"/>
      <w:pPr>
        <w:ind w:left="1800"/>
      </w:pPr>
      <w:rPr>
        <w:rFonts w:ascii="Times New Roman" w:eastAsia="Times New Roman" w:hAnsi="Times New Roman" w:cs="Times New Roman"/>
        <w:b w:val="0"/>
        <w:i w:val="0"/>
        <w:strike w:val="0"/>
        <w:dstrike w:val="0"/>
        <w:color w:val="000000"/>
        <w:sz w:val="21"/>
        <w:szCs w:val="21"/>
        <w:u w:val="none" w:color="000000"/>
        <w:vertAlign w:val="baseline"/>
      </w:rPr>
    </w:lvl>
    <w:lvl w:ilvl="2" w:tplc="27544CBC">
      <w:start w:val="1"/>
      <w:numFmt w:val="lowerRoman"/>
      <w:lvlText w:val="%3"/>
      <w:lvlJc w:val="left"/>
      <w:pPr>
        <w:ind w:left="2520"/>
      </w:pPr>
      <w:rPr>
        <w:rFonts w:ascii="Times New Roman" w:eastAsia="Times New Roman" w:hAnsi="Times New Roman" w:cs="Times New Roman"/>
        <w:b w:val="0"/>
        <w:i w:val="0"/>
        <w:strike w:val="0"/>
        <w:dstrike w:val="0"/>
        <w:color w:val="000000"/>
        <w:sz w:val="21"/>
        <w:szCs w:val="21"/>
        <w:u w:val="none" w:color="000000"/>
        <w:vertAlign w:val="baseline"/>
      </w:rPr>
    </w:lvl>
    <w:lvl w:ilvl="3" w:tplc="17A20428">
      <w:start w:val="1"/>
      <w:numFmt w:val="decimal"/>
      <w:lvlText w:val="%4"/>
      <w:lvlJc w:val="left"/>
      <w:pPr>
        <w:ind w:left="3240"/>
      </w:pPr>
      <w:rPr>
        <w:rFonts w:ascii="Times New Roman" w:eastAsia="Times New Roman" w:hAnsi="Times New Roman" w:cs="Times New Roman"/>
        <w:b w:val="0"/>
        <w:i w:val="0"/>
        <w:strike w:val="0"/>
        <w:dstrike w:val="0"/>
        <w:color w:val="000000"/>
        <w:sz w:val="21"/>
        <w:szCs w:val="21"/>
        <w:u w:val="none" w:color="000000"/>
        <w:vertAlign w:val="baseline"/>
      </w:rPr>
    </w:lvl>
    <w:lvl w:ilvl="4" w:tplc="D12E5600">
      <w:start w:val="1"/>
      <w:numFmt w:val="lowerLetter"/>
      <w:lvlText w:val="%5"/>
      <w:lvlJc w:val="left"/>
      <w:pPr>
        <w:ind w:left="3960"/>
      </w:pPr>
      <w:rPr>
        <w:rFonts w:ascii="Times New Roman" w:eastAsia="Times New Roman" w:hAnsi="Times New Roman" w:cs="Times New Roman"/>
        <w:b w:val="0"/>
        <w:i w:val="0"/>
        <w:strike w:val="0"/>
        <w:dstrike w:val="0"/>
        <w:color w:val="000000"/>
        <w:sz w:val="21"/>
        <w:szCs w:val="21"/>
        <w:u w:val="none" w:color="000000"/>
        <w:vertAlign w:val="baseline"/>
      </w:rPr>
    </w:lvl>
    <w:lvl w:ilvl="5" w:tplc="9F502D5C">
      <w:start w:val="1"/>
      <w:numFmt w:val="lowerRoman"/>
      <w:lvlText w:val="%6"/>
      <w:lvlJc w:val="left"/>
      <w:pPr>
        <w:ind w:left="4680"/>
      </w:pPr>
      <w:rPr>
        <w:rFonts w:ascii="Times New Roman" w:eastAsia="Times New Roman" w:hAnsi="Times New Roman" w:cs="Times New Roman"/>
        <w:b w:val="0"/>
        <w:i w:val="0"/>
        <w:strike w:val="0"/>
        <w:dstrike w:val="0"/>
        <w:color w:val="000000"/>
        <w:sz w:val="21"/>
        <w:szCs w:val="21"/>
        <w:u w:val="none" w:color="000000"/>
        <w:vertAlign w:val="baseline"/>
      </w:rPr>
    </w:lvl>
    <w:lvl w:ilvl="6" w:tplc="9CE0E9DE">
      <w:start w:val="1"/>
      <w:numFmt w:val="decimal"/>
      <w:lvlText w:val="%7"/>
      <w:lvlJc w:val="left"/>
      <w:pPr>
        <w:ind w:left="5400"/>
      </w:pPr>
      <w:rPr>
        <w:rFonts w:ascii="Times New Roman" w:eastAsia="Times New Roman" w:hAnsi="Times New Roman" w:cs="Times New Roman"/>
        <w:b w:val="0"/>
        <w:i w:val="0"/>
        <w:strike w:val="0"/>
        <w:dstrike w:val="0"/>
        <w:color w:val="000000"/>
        <w:sz w:val="21"/>
        <w:szCs w:val="21"/>
        <w:u w:val="none" w:color="000000"/>
        <w:vertAlign w:val="baseline"/>
      </w:rPr>
    </w:lvl>
    <w:lvl w:ilvl="7" w:tplc="69E6FFAA">
      <w:start w:val="1"/>
      <w:numFmt w:val="lowerLetter"/>
      <w:lvlText w:val="%8"/>
      <w:lvlJc w:val="left"/>
      <w:pPr>
        <w:ind w:left="6120"/>
      </w:pPr>
      <w:rPr>
        <w:rFonts w:ascii="Times New Roman" w:eastAsia="Times New Roman" w:hAnsi="Times New Roman" w:cs="Times New Roman"/>
        <w:b w:val="0"/>
        <w:i w:val="0"/>
        <w:strike w:val="0"/>
        <w:dstrike w:val="0"/>
        <w:color w:val="000000"/>
        <w:sz w:val="21"/>
        <w:szCs w:val="21"/>
        <w:u w:val="none" w:color="000000"/>
        <w:vertAlign w:val="baseline"/>
      </w:rPr>
    </w:lvl>
    <w:lvl w:ilvl="8" w:tplc="D3AAB73A">
      <w:start w:val="1"/>
      <w:numFmt w:val="lowerRoman"/>
      <w:lvlText w:val="%9"/>
      <w:lvlJc w:val="left"/>
      <w:pPr>
        <w:ind w:left="6840"/>
      </w:pPr>
      <w:rPr>
        <w:rFonts w:ascii="Times New Roman" w:eastAsia="Times New Roman" w:hAnsi="Times New Roman" w:cs="Times New Roman"/>
        <w:b w:val="0"/>
        <w:i w:val="0"/>
        <w:strike w:val="0"/>
        <w:dstrike w:val="0"/>
        <w:color w:val="000000"/>
        <w:sz w:val="21"/>
        <w:szCs w:val="21"/>
        <w:u w:val="none" w:color="000000"/>
        <w:vertAlign w:val="baseline"/>
      </w:rPr>
    </w:lvl>
  </w:abstractNum>
  <w:abstractNum w:abstractNumId="7"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11"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2" w15:restartNumberingAfterBreak="0">
    <w:nsid w:val="34C516B4"/>
    <w:multiLevelType w:val="hybridMultilevel"/>
    <w:tmpl w:val="825A5976"/>
    <w:lvl w:ilvl="0" w:tplc="75825AF4">
      <w:start w:val="1"/>
      <w:numFmt w:val="lowerLetter"/>
      <w:lvlText w:val="%1)"/>
      <w:lvlJc w:val="left"/>
      <w:pPr>
        <w:ind w:left="720" w:hanging="360"/>
      </w:pPr>
      <w:rPr>
        <w:rFonts w:ascii="Times New Roman" w:eastAsia="Times New Roman" w:hAnsi="Times New Roman" w:cstheme="minorHAnsi"/>
      </w:r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3" w15:restartNumberingAfterBreak="0">
    <w:nsid w:val="41B4490C"/>
    <w:multiLevelType w:val="hybridMultilevel"/>
    <w:tmpl w:val="96083E26"/>
    <w:lvl w:ilvl="0" w:tplc="A09281A8">
      <w:start w:val="1"/>
      <w:numFmt w:val="decimal"/>
      <w:lvlText w:val="%1."/>
      <w:lvlJc w:val="left"/>
      <w:pPr>
        <w:ind w:left="1495" w:hanging="360"/>
      </w:pPr>
      <w:rPr>
        <w:b w:val="0"/>
        <w:color w:val="auto"/>
      </w:rPr>
    </w:lvl>
    <w:lvl w:ilvl="1" w:tplc="18090019">
      <w:start w:val="1"/>
      <w:numFmt w:val="lowerLetter"/>
      <w:lvlText w:val="%2."/>
      <w:lvlJc w:val="left"/>
      <w:pPr>
        <w:ind w:left="2215" w:hanging="360"/>
      </w:pPr>
    </w:lvl>
    <w:lvl w:ilvl="2" w:tplc="1809001B" w:tentative="1">
      <w:start w:val="1"/>
      <w:numFmt w:val="lowerRoman"/>
      <w:lvlText w:val="%3."/>
      <w:lvlJc w:val="right"/>
      <w:pPr>
        <w:ind w:left="2935" w:hanging="180"/>
      </w:pPr>
    </w:lvl>
    <w:lvl w:ilvl="3" w:tplc="1809000F" w:tentative="1">
      <w:start w:val="1"/>
      <w:numFmt w:val="decimal"/>
      <w:lvlText w:val="%4."/>
      <w:lvlJc w:val="left"/>
      <w:pPr>
        <w:ind w:left="3655" w:hanging="360"/>
      </w:pPr>
    </w:lvl>
    <w:lvl w:ilvl="4" w:tplc="18090019" w:tentative="1">
      <w:start w:val="1"/>
      <w:numFmt w:val="lowerLetter"/>
      <w:lvlText w:val="%5."/>
      <w:lvlJc w:val="left"/>
      <w:pPr>
        <w:ind w:left="4375" w:hanging="360"/>
      </w:pPr>
    </w:lvl>
    <w:lvl w:ilvl="5" w:tplc="1809001B" w:tentative="1">
      <w:start w:val="1"/>
      <w:numFmt w:val="lowerRoman"/>
      <w:lvlText w:val="%6."/>
      <w:lvlJc w:val="right"/>
      <w:pPr>
        <w:ind w:left="5095" w:hanging="180"/>
      </w:pPr>
    </w:lvl>
    <w:lvl w:ilvl="6" w:tplc="1809000F" w:tentative="1">
      <w:start w:val="1"/>
      <w:numFmt w:val="decimal"/>
      <w:lvlText w:val="%7."/>
      <w:lvlJc w:val="left"/>
      <w:pPr>
        <w:ind w:left="5815" w:hanging="360"/>
      </w:pPr>
    </w:lvl>
    <w:lvl w:ilvl="7" w:tplc="18090019" w:tentative="1">
      <w:start w:val="1"/>
      <w:numFmt w:val="lowerLetter"/>
      <w:lvlText w:val="%8."/>
      <w:lvlJc w:val="left"/>
      <w:pPr>
        <w:ind w:left="6535" w:hanging="360"/>
      </w:pPr>
    </w:lvl>
    <w:lvl w:ilvl="8" w:tplc="1809001B" w:tentative="1">
      <w:start w:val="1"/>
      <w:numFmt w:val="lowerRoman"/>
      <w:lvlText w:val="%9."/>
      <w:lvlJc w:val="right"/>
      <w:pPr>
        <w:ind w:left="7255" w:hanging="180"/>
      </w:pPr>
    </w:lvl>
  </w:abstractNum>
  <w:abstractNum w:abstractNumId="14"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15"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6"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0" w15:restartNumberingAfterBreak="0">
    <w:nsid w:val="727E1801"/>
    <w:multiLevelType w:val="hybridMultilevel"/>
    <w:tmpl w:val="8698F9A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1"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2"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3"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1011882535">
    <w:abstractNumId w:val="17"/>
  </w:num>
  <w:num w:numId="2" w16cid:durableId="1325663325">
    <w:abstractNumId w:val="23"/>
  </w:num>
  <w:num w:numId="3" w16cid:durableId="167258253">
    <w:abstractNumId w:val="18"/>
  </w:num>
  <w:num w:numId="4" w16cid:durableId="207184694">
    <w:abstractNumId w:val="3"/>
  </w:num>
  <w:num w:numId="5" w16cid:durableId="647169087">
    <w:abstractNumId w:val="22"/>
  </w:num>
  <w:num w:numId="6" w16cid:durableId="2003196227">
    <w:abstractNumId w:val="6"/>
  </w:num>
  <w:num w:numId="7" w16cid:durableId="1956473172">
    <w:abstractNumId w:val="8"/>
  </w:num>
  <w:num w:numId="8" w16cid:durableId="937758177">
    <w:abstractNumId w:val="1"/>
  </w:num>
  <w:num w:numId="9" w16cid:durableId="301815210">
    <w:abstractNumId w:val="2"/>
  </w:num>
  <w:num w:numId="10" w16cid:durableId="478613841">
    <w:abstractNumId w:val="5"/>
  </w:num>
  <w:num w:numId="11" w16cid:durableId="344358645">
    <w:abstractNumId w:val="21"/>
  </w:num>
  <w:num w:numId="12" w16cid:durableId="1237672004">
    <w:abstractNumId w:val="9"/>
  </w:num>
  <w:num w:numId="13" w16cid:durableId="1061445480">
    <w:abstractNumId w:val="15"/>
  </w:num>
  <w:num w:numId="14" w16cid:durableId="1777945755">
    <w:abstractNumId w:val="16"/>
  </w:num>
  <w:num w:numId="15" w16cid:durableId="1211183557">
    <w:abstractNumId w:val="14"/>
  </w:num>
  <w:num w:numId="16" w16cid:durableId="560217010">
    <w:abstractNumId w:val="19"/>
  </w:num>
  <w:num w:numId="17" w16cid:durableId="1631281131">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94018219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236402790">
    <w:abstractNumId w:val="7"/>
  </w:num>
  <w:num w:numId="20" w16cid:durableId="1583250107">
    <w:abstractNumId w:val="12"/>
  </w:num>
  <w:num w:numId="21" w16cid:durableId="2124617065">
    <w:abstractNumId w:val="13"/>
  </w:num>
  <w:num w:numId="22" w16cid:durableId="858273739">
    <w:abstractNumId w:val="20"/>
  </w:num>
  <w:numIdMacAtCleanup w:val="21"/>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CSSO">
    <w15:presenceInfo w15:providerId="None" w15:userId="CSSO"/>
  </w15:person>
  <w15:person w15:author="Johnathon O. Mhango">
    <w15:presenceInfo w15:providerId="AD" w15:userId="S::JOMhango@justice.ie::256e8c0a-a99c-4d0b-8f7a-c5b89b52db8c"/>
  </w15:person>
  <w15:person w15:author="Denis Moran">
    <w15:presenceInfo w15:providerId="AD" w15:userId="S::dmoran@offalycoco.ie::167ac770-ee7c-4c13-b708-9baa417ef399"/>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cumentProtection w:edit="forms" w:enforcement="1" w:cryptProviderType="rsaAES" w:cryptAlgorithmClass="hash" w:cryptAlgorithmType="typeAny" w:cryptAlgorithmSid="14" w:cryptSpinCount="100000" w:hash="AV85azdoYIvoNkOtZ+s+NR/9KzVNAN3SzzCiPEZZaL4VR/+na5zIrmCrGjPYwSxSeacA0CJ2fw6B1BCzahimAw==" w:salt="mL/Bzm4Rp/keLVXjeYKxLQ=="/>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134F"/>
    <w:rsid w:val="000038AA"/>
    <w:rsid w:val="00005514"/>
    <w:rsid w:val="0000669B"/>
    <w:rsid w:val="00007EF6"/>
    <w:rsid w:val="0001388F"/>
    <w:rsid w:val="00017F5A"/>
    <w:rsid w:val="000225C5"/>
    <w:rsid w:val="00023272"/>
    <w:rsid w:val="00024812"/>
    <w:rsid w:val="00026085"/>
    <w:rsid w:val="00026E14"/>
    <w:rsid w:val="0003016B"/>
    <w:rsid w:val="00056B48"/>
    <w:rsid w:val="00061527"/>
    <w:rsid w:val="0006379F"/>
    <w:rsid w:val="00065AEE"/>
    <w:rsid w:val="00092499"/>
    <w:rsid w:val="000C0E06"/>
    <w:rsid w:val="000C0E11"/>
    <w:rsid w:val="000C1BE6"/>
    <w:rsid w:val="000C65B7"/>
    <w:rsid w:val="000D10E2"/>
    <w:rsid w:val="000D1CE0"/>
    <w:rsid w:val="000E283A"/>
    <w:rsid w:val="000E2CF8"/>
    <w:rsid w:val="000E4872"/>
    <w:rsid w:val="000F0378"/>
    <w:rsid w:val="000F4D74"/>
    <w:rsid w:val="000F751F"/>
    <w:rsid w:val="00101A30"/>
    <w:rsid w:val="00101AC8"/>
    <w:rsid w:val="00114317"/>
    <w:rsid w:val="00130442"/>
    <w:rsid w:val="00145CAA"/>
    <w:rsid w:val="001473BE"/>
    <w:rsid w:val="001524AB"/>
    <w:rsid w:val="00164CF1"/>
    <w:rsid w:val="001651D7"/>
    <w:rsid w:val="00173329"/>
    <w:rsid w:val="001750A8"/>
    <w:rsid w:val="00175C84"/>
    <w:rsid w:val="0018606D"/>
    <w:rsid w:val="00192D79"/>
    <w:rsid w:val="001B5C7C"/>
    <w:rsid w:val="001B602E"/>
    <w:rsid w:val="001C3A95"/>
    <w:rsid w:val="001C3D44"/>
    <w:rsid w:val="001D1C4C"/>
    <w:rsid w:val="001E568B"/>
    <w:rsid w:val="001E59E6"/>
    <w:rsid w:val="001F6360"/>
    <w:rsid w:val="001F68D2"/>
    <w:rsid w:val="001F6D02"/>
    <w:rsid w:val="001F7FC2"/>
    <w:rsid w:val="00220FC0"/>
    <w:rsid w:val="00234C8E"/>
    <w:rsid w:val="0023618E"/>
    <w:rsid w:val="002418DA"/>
    <w:rsid w:val="00241925"/>
    <w:rsid w:val="00245488"/>
    <w:rsid w:val="00246362"/>
    <w:rsid w:val="00250E8E"/>
    <w:rsid w:val="0025349D"/>
    <w:rsid w:val="002628DF"/>
    <w:rsid w:val="00272107"/>
    <w:rsid w:val="0028250A"/>
    <w:rsid w:val="00292437"/>
    <w:rsid w:val="00296C52"/>
    <w:rsid w:val="002A1879"/>
    <w:rsid w:val="002A652E"/>
    <w:rsid w:val="002B13DD"/>
    <w:rsid w:val="002B2535"/>
    <w:rsid w:val="002B60D2"/>
    <w:rsid w:val="002C08E8"/>
    <w:rsid w:val="002C167A"/>
    <w:rsid w:val="002C3B21"/>
    <w:rsid w:val="002C70EC"/>
    <w:rsid w:val="002C7140"/>
    <w:rsid w:val="002C72C0"/>
    <w:rsid w:val="002D062E"/>
    <w:rsid w:val="002E273D"/>
    <w:rsid w:val="002F0288"/>
    <w:rsid w:val="00300B60"/>
    <w:rsid w:val="0030399F"/>
    <w:rsid w:val="00305C0B"/>
    <w:rsid w:val="003073E6"/>
    <w:rsid w:val="0031024C"/>
    <w:rsid w:val="00310EDC"/>
    <w:rsid w:val="00311BCB"/>
    <w:rsid w:val="00321AC6"/>
    <w:rsid w:val="00325955"/>
    <w:rsid w:val="00325B4F"/>
    <w:rsid w:val="003270FE"/>
    <w:rsid w:val="00333C6B"/>
    <w:rsid w:val="0034204D"/>
    <w:rsid w:val="00342887"/>
    <w:rsid w:val="00350DBC"/>
    <w:rsid w:val="00353CAD"/>
    <w:rsid w:val="00354E3E"/>
    <w:rsid w:val="003670C3"/>
    <w:rsid w:val="003700B0"/>
    <w:rsid w:val="0037365C"/>
    <w:rsid w:val="00377945"/>
    <w:rsid w:val="00380231"/>
    <w:rsid w:val="00383C79"/>
    <w:rsid w:val="0038503C"/>
    <w:rsid w:val="003861AC"/>
    <w:rsid w:val="0038799C"/>
    <w:rsid w:val="003910BF"/>
    <w:rsid w:val="00394603"/>
    <w:rsid w:val="003B2753"/>
    <w:rsid w:val="003C0FB1"/>
    <w:rsid w:val="003C10E8"/>
    <w:rsid w:val="003C1513"/>
    <w:rsid w:val="003C19E4"/>
    <w:rsid w:val="003C2DA6"/>
    <w:rsid w:val="003D35B0"/>
    <w:rsid w:val="003E08C5"/>
    <w:rsid w:val="003E7CC4"/>
    <w:rsid w:val="003F3CA9"/>
    <w:rsid w:val="003F3EE7"/>
    <w:rsid w:val="004101AD"/>
    <w:rsid w:val="00430EA8"/>
    <w:rsid w:val="00432817"/>
    <w:rsid w:val="00443976"/>
    <w:rsid w:val="00447367"/>
    <w:rsid w:val="0045091F"/>
    <w:rsid w:val="004571AF"/>
    <w:rsid w:val="0046000A"/>
    <w:rsid w:val="004607CE"/>
    <w:rsid w:val="0046341F"/>
    <w:rsid w:val="00474043"/>
    <w:rsid w:val="00483B81"/>
    <w:rsid w:val="004939B5"/>
    <w:rsid w:val="00496216"/>
    <w:rsid w:val="00496C17"/>
    <w:rsid w:val="004A0961"/>
    <w:rsid w:val="004A15F8"/>
    <w:rsid w:val="004A7D33"/>
    <w:rsid w:val="004B2AF8"/>
    <w:rsid w:val="004B4771"/>
    <w:rsid w:val="004B576C"/>
    <w:rsid w:val="004B65A0"/>
    <w:rsid w:val="004B7AED"/>
    <w:rsid w:val="004C7F6E"/>
    <w:rsid w:val="004D3248"/>
    <w:rsid w:val="004E00BE"/>
    <w:rsid w:val="004E4D79"/>
    <w:rsid w:val="004F3DDB"/>
    <w:rsid w:val="00503F93"/>
    <w:rsid w:val="00506C11"/>
    <w:rsid w:val="00514DFD"/>
    <w:rsid w:val="0051673A"/>
    <w:rsid w:val="00522DF9"/>
    <w:rsid w:val="005239E4"/>
    <w:rsid w:val="00525502"/>
    <w:rsid w:val="00526B00"/>
    <w:rsid w:val="00533484"/>
    <w:rsid w:val="00534A1C"/>
    <w:rsid w:val="00534AE1"/>
    <w:rsid w:val="00536BCE"/>
    <w:rsid w:val="005377BD"/>
    <w:rsid w:val="00541969"/>
    <w:rsid w:val="00542982"/>
    <w:rsid w:val="0054610F"/>
    <w:rsid w:val="00550821"/>
    <w:rsid w:val="00550B2B"/>
    <w:rsid w:val="0055321E"/>
    <w:rsid w:val="005635BE"/>
    <w:rsid w:val="00564F8A"/>
    <w:rsid w:val="00576DC8"/>
    <w:rsid w:val="00580AF7"/>
    <w:rsid w:val="0058336E"/>
    <w:rsid w:val="005A41B0"/>
    <w:rsid w:val="005A55B6"/>
    <w:rsid w:val="005B2A6D"/>
    <w:rsid w:val="005C1535"/>
    <w:rsid w:val="005C16B5"/>
    <w:rsid w:val="005D2D75"/>
    <w:rsid w:val="005D60C5"/>
    <w:rsid w:val="005E3864"/>
    <w:rsid w:val="005F01B8"/>
    <w:rsid w:val="005F2191"/>
    <w:rsid w:val="005F67F0"/>
    <w:rsid w:val="005F7E00"/>
    <w:rsid w:val="00601E78"/>
    <w:rsid w:val="00604CA8"/>
    <w:rsid w:val="0061100A"/>
    <w:rsid w:val="0063163A"/>
    <w:rsid w:val="00646B48"/>
    <w:rsid w:val="006535A0"/>
    <w:rsid w:val="00654C31"/>
    <w:rsid w:val="006565BD"/>
    <w:rsid w:val="00663B2A"/>
    <w:rsid w:val="00671010"/>
    <w:rsid w:val="006761DC"/>
    <w:rsid w:val="00684357"/>
    <w:rsid w:val="006921B4"/>
    <w:rsid w:val="006955D1"/>
    <w:rsid w:val="006A1D74"/>
    <w:rsid w:val="006A7016"/>
    <w:rsid w:val="006B7EAC"/>
    <w:rsid w:val="006C6715"/>
    <w:rsid w:val="006C71B4"/>
    <w:rsid w:val="006E6502"/>
    <w:rsid w:val="00702C39"/>
    <w:rsid w:val="00703AC9"/>
    <w:rsid w:val="0071520C"/>
    <w:rsid w:val="007355C9"/>
    <w:rsid w:val="0073644F"/>
    <w:rsid w:val="007368CF"/>
    <w:rsid w:val="00744601"/>
    <w:rsid w:val="00755BFE"/>
    <w:rsid w:val="00756CA9"/>
    <w:rsid w:val="00757561"/>
    <w:rsid w:val="0076370F"/>
    <w:rsid w:val="007651B2"/>
    <w:rsid w:val="007704DA"/>
    <w:rsid w:val="007712DD"/>
    <w:rsid w:val="007746D2"/>
    <w:rsid w:val="007831B0"/>
    <w:rsid w:val="00785B01"/>
    <w:rsid w:val="007879CD"/>
    <w:rsid w:val="007A3C19"/>
    <w:rsid w:val="007A49FA"/>
    <w:rsid w:val="007B120C"/>
    <w:rsid w:val="007B255C"/>
    <w:rsid w:val="007B2C0C"/>
    <w:rsid w:val="007C5E41"/>
    <w:rsid w:val="007C793D"/>
    <w:rsid w:val="007E093F"/>
    <w:rsid w:val="007E5B65"/>
    <w:rsid w:val="007E76FD"/>
    <w:rsid w:val="007E7F2F"/>
    <w:rsid w:val="007F13F0"/>
    <w:rsid w:val="007F3458"/>
    <w:rsid w:val="00803D16"/>
    <w:rsid w:val="0080489A"/>
    <w:rsid w:val="00810B05"/>
    <w:rsid w:val="0081621E"/>
    <w:rsid w:val="0081730C"/>
    <w:rsid w:val="00821001"/>
    <w:rsid w:val="008219C2"/>
    <w:rsid w:val="0082552F"/>
    <w:rsid w:val="0083112F"/>
    <w:rsid w:val="00832A39"/>
    <w:rsid w:val="008347C3"/>
    <w:rsid w:val="008360D2"/>
    <w:rsid w:val="00837A39"/>
    <w:rsid w:val="00846D42"/>
    <w:rsid w:val="00850C8C"/>
    <w:rsid w:val="00854C0D"/>
    <w:rsid w:val="008561D4"/>
    <w:rsid w:val="00861561"/>
    <w:rsid w:val="00867EDE"/>
    <w:rsid w:val="0088356F"/>
    <w:rsid w:val="0088594E"/>
    <w:rsid w:val="008867C0"/>
    <w:rsid w:val="00891A74"/>
    <w:rsid w:val="008A1C6D"/>
    <w:rsid w:val="008C07AC"/>
    <w:rsid w:val="008C69A3"/>
    <w:rsid w:val="008D770F"/>
    <w:rsid w:val="008E235A"/>
    <w:rsid w:val="008F5874"/>
    <w:rsid w:val="008F637D"/>
    <w:rsid w:val="00904FCA"/>
    <w:rsid w:val="009147DA"/>
    <w:rsid w:val="00916113"/>
    <w:rsid w:val="00921E8E"/>
    <w:rsid w:val="00926F50"/>
    <w:rsid w:val="00926F67"/>
    <w:rsid w:val="00931121"/>
    <w:rsid w:val="0093113F"/>
    <w:rsid w:val="009340FB"/>
    <w:rsid w:val="00934BC4"/>
    <w:rsid w:val="00951854"/>
    <w:rsid w:val="009528C8"/>
    <w:rsid w:val="0095374A"/>
    <w:rsid w:val="009608C5"/>
    <w:rsid w:val="00966C0B"/>
    <w:rsid w:val="00977CC4"/>
    <w:rsid w:val="009840F9"/>
    <w:rsid w:val="00985ECB"/>
    <w:rsid w:val="0099533F"/>
    <w:rsid w:val="00997226"/>
    <w:rsid w:val="009A0BAB"/>
    <w:rsid w:val="009A4ECC"/>
    <w:rsid w:val="009A6209"/>
    <w:rsid w:val="009B1FA7"/>
    <w:rsid w:val="009B53B8"/>
    <w:rsid w:val="009B6F44"/>
    <w:rsid w:val="009C05E9"/>
    <w:rsid w:val="009C077E"/>
    <w:rsid w:val="009C6248"/>
    <w:rsid w:val="009C6CBD"/>
    <w:rsid w:val="009D531D"/>
    <w:rsid w:val="009D6264"/>
    <w:rsid w:val="009E6B8D"/>
    <w:rsid w:val="00A034E8"/>
    <w:rsid w:val="00A0779A"/>
    <w:rsid w:val="00A25C3C"/>
    <w:rsid w:val="00A31012"/>
    <w:rsid w:val="00A57900"/>
    <w:rsid w:val="00A60A1D"/>
    <w:rsid w:val="00A6430B"/>
    <w:rsid w:val="00A7281F"/>
    <w:rsid w:val="00A74FA7"/>
    <w:rsid w:val="00A8258F"/>
    <w:rsid w:val="00A82605"/>
    <w:rsid w:val="00AA23D0"/>
    <w:rsid w:val="00AA6837"/>
    <w:rsid w:val="00AB3391"/>
    <w:rsid w:val="00AB5697"/>
    <w:rsid w:val="00AC44B0"/>
    <w:rsid w:val="00AC4D66"/>
    <w:rsid w:val="00AD44D1"/>
    <w:rsid w:val="00B12CE7"/>
    <w:rsid w:val="00B1490E"/>
    <w:rsid w:val="00B35085"/>
    <w:rsid w:val="00B36F1E"/>
    <w:rsid w:val="00B402FB"/>
    <w:rsid w:val="00B421F3"/>
    <w:rsid w:val="00B6057A"/>
    <w:rsid w:val="00B61934"/>
    <w:rsid w:val="00B61AEE"/>
    <w:rsid w:val="00B61DAD"/>
    <w:rsid w:val="00B625AA"/>
    <w:rsid w:val="00B66734"/>
    <w:rsid w:val="00B66FE4"/>
    <w:rsid w:val="00B809C4"/>
    <w:rsid w:val="00B8741E"/>
    <w:rsid w:val="00B91AF1"/>
    <w:rsid w:val="00B9639C"/>
    <w:rsid w:val="00BA3A5E"/>
    <w:rsid w:val="00BA3C02"/>
    <w:rsid w:val="00BB1A74"/>
    <w:rsid w:val="00BB24E7"/>
    <w:rsid w:val="00BB5E9D"/>
    <w:rsid w:val="00BD2B8D"/>
    <w:rsid w:val="00BE0C6B"/>
    <w:rsid w:val="00BE4EBF"/>
    <w:rsid w:val="00BE69B1"/>
    <w:rsid w:val="00BF4019"/>
    <w:rsid w:val="00C027AE"/>
    <w:rsid w:val="00C03210"/>
    <w:rsid w:val="00C045A8"/>
    <w:rsid w:val="00C11244"/>
    <w:rsid w:val="00C13B80"/>
    <w:rsid w:val="00C22B2F"/>
    <w:rsid w:val="00C25026"/>
    <w:rsid w:val="00C25940"/>
    <w:rsid w:val="00C3103B"/>
    <w:rsid w:val="00C32309"/>
    <w:rsid w:val="00C3415C"/>
    <w:rsid w:val="00C42E06"/>
    <w:rsid w:val="00C43DF2"/>
    <w:rsid w:val="00C4598F"/>
    <w:rsid w:val="00C52F54"/>
    <w:rsid w:val="00C57446"/>
    <w:rsid w:val="00C57E03"/>
    <w:rsid w:val="00C7189F"/>
    <w:rsid w:val="00C909A6"/>
    <w:rsid w:val="00C909B6"/>
    <w:rsid w:val="00C93669"/>
    <w:rsid w:val="00CA3AF8"/>
    <w:rsid w:val="00CC568F"/>
    <w:rsid w:val="00CC7906"/>
    <w:rsid w:val="00CE52AE"/>
    <w:rsid w:val="00CE7EE0"/>
    <w:rsid w:val="00D103CA"/>
    <w:rsid w:val="00D116BB"/>
    <w:rsid w:val="00D12462"/>
    <w:rsid w:val="00D17C44"/>
    <w:rsid w:val="00D244FD"/>
    <w:rsid w:val="00D32CB5"/>
    <w:rsid w:val="00D3359A"/>
    <w:rsid w:val="00D3541F"/>
    <w:rsid w:val="00D35AA7"/>
    <w:rsid w:val="00D42F7C"/>
    <w:rsid w:val="00D540A6"/>
    <w:rsid w:val="00D61AC9"/>
    <w:rsid w:val="00D64590"/>
    <w:rsid w:val="00D674B2"/>
    <w:rsid w:val="00D74111"/>
    <w:rsid w:val="00D7420C"/>
    <w:rsid w:val="00D742A9"/>
    <w:rsid w:val="00D820BD"/>
    <w:rsid w:val="00D830C8"/>
    <w:rsid w:val="00D97FE5"/>
    <w:rsid w:val="00DA508A"/>
    <w:rsid w:val="00DA6804"/>
    <w:rsid w:val="00DB1533"/>
    <w:rsid w:val="00DB3219"/>
    <w:rsid w:val="00DB5E7D"/>
    <w:rsid w:val="00DB6F9F"/>
    <w:rsid w:val="00DC28E8"/>
    <w:rsid w:val="00DD2839"/>
    <w:rsid w:val="00DD59EC"/>
    <w:rsid w:val="00DF26D3"/>
    <w:rsid w:val="00DF2A17"/>
    <w:rsid w:val="00E03583"/>
    <w:rsid w:val="00E2701F"/>
    <w:rsid w:val="00E42FF2"/>
    <w:rsid w:val="00E5328C"/>
    <w:rsid w:val="00E551F2"/>
    <w:rsid w:val="00E67C47"/>
    <w:rsid w:val="00E71564"/>
    <w:rsid w:val="00E80B01"/>
    <w:rsid w:val="00E92FAE"/>
    <w:rsid w:val="00E93658"/>
    <w:rsid w:val="00E93694"/>
    <w:rsid w:val="00E97A42"/>
    <w:rsid w:val="00EA1632"/>
    <w:rsid w:val="00EA39AD"/>
    <w:rsid w:val="00EB1547"/>
    <w:rsid w:val="00EB444F"/>
    <w:rsid w:val="00EB5352"/>
    <w:rsid w:val="00EC3227"/>
    <w:rsid w:val="00EC3B99"/>
    <w:rsid w:val="00EC3CBF"/>
    <w:rsid w:val="00EC7568"/>
    <w:rsid w:val="00ED08A1"/>
    <w:rsid w:val="00ED1993"/>
    <w:rsid w:val="00EE08AA"/>
    <w:rsid w:val="00F007D8"/>
    <w:rsid w:val="00F01882"/>
    <w:rsid w:val="00F165BA"/>
    <w:rsid w:val="00F36615"/>
    <w:rsid w:val="00F463AD"/>
    <w:rsid w:val="00F54F8B"/>
    <w:rsid w:val="00F74941"/>
    <w:rsid w:val="00F92B67"/>
    <w:rsid w:val="00F934BA"/>
    <w:rsid w:val="00F979CD"/>
    <w:rsid w:val="00FA4A41"/>
    <w:rsid w:val="00FA506F"/>
    <w:rsid w:val="00FB0964"/>
    <w:rsid w:val="00FB4614"/>
    <w:rsid w:val="00FB7237"/>
    <w:rsid w:val="00FC4084"/>
    <w:rsid w:val="00FD38B8"/>
    <w:rsid w:val="00FF470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C633B6"/>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semiHidden/>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basedOn w:val="Normal"/>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5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695427366">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755782275">
      <w:bodyDiv w:val="1"/>
      <w:marLeft w:val="0"/>
      <w:marRight w:val="0"/>
      <w:marTop w:val="0"/>
      <w:marBottom w:val="0"/>
      <w:divBdr>
        <w:top w:val="none" w:sz="0" w:space="0" w:color="auto"/>
        <w:left w:val="none" w:sz="0" w:space="0" w:color="auto"/>
        <w:bottom w:val="none" w:sz="0" w:space="0" w:color="auto"/>
        <w:right w:val="none" w:sz="0" w:space="0" w:color="auto"/>
      </w:divBdr>
    </w:div>
    <w:div w:id="1832090631">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21170235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yperlink" Target="http://www.etenders.gov.ie" TargetMode="External"/><Relationship Id="rId26" Type="http://schemas.microsoft.com/office/2011/relationships/commentsExtended" Target="commentsExtended.xml"/><Relationship Id="rId3" Type="http://schemas.openxmlformats.org/officeDocument/2006/relationships/customXml" Target="../customXml/item3.xml"/><Relationship Id="rId21" Type="http://schemas.openxmlformats.org/officeDocument/2006/relationships/hyperlink" Target="http://www.etenders.gov.ie"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comments" Target="comments.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ogp.gov.ie/wp-content/uploads/Information-Note-ESPD.pdf" TargetMode="External"/><Relationship Id="rId20" Type="http://schemas.openxmlformats.org/officeDocument/2006/relationships/hyperlink" Target="http://www.etenders.gov.ie" TargetMode="External"/><Relationship Id="rId29" Type="http://schemas.openxmlformats.org/officeDocument/2006/relationships/hyperlink" Target="http://www.etenders.gov.ie"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3.xml"/><Relationship Id="rId32"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image" Target="media/image1.jpeg"/><Relationship Id="rId28" Type="http://schemas.microsoft.com/office/2018/08/relationships/commentsExtensible" Target="commentsExtensible.xml"/><Relationship Id="rId10" Type="http://schemas.openxmlformats.org/officeDocument/2006/relationships/settings" Target="settings.xml"/><Relationship Id="rId19" Type="http://schemas.openxmlformats.org/officeDocument/2006/relationships/hyperlink" Target="http://www.etenders.gov.ie" TargetMode="External"/><Relationship Id="rId31" Type="http://schemas.microsoft.com/office/2011/relationships/people" Target="peop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footer" Target="footer1.xml"/><Relationship Id="rId22" Type="http://schemas.openxmlformats.org/officeDocument/2006/relationships/hyperlink" Target="http://www.revenue.ie" TargetMode="External"/><Relationship Id="rId27" Type="http://schemas.microsoft.com/office/2016/09/relationships/commentsIds" Target="commentsIds.xml"/><Relationship Id="rId30"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2242A3F4E0F24EC1AA874628DB11E43F"/>
        <w:category>
          <w:name w:val="General"/>
          <w:gallery w:val="placeholder"/>
        </w:category>
        <w:types>
          <w:type w:val="bbPlcHdr"/>
        </w:types>
        <w:behaviors>
          <w:behavior w:val="content"/>
        </w:behaviors>
        <w:guid w:val="{C1BB96DE-7A6B-405D-B242-D7C204866B1E}"/>
      </w:docPartPr>
      <w:docPartBody>
        <w:p w:rsidR="009D7763" w:rsidRDefault="009D7763" w:rsidP="009D7763">
          <w:pPr>
            <w:pStyle w:val="2242A3F4E0F24EC1AA874628DB11E43F"/>
          </w:pPr>
          <w:r w:rsidRPr="00770025">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A00FC379BF5544BFB800084F58835F02"/>
        <w:category>
          <w:name w:val="General"/>
          <w:gallery w:val="placeholder"/>
        </w:category>
        <w:types>
          <w:type w:val="bbPlcHdr"/>
        </w:types>
        <w:behaviors>
          <w:behavior w:val="content"/>
        </w:behaviors>
        <w:guid w:val="{A4899485-4263-43C7-A978-247B1969235C}"/>
      </w:docPartPr>
      <w:docPartBody>
        <w:p w:rsidR="009041FA" w:rsidRDefault="00AA15E9" w:rsidP="00AA15E9">
          <w:pPr>
            <w:pStyle w:val="A00FC379BF5544BFB800084F58835F02"/>
          </w:pPr>
          <w:r w:rsidRPr="00DC0160">
            <w:rPr>
              <w:rStyle w:val="PlaceholderText"/>
            </w:rPr>
            <w:t>Click here to enter text.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F797AAD6F8043A797CF950FF6AD7E87"/>
        <w:category>
          <w:name w:val="General"/>
          <w:gallery w:val="placeholder"/>
        </w:category>
        <w:types>
          <w:type w:val="bbPlcHdr"/>
        </w:types>
        <w:behaviors>
          <w:behavior w:val="content"/>
        </w:behaviors>
        <w:guid w:val="{1B7457A3-1103-4F62-B4AA-F3A319E2D527}"/>
      </w:docPartPr>
      <w:docPartBody>
        <w:p w:rsidR="0048189C" w:rsidRDefault="00E84A40" w:rsidP="00E84A40">
          <w:pPr>
            <w:pStyle w:val="7F797AAD6F8043A797CF950FF6AD7E87"/>
          </w:pPr>
          <w:r w:rsidRPr="00770025">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D0248BDBD1F6430BBD6F5481D293B6D6"/>
        <w:category>
          <w:name w:val="General"/>
          <w:gallery w:val="placeholder"/>
        </w:category>
        <w:types>
          <w:type w:val="bbPlcHdr"/>
        </w:types>
        <w:behaviors>
          <w:behavior w:val="content"/>
        </w:behaviors>
        <w:guid w:val="{3077EC57-7B70-41E9-9671-E6C4ED10BF92}"/>
      </w:docPartPr>
      <w:docPartBody>
        <w:p w:rsidR="000F16A3" w:rsidRDefault="00096EC6" w:rsidP="00096EC6">
          <w:pPr>
            <w:pStyle w:val="D0248BDBD1F6430BBD6F5481D293B6D6"/>
          </w:pPr>
          <w:r w:rsidRPr="002204E4">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36F601264F0B47C885BDAE41E79274B0"/>
        <w:category>
          <w:name w:val="General"/>
          <w:gallery w:val="placeholder"/>
        </w:category>
        <w:types>
          <w:type w:val="bbPlcHdr"/>
        </w:types>
        <w:behaviors>
          <w:behavior w:val="content"/>
        </w:behaviors>
        <w:guid w:val="{EC517B46-BBC3-4CF0-B600-9250F6580D03}"/>
      </w:docPartPr>
      <w:docPartBody>
        <w:p w:rsidR="003E134A" w:rsidRDefault="00DD33A8" w:rsidP="00DD33A8">
          <w:pPr>
            <w:pStyle w:val="36F601264F0B47C885BDAE41E79274B0"/>
          </w:pPr>
          <w:r w:rsidRPr="00DC0160">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525"/>
    <w:rsid w:val="00007BFF"/>
    <w:rsid w:val="00023272"/>
    <w:rsid w:val="00043DDC"/>
    <w:rsid w:val="00096EC6"/>
    <w:rsid w:val="000B6128"/>
    <w:rsid w:val="000D1CE0"/>
    <w:rsid w:val="000E50F2"/>
    <w:rsid w:val="000F16A3"/>
    <w:rsid w:val="00120EEE"/>
    <w:rsid w:val="0017502A"/>
    <w:rsid w:val="001B1D80"/>
    <w:rsid w:val="00202000"/>
    <w:rsid w:val="002078C2"/>
    <w:rsid w:val="002411F6"/>
    <w:rsid w:val="00243E81"/>
    <w:rsid w:val="0026068F"/>
    <w:rsid w:val="002954EC"/>
    <w:rsid w:val="002A2BCC"/>
    <w:rsid w:val="002B4D30"/>
    <w:rsid w:val="002C02A9"/>
    <w:rsid w:val="00342601"/>
    <w:rsid w:val="003910BF"/>
    <w:rsid w:val="003C47B8"/>
    <w:rsid w:val="003D0F6C"/>
    <w:rsid w:val="003E134A"/>
    <w:rsid w:val="003F7A40"/>
    <w:rsid w:val="00416790"/>
    <w:rsid w:val="00423548"/>
    <w:rsid w:val="004368B4"/>
    <w:rsid w:val="00461DA6"/>
    <w:rsid w:val="004749B2"/>
    <w:rsid w:val="00480B34"/>
    <w:rsid w:val="0048189C"/>
    <w:rsid w:val="004D3DF9"/>
    <w:rsid w:val="004F41F6"/>
    <w:rsid w:val="005005BD"/>
    <w:rsid w:val="00520CC8"/>
    <w:rsid w:val="00550BBC"/>
    <w:rsid w:val="00593781"/>
    <w:rsid w:val="005F0348"/>
    <w:rsid w:val="00653685"/>
    <w:rsid w:val="00663BEB"/>
    <w:rsid w:val="006831B9"/>
    <w:rsid w:val="006B1429"/>
    <w:rsid w:val="006E6502"/>
    <w:rsid w:val="00752271"/>
    <w:rsid w:val="00790A85"/>
    <w:rsid w:val="00831B7E"/>
    <w:rsid w:val="00846D42"/>
    <w:rsid w:val="0085602E"/>
    <w:rsid w:val="008842B2"/>
    <w:rsid w:val="008D770F"/>
    <w:rsid w:val="009041FA"/>
    <w:rsid w:val="0093113F"/>
    <w:rsid w:val="009368B5"/>
    <w:rsid w:val="00975DA6"/>
    <w:rsid w:val="009A1CA4"/>
    <w:rsid w:val="009B3FDC"/>
    <w:rsid w:val="009D7763"/>
    <w:rsid w:val="009F5929"/>
    <w:rsid w:val="00A37992"/>
    <w:rsid w:val="00A62CC7"/>
    <w:rsid w:val="00A70F35"/>
    <w:rsid w:val="00A90020"/>
    <w:rsid w:val="00A96FA1"/>
    <w:rsid w:val="00AA15E9"/>
    <w:rsid w:val="00AB4676"/>
    <w:rsid w:val="00BF4607"/>
    <w:rsid w:val="00C22A3B"/>
    <w:rsid w:val="00C61719"/>
    <w:rsid w:val="00C7052B"/>
    <w:rsid w:val="00CB1228"/>
    <w:rsid w:val="00CC6B57"/>
    <w:rsid w:val="00CD6BAB"/>
    <w:rsid w:val="00CE4F67"/>
    <w:rsid w:val="00D3147F"/>
    <w:rsid w:val="00DD33A8"/>
    <w:rsid w:val="00DD52D5"/>
    <w:rsid w:val="00DF2A17"/>
    <w:rsid w:val="00E00024"/>
    <w:rsid w:val="00E0041B"/>
    <w:rsid w:val="00E74482"/>
    <w:rsid w:val="00E84A40"/>
    <w:rsid w:val="00EF7353"/>
    <w:rsid w:val="00F01330"/>
    <w:rsid w:val="00F179AA"/>
    <w:rsid w:val="00F42675"/>
    <w:rsid w:val="00F4415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character" w:styleId="PlaceholderText">
    <w:name w:val="Placeholder Text"/>
    <w:basedOn w:val="DefaultParagraphFont"/>
    <w:uiPriority w:val="99"/>
    <w:rsid w:val="00DD33A8"/>
    <w:rPr>
      <w:color w:val="808080"/>
    </w:rPr>
  </w:style>
  <w:style w:type="paragraph" w:customStyle="1" w:styleId="E5B87B3FD9CB4E93885F5503286AB1BB">
    <w:name w:val="E5B87B3FD9CB4E93885F5503286AB1BB"/>
    <w:rsid w:val="009D7763"/>
  </w:style>
  <w:style w:type="paragraph" w:customStyle="1" w:styleId="2242A3F4E0F24EC1AA874628DB11E43F">
    <w:name w:val="2242A3F4E0F24EC1AA874628DB11E43F"/>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A00FC379BF5544BFB800084F58835F02">
    <w:name w:val="A00FC379BF5544BFB800084F58835F02"/>
    <w:rsid w:val="00AA15E9"/>
    <w:rPr>
      <w:lang w:val="en-IE" w:eastAsia="en-IE"/>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F797AAD6F8043A797CF950FF6AD7E87">
    <w:name w:val="7F797AAD6F8043A797CF950FF6AD7E87"/>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D0248BDBD1F6430BBD6F5481D293B6D6">
    <w:name w:val="D0248BDBD1F6430BBD6F5481D293B6D6"/>
    <w:rsid w:val="00096EC6"/>
    <w:rPr>
      <w:lang w:val="en-IE" w:eastAsia="en-IE"/>
    </w:rPr>
  </w:style>
  <w:style w:type="paragraph" w:customStyle="1" w:styleId="9159A25A66F743BB8693B50BEFB61ED9">
    <w:name w:val="9159A25A66F743BB8693B50BEFB61ED9"/>
    <w:rsid w:val="006B1429"/>
    <w:rPr>
      <w:lang w:val="en-IE" w:eastAsia="en-IE"/>
    </w:rPr>
  </w:style>
  <w:style w:type="paragraph" w:customStyle="1" w:styleId="36F601264F0B47C885BDAE41E79274B0">
    <w:name w:val="36F601264F0B47C885BDAE41E79274B0"/>
    <w:rsid w:val="00DD33A8"/>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Offaly County Council</Abstract>
  <CompanyAddress/>
  <CompanyPhone/>
  <CompanyFax>an Implementing Partner to deliver Offaly Refugee Resettlement Project</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p:Policy xmlns:p="office.server.policy" id="" local="true">
  <p:Name>eDocument</p:Name>
  <p:Description/>
  <p:Statement/>
  <p:PolicyItems/>
</p:Policy>
</file>

<file path=customXml/item4.xml><?xml version="1.0" encoding="utf-8"?>
<p:properties xmlns:p="http://schemas.microsoft.com/office/2006/metadata/properties" xmlns:xsi="http://www.w3.org/2001/XMLSchema-instance" xmlns:pc="http://schemas.microsoft.com/office/infopath/2007/PartnerControls">
  <documentManagement>
    <eDocs_FileStatus xmlns="http://schemas.microsoft.com/sharepoint/v3">Live</eDocs_FileStatus>
    <IconOverlay xmlns="http://schemas.microsoft.com/sharepoint/v4" xsi:nil="true"/>
    <eDocs_FileName xmlns="http://schemas.microsoft.com/sharepoint/v3">OGPPO002-048-2016</eDocs_FileName>
    <_dlc_ExpireDateSaved xmlns="http://schemas.microsoft.com/sharepoint/v3" xsi:nil="true"/>
    <_dlc_ExpireDate xmlns="http://schemas.microsoft.com/sharepoint/v3" xsi:nil="true"/>
    <TaxCatchAll xmlns="54fd18f1-75ae-4964-87e4-663421a4bb30">
      <Value>16</Value>
      <Value>2</Value>
      <Value>1</Value>
    </TaxCatchAll>
    <eDocs_FileTopicsTaxHTField0 xmlns="59311adf-83d4-46fd-80dc-206f27418ed8">
      <Terms xmlns="http://schemas.microsoft.com/office/infopath/2007/PartnerControls"/>
    </eDocs_FileTopicsTaxHTField0>
    <eDocs_SeriesSubSeriesTaxHTField0 xmlns="59311adf-83d4-46fd-80dc-206f27418ed8">
      <Terms xmlns="http://schemas.microsoft.com/office/infopath/2007/PartnerControls">
        <TermInfo xmlns="http://schemas.microsoft.com/office/infopath/2007/PartnerControls">
          <TermName xmlns="http://schemas.microsoft.com/office/infopath/2007/PartnerControls">002</TermName>
          <TermId xmlns="http://schemas.microsoft.com/office/infopath/2007/PartnerControls">230b5c71-8bf6-4beb-a83d-cddb41cc2b0c</TermId>
        </TermInfo>
      </Terms>
    </eDocs_SeriesSubSeriesTaxHTField0>
    <eDocs_YearTaxHTField0 xmlns="59311adf-83d4-46fd-80dc-206f27418ed8">
      <Terms xmlns="http://schemas.microsoft.com/office/infopath/2007/PartnerControls">
        <TermInfo xmlns="http://schemas.microsoft.com/office/infopath/2007/PartnerControls">
          <TermName xmlns="http://schemas.microsoft.com/office/infopath/2007/PartnerControls">2016</TermName>
          <TermId xmlns="http://schemas.microsoft.com/office/infopath/2007/PartnerControls">290abb38-182b-47f5-ab57-7f33b46e6252</TermId>
        </TermInfo>
      </Terms>
    </eDocs_YearTaxHTField0>
    <eDocs_DocumentTopicsTaxHTField0 xmlns="59311adf-83d4-46fd-80dc-206f27418ed8">
      <Terms xmlns="http://schemas.microsoft.com/office/infopath/2007/PartnerControls"/>
    </eDocs_DocumentTopicsTaxHTField0>
    <eDocs_SecurityClassificationTaxHTField0 xmlns="59311adf-83d4-46fd-80dc-206f27418ed8">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f33d2cd0-30e5-4f10-8d2a-4027eb6837f4</TermId>
        </TermInfo>
      </Terms>
    </eDocs_SecurityClassificationTaxHTField0>
    <OCRLastProcessed xmlns="http://schemas.microsoft.com/sharepoint/v3"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7.xml><?xml version="1.0" encoding="utf-8"?>
<ct:contentTypeSchema xmlns:ct="http://schemas.microsoft.com/office/2006/metadata/contentType" xmlns:ma="http://schemas.microsoft.com/office/2006/metadata/properties/metaAttributes" ct:_="" ma:_="" ma:contentTypeName="eDocument" ma:contentTypeID="0x0101000BC94875665D404BB1351B53C41FD2C000190BD043CED6CB44BAD6A03EC802B475" ma:contentTypeVersion="21" ma:contentTypeDescription="Create a new document for eDocs" ma:contentTypeScope="" ma:versionID="f0cc85506513ce39749722cb0bb7144f">
  <xsd:schema xmlns:xsd="http://www.w3.org/2001/XMLSchema" xmlns:xs="http://www.w3.org/2001/XMLSchema" xmlns:p="http://schemas.microsoft.com/office/2006/metadata/properties" xmlns:ns1="http://schemas.microsoft.com/sharepoint/v3" xmlns:ns2="59311adf-83d4-46fd-80dc-206f27418ed8" xmlns:ns3="54fd18f1-75ae-4964-87e4-663421a4bb30" xmlns:ns4="http://schemas.microsoft.com/sharepoint/v4" targetNamespace="http://schemas.microsoft.com/office/2006/metadata/properties" ma:root="true" ma:fieldsID="1f8add7cdf686748fef2908da1737233" ns1:_="" ns2:_="" ns3:_="" ns4:_="">
    <xsd:import namespace="http://schemas.microsoft.com/sharepoint/v3"/>
    <xsd:import namespace="59311adf-83d4-46fd-80dc-206f27418ed8"/>
    <xsd:import namespace="54fd18f1-75ae-4964-87e4-663421a4bb30"/>
    <xsd:import namespace="http://schemas.microsoft.com/sharepoint/v4"/>
    <xsd:element name="properties">
      <xsd:complexType>
        <xsd:sequence>
          <xsd:element name="documentManagement">
            <xsd:complexType>
              <xsd:all>
                <xsd:element ref="ns2:eDocs_DocumentTopicsTaxHTField0" minOccurs="0"/>
                <xsd:element ref="ns1:_vti_ItemDeclaredRecord" minOccurs="0"/>
                <xsd:element ref="ns1:_dlc_Exempt" minOccurs="0"/>
                <xsd:element ref="ns1:_dlc_ExpireDateSaved" minOccurs="0"/>
                <xsd:element ref="ns1:_dlc_ExpireDate" minOccurs="0"/>
                <xsd:element ref="ns3:TaxCatchAll" minOccurs="0"/>
                <xsd:element ref="ns2:eDocs_YearTaxHTField0" minOccurs="0"/>
                <xsd:element ref="ns1:eDocs_FileStatus"/>
                <xsd:element ref="ns2:eDocs_FileTopicsTaxHTField0" minOccurs="0"/>
                <xsd:element ref="ns1:eDocs_FileName" minOccurs="0"/>
                <xsd:element ref="ns2:eDocs_SeriesSubSeriesTaxHTField0" minOccurs="0"/>
                <xsd:element ref="ns4:IconOverlay" minOccurs="0"/>
                <xsd:element ref="ns1:_vti_ItemHoldRecordStatus" minOccurs="0"/>
                <xsd:element ref="ns2:eDocs_SecurityClassificationTaxHTField0" minOccurs="0"/>
                <xsd:element ref="ns1:OCRLastProces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0" nillable="true" ma:displayName="Declared Record" ma:hidden="true" ma:internalName="_vti_ItemDeclaredRecord" ma:readOnly="true">
      <xsd:simpleType>
        <xsd:restriction base="dms:DateTime"/>
      </xsd:simpleType>
    </xsd:element>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element name="eDocs_FileStatus" ma:index="17" ma:displayName="Status" ma:default="Live" ma:description="Current Status of the File. This is set to Live, Archived or sent to National Archives" ma:format="Dropdown" ma:indexed="true" ma:internalName="eDocs_FileStatus">
      <xsd:simpleType>
        <xsd:restriction base="dms:Choice">
          <xsd:enumeration value="Live"/>
          <xsd:enumeration value="Archived"/>
          <xsd:enumeration value="Cancelled"/>
          <xsd:enumeration value="Sent to National Archives"/>
        </xsd:restriction>
      </xsd:simpleType>
    </xsd:element>
    <xsd:element name="eDocs_FileName" ma:index="20" nillable="true" ma:displayName="File Name" ma:default="0" ma:description="File Number" ma:indexed="true" ma:internalName="eDocs_FileName">
      <xsd:simpleType>
        <xsd:restriction base="dms:Text">
          <xsd:maxLength value="20"/>
        </xsd:restriction>
      </xsd:simpleType>
    </xsd:element>
    <xsd:element name="_vti_ItemHoldRecordStatus" ma:index="24" nillable="true" ma:displayName="Hold and Record Status" ma:decimals="0" ma:description="" ma:hidden="true" ma:indexed="true" ma:internalName="_vti_ItemHoldRecordStatus" ma:readOnly="true">
      <xsd:simpleType>
        <xsd:restriction base="dms:Unknown"/>
      </xsd:simpleType>
    </xsd:element>
    <xsd:element name="OCRLastProcessed" ma:index="27" nillable="true" ma:displayName="OCR Last Processed" ma:format="DateTime" ma:hidden="true" ma:internalName="OCRLastProces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9311adf-83d4-46fd-80dc-206f27418ed8" elementFormDefault="qualified">
    <xsd:import namespace="http://schemas.microsoft.com/office/2006/documentManagement/types"/>
    <xsd:import namespace="http://schemas.microsoft.com/office/infopath/2007/PartnerControls"/>
    <xsd:element name="eDocs_DocumentTopicsTaxHTField0" ma:index="9" nillable="true" ma:taxonomy="true" ma:internalName="eDocs_DocumentTopicsTaxHTField0" ma:taxonomyFieldName="eDocs_DocumentTopics" ma:displayName="Document Topics" ma:default="" ma:fieldId="{fbaa881f-c4ae-443f-9fda-fbdd527793df}"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YearTaxHTField0" ma:index="15" nillable="true" ma:taxonomy="true" ma:internalName="eDocs_YearTaxHTField0" ma:taxonomyFieldName="eDocs_Year" ma:displayName="Year" ma:indexed="true" ma:fieldId="{7b1b8a72-8553-41e1-8dd7-5ce464e281f2}" ma:sspId="7b6e00a8-1446-4ef2-b92a-96b4772b9755" ma:termSetId="6b2a013c-fe8b-4805-9242-a33f2487bec9" ma:anchorId="00000000-0000-0000-0000-000000000000" ma:open="false" ma:isKeyword="false">
      <xsd:complexType>
        <xsd:sequence>
          <xsd:element ref="pc:Terms" minOccurs="0" maxOccurs="1"/>
        </xsd:sequence>
      </xsd:complexType>
    </xsd:element>
    <xsd:element name="eDocs_FileTopicsTaxHTField0" ma:index="18" nillable="true" ma:taxonomy="true" ma:internalName="eDocs_FileTopicsTaxHTField0" ma:taxonomyFieldName="eDocs_FileTopics" ma:displayName="File Topics" ma:default="" ma:fieldId="{602c691f-3efa-402d-ab5c-baa8c240a9e7}"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SeriesSubSeriesTaxHTField0" ma:index="21" nillable="true" ma:taxonomy="true" ma:internalName="eDocs_SeriesSubSeriesTaxHTField0" ma:taxonomyFieldName="eDocs_SeriesSubSeries" ma:displayName="Sub Series" ma:fieldId="{11f8bb48-43d6-459a-8b80-9123185593c7}" ma:sspId="7b6e00a8-1446-4ef2-b92a-96b4772b9755" ma:termSetId="584d92f5-f104-4db4-9eaa-0d5facccda66" ma:anchorId="00000000-0000-0000-0000-000000000000" ma:open="false" ma:isKeyword="false">
      <xsd:complexType>
        <xsd:sequence>
          <xsd:element ref="pc:Terms" minOccurs="0" maxOccurs="1"/>
        </xsd:sequence>
      </xsd:complexType>
    </xsd:element>
    <xsd:element name="eDocs_SecurityClassificationTaxHTField0" ma:index="26" nillable="true" ma:taxonomy="true" ma:internalName="eDocs_SecurityClassificationTaxHTField0" ma:taxonomyFieldName="eDocs_SecurityClassification" ma:displayName="Security Classification" ma:default="16;#Unclassified|f33d2cd0-30e5-4f10-8d2a-4027eb6837f4" ma:fieldId="{6bbd3faf-a5ab-4e5e-b8a6-a5e099cef439}" ma:sspId="7b6e00a8-1446-4ef2-b92a-96b4772b9755" ma:termSetId="597e04dd-c0ba-4dc5-b0c3-577ee999919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4fd18f1-75ae-4964-87e4-663421a4bb3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4517776-4ee6-4e3f-9639-e28616b142cf}" ma:internalName="TaxCatchAll" ma:showField="CatchAllData" ma:web="54fd18f1-75ae-4964-87e4-663421a4bb3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3"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E9E6364-06C1-44D4-9E88-D053EEDE91DD}">
  <ds:schemaRefs>
    <ds:schemaRef ds:uri="http://schemas.openxmlformats.org/officeDocument/2006/bibliography"/>
  </ds:schemaRefs>
</ds:datastoreItem>
</file>

<file path=customXml/itemProps3.xml><?xml version="1.0" encoding="utf-8"?>
<ds:datastoreItem xmlns:ds="http://schemas.openxmlformats.org/officeDocument/2006/customXml" ds:itemID="{F2CB06F0-518B-45DE-9FDD-EEA9E7C2E416}">
  <ds:schemaRefs>
    <ds:schemaRef ds:uri="office.server.policy"/>
  </ds:schemaRefs>
</ds:datastoreItem>
</file>

<file path=customXml/itemProps4.xml><?xml version="1.0" encoding="utf-8"?>
<ds:datastoreItem xmlns:ds="http://schemas.openxmlformats.org/officeDocument/2006/customXml" ds:itemID="{150FF90B-086E-4878-B208-0FADAFB2ACCF}">
  <ds:schemaRefs>
    <ds:schemaRef ds:uri="http://schemas.microsoft.com/office/2006/metadata/properties"/>
    <ds:schemaRef ds:uri="http://schemas.microsoft.com/office/infopath/2007/PartnerControls"/>
    <ds:schemaRef ds:uri="http://schemas.microsoft.com/sharepoint/v3"/>
    <ds:schemaRef ds:uri="http://schemas.microsoft.com/sharepoint/v4"/>
    <ds:schemaRef ds:uri="54fd18f1-75ae-4964-87e4-663421a4bb30"/>
    <ds:schemaRef ds:uri="59311adf-83d4-46fd-80dc-206f27418ed8"/>
  </ds:schemaRefs>
</ds:datastoreItem>
</file>

<file path=customXml/itemProps5.xml><?xml version="1.0" encoding="utf-8"?>
<ds:datastoreItem xmlns:ds="http://schemas.openxmlformats.org/officeDocument/2006/customXml" ds:itemID="{0C00EEAA-E208-47F1-B94E-D359E440248E}">
  <ds:schemaRefs>
    <ds:schemaRef ds:uri="http://schemas.microsoft.com/sharepoint/v3/contenttype/forms"/>
  </ds:schemaRefs>
</ds:datastoreItem>
</file>

<file path=customXml/itemProps6.xml><?xml version="1.0" encoding="utf-8"?>
<ds:datastoreItem xmlns:ds="http://schemas.openxmlformats.org/officeDocument/2006/customXml" ds:itemID="{6005AF2E-6F7F-4143-98EE-A434FD6C9701}">
  <ds:schemaRefs>
    <ds:schemaRef ds:uri="http://schemas.microsoft.com/sharepoint/events"/>
  </ds:schemaRefs>
</ds:datastoreItem>
</file>

<file path=customXml/itemProps7.xml><?xml version="1.0" encoding="utf-8"?>
<ds:datastoreItem xmlns:ds="http://schemas.openxmlformats.org/officeDocument/2006/customXml" ds:itemID="{F6F45543-8F3B-4D1F-AC87-4D930C04C1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9311adf-83d4-46fd-80dc-206f27418ed8"/>
    <ds:schemaRef ds:uri="54fd18f1-75ae-4964-87e4-663421a4bb30"/>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64</Pages>
  <Words>21174</Words>
  <Characters>120698</Characters>
  <Application>Microsoft Office Word</Application>
  <DocSecurity>0</DocSecurity>
  <Lines>1005</Lines>
  <Paragraphs>283</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141589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Ina Mallin</cp:lastModifiedBy>
  <cp:revision>2</cp:revision>
  <cp:lastPrinted>2024-01-08T16:14:00Z</cp:lastPrinted>
  <dcterms:created xsi:type="dcterms:W3CDTF">2026-10-07T11:15:00Z</dcterms:created>
  <dcterms:modified xsi:type="dcterms:W3CDTF">2026-10-07T11:15:00Z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0x0101000BC94875665D404BB1351B53C41FD2C000190BD043CED6CB44BAD6A03EC802B475</vt:lpwstr>
  </property>
  <property fmtid="{D5CDD505-2E9C-101B-9397-08002B2CF9AE}" pid="3" name="eDocs_FileTopics">
    <vt:lpwstr/>
  </property>
  <property fmtid="{D5CDD505-2E9C-101B-9397-08002B2CF9AE}" pid="4" name="eDocs_DocumentTopics">
    <vt:lpwstr/>
  </property>
  <property fmtid="{D5CDD505-2E9C-101B-9397-08002B2CF9AE}" pid="5" name="eDocs_Year">
    <vt:lpwstr>1;#2016|290abb38-182b-47f5-ab57-7f33b46e6252</vt:lpwstr>
  </property>
  <property fmtid="{D5CDD505-2E9C-101B-9397-08002B2CF9AE}" pid="6" name="eDocs_SeriesSubSeries">
    <vt:lpwstr>2;#002|230b5c71-8bf6-4beb-a83d-cddb41cc2b0c</vt:lpwstr>
  </property>
  <property fmtid="{D5CDD505-2E9C-101B-9397-08002B2CF9AE}" pid="7" name="_dlc_policyId">
    <vt:lpwstr>0x0101000BC94875665D404BB1351B53C41FD2C0|151133126</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_dlc_ItemStageId">
    <vt:lpwstr>1</vt:lpwstr>
  </property>
  <property fmtid="{D5CDD505-2E9C-101B-9397-08002B2CF9AE}" pid="12" name="eDocs_SecurityClassification">
    <vt:lpwstr>16;#Unclassified|f33d2cd0-30e5-4f10-8d2a-4027eb6837f4</vt:lpwstr>
  </property>
  <property fmtid="{D5CDD505-2E9C-101B-9397-08002B2CF9AE}" pid="13" name="eDocs_SecurityLevel">
    <vt:lpwstr>Unclassified</vt:lpwstr>
  </property>
</Properties>
</file>